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3300"/>
    <a:srgbClr val="0000FF"/>
    <a:srgbClr val="003300"/>
    <a:srgbClr val="333300"/>
    <a:srgbClr val="996633"/>
    <a:srgbClr val="339933"/>
    <a:srgbClr val="CC0066"/>
    <a:srgbClr val="00FFFF"/>
    <a:srgbClr val="9F0E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esktop\employee_data%20(06.09.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 (06.09.24).xlsx]Sheet1!PivotTable1</c:name>
    <c:fmtId val="3"/>
  </c:pivotSource>
  <c:chart>
    <c:title>
      <c:tx>
        <c:rich>
          <a:bodyPr/>
          <a:lstStyle/>
          <a:p>
            <a:pPr>
              <a:defRPr/>
            </a:pPr>
            <a:r>
              <a:rPr lang="en-US"/>
              <a:t>Employee</a:t>
            </a:r>
            <a:r>
              <a:rPr lang="en-US" baseline="0"/>
              <a:t> Performance Analysis</a:t>
            </a:r>
          </a:p>
        </c:rich>
      </c:tx>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barChart>
        <c:barDir val="col"/>
        <c:grouping val="clustered"/>
        <c:ser>
          <c:idx val="0"/>
          <c:order val="0"/>
          <c:tx>
            <c:strRef>
              <c:f>Sheet1!$B$3:$B$4</c:f>
              <c:strCache>
                <c:ptCount val="1"/>
                <c:pt idx="0">
                  <c:v>1</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ser>
          <c:idx val="1"/>
          <c:order val="1"/>
          <c:tx>
            <c:strRef>
              <c:f>Sheet1!$C$3:$C$4</c:f>
              <c:strCache>
                <c:ptCount val="1"/>
                <c:pt idx="0">
                  <c:v>2</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2"/>
          <c:order val="2"/>
          <c:tx>
            <c:strRef>
              <c:f>Sheet1!$D$3:$D$4</c:f>
              <c:strCache>
                <c:ptCount val="1"/>
                <c:pt idx="0">
                  <c:v>3</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Sheet1!$E$3:$E$4</c:f>
              <c:strCache>
                <c:ptCount val="1"/>
                <c:pt idx="0">
                  <c:v>4</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4"/>
          <c:order val="4"/>
          <c:tx>
            <c:strRef>
              <c:f>Sheet1!$F$3:$F$4</c:f>
              <c:strCache>
                <c:ptCount val="1"/>
                <c:pt idx="0">
                  <c:v>5</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axId val="85441920"/>
        <c:axId val="85468288"/>
      </c:barChart>
      <c:catAx>
        <c:axId val="85441920"/>
        <c:scaling>
          <c:orientation val="minMax"/>
        </c:scaling>
        <c:axPos val="b"/>
        <c:majorTickMark val="none"/>
        <c:tickLblPos val="nextTo"/>
        <c:crossAx val="85468288"/>
        <c:crosses val="autoZero"/>
        <c:auto val="1"/>
        <c:lblAlgn val="ctr"/>
        <c:lblOffset val="100"/>
      </c:catAx>
      <c:valAx>
        <c:axId val="85468288"/>
        <c:scaling>
          <c:orientation val="minMax"/>
        </c:scaling>
        <c:axPos val="l"/>
        <c:majorGridlines/>
        <c:numFmt formatCode="General" sourceLinked="1"/>
        <c:majorTickMark val="none"/>
        <c:tickLblPos val="nextTo"/>
        <c:crossAx val="85441920"/>
        <c:crosses val="autoZero"/>
        <c:crossBetween val="between"/>
      </c:valAx>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38282" y="2714620"/>
            <a:ext cx="8610600" cy="2308324"/>
          </a:xfrm>
          <a:prstGeom prst="rect">
            <a:avLst/>
          </a:prstGeom>
          <a:noFill/>
        </p:spPr>
        <p:txBody>
          <a:bodyPr wrap="square" rtlCol="0">
            <a:spAutoFit/>
          </a:bodyPr>
          <a:lstStyle/>
          <a:p>
            <a:r>
              <a:rPr lang="en-US" sz="2400" dirty="0">
                <a:solidFill>
                  <a:srgbClr val="FF0000"/>
                </a:solidFill>
              </a:rPr>
              <a:t>STUDENT NAME</a:t>
            </a:r>
            <a:r>
              <a:rPr lang="en-US" sz="2400" dirty="0" smtClean="0"/>
              <a:t>: CHETNA.M</a:t>
            </a:r>
            <a:endParaRPr lang="en-US" sz="2400" dirty="0"/>
          </a:p>
          <a:p>
            <a:r>
              <a:rPr lang="en-US" sz="2400" dirty="0">
                <a:solidFill>
                  <a:srgbClr val="FF0000"/>
                </a:solidFill>
              </a:rPr>
              <a:t>REGISTER </a:t>
            </a:r>
            <a:r>
              <a:rPr lang="en-US" sz="2400" dirty="0" smtClean="0">
                <a:solidFill>
                  <a:srgbClr val="FF0000"/>
                </a:solidFill>
              </a:rPr>
              <a:t>NO      </a:t>
            </a:r>
            <a:r>
              <a:rPr lang="en-US" sz="2400" dirty="0" smtClean="0"/>
              <a:t>: 312219947</a:t>
            </a:r>
            <a:endParaRPr lang="en-US" sz="2400" dirty="0"/>
          </a:p>
          <a:p>
            <a:r>
              <a:rPr lang="en-US" sz="2400" dirty="0" smtClean="0">
                <a:solidFill>
                  <a:srgbClr val="FF0000"/>
                </a:solidFill>
              </a:rPr>
              <a:t>DEPARTMENT</a:t>
            </a:r>
            <a:r>
              <a:rPr lang="en-US" sz="2400" dirty="0" smtClean="0">
                <a:solidFill>
                  <a:schemeClr val="accent2">
                    <a:lumMod val="75000"/>
                  </a:schemeClr>
                </a:solidFill>
              </a:rPr>
              <a:t> </a:t>
            </a:r>
            <a:r>
              <a:rPr lang="en-US" sz="2400" dirty="0" smtClean="0"/>
              <a:t>    : B.COM (GENERAL</a:t>
            </a:r>
            <a:r>
              <a:rPr lang="en-US" sz="2400" dirty="0" smtClean="0"/>
              <a:t>)</a:t>
            </a:r>
          </a:p>
          <a:p>
            <a:r>
              <a:rPr lang="en-US" sz="2400" dirty="0" smtClean="0">
                <a:solidFill>
                  <a:srgbClr val="FF0000"/>
                </a:solidFill>
              </a:rPr>
              <a:t>NM ID                   </a:t>
            </a:r>
            <a:r>
              <a:rPr lang="en-US" sz="2400" dirty="0" smtClean="0"/>
              <a:t>: C6A3BD477157FCF9EEE48E78C7FC6131</a:t>
            </a:r>
            <a:endParaRPr lang="en-US" sz="2400" dirty="0"/>
          </a:p>
          <a:p>
            <a:r>
              <a:rPr lang="en-US" sz="2400" dirty="0" smtClean="0">
                <a:solidFill>
                  <a:srgbClr val="FF0000"/>
                </a:solidFill>
              </a:rPr>
              <a:t>COLLEGE</a:t>
            </a:r>
            <a:r>
              <a:rPr lang="en-US" sz="2400" dirty="0" smtClean="0">
                <a:solidFill>
                  <a:schemeClr val="accent2">
                    <a:lumMod val="75000"/>
                  </a:schemeClr>
                </a:solidFill>
              </a:rPr>
              <a:t>  </a:t>
            </a:r>
            <a:r>
              <a:rPr lang="en-US" sz="2400" dirty="0" smtClean="0"/>
              <a:t>            : PERI COLLEGE OF ARTS AND SCIENCE</a:t>
            </a:r>
            <a:endParaRPr lang="en-US" sz="2400" dirty="0"/>
          </a:p>
          <a:p>
            <a:r>
              <a:rPr lang="en-US" sz="2400" dirty="0"/>
              <a:t>           </a:t>
            </a:r>
            <a:endParaRPr lang="en-IN" sz="2400" dirty="0"/>
          </a:p>
        </p:txBody>
      </p:sp>
      <p:sp>
        <p:nvSpPr>
          <p:cNvPr id="12" name="Rounded Rectangle 11"/>
          <p:cNvSpPr/>
          <p:nvPr/>
        </p:nvSpPr>
        <p:spPr>
          <a:xfrm>
            <a:off x="1666844" y="2714620"/>
            <a:ext cx="7429552" cy="192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738282" y="1071546"/>
            <a:ext cx="5011949" cy="5632311"/>
          </a:xfrm>
          <a:prstGeom prst="rect">
            <a:avLst/>
          </a:prstGeom>
          <a:noFill/>
        </p:spPr>
        <p:txBody>
          <a:bodyPr wrap="square" rtlCol="0">
            <a:spAutoFit/>
          </a:bodyPr>
          <a:lstStyle/>
          <a:p>
            <a:r>
              <a:rPr lang="en-US" dirty="0" smtClean="0">
                <a:solidFill>
                  <a:srgbClr val="9F0EF0"/>
                </a:solidFill>
                <a:latin typeface="Gill Sans Ultra Bold" pitchFamily="34" charset="0"/>
              </a:rPr>
              <a:t>DATA COLLECTION</a:t>
            </a:r>
          </a:p>
          <a:p>
            <a:endParaRPr lang="en-US" dirty="0" smtClean="0">
              <a:latin typeface="Gill Sans Ultra Bold" pitchFamily="34" charset="0"/>
            </a:endParaRPr>
          </a:p>
          <a:p>
            <a:r>
              <a:rPr lang="en-US" b="1" dirty="0" smtClean="0">
                <a:latin typeface="Times New Roman" pitchFamily="18" charset="0"/>
                <a:cs typeface="Times New Roman" pitchFamily="18" charset="0"/>
              </a:rPr>
              <a:t>1)FIRSTLY GO TO THE KAGGLE SITE.</a:t>
            </a:r>
          </a:p>
          <a:p>
            <a:r>
              <a:rPr lang="en-US" b="1" dirty="0" smtClean="0">
                <a:latin typeface="Times New Roman" pitchFamily="18" charset="0"/>
                <a:cs typeface="Times New Roman" pitchFamily="18" charset="0"/>
              </a:rPr>
              <a:t>2)SEARCH  DATASET.</a:t>
            </a:r>
          </a:p>
          <a:p>
            <a:r>
              <a:rPr lang="en-US" b="1" dirty="0" smtClean="0">
                <a:latin typeface="Times New Roman" pitchFamily="18" charset="0"/>
                <a:cs typeface="Times New Roman" pitchFamily="18" charset="0"/>
              </a:rPr>
              <a:t>3)THEN DOWNLOAD EMPLOYEE DATASET.</a:t>
            </a:r>
          </a:p>
          <a:p>
            <a:endParaRPr lang="en-US" b="1" dirty="0" smtClean="0">
              <a:latin typeface="Times New Roman" pitchFamily="18" charset="0"/>
              <a:cs typeface="Times New Roman" pitchFamily="18" charset="0"/>
            </a:endParaRPr>
          </a:p>
          <a:p>
            <a:r>
              <a:rPr lang="en-US" dirty="0" smtClean="0">
                <a:solidFill>
                  <a:srgbClr val="9F0EF0"/>
                </a:solidFill>
                <a:latin typeface="Gill Sans Ultra Bold" pitchFamily="34" charset="0"/>
              </a:rPr>
              <a:t>FEATURE COLLECTION</a:t>
            </a:r>
          </a:p>
          <a:p>
            <a:endParaRPr lang="en-US" dirty="0" smtClean="0">
              <a:latin typeface="Gill Sans Ultra Bold" pitchFamily="34" charset="0"/>
            </a:endParaRPr>
          </a:p>
          <a:p>
            <a:r>
              <a:rPr lang="en-US" b="1" dirty="0" smtClean="0">
                <a:latin typeface="Times New Roman" pitchFamily="18" charset="0"/>
                <a:cs typeface="Times New Roman" pitchFamily="18" charset="0"/>
              </a:rPr>
              <a:t>1)GO IN SITE EMPLOYEE DATASET.</a:t>
            </a:r>
          </a:p>
          <a:p>
            <a:r>
              <a:rPr lang="en-US" b="1" dirty="0" smtClean="0">
                <a:latin typeface="Times New Roman" pitchFamily="18" charset="0"/>
                <a:cs typeface="Times New Roman" pitchFamily="18" charset="0"/>
              </a:rPr>
              <a:t>2)SELECT YOUR OWN TYPE OF ANALYSIS.</a:t>
            </a:r>
          </a:p>
          <a:p>
            <a:r>
              <a:rPr lang="en-US" b="1" dirty="0" smtClean="0">
                <a:latin typeface="Times New Roman" pitchFamily="18" charset="0"/>
                <a:cs typeface="Times New Roman" pitchFamily="18" charset="0"/>
              </a:rPr>
              <a:t>3)START YOUR PROCESS IN EXCEL SHEET.</a:t>
            </a:r>
          </a:p>
          <a:p>
            <a:endParaRPr lang="en-US" b="1" dirty="0" smtClean="0">
              <a:latin typeface="Times New Roman" pitchFamily="18" charset="0"/>
              <a:cs typeface="Times New Roman" pitchFamily="18" charset="0"/>
            </a:endParaRPr>
          </a:p>
          <a:p>
            <a:r>
              <a:rPr lang="en-US" dirty="0" smtClean="0">
                <a:solidFill>
                  <a:srgbClr val="9F0EF0"/>
                </a:solidFill>
                <a:latin typeface="Gill Sans Ultra Bold" pitchFamily="34" charset="0"/>
              </a:rPr>
              <a:t>DATA CLEANING</a:t>
            </a:r>
          </a:p>
          <a:p>
            <a:endParaRPr lang="en-US" dirty="0" smtClean="0">
              <a:latin typeface="Gill Sans Ultra Bold" pitchFamily="34" charset="0"/>
            </a:endParaRPr>
          </a:p>
          <a:p>
            <a:r>
              <a:rPr lang="en-US" b="1" dirty="0" smtClean="0">
                <a:latin typeface="Times New Roman" pitchFamily="18" charset="0"/>
                <a:cs typeface="Times New Roman" pitchFamily="18" charset="0"/>
              </a:rPr>
              <a:t>1)SELECT THE COLUMN OF MISSING INFORMATION.</a:t>
            </a:r>
          </a:p>
          <a:p>
            <a:r>
              <a:rPr lang="en-US" b="1" dirty="0" smtClean="0">
                <a:latin typeface="Times New Roman" pitchFamily="18" charset="0"/>
                <a:cs typeface="Times New Roman" pitchFamily="18" charset="0"/>
              </a:rPr>
              <a:t>2)BY USING SORT AND FILTER ,FILL THE EMPTY CELL.</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MODELLING</a:t>
            </a:r>
            <a:endParaRPr lang="en-US" dirty="0">
              <a:solidFill>
                <a:srgbClr val="C00000"/>
              </a:solidFill>
            </a:endParaRPr>
          </a:p>
        </p:txBody>
      </p:sp>
      <p:sp>
        <p:nvSpPr>
          <p:cNvPr id="4" name="TextBox 3"/>
          <p:cNvSpPr txBox="1"/>
          <p:nvPr/>
        </p:nvSpPr>
        <p:spPr>
          <a:xfrm>
            <a:off x="238084" y="1571612"/>
            <a:ext cx="12417063" cy="5632311"/>
          </a:xfrm>
          <a:prstGeom prst="rect">
            <a:avLst/>
          </a:prstGeom>
          <a:noFill/>
        </p:spPr>
        <p:txBody>
          <a:bodyPr wrap="square" rtlCol="0">
            <a:spAutoFit/>
          </a:bodyPr>
          <a:lstStyle/>
          <a:p>
            <a:r>
              <a:rPr lang="en-US" dirty="0" smtClean="0">
                <a:solidFill>
                  <a:srgbClr val="9F0EF0"/>
                </a:solidFill>
                <a:latin typeface="Gill Sans Ultra Bold" pitchFamily="34" charset="0"/>
              </a:rPr>
              <a:t>PERFORMANCE LEVEL</a:t>
            </a:r>
          </a:p>
          <a:p>
            <a:endParaRPr lang="en-US" dirty="0" smtClean="0">
              <a:latin typeface="Gill Sans Ultra Bold" pitchFamily="34" charset="0"/>
            </a:endParaRPr>
          </a:p>
          <a:p>
            <a:r>
              <a:rPr lang="en-US" b="1" dirty="0" smtClean="0">
                <a:latin typeface="Times New Roman" pitchFamily="18" charset="0"/>
                <a:cs typeface="Times New Roman" pitchFamily="18" charset="0"/>
              </a:rPr>
              <a:t>1)USE “AA” COLUMN FOR CREATING THE</a:t>
            </a:r>
          </a:p>
          <a:p>
            <a:r>
              <a:rPr lang="en-US" b="1" dirty="0" smtClean="0">
                <a:latin typeface="Times New Roman" pitchFamily="18" charset="0"/>
                <a:cs typeface="Times New Roman" pitchFamily="18" charset="0"/>
              </a:rPr>
              <a:t> EMPLOYEE’S PERFORMANCE LEVEL.</a:t>
            </a:r>
          </a:p>
          <a:p>
            <a:r>
              <a:rPr lang="en-US" b="1" dirty="0" smtClean="0">
                <a:latin typeface="Times New Roman" pitchFamily="18" charset="0"/>
                <a:cs typeface="Times New Roman" pitchFamily="18" charset="0"/>
              </a:rPr>
              <a:t>2)BY USING FORMULA WE CAN FILL THE</a:t>
            </a:r>
          </a:p>
          <a:p>
            <a:r>
              <a:rPr lang="en-US" b="1" dirty="0" smtClean="0">
                <a:latin typeface="Times New Roman" pitchFamily="18" charset="0"/>
                <a:cs typeface="Times New Roman" pitchFamily="18" charset="0"/>
              </a:rPr>
              <a:t> PERFORMANCE LEVEL COLUMN.</a:t>
            </a:r>
          </a:p>
          <a:p>
            <a:r>
              <a:rPr lang="en-US" b="1" dirty="0" smtClean="0">
                <a:latin typeface="Arial Black" pitchFamily="34" charset="0"/>
                <a:cs typeface="Arial" pitchFamily="34" charset="0"/>
              </a:rPr>
              <a:t>3)FORMULA,</a:t>
            </a:r>
          </a:p>
          <a:p>
            <a:r>
              <a:rPr lang="en-US" dirty="0" smtClean="0">
                <a:latin typeface="Arial Black" pitchFamily="34" charset="0"/>
                <a:cs typeface="Arial" pitchFamily="34" charset="0"/>
              </a:rPr>
              <a:t>   </a:t>
            </a:r>
            <a:r>
              <a:rPr lang="en-US" b="1" dirty="0" smtClean="0">
                <a:latin typeface="Arial Black" pitchFamily="34" charset="0"/>
                <a:cs typeface="Arial" pitchFamily="34" charset="0"/>
              </a:rPr>
              <a:t>PERFORMANCE LEVEL=IFS(Z8&gt;=5,”VERY HIGH”,Z8&gt;=4,”HIGH”,Z8&gt;=3,”MED”,TURE,”LOW”)</a:t>
            </a:r>
          </a:p>
          <a:p>
            <a:endParaRPr lang="en-US" b="1" dirty="0" smtClean="0">
              <a:latin typeface="Arial Black" pitchFamily="34" charset="0"/>
              <a:cs typeface="Arial" pitchFamily="34" charset="0"/>
            </a:endParaRPr>
          </a:p>
          <a:p>
            <a:r>
              <a:rPr lang="en-US" dirty="0" smtClean="0">
                <a:solidFill>
                  <a:srgbClr val="9F0EF0"/>
                </a:solidFill>
                <a:latin typeface="Gill Sans Ultra Bold" pitchFamily="34" charset="0"/>
                <a:cs typeface="Arial" pitchFamily="34" charset="0"/>
              </a:rPr>
              <a:t>SUMMARY</a:t>
            </a:r>
          </a:p>
          <a:p>
            <a:endParaRPr lang="en-US" dirty="0" smtClean="0">
              <a:latin typeface="Gill Sans Ultra Bold" pitchFamily="34" charset="0"/>
              <a:cs typeface="Arial" pitchFamily="34" charset="0"/>
            </a:endParaRPr>
          </a:p>
          <a:p>
            <a:r>
              <a:rPr lang="en-US" b="1" dirty="0" smtClean="0">
                <a:latin typeface="Times New Roman" pitchFamily="18" charset="0"/>
                <a:cs typeface="Times New Roman" pitchFamily="18" charset="0"/>
              </a:rPr>
              <a:t>1)PREPARE PIVOT TABLE. </a:t>
            </a:r>
          </a:p>
          <a:p>
            <a:r>
              <a:rPr lang="en-US" b="1" dirty="0" smtClean="0">
                <a:latin typeface="Times New Roman" pitchFamily="18" charset="0"/>
                <a:cs typeface="Times New Roman" pitchFamily="18" charset="0"/>
              </a:rPr>
              <a:t>2)TO BUILD A REPORT, CHOOSE FIELDS</a:t>
            </a:r>
          </a:p>
          <a:p>
            <a:r>
              <a:rPr lang="en-US" b="1" dirty="0" smtClean="0">
                <a:latin typeface="Times New Roman" pitchFamily="18" charset="0"/>
                <a:cs typeface="Times New Roman" pitchFamily="18" charset="0"/>
              </a:rPr>
              <a:t> FROM THE PIVOT TABLE FIELD LIST.</a:t>
            </a:r>
          </a:p>
          <a:p>
            <a:endParaRPr lang="en-US" b="1" dirty="0" smtClean="0">
              <a:latin typeface="Times New Roman" pitchFamily="18" charset="0"/>
              <a:cs typeface="Times New Roman" pitchFamily="18" charset="0"/>
            </a:endParaRPr>
          </a:p>
          <a:p>
            <a:endParaRPr lang="en-US" dirty="0" smtClean="0">
              <a:latin typeface="Gill Sans Ultra Bold" pitchFamily="34" charset="0"/>
              <a:cs typeface="Times New Roman" pitchFamily="18" charset="0"/>
            </a:endParaRPr>
          </a:p>
          <a:p>
            <a:endParaRPr lang="en-US" dirty="0" smtClean="0">
              <a:latin typeface="Gill Sans Ultra Bold" pitchFamily="34" charset="0"/>
              <a:cs typeface="Times New Roman" pitchFamily="18" charset="0"/>
            </a:endParaRPr>
          </a:p>
          <a:p>
            <a:endParaRPr lang="en-US" b="1" dirty="0" smtClean="0">
              <a:latin typeface="Gill Sans Ultra Bold" pitchFamily="34" charset="0"/>
              <a:cs typeface="Arial" pitchFamily="34" charset="0"/>
            </a:endParaRPr>
          </a:p>
          <a:p>
            <a:endParaRPr lang="en-US" b="1" dirty="0" smtClean="0">
              <a:latin typeface="Gill Sans Ultra Bold"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TextBox 2"/>
          <p:cNvSpPr txBox="1"/>
          <p:nvPr/>
        </p:nvSpPr>
        <p:spPr>
          <a:xfrm>
            <a:off x="1595406" y="1857364"/>
            <a:ext cx="7108036" cy="2585323"/>
          </a:xfrm>
          <a:prstGeom prst="rect">
            <a:avLst/>
          </a:prstGeom>
          <a:noFill/>
        </p:spPr>
        <p:txBody>
          <a:bodyPr wrap="none" rtlCol="0">
            <a:spAutoFit/>
          </a:bodyPr>
          <a:lstStyle/>
          <a:p>
            <a:r>
              <a:rPr lang="en-US" dirty="0" smtClean="0">
                <a:solidFill>
                  <a:srgbClr val="9F0EF0"/>
                </a:solidFill>
                <a:latin typeface="Gill Sans Ultra Bold" pitchFamily="34" charset="0"/>
                <a:cs typeface="Times New Roman" pitchFamily="18" charset="0"/>
              </a:rPr>
              <a:t>VISUALIZATION</a:t>
            </a:r>
          </a:p>
          <a:p>
            <a:endParaRPr lang="en-US" dirty="0" smtClean="0"/>
          </a:p>
          <a:p>
            <a:r>
              <a:rPr lang="en-US" b="1" dirty="0" smtClean="0">
                <a:latin typeface="Times New Roman" pitchFamily="18" charset="0"/>
                <a:cs typeface="Times New Roman" pitchFamily="18" charset="0"/>
              </a:rPr>
              <a:t>1)AFTER COMPLETING THE PIVOT TABEL ,WE WILL GET</a:t>
            </a:r>
          </a:p>
          <a:p>
            <a:r>
              <a:rPr lang="en-US" b="1" dirty="0" smtClean="0">
                <a:latin typeface="Times New Roman" pitchFamily="18" charset="0"/>
                <a:cs typeface="Times New Roman" pitchFamily="18" charset="0"/>
              </a:rPr>
              <a:t>THE REQUIRED GRAPH IN ACCORDANCE WITH PIVOT </a:t>
            </a:r>
          </a:p>
          <a:p>
            <a:r>
              <a:rPr lang="en-US" b="1" dirty="0" smtClean="0">
                <a:latin typeface="Times New Roman" pitchFamily="18" charset="0"/>
                <a:cs typeface="Times New Roman" pitchFamily="18" charset="0"/>
              </a:rPr>
              <a:t>TABEL .</a:t>
            </a:r>
          </a:p>
          <a:p>
            <a:r>
              <a:rPr lang="en-US" b="1" dirty="0" smtClean="0">
                <a:latin typeface="Times New Roman" pitchFamily="18" charset="0"/>
                <a:cs typeface="Times New Roman" pitchFamily="18" charset="0"/>
              </a:rPr>
              <a:t>2)TO VISUALIZE THE GRAPH , SELECT THE RECOMMENDED </a:t>
            </a:r>
          </a:p>
          <a:p>
            <a:r>
              <a:rPr lang="en-US" b="1" dirty="0" smtClean="0">
                <a:latin typeface="Times New Roman" pitchFamily="18" charset="0"/>
                <a:cs typeface="Times New Roman" pitchFamily="18" charset="0"/>
              </a:rPr>
              <a:t>CHART AND CLICK ON “ COLUMN CHART ”.</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C00000"/>
                </a:solidFill>
              </a:rPr>
              <a:t>R</a:t>
            </a:r>
            <a:r>
              <a:rPr spc="-40" dirty="0">
                <a:solidFill>
                  <a:srgbClr val="C00000"/>
                </a:solidFill>
              </a:rPr>
              <a:t>E</a:t>
            </a:r>
            <a:r>
              <a:rPr spc="15" dirty="0">
                <a:solidFill>
                  <a:srgbClr val="C00000"/>
                </a:solidFill>
              </a:rPr>
              <a:t>S</a:t>
            </a:r>
            <a:r>
              <a:rPr spc="-30" dirty="0">
                <a:solidFill>
                  <a:srgbClr val="C00000"/>
                </a:solidFill>
              </a:rPr>
              <a:t>U</a:t>
            </a:r>
            <a:r>
              <a:rPr spc="-405" dirty="0">
                <a:solidFill>
                  <a:srgbClr val="C00000"/>
                </a:solidFill>
              </a:rPr>
              <a:t>L</a:t>
            </a:r>
            <a:r>
              <a:rPr dirty="0">
                <a:solidFill>
                  <a:srgbClr val="C0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p:nvPr/>
        </p:nvGraphicFramePr>
        <p:xfrm>
          <a:off x="1309654" y="1571612"/>
          <a:ext cx="7572428" cy="4214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1026" y="1428736"/>
            <a:ext cx="8737403" cy="1200329"/>
          </a:xfrm>
          <a:prstGeom prst="rect">
            <a:avLst/>
          </a:prstGeom>
          <a:noFill/>
        </p:spPr>
        <p:txBody>
          <a:bodyPr wrap="square" rtlCol="0">
            <a:spAutoFit/>
          </a:bodyPr>
          <a:lstStyle/>
          <a:p>
            <a:r>
              <a:rPr lang="en-US" dirty="0" smtClean="0"/>
              <a:t>●</a:t>
            </a:r>
            <a:r>
              <a:rPr lang="en-US" b="1" dirty="0" smtClean="0">
                <a:solidFill>
                  <a:srgbClr val="0000FF"/>
                </a:solidFill>
                <a:latin typeface="Times New Roman" pitchFamily="18" charset="0"/>
                <a:cs typeface="Times New Roman" pitchFamily="18" charset="0"/>
              </a:rPr>
              <a:t>A REVIEW SUMMARY IS A BRIEF OVERVIEW OF EMPLOYEE’S</a:t>
            </a:r>
          </a:p>
          <a:p>
            <a:r>
              <a:rPr lang="en-US" b="1" dirty="0" smtClean="0">
                <a:solidFill>
                  <a:srgbClr val="0000FF"/>
                </a:solidFill>
                <a:latin typeface="Times New Roman" pitchFamily="18" charset="0"/>
                <a:cs typeface="Times New Roman" pitchFamily="18" charset="0"/>
              </a:rPr>
              <a:t>PERFORMANCE , STRENGTHS , AND AREAS THEY CAN IMPROVE UPON. IT SHOULD BRIEFLY  EXPLAIN WHAT THEY DO WELL AND WHAT THEY SHOULD IMPROVE, WITH ADVICE ON HOW TO DO SO</a:t>
            </a:r>
            <a:r>
              <a:rPr lang="en-US" dirty="0" smtClean="0">
                <a:solidFill>
                  <a:srgbClr val="0000FF"/>
                </a:solidFill>
              </a:rPr>
              <a:t>. </a:t>
            </a:r>
          </a:p>
        </p:txBody>
      </p:sp>
      <p:sp>
        <p:nvSpPr>
          <p:cNvPr id="4" name="Folded Corner 3"/>
          <p:cNvSpPr/>
          <p:nvPr/>
        </p:nvSpPr>
        <p:spPr>
          <a:xfrm>
            <a:off x="1452530" y="3071810"/>
            <a:ext cx="7215238" cy="3357586"/>
          </a:xfrm>
          <a:prstGeom prst="foldedCorne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rush Script MT" pitchFamily="66" charset="0"/>
              </a:rPr>
              <a:t>VBN</a:t>
            </a:r>
            <a:endParaRPr lang="en-US" dirty="0">
              <a:latin typeface="Brush Script MT" pitchFamily="66" charset="0"/>
            </a:endParaRPr>
          </a:p>
        </p:txBody>
      </p:sp>
      <p:sp>
        <p:nvSpPr>
          <p:cNvPr id="5" name="TextBox 4"/>
          <p:cNvSpPr txBox="1"/>
          <p:nvPr/>
        </p:nvSpPr>
        <p:spPr>
          <a:xfrm flipH="1">
            <a:off x="1023901" y="4000504"/>
            <a:ext cx="9501253" cy="400110"/>
          </a:xfrm>
          <a:prstGeom prst="rect">
            <a:avLst/>
          </a:prstGeom>
          <a:noFill/>
        </p:spPr>
        <p:txBody>
          <a:bodyPr wrap="square" rtlCol="0">
            <a:spAutoFit/>
          </a:bodyPr>
          <a:lstStyle/>
          <a:p>
            <a:r>
              <a:rPr lang="en-US" sz="2000" b="1" dirty="0" smtClean="0">
                <a:solidFill>
                  <a:schemeClr val="accent6">
                    <a:lumMod val="75000"/>
                  </a:schemeClr>
                </a:solidFill>
                <a:latin typeface="Segoe Script" pitchFamily="66" charset="0"/>
              </a:rPr>
              <a:t>“EMPOWERING EMPLOYEES EMPOWERS THE ORGANIZATION !”</a:t>
            </a:r>
            <a:endParaRPr lang="en-US" sz="2000" b="1" dirty="0">
              <a:solidFill>
                <a:schemeClr val="accent6">
                  <a:lumMod val="75000"/>
                </a:schemeClr>
              </a:solidFill>
              <a:latin typeface="Segoe Script" pitchFamily="66" charset="0"/>
            </a:endParaRPr>
          </a:p>
        </p:txBody>
      </p:sp>
      <p:sp>
        <p:nvSpPr>
          <p:cNvPr id="6" name="Folded Corner 5"/>
          <p:cNvSpPr/>
          <p:nvPr/>
        </p:nvSpPr>
        <p:spPr>
          <a:xfrm>
            <a:off x="881026" y="3500438"/>
            <a:ext cx="9715568" cy="1214446"/>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02060"/>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C00000"/>
                </a:solidFill>
              </a:rPr>
              <a:t>A</a:t>
            </a:r>
            <a:r>
              <a:rPr spc="-5" dirty="0">
                <a:solidFill>
                  <a:srgbClr val="C00000"/>
                </a:solidFill>
              </a:rPr>
              <a:t>G</a:t>
            </a:r>
            <a:r>
              <a:rPr spc="-35" dirty="0">
                <a:solidFill>
                  <a:srgbClr val="C00000"/>
                </a:solidFill>
              </a:rPr>
              <a:t>E</a:t>
            </a:r>
            <a:r>
              <a:rPr spc="15" dirty="0">
                <a:solidFill>
                  <a:srgbClr val="C00000"/>
                </a:solidFill>
              </a:rPr>
              <a:t>N</a:t>
            </a:r>
            <a:r>
              <a:rPr dirty="0">
                <a:solidFill>
                  <a:srgbClr val="C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1" i="0" dirty="0" smtClean="0">
                <a:solidFill>
                  <a:schemeClr val="bg2">
                    <a:lumMod val="2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smtClean="0">
                <a:solidFill>
                  <a:schemeClr val="bg2">
                    <a:lumMod val="25000"/>
                  </a:schemeClr>
                </a:solidFill>
                <a:effectLst/>
                <a:latin typeface="Times New Roman" panose="02020603050405020304" pitchFamily="18" charset="0"/>
                <a:cs typeface="Times New Roman" panose="02020603050405020304" pitchFamily="18" charset="0"/>
              </a:rPr>
              <a:t>Project </a:t>
            </a: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chemeClr val="bg2">
                    <a:lumMod val="25000"/>
                  </a:schemeClr>
                </a:solidFill>
                <a:latin typeface="Times New Roman" panose="02020603050405020304" pitchFamily="18" charset="0"/>
                <a:cs typeface="Times New Roman" panose="02020603050405020304" pitchFamily="18" charset="0"/>
              </a:rPr>
              <a:t>Dataset Description</a:t>
            </a:r>
            <a:endParaRPr lang="en-US" sz="2800" b="1"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Results and </a:t>
            </a:r>
            <a:r>
              <a:rPr lang="en-US" sz="2800" b="1" dirty="0">
                <a:solidFill>
                  <a:schemeClr val="bg2">
                    <a:lumMod val="25000"/>
                  </a:schemeClr>
                </a:solidFill>
                <a:latin typeface="Times New Roman" panose="02020603050405020304" pitchFamily="18" charset="0"/>
                <a:cs typeface="Times New Roman" panose="02020603050405020304" pitchFamily="18" charset="0"/>
              </a:rPr>
              <a:t>Discussion</a:t>
            </a:r>
            <a:endParaRPr lang="en-US" sz="2800" b="1"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81026" y="2500306"/>
            <a:ext cx="6162969" cy="1200329"/>
          </a:xfrm>
          <a:prstGeom prst="rect">
            <a:avLst/>
          </a:prstGeom>
          <a:noFill/>
        </p:spPr>
        <p:txBody>
          <a:bodyPr wrap="none" rtlCol="0">
            <a:spAutoFit/>
          </a:bodyPr>
          <a:lstStyle/>
          <a:p>
            <a:pPr>
              <a:buFont typeface="Arial" pitchFamily="34" charset="0"/>
              <a:buChar char="•"/>
            </a:pPr>
            <a:r>
              <a:rPr lang="en-US" sz="2400" b="1" dirty="0" smtClean="0">
                <a:solidFill>
                  <a:schemeClr val="tx1">
                    <a:lumMod val="85000"/>
                    <a:lumOff val="15000"/>
                  </a:schemeClr>
                </a:solidFill>
                <a:latin typeface="Times New Roman" pitchFamily="18" charset="0"/>
                <a:cs typeface="Times New Roman" pitchFamily="18" charset="0"/>
              </a:rPr>
              <a:t>To identify the specific area of performance </a:t>
            </a:r>
          </a:p>
          <a:p>
            <a:r>
              <a:rPr lang="en-US" sz="2400" b="1" dirty="0" smtClean="0">
                <a:solidFill>
                  <a:schemeClr val="tx1">
                    <a:lumMod val="85000"/>
                    <a:lumOff val="15000"/>
                  </a:schemeClr>
                </a:solidFill>
                <a:latin typeface="Times New Roman" pitchFamily="18" charset="0"/>
                <a:cs typeface="Times New Roman" pitchFamily="18" charset="0"/>
              </a:rPr>
              <a:t>that is problematic, such as low productivity,</a:t>
            </a:r>
          </a:p>
          <a:p>
            <a:pPr>
              <a:buFont typeface="Arial" pitchFamily="34" charset="0"/>
              <a:buChar char="•"/>
            </a:pPr>
            <a:r>
              <a:rPr lang="en-US" sz="2400" b="1" dirty="0" smtClean="0">
                <a:solidFill>
                  <a:schemeClr val="tx1">
                    <a:lumMod val="85000"/>
                    <a:lumOff val="15000"/>
                  </a:schemeClr>
                </a:solidFill>
                <a:latin typeface="Times New Roman" pitchFamily="18" charset="0"/>
                <a:cs typeface="Times New Roman" pitchFamily="18" charset="0"/>
              </a:rPr>
              <a:t> high absenteeism, or poor quality of work.</a:t>
            </a:r>
            <a:endParaRPr lang="en-US" sz="2400"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C00000"/>
                </a:solidFill>
              </a:rPr>
              <a:t>PROJECT	</a:t>
            </a:r>
            <a:r>
              <a:rPr sz="4250" spc="-20" dirty="0">
                <a:solidFill>
                  <a:srgbClr val="C00000"/>
                </a:solidFill>
              </a:rPr>
              <a:t>OVERVIEW</a:t>
            </a:r>
            <a:endParaRPr sz="4250">
              <a:solidFill>
                <a:srgbClr val="C0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b="1" dirty="0" smtClean="0">
                <a:solidFill>
                  <a:srgbClr val="CC0066"/>
                </a:solidFill>
                <a:latin typeface="Times New Roman" pitchFamily="18" charset="0"/>
                <a:cs typeface="Times New Roman" pitchFamily="18" charset="0"/>
              </a:rPr>
              <a:t>Sometimes performance reviews can be ineffective and inaccurate due to lack of proper metrics and various biases. Many times, employee performance reviews are done based on the memory of those who are doing the review, there isn't a proper system from where proper employee metrics can be monitored and kept track of.</a:t>
            </a:r>
            <a:endParaRPr lang="en-IN" sz="2400" b="1" dirty="0">
              <a:solidFill>
                <a:srgbClr val="CC0066"/>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309654" y="2071678"/>
            <a:ext cx="6612836" cy="3046988"/>
          </a:xfrm>
          <a:prstGeom prst="rect">
            <a:avLst/>
          </a:prstGeom>
          <a:noFill/>
        </p:spPr>
        <p:txBody>
          <a:bodyPr wrap="none" rtlCol="0">
            <a:spAutoFit/>
          </a:bodyPr>
          <a:lstStyle/>
          <a:p>
            <a:pPr>
              <a:buFont typeface="Arial" pitchFamily="34" charset="0"/>
              <a:buChar char="•"/>
            </a:pPr>
            <a:r>
              <a:rPr lang="en-US" sz="2400" b="1" dirty="0" smtClean="0">
                <a:solidFill>
                  <a:srgbClr val="339933"/>
                </a:solidFill>
                <a:latin typeface="Times New Roman" pitchFamily="18" charset="0"/>
                <a:cs typeface="Times New Roman" pitchFamily="18" charset="0"/>
              </a:rPr>
              <a:t>Your accomplishments. </a:t>
            </a:r>
          </a:p>
          <a:p>
            <a:pPr>
              <a:buFont typeface="Arial" pitchFamily="34" charset="0"/>
              <a:buChar char="•"/>
            </a:pPr>
            <a:r>
              <a:rPr lang="en-US" sz="2400" b="1" dirty="0" smtClean="0">
                <a:solidFill>
                  <a:srgbClr val="339933"/>
                </a:solidFill>
                <a:latin typeface="Times New Roman" pitchFamily="18" charset="0"/>
                <a:cs typeface="Times New Roman" pitchFamily="18" charset="0"/>
              </a:rPr>
              <a:t>Your everyday responsibilities. </a:t>
            </a:r>
          </a:p>
          <a:p>
            <a:pPr>
              <a:buFont typeface="Arial" pitchFamily="34" charset="0"/>
              <a:buChar char="•"/>
            </a:pPr>
            <a:r>
              <a:rPr lang="en-US" sz="2400" b="1" dirty="0" smtClean="0">
                <a:solidFill>
                  <a:srgbClr val="339933"/>
                </a:solidFill>
                <a:latin typeface="Times New Roman" pitchFamily="18" charset="0"/>
                <a:cs typeface="Times New Roman" pitchFamily="18" charset="0"/>
              </a:rPr>
              <a:t>Skills and qualities areas to improve.</a:t>
            </a:r>
          </a:p>
          <a:p>
            <a:pPr>
              <a:buFont typeface="Arial" pitchFamily="34" charset="0"/>
              <a:buChar char="•"/>
            </a:pPr>
            <a:r>
              <a:rPr lang="en-US" sz="2400" b="1" dirty="0" smtClean="0">
                <a:solidFill>
                  <a:srgbClr val="339933"/>
                </a:solidFill>
                <a:latin typeface="Times New Roman" pitchFamily="18" charset="0"/>
                <a:cs typeface="Times New Roman" pitchFamily="18" charset="0"/>
              </a:rPr>
              <a:t>Priorities of the company. </a:t>
            </a:r>
          </a:p>
          <a:p>
            <a:pPr>
              <a:buFont typeface="Arial" pitchFamily="34" charset="0"/>
              <a:buChar char="•"/>
            </a:pPr>
            <a:r>
              <a:rPr lang="en-US" sz="2400" b="1" dirty="0" smtClean="0">
                <a:solidFill>
                  <a:srgbClr val="339933"/>
                </a:solidFill>
                <a:latin typeface="Times New Roman" pitchFamily="18" charset="0"/>
                <a:cs typeface="Times New Roman" pitchFamily="18" charset="0"/>
              </a:rPr>
              <a:t>Your career's next steps. </a:t>
            </a:r>
          </a:p>
          <a:p>
            <a:pPr>
              <a:buFont typeface="Arial" pitchFamily="34" charset="0"/>
              <a:buChar char="•"/>
            </a:pPr>
            <a:r>
              <a:rPr lang="en-US" sz="2400" b="1" dirty="0" smtClean="0">
                <a:solidFill>
                  <a:srgbClr val="339933"/>
                </a:solidFill>
                <a:latin typeface="Times New Roman" pitchFamily="18" charset="0"/>
                <a:cs typeface="Times New Roman" pitchFamily="18" charset="0"/>
              </a:rPr>
              <a:t>Suggest new practices. </a:t>
            </a:r>
          </a:p>
          <a:p>
            <a:pPr>
              <a:buFont typeface="Arial" pitchFamily="34" charset="0"/>
              <a:buChar char="•"/>
            </a:pPr>
            <a:r>
              <a:rPr lang="en-US" sz="2400" b="1" dirty="0" smtClean="0">
                <a:solidFill>
                  <a:srgbClr val="339933"/>
                </a:solidFill>
                <a:latin typeface="Times New Roman" pitchFamily="18" charset="0"/>
                <a:cs typeface="Times New Roman" pitchFamily="18" charset="0"/>
              </a:rPr>
              <a:t>Suggest tools you require to improve your work.</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C00000"/>
                </a:solidFill>
              </a:rPr>
              <a:t>O</a:t>
            </a:r>
            <a:r>
              <a:rPr sz="3600" spc="25" dirty="0">
                <a:solidFill>
                  <a:srgbClr val="C00000"/>
                </a:solidFill>
              </a:rPr>
              <a:t>U</a:t>
            </a:r>
            <a:r>
              <a:rPr sz="3600" dirty="0">
                <a:solidFill>
                  <a:srgbClr val="C00000"/>
                </a:solidFill>
              </a:rPr>
              <a:t>R</a:t>
            </a:r>
            <a:r>
              <a:rPr sz="3600" spc="5" dirty="0">
                <a:solidFill>
                  <a:srgbClr val="C00000"/>
                </a:solidFill>
              </a:rPr>
              <a:t> </a:t>
            </a:r>
            <a:r>
              <a:rPr sz="3600" spc="25" dirty="0">
                <a:solidFill>
                  <a:srgbClr val="C00000"/>
                </a:solidFill>
              </a:rPr>
              <a:t>S</a:t>
            </a:r>
            <a:r>
              <a:rPr sz="3600" spc="10" dirty="0">
                <a:solidFill>
                  <a:srgbClr val="C00000"/>
                </a:solidFill>
              </a:rPr>
              <a:t>O</a:t>
            </a:r>
            <a:r>
              <a:rPr sz="3600" spc="25" dirty="0">
                <a:solidFill>
                  <a:srgbClr val="C00000"/>
                </a:solidFill>
              </a:rPr>
              <a:t>LU</a:t>
            </a:r>
            <a:r>
              <a:rPr sz="3600" spc="-35" dirty="0">
                <a:solidFill>
                  <a:srgbClr val="C00000"/>
                </a:solidFill>
              </a:rPr>
              <a:t>T</a:t>
            </a:r>
            <a:r>
              <a:rPr sz="3600" spc="-30" dirty="0">
                <a:solidFill>
                  <a:srgbClr val="C00000"/>
                </a:solidFill>
              </a:rPr>
              <a:t>I</a:t>
            </a:r>
            <a:r>
              <a:rPr sz="3600" spc="10" dirty="0">
                <a:solidFill>
                  <a:srgbClr val="C00000"/>
                </a:solidFill>
              </a:rPr>
              <a:t>O</a:t>
            </a:r>
            <a:r>
              <a:rPr sz="3600" dirty="0">
                <a:solidFill>
                  <a:srgbClr val="C00000"/>
                </a:solidFill>
              </a:rPr>
              <a:t>N</a:t>
            </a:r>
            <a:r>
              <a:rPr sz="3600" spc="-345" dirty="0">
                <a:solidFill>
                  <a:srgbClr val="C00000"/>
                </a:solidFill>
              </a:rPr>
              <a:t> </a:t>
            </a:r>
            <a:r>
              <a:rPr sz="3600" spc="-35" dirty="0">
                <a:solidFill>
                  <a:srgbClr val="C00000"/>
                </a:solidFill>
              </a:rPr>
              <a:t>A</a:t>
            </a:r>
            <a:r>
              <a:rPr sz="3600" spc="-5" dirty="0">
                <a:solidFill>
                  <a:srgbClr val="C00000"/>
                </a:solidFill>
              </a:rPr>
              <a:t>N</a:t>
            </a:r>
            <a:r>
              <a:rPr sz="3600" dirty="0">
                <a:solidFill>
                  <a:srgbClr val="C00000"/>
                </a:solidFill>
              </a:rPr>
              <a:t>D</a:t>
            </a:r>
            <a:r>
              <a:rPr sz="3600" spc="35" dirty="0">
                <a:solidFill>
                  <a:srgbClr val="C00000"/>
                </a:solidFill>
              </a:rPr>
              <a:t> </a:t>
            </a:r>
            <a:r>
              <a:rPr sz="3600" spc="-30" dirty="0">
                <a:solidFill>
                  <a:srgbClr val="C00000"/>
                </a:solidFill>
              </a:rPr>
              <a:t>I</a:t>
            </a:r>
            <a:r>
              <a:rPr sz="3600" spc="-35" dirty="0">
                <a:solidFill>
                  <a:srgbClr val="C00000"/>
                </a:solidFill>
              </a:rPr>
              <a:t>T</a:t>
            </a:r>
            <a:r>
              <a:rPr sz="3600" dirty="0">
                <a:solidFill>
                  <a:srgbClr val="C00000"/>
                </a:solidFill>
              </a:rPr>
              <a:t>S</a:t>
            </a:r>
            <a:r>
              <a:rPr sz="3600" spc="60" dirty="0">
                <a:solidFill>
                  <a:srgbClr val="C00000"/>
                </a:solidFill>
              </a:rPr>
              <a:t> </a:t>
            </a:r>
            <a:r>
              <a:rPr sz="3600" spc="-295" dirty="0">
                <a:solidFill>
                  <a:srgbClr val="C00000"/>
                </a:solidFill>
              </a:rPr>
              <a:t>V</a:t>
            </a:r>
            <a:r>
              <a:rPr sz="3600" spc="-35" dirty="0">
                <a:solidFill>
                  <a:srgbClr val="C00000"/>
                </a:solidFill>
              </a:rPr>
              <a:t>A</a:t>
            </a:r>
            <a:r>
              <a:rPr sz="3600" spc="25" dirty="0">
                <a:solidFill>
                  <a:srgbClr val="C00000"/>
                </a:solidFill>
              </a:rPr>
              <a:t>LU</a:t>
            </a:r>
            <a:r>
              <a:rPr sz="3600" dirty="0">
                <a:solidFill>
                  <a:srgbClr val="C00000"/>
                </a:solidFill>
              </a:rPr>
              <a:t>E</a:t>
            </a:r>
            <a:r>
              <a:rPr sz="3600" spc="-65" dirty="0">
                <a:solidFill>
                  <a:srgbClr val="C00000"/>
                </a:solidFill>
              </a:rPr>
              <a:t> </a:t>
            </a:r>
            <a:r>
              <a:rPr sz="3600" spc="-15" dirty="0">
                <a:solidFill>
                  <a:srgbClr val="C00000"/>
                </a:solidFill>
              </a:rPr>
              <a:t>P</a:t>
            </a:r>
            <a:r>
              <a:rPr sz="3600" spc="-30" dirty="0">
                <a:solidFill>
                  <a:srgbClr val="C00000"/>
                </a:solidFill>
              </a:rPr>
              <a:t>R</a:t>
            </a:r>
            <a:r>
              <a:rPr sz="3600" spc="10" dirty="0">
                <a:solidFill>
                  <a:srgbClr val="C00000"/>
                </a:solidFill>
              </a:rPr>
              <a:t>O</a:t>
            </a:r>
            <a:r>
              <a:rPr sz="3600" spc="-15" dirty="0">
                <a:solidFill>
                  <a:srgbClr val="C00000"/>
                </a:solidFill>
              </a:rPr>
              <a:t>P</a:t>
            </a:r>
            <a:r>
              <a:rPr sz="3600" spc="10" dirty="0">
                <a:solidFill>
                  <a:srgbClr val="C00000"/>
                </a:solidFill>
              </a:rPr>
              <a:t>O</a:t>
            </a:r>
            <a:r>
              <a:rPr sz="3600" spc="25" dirty="0">
                <a:solidFill>
                  <a:srgbClr val="C00000"/>
                </a:solidFill>
              </a:rPr>
              <a:t>S</a:t>
            </a:r>
            <a:r>
              <a:rPr sz="3600" spc="-30" dirty="0">
                <a:solidFill>
                  <a:srgbClr val="C00000"/>
                </a:solidFill>
              </a:rPr>
              <a:t>I</a:t>
            </a:r>
            <a:r>
              <a:rPr sz="3600" spc="-35" dirty="0">
                <a:solidFill>
                  <a:srgbClr val="C00000"/>
                </a:solidFill>
              </a:rPr>
              <a:t>T</a:t>
            </a:r>
            <a:r>
              <a:rPr sz="3600" spc="-30" dirty="0">
                <a:solidFill>
                  <a:srgbClr val="C00000"/>
                </a:solidFill>
              </a:rPr>
              <a:t>I</a:t>
            </a:r>
            <a:r>
              <a:rPr sz="3600" spc="10" dirty="0">
                <a:solidFill>
                  <a:srgbClr val="C00000"/>
                </a:solidFill>
              </a:rPr>
              <a:t>O</a:t>
            </a:r>
            <a:r>
              <a:rPr sz="3600" dirty="0">
                <a:solidFill>
                  <a:srgbClr val="C0000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4381520" cy="1938992"/>
          </a:xfrm>
          <a:prstGeom prst="rect">
            <a:avLst/>
          </a:prstGeom>
          <a:noFill/>
        </p:spPr>
        <p:txBody>
          <a:bodyPr wrap="square" rtlCol="0">
            <a:spAutoFit/>
          </a:bodyPr>
          <a:lstStyle/>
          <a:p>
            <a:r>
              <a:rPr lang="en-US" sz="2000" b="1" dirty="0" smtClean="0">
                <a:solidFill>
                  <a:srgbClr val="996633"/>
                </a:solidFill>
                <a:latin typeface="Times New Roman" pitchFamily="18" charset="0"/>
                <a:cs typeface="Times New Roman" pitchFamily="18" charset="0"/>
              </a:rPr>
              <a:t>CONDITIONAL FORMATTING – MISSING</a:t>
            </a:r>
          </a:p>
          <a:p>
            <a:r>
              <a:rPr lang="en-US" sz="2000" b="1" dirty="0" smtClean="0">
                <a:solidFill>
                  <a:srgbClr val="996633"/>
                </a:solidFill>
                <a:latin typeface="Times New Roman" pitchFamily="18" charset="0"/>
                <a:cs typeface="Times New Roman" pitchFamily="18" charset="0"/>
              </a:rPr>
              <a:t>FILTER – REMOVE</a:t>
            </a:r>
          </a:p>
          <a:p>
            <a:r>
              <a:rPr lang="en-US" sz="2000" b="1" dirty="0" smtClean="0">
                <a:solidFill>
                  <a:srgbClr val="996633"/>
                </a:solidFill>
                <a:latin typeface="Times New Roman" pitchFamily="18" charset="0"/>
                <a:cs typeface="Times New Roman" pitchFamily="18" charset="0"/>
              </a:rPr>
              <a:t>FORMULA – PERFORMANCE</a:t>
            </a:r>
          </a:p>
          <a:p>
            <a:r>
              <a:rPr lang="en-US" sz="2000" b="1" dirty="0" smtClean="0">
                <a:solidFill>
                  <a:srgbClr val="996633"/>
                </a:solidFill>
                <a:latin typeface="Times New Roman" pitchFamily="18" charset="0"/>
                <a:cs typeface="Times New Roman" pitchFamily="18" charset="0"/>
              </a:rPr>
              <a:t>PIVOT – SUMMARY</a:t>
            </a:r>
          </a:p>
          <a:p>
            <a:r>
              <a:rPr lang="en-US" sz="2000" b="1" dirty="0" smtClean="0">
                <a:solidFill>
                  <a:srgbClr val="996633"/>
                </a:solidFill>
                <a:latin typeface="Times New Roman" pitchFamily="18" charset="0"/>
                <a:cs typeface="Times New Roman" pitchFamily="18" charset="0"/>
              </a:rPr>
              <a:t>GRAPH – DATA VISUALIZATION</a:t>
            </a:r>
            <a:endParaRPr lang="en-US" sz="2000" b="1" dirty="0">
              <a:solidFill>
                <a:srgbClr val="996633"/>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81092" y="2071678"/>
            <a:ext cx="4149277" cy="2554545"/>
          </a:xfrm>
          <a:prstGeom prst="rect">
            <a:avLst/>
          </a:prstGeom>
          <a:noFill/>
        </p:spPr>
        <p:txBody>
          <a:bodyPr wrap="none" rtlCol="0">
            <a:spAutoFit/>
          </a:bodyPr>
          <a:lstStyle/>
          <a:p>
            <a:pPr>
              <a:buFont typeface="Arial" pitchFamily="34" charset="0"/>
              <a:buChar char="•"/>
            </a:pPr>
            <a:r>
              <a:rPr lang="en-US" sz="2000" b="1" dirty="0" smtClean="0">
                <a:solidFill>
                  <a:srgbClr val="333300"/>
                </a:solidFill>
                <a:latin typeface="Times New Roman" pitchFamily="18" charset="0"/>
                <a:cs typeface="Times New Roman" pitchFamily="18" charset="0"/>
              </a:rPr>
              <a:t>EMPLOYEE = KAGGLE</a:t>
            </a:r>
          </a:p>
          <a:p>
            <a:pPr>
              <a:buFont typeface="Arial" pitchFamily="34" charset="0"/>
              <a:buChar char="•"/>
            </a:pPr>
            <a:r>
              <a:rPr lang="en-US" sz="2000" b="1" dirty="0" smtClean="0">
                <a:solidFill>
                  <a:srgbClr val="333300"/>
                </a:solidFill>
                <a:latin typeface="Times New Roman" pitchFamily="18" charset="0"/>
                <a:cs typeface="Times New Roman" pitchFamily="18" charset="0"/>
              </a:rPr>
              <a:t>26-FEATURES</a:t>
            </a:r>
          </a:p>
          <a:p>
            <a:pPr>
              <a:buFont typeface="Arial" pitchFamily="34" charset="0"/>
              <a:buChar char="•"/>
            </a:pPr>
            <a:r>
              <a:rPr lang="en-US" sz="2000" b="1" dirty="0" smtClean="0">
                <a:solidFill>
                  <a:srgbClr val="333300"/>
                </a:solidFill>
                <a:latin typeface="Times New Roman" pitchFamily="18" charset="0"/>
                <a:cs typeface="Times New Roman" pitchFamily="18" charset="0"/>
              </a:rPr>
              <a:t>9-FEATURES</a:t>
            </a:r>
          </a:p>
          <a:p>
            <a:pPr>
              <a:buFont typeface="Arial" pitchFamily="34" charset="0"/>
              <a:buChar char="•"/>
            </a:pPr>
            <a:r>
              <a:rPr lang="en-US" sz="2000" b="1" dirty="0" smtClean="0">
                <a:solidFill>
                  <a:srgbClr val="333300"/>
                </a:solidFill>
                <a:latin typeface="Times New Roman" pitchFamily="18" charset="0"/>
                <a:cs typeface="Times New Roman" pitchFamily="18" charset="0"/>
              </a:rPr>
              <a:t>EMP ID-NUM</a:t>
            </a:r>
          </a:p>
          <a:p>
            <a:pPr>
              <a:buFont typeface="Arial" pitchFamily="34" charset="0"/>
              <a:buChar char="•"/>
            </a:pPr>
            <a:r>
              <a:rPr lang="en-US" sz="2000" b="1" dirty="0" smtClean="0">
                <a:solidFill>
                  <a:srgbClr val="333300"/>
                </a:solidFill>
                <a:latin typeface="Times New Roman" pitchFamily="18" charset="0"/>
                <a:cs typeface="Times New Roman" pitchFamily="18" charset="0"/>
              </a:rPr>
              <a:t>NAME-TEXT</a:t>
            </a:r>
          </a:p>
          <a:p>
            <a:pPr>
              <a:buFont typeface="Arial" pitchFamily="34" charset="0"/>
              <a:buChar char="•"/>
            </a:pPr>
            <a:r>
              <a:rPr lang="en-US" sz="2000" b="1" dirty="0" smtClean="0">
                <a:solidFill>
                  <a:srgbClr val="333300"/>
                </a:solidFill>
                <a:latin typeface="Times New Roman" pitchFamily="18" charset="0"/>
                <a:cs typeface="Times New Roman" pitchFamily="18" charset="0"/>
              </a:rPr>
              <a:t>EMPLOYEE TYPE</a:t>
            </a:r>
          </a:p>
          <a:p>
            <a:pPr>
              <a:buFont typeface="Arial" pitchFamily="34" charset="0"/>
              <a:buChar char="•"/>
            </a:pPr>
            <a:r>
              <a:rPr lang="en-US" sz="2000" b="1" dirty="0" smtClean="0">
                <a:solidFill>
                  <a:srgbClr val="333300"/>
                </a:solidFill>
                <a:latin typeface="Times New Roman" pitchFamily="18" charset="0"/>
                <a:cs typeface="Times New Roman" pitchFamily="18" charset="0"/>
              </a:rPr>
              <a:t>CURRENT EMPLOYEE RATING</a:t>
            </a:r>
          </a:p>
          <a:p>
            <a:pPr>
              <a:buFont typeface="Arial" pitchFamily="34" charset="0"/>
              <a:buChar char="•"/>
            </a:pPr>
            <a:r>
              <a:rPr lang="en-US" sz="2000" b="1" dirty="0" smtClean="0">
                <a:solidFill>
                  <a:srgbClr val="333300"/>
                </a:solidFill>
                <a:latin typeface="Times New Roman" pitchFamily="18" charset="0"/>
                <a:cs typeface="Times New Roman" pitchFamily="18" charset="0"/>
              </a:rPr>
              <a:t>GENDER – MALE FEMALE </a:t>
            </a:r>
            <a:endParaRPr lang="en-US" sz="2000" b="1" dirty="0">
              <a:solidFill>
                <a:srgbClr val="3333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80960" y="3438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C00000"/>
                </a:solidFill>
              </a:rPr>
              <a:t>THE</a:t>
            </a:r>
            <a:r>
              <a:rPr sz="4250" spc="20" dirty="0">
                <a:solidFill>
                  <a:srgbClr val="C00000"/>
                </a:solidFill>
              </a:rPr>
              <a:t> </a:t>
            </a:r>
            <a:r>
              <a:rPr lang="en-US" sz="4250" spc="20" dirty="0">
                <a:solidFill>
                  <a:srgbClr val="C00000"/>
                </a:solidFill>
              </a:rPr>
              <a:t>"</a:t>
            </a:r>
            <a:r>
              <a:rPr sz="4250" spc="10" dirty="0">
                <a:solidFill>
                  <a:srgbClr val="C00000"/>
                </a:solidFill>
              </a:rPr>
              <a:t>WOW</a:t>
            </a:r>
            <a:r>
              <a:rPr lang="en-US" sz="4250" spc="10" dirty="0">
                <a:solidFill>
                  <a:srgbClr val="C00000"/>
                </a:solidFill>
              </a:rPr>
              <a:t>"</a:t>
            </a:r>
            <a:r>
              <a:rPr sz="4250" spc="85" dirty="0">
                <a:solidFill>
                  <a:srgbClr val="C00000"/>
                </a:solidFill>
              </a:rPr>
              <a:t> </a:t>
            </a:r>
            <a:r>
              <a:rPr sz="4250" spc="10" dirty="0">
                <a:solidFill>
                  <a:srgbClr val="C00000"/>
                </a:solidFill>
              </a:rPr>
              <a:t>IN</a:t>
            </a:r>
            <a:r>
              <a:rPr sz="4250" spc="-5" dirty="0">
                <a:solidFill>
                  <a:srgbClr val="C00000"/>
                </a:solidFill>
              </a:rPr>
              <a:t> </a:t>
            </a:r>
            <a:r>
              <a:rPr sz="4250" spc="15" dirty="0">
                <a:solidFill>
                  <a:srgbClr val="C00000"/>
                </a:solidFill>
              </a:rPr>
              <a:t>OUR</a:t>
            </a:r>
            <a:r>
              <a:rPr sz="4250" spc="-10" dirty="0">
                <a:solidFill>
                  <a:srgbClr val="C00000"/>
                </a:solidFill>
              </a:rPr>
              <a:t> </a:t>
            </a:r>
            <a:r>
              <a:rPr sz="4250" spc="20" dirty="0">
                <a:solidFill>
                  <a:srgbClr val="C00000"/>
                </a:solidFill>
              </a:rPr>
              <a:t>SOLUTION</a:t>
            </a:r>
            <a:endParaRPr sz="4250" dirty="0">
              <a:solidFill>
                <a:srgbClr val="C0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952596" y="576584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rot="10800000" flipV="1">
            <a:off x="2452662" y="2786058"/>
            <a:ext cx="5883955" cy="646331"/>
          </a:xfrm>
          <a:prstGeom prst="rect">
            <a:avLst/>
          </a:prstGeom>
          <a:noFill/>
          <a:ln>
            <a:noFill/>
          </a:ln>
        </p:spPr>
        <p:txBody>
          <a:bodyPr wrap="square" rtlCol="0">
            <a:spAutoFit/>
          </a:bodyPr>
          <a:lstStyle/>
          <a:p>
            <a:r>
              <a:rPr lang="en-US" b="1" dirty="0" smtClean="0">
                <a:solidFill>
                  <a:srgbClr val="003300"/>
                </a:solidFill>
                <a:latin typeface="Times New Roman" pitchFamily="18" charset="0"/>
                <a:cs typeface="Times New Roman" pitchFamily="18" charset="0"/>
              </a:rPr>
              <a:t>PERFORMANCE LEVEL=IFS(Z8&gt;=5,”VERY HIGH”,Z8&gt;=4,”HIGH”,Z8&gt;=3,”MED”,TURE,”LOW”)</a:t>
            </a:r>
            <a:endParaRPr lang="en-US" b="1" dirty="0">
              <a:solidFill>
                <a:srgbClr val="0033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478</Words>
  <Application>Microsoft Office PowerPoint</Application>
  <PresentationFormat>Custom</PresentationFormat>
  <Paragraphs>116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2024-09-11T09:45:08Z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