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66" r:id="rId4"/>
    <p:sldId id="258" r:id="rId5"/>
    <p:sldId id="259" r:id="rId6"/>
    <p:sldId id="260" r:id="rId7"/>
    <p:sldId id="261" r:id="rId8"/>
    <p:sldId id="263" r:id="rId9"/>
    <p:sldId id="262" r:id="rId10"/>
    <p:sldId id="267" r:id="rId11"/>
    <p:sldId id="270" r:id="rId12"/>
    <p:sldId id="268" r:id="rId13"/>
    <p:sldId id="271" r:id="rId14"/>
    <p:sldId id="272" r:id="rId15"/>
    <p:sldId id="273" r:id="rId16"/>
    <p:sldId id="274" r:id="rId17"/>
    <p:sldId id="264" r:id="rId18"/>
    <p:sldId id="265" r:id="rId19"/>
    <p:sldId id="269" r:id="rId20"/>
  </p:sldIdLst>
  <p:sldSz cx="9144000" cy="5143500" type="screen16x9"/>
  <p:notesSz cx="6858000" cy="9144000"/>
  <p:embeddedFontLst>
    <p:embeddedFont>
      <p:font typeface="Maven Pro" charset="0"/>
      <p:regular r:id="rId22"/>
      <p:bold r:id="rId23"/>
    </p:embeddedFont>
    <p:embeddedFont>
      <p:font typeface="Nunito" charset="0"/>
      <p:regular r:id="rId24"/>
      <p:bold r:id="rId25"/>
      <p:italic r:id="rId26"/>
      <p:boldItalic r:id="rId27"/>
    </p:embeddedFont>
    <p:embeddedFont>
      <p:font typeface="Arial Black" pitchFamily="34" charset="0"/>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319b73f77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f319b73f77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f319b73f7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f319b73f7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f319b73f7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f319b73f7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f319b73f7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f319b73f7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f319b73f77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f319b73f77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fc8df87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fc8df87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319b73f77_0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319b73f77_0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fc8df87a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fc8df87a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efc8df87a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efc8df87a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12550" y="520550"/>
            <a:ext cx="8520600" cy="154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Android In-App Advertising</a:t>
            </a:r>
            <a:endParaRPr/>
          </a:p>
        </p:txBody>
      </p:sp>
      <p:sp>
        <p:nvSpPr>
          <p:cNvPr id="278" name="Google Shape;278;p13"/>
          <p:cNvSpPr txBox="1">
            <a:spLocks noGrp="1"/>
          </p:cNvSpPr>
          <p:nvPr>
            <p:ph type="subTitle" idx="1"/>
          </p:nvPr>
        </p:nvSpPr>
        <p:spPr>
          <a:xfrm>
            <a:off x="311700" y="2478800"/>
            <a:ext cx="8520600" cy="22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bg1">
                    <a:lumMod val="95000"/>
                  </a:schemeClr>
                </a:solidFill>
              </a:rPr>
              <a:t>Group No: 81</a:t>
            </a:r>
            <a:endParaRPr b="1">
              <a:solidFill>
                <a:schemeClr val="bg1">
                  <a:lumMod val="95000"/>
                </a:schemeClr>
              </a:solidFill>
            </a:endParaRPr>
          </a:p>
          <a:p>
            <a:pPr marL="0" lvl="0" indent="0" algn="l" rtl="0">
              <a:spcBef>
                <a:spcPts val="0"/>
              </a:spcBef>
              <a:spcAft>
                <a:spcPts val="0"/>
              </a:spcAft>
              <a:buNone/>
            </a:pPr>
            <a:endParaRPr b="1">
              <a:solidFill>
                <a:schemeClr val="bg1">
                  <a:lumMod val="95000"/>
                </a:schemeClr>
              </a:solidFill>
            </a:endParaRPr>
          </a:p>
          <a:p>
            <a:pPr marL="0" lvl="0" indent="0" algn="l" rtl="0">
              <a:spcBef>
                <a:spcPts val="0"/>
              </a:spcBef>
              <a:spcAft>
                <a:spcPts val="0"/>
              </a:spcAft>
              <a:buNone/>
            </a:pPr>
            <a:r>
              <a:rPr lang="en" b="1" dirty="0">
                <a:solidFill>
                  <a:schemeClr val="bg1">
                    <a:lumMod val="95000"/>
                  </a:schemeClr>
                </a:solidFill>
              </a:rPr>
              <a:t>MEGHA CHETAN CHINCHAMALATPURE</a:t>
            </a:r>
            <a:endParaRPr b="1">
              <a:solidFill>
                <a:schemeClr val="bg1">
                  <a:lumMod val="95000"/>
                </a:schemeClr>
              </a:solidFill>
            </a:endParaRPr>
          </a:p>
          <a:p>
            <a:pPr marL="0" lvl="0" indent="0" algn="l" rtl="0">
              <a:spcBef>
                <a:spcPts val="0"/>
              </a:spcBef>
              <a:spcAft>
                <a:spcPts val="0"/>
              </a:spcAft>
              <a:buNone/>
            </a:pPr>
            <a:r>
              <a:rPr lang="en" b="1" dirty="0">
                <a:solidFill>
                  <a:schemeClr val="bg1">
                    <a:lumMod val="95000"/>
                  </a:schemeClr>
                </a:solidFill>
              </a:rPr>
              <a:t>ROLL NO :- 1114</a:t>
            </a:r>
            <a:endParaRPr b="1">
              <a:solidFill>
                <a:schemeClr val="bg1">
                  <a:lumMod val="95000"/>
                </a:schemeClr>
              </a:solidFill>
            </a:endParaRPr>
          </a:p>
          <a:p>
            <a:pPr marL="0" lvl="0" indent="0" algn="l" rtl="0">
              <a:spcBef>
                <a:spcPts val="0"/>
              </a:spcBef>
              <a:spcAft>
                <a:spcPts val="0"/>
              </a:spcAft>
              <a:buNone/>
            </a:pPr>
            <a:endParaRPr b="1">
              <a:solidFill>
                <a:schemeClr val="bg1">
                  <a:lumMod val="95000"/>
                </a:schemeClr>
              </a:solidFill>
            </a:endParaRPr>
          </a:p>
          <a:p>
            <a:pPr marL="0" lvl="0" indent="0" algn="l" rtl="0">
              <a:spcBef>
                <a:spcPts val="0"/>
              </a:spcBef>
              <a:spcAft>
                <a:spcPts val="0"/>
              </a:spcAft>
              <a:buNone/>
            </a:pPr>
            <a:r>
              <a:rPr lang="en" b="1" dirty="0">
                <a:solidFill>
                  <a:schemeClr val="bg1">
                    <a:lumMod val="95000"/>
                  </a:schemeClr>
                </a:solidFill>
              </a:rPr>
              <a:t>MAYURI MADHUKAR JADHAV</a:t>
            </a:r>
            <a:endParaRPr b="1">
              <a:solidFill>
                <a:schemeClr val="bg1">
                  <a:lumMod val="95000"/>
                </a:schemeClr>
              </a:solidFill>
            </a:endParaRPr>
          </a:p>
          <a:p>
            <a:pPr marL="0" lvl="0" indent="0" algn="l" rtl="0">
              <a:spcBef>
                <a:spcPts val="0"/>
              </a:spcBef>
              <a:spcAft>
                <a:spcPts val="0"/>
              </a:spcAft>
              <a:buNone/>
            </a:pPr>
            <a:r>
              <a:rPr lang="en" b="1" dirty="0">
                <a:solidFill>
                  <a:schemeClr val="bg1">
                    <a:lumMod val="95000"/>
                  </a:schemeClr>
                </a:solidFill>
              </a:rPr>
              <a:t>ROLL NO :-1113</a:t>
            </a:r>
            <a:endParaRPr b="1">
              <a:solidFill>
                <a:schemeClr val="bg1">
                  <a:lumMod val="95000"/>
                </a:schemeClr>
              </a:solidFill>
            </a:endParaRPr>
          </a:p>
          <a:p>
            <a:pPr marL="0" lvl="0" indent="0" algn="l" rtl="0">
              <a:spcBef>
                <a:spcPts val="0"/>
              </a:spcBef>
              <a:spcAft>
                <a:spcPts val="0"/>
              </a:spcAft>
              <a:buNone/>
            </a:pPr>
            <a:endParaRPr>
              <a:solidFill>
                <a:schemeClr val="bg1">
                  <a:lumMod val="95000"/>
                </a:schemeClr>
              </a:solidFill>
            </a:endParaRPr>
          </a:p>
          <a:p>
            <a:pPr marL="0" lvl="0" indent="0" algn="l" rtl="0">
              <a:spcBef>
                <a:spcPts val="0"/>
              </a:spcBef>
              <a:spcAft>
                <a:spcPts val="0"/>
              </a:spcAft>
              <a:buClr>
                <a:schemeClr val="dk1"/>
              </a:buClr>
              <a:buSzPct val="68750"/>
              <a:buFont typeface="Arial"/>
              <a:buNone/>
            </a:pPr>
            <a:endParaRPr>
              <a:solidFill>
                <a:schemeClr val="dk1"/>
              </a:solidFill>
            </a:endParaRPr>
          </a:p>
          <a:p>
            <a:pPr marL="0" lvl="0" indent="0" algn="l" rtl="0">
              <a:spcBef>
                <a:spcPts val="0"/>
              </a:spcBef>
              <a:spcAft>
                <a:spcPts val="0"/>
              </a:spcAft>
              <a:buClr>
                <a:schemeClr val="dk1"/>
              </a:buClr>
              <a:buSzPct val="68750"/>
              <a:buFont typeface="Arial"/>
              <a:buNone/>
            </a:pP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AppAdvertisingEcosystem.png"/>
          <p:cNvPicPr>
            <a:picLocks noChangeAspect="1"/>
          </p:cNvPicPr>
          <p:nvPr/>
        </p:nvPicPr>
        <p:blipFill>
          <a:blip r:embed="rId2"/>
          <a:stretch>
            <a:fillRect/>
          </a:stretch>
        </p:blipFill>
        <p:spPr>
          <a:xfrm>
            <a:off x="1324303" y="262760"/>
            <a:ext cx="6663559" cy="45825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Network</a:t>
            </a:r>
            <a:endParaRPr lang="en-US" dirty="0"/>
          </a:p>
        </p:txBody>
      </p:sp>
      <p:sp>
        <p:nvSpPr>
          <p:cNvPr id="3" name="Text Placeholder 2"/>
          <p:cNvSpPr>
            <a:spLocks noGrp="1"/>
          </p:cNvSpPr>
          <p:nvPr>
            <p:ph type="body" idx="1"/>
          </p:nvPr>
        </p:nvSpPr>
        <p:spPr>
          <a:xfrm>
            <a:off x="1293290" y="1418897"/>
            <a:ext cx="7030500" cy="3375511"/>
          </a:xfrm>
        </p:spPr>
        <p:txBody>
          <a:bodyPr>
            <a:normAutofit/>
          </a:bodyPr>
          <a:lstStyle/>
          <a:p>
            <a:pPr>
              <a:buClr>
                <a:schemeClr val="dk1"/>
              </a:buClr>
            </a:pPr>
            <a:r>
              <a:rPr lang="en-US" sz="1800" b="1" dirty="0" smtClean="0">
                <a:solidFill>
                  <a:schemeClr val="dk1"/>
                </a:solidFill>
                <a:latin typeface="Nunito" charset="0"/>
              </a:rPr>
              <a:t>connects advertisers and developers.</a:t>
            </a:r>
          </a:p>
          <a:p>
            <a:pPr>
              <a:buClr>
                <a:schemeClr val="dk1"/>
              </a:buClr>
              <a:buNone/>
            </a:pPr>
            <a:endParaRPr lang="en-US" sz="1800" b="1" dirty="0" smtClean="0">
              <a:solidFill>
                <a:schemeClr val="dk1"/>
              </a:solidFill>
              <a:latin typeface="Nunito" charset="0"/>
            </a:endParaRPr>
          </a:p>
          <a:p>
            <a:pPr>
              <a:buClr>
                <a:schemeClr val="dk1"/>
              </a:buClr>
            </a:pPr>
            <a:r>
              <a:rPr lang="en-US" sz="1800" b="1" dirty="0" smtClean="0">
                <a:solidFill>
                  <a:schemeClr val="dk1"/>
                </a:solidFill>
                <a:latin typeface="Nunito" charset="0"/>
              </a:rPr>
              <a:t>uses algorithms to identify and deliver the highest paying ad to the user in real time.</a:t>
            </a:r>
          </a:p>
          <a:p>
            <a:pPr>
              <a:buClr>
                <a:schemeClr val="dk1"/>
              </a:buClr>
              <a:buNone/>
            </a:pPr>
            <a:endParaRPr lang="en-US" sz="1800" b="1" dirty="0" smtClean="0">
              <a:solidFill>
                <a:schemeClr val="dk1"/>
              </a:solidFill>
              <a:latin typeface="Nunito" charset="0"/>
            </a:endParaRPr>
          </a:p>
          <a:p>
            <a:pPr>
              <a:buClr>
                <a:schemeClr val="dk1"/>
              </a:buClr>
            </a:pPr>
            <a:r>
              <a:rPr lang="en-US" sz="1800" b="1" dirty="0" err="1" smtClean="0">
                <a:solidFill>
                  <a:schemeClr val="dk1"/>
                </a:solidFill>
                <a:latin typeface="Nunito" charset="0"/>
              </a:rPr>
              <a:t>sdk</a:t>
            </a:r>
            <a:r>
              <a:rPr lang="en-US" sz="1800" b="1" dirty="0" smtClean="0">
                <a:solidFill>
                  <a:schemeClr val="dk1"/>
                </a:solidFill>
                <a:latin typeface="Nunito" charset="0"/>
              </a:rPr>
              <a:t>  integration</a:t>
            </a:r>
          </a:p>
          <a:p>
            <a:pPr>
              <a:buClr>
                <a:schemeClr val="dk1"/>
              </a:buClr>
              <a:buNone/>
            </a:pPr>
            <a:endParaRPr lang="en-US" sz="1800" b="1" dirty="0" smtClean="0">
              <a:solidFill>
                <a:schemeClr val="dk1"/>
              </a:solidFill>
              <a:latin typeface="Nunito" charset="0"/>
            </a:endParaRPr>
          </a:p>
          <a:p>
            <a:pPr>
              <a:buClr>
                <a:schemeClr val="dk1"/>
              </a:buClr>
            </a:pPr>
            <a:r>
              <a:rPr lang="en-US" sz="1800" b="1" dirty="0" smtClean="0">
                <a:solidFill>
                  <a:schemeClr val="dk1"/>
                </a:solidFill>
                <a:latin typeface="Nunito" charset="0"/>
              </a:rPr>
              <a:t>Google </a:t>
            </a:r>
            <a:r>
              <a:rPr lang="en-US" sz="1800" b="1" dirty="0" err="1" smtClean="0">
                <a:solidFill>
                  <a:schemeClr val="dk1"/>
                </a:solidFill>
                <a:latin typeface="Nunito" charset="0"/>
              </a:rPr>
              <a:t>AdMob</a:t>
            </a:r>
            <a:endParaRPr lang="en-US" sz="1800" b="1" dirty="0" smtClean="0">
              <a:solidFill>
                <a:schemeClr val="dk1"/>
              </a:solidFill>
              <a:latin typeface="Nunito" charset="0"/>
            </a:endParaRPr>
          </a:p>
          <a:p>
            <a:pPr>
              <a:buClr>
                <a:schemeClr val="dk1"/>
              </a:buClr>
              <a:buNone/>
            </a:pPr>
            <a:endParaRPr lang="en-US" sz="1800" b="1" dirty="0" smtClean="0">
              <a:solidFill>
                <a:schemeClr val="dk1"/>
              </a:solidFill>
              <a:latin typeface="Nunito" charset="0"/>
            </a:endParaRPr>
          </a:p>
          <a:p>
            <a:pPr>
              <a:buClr>
                <a:schemeClr val="dk1"/>
              </a:buClr>
            </a:pPr>
            <a:r>
              <a:rPr lang="en-US" sz="1800" b="1" dirty="0" err="1" smtClean="0">
                <a:solidFill>
                  <a:schemeClr val="dk1"/>
                </a:solidFill>
                <a:latin typeface="Nunito" charset="0"/>
              </a:rPr>
              <a:t>IronSource</a:t>
            </a:r>
            <a:r>
              <a:rPr lang="en-US" sz="1800" b="1" dirty="0" smtClean="0">
                <a:solidFill>
                  <a:schemeClr val="dk1"/>
                </a:solidFill>
                <a:latin typeface="Nunito" charset="0"/>
              </a:rPr>
              <a:t> </a:t>
            </a:r>
            <a:r>
              <a:rPr lang="en-US" sz="1800" b="1" dirty="0" err="1" smtClean="0">
                <a:solidFill>
                  <a:schemeClr val="dk1"/>
                </a:solidFill>
                <a:latin typeface="Nunito" charset="0"/>
              </a:rPr>
              <a:t>sdk</a:t>
            </a:r>
            <a:endParaRPr lang="en-US" sz="1800" b="1" dirty="0" smtClean="0">
              <a:solidFill>
                <a:schemeClr val="dk1"/>
              </a:solidFill>
              <a:latin typeface="Nunito"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Text Placeholder 2"/>
          <p:cNvSpPr>
            <a:spLocks noGrp="1"/>
          </p:cNvSpPr>
          <p:nvPr>
            <p:ph type="body" idx="1"/>
          </p:nvPr>
        </p:nvSpPr>
        <p:spPr/>
        <p:txBody>
          <a:bodyPr/>
          <a:lstStyle/>
          <a:p>
            <a:pPr>
              <a:buClr>
                <a:schemeClr val="dk1"/>
              </a:buClr>
            </a:pPr>
            <a:r>
              <a:rPr lang="en-US" sz="1800" b="1" dirty="0" smtClean="0">
                <a:solidFill>
                  <a:schemeClr val="dk1"/>
                </a:solidFill>
                <a:latin typeface="Nunito" charset="0"/>
              </a:rPr>
              <a:t>Application is android mobile OS 6 and above specific</a:t>
            </a:r>
          </a:p>
          <a:p>
            <a:pPr>
              <a:buClr>
                <a:schemeClr val="dk1"/>
              </a:buClr>
              <a:buNone/>
            </a:pPr>
            <a:endParaRPr lang="en-US" sz="1800" b="1" dirty="0" smtClean="0">
              <a:solidFill>
                <a:schemeClr val="dk1"/>
              </a:solidFill>
              <a:latin typeface="Nunito" charset="0"/>
            </a:endParaRPr>
          </a:p>
          <a:p>
            <a:pPr>
              <a:buClr>
                <a:schemeClr val="dk1"/>
              </a:buClr>
            </a:pPr>
            <a:r>
              <a:rPr lang="en-US" sz="1800" b="1" dirty="0" smtClean="0">
                <a:solidFill>
                  <a:schemeClr val="dk1"/>
                </a:solidFill>
                <a:latin typeface="Nunito" charset="0"/>
              </a:rPr>
              <a:t>It serves main purpose of showing every type of ad formats</a:t>
            </a:r>
          </a:p>
          <a:p>
            <a:pPr>
              <a:buClr>
                <a:schemeClr val="dk1"/>
              </a:buClr>
              <a:buNone/>
            </a:pPr>
            <a:endParaRPr lang="en-US" sz="1800" b="1" dirty="0" smtClean="0">
              <a:solidFill>
                <a:schemeClr val="dk1"/>
              </a:solidFill>
              <a:latin typeface="Nunito" charset="0"/>
            </a:endParaRPr>
          </a:p>
          <a:p>
            <a:pPr>
              <a:buClr>
                <a:schemeClr val="dk1"/>
              </a:buClr>
            </a:pPr>
            <a:r>
              <a:rPr lang="en-US" sz="1800" b="1" dirty="0" smtClean="0">
                <a:solidFill>
                  <a:schemeClr val="dk1"/>
                </a:solidFill>
                <a:latin typeface="Nunito" charset="0"/>
              </a:rPr>
              <a:t>Local push notification is provided </a:t>
            </a:r>
          </a:p>
          <a:p>
            <a:pPr>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 Page:			</a:t>
            </a:r>
            <a:r>
              <a:rPr lang="en-US" dirty="0" err="1" smtClean="0"/>
              <a:t>BannerAd</a:t>
            </a:r>
            <a:r>
              <a:rPr lang="en-US" dirty="0" smtClean="0"/>
              <a:t>:</a:t>
            </a:r>
            <a:br>
              <a:rPr lang="en-US" dirty="0" smtClean="0"/>
            </a:br>
            <a:r>
              <a:rPr lang="en-US" dirty="0" smtClean="0"/>
              <a:t/>
            </a:r>
            <a:br>
              <a:rPr lang="en-US" dirty="0" smtClean="0"/>
            </a:br>
            <a:endParaRPr lang="en-US" dirty="0"/>
          </a:p>
        </p:txBody>
      </p:sp>
      <p:pic>
        <p:nvPicPr>
          <p:cNvPr id="4" name="Picture 3" descr="HomePage.jpeg"/>
          <p:cNvPicPr>
            <a:picLocks noChangeAspect="1"/>
          </p:cNvPicPr>
          <p:nvPr/>
        </p:nvPicPr>
        <p:blipFill>
          <a:blip r:embed="rId2"/>
          <a:stretch>
            <a:fillRect/>
          </a:stretch>
        </p:blipFill>
        <p:spPr>
          <a:xfrm>
            <a:off x="1073057" y="1107528"/>
            <a:ext cx="2436395" cy="3821824"/>
          </a:xfrm>
          <a:prstGeom prst="rect">
            <a:avLst/>
          </a:prstGeom>
        </p:spPr>
      </p:pic>
      <p:pic>
        <p:nvPicPr>
          <p:cNvPr id="5" name="Picture 4" descr="Banner.jpeg"/>
          <p:cNvPicPr>
            <a:picLocks noChangeAspect="1"/>
          </p:cNvPicPr>
          <p:nvPr/>
        </p:nvPicPr>
        <p:blipFill>
          <a:blip r:embed="rId3"/>
          <a:stretch>
            <a:fillRect/>
          </a:stretch>
        </p:blipFill>
        <p:spPr>
          <a:xfrm>
            <a:off x="5119540" y="1097016"/>
            <a:ext cx="2436395" cy="371672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Offerwall</a:t>
            </a:r>
            <a:r>
              <a:rPr lang="en-US" dirty="0" smtClean="0"/>
              <a:t>				Interstitial</a:t>
            </a:r>
            <a:endParaRPr lang="en-US" dirty="0"/>
          </a:p>
        </p:txBody>
      </p:sp>
      <p:pic>
        <p:nvPicPr>
          <p:cNvPr id="4" name="Picture 3" descr="Offerwall.jpeg"/>
          <p:cNvPicPr>
            <a:picLocks noChangeAspect="1"/>
          </p:cNvPicPr>
          <p:nvPr/>
        </p:nvPicPr>
        <p:blipFill>
          <a:blip r:embed="rId2"/>
          <a:stretch>
            <a:fillRect/>
          </a:stretch>
        </p:blipFill>
        <p:spPr>
          <a:xfrm>
            <a:off x="1031016" y="1303283"/>
            <a:ext cx="2436395" cy="3321269"/>
          </a:xfrm>
          <a:prstGeom prst="rect">
            <a:avLst/>
          </a:prstGeom>
        </p:spPr>
      </p:pic>
      <p:pic>
        <p:nvPicPr>
          <p:cNvPr id="5" name="Picture 4" descr="Interstitial.jpeg"/>
          <p:cNvPicPr>
            <a:picLocks noChangeAspect="1"/>
          </p:cNvPicPr>
          <p:nvPr/>
        </p:nvPicPr>
        <p:blipFill>
          <a:blip r:embed="rId3"/>
          <a:stretch>
            <a:fillRect/>
          </a:stretch>
        </p:blipFill>
        <p:spPr>
          <a:xfrm>
            <a:off x="5445360" y="1282262"/>
            <a:ext cx="2436395" cy="34263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Rewarded video		Interstitial video</a:t>
            </a:r>
            <a:endParaRPr lang="en-US" dirty="0"/>
          </a:p>
        </p:txBody>
      </p:sp>
      <p:pic>
        <p:nvPicPr>
          <p:cNvPr id="4" name="Picture 3" descr="RewardedVideo.jpeg"/>
          <p:cNvPicPr>
            <a:picLocks noChangeAspect="1"/>
          </p:cNvPicPr>
          <p:nvPr/>
        </p:nvPicPr>
        <p:blipFill>
          <a:blip r:embed="rId2"/>
          <a:stretch>
            <a:fillRect/>
          </a:stretch>
        </p:blipFill>
        <p:spPr>
          <a:xfrm>
            <a:off x="1104589" y="1208691"/>
            <a:ext cx="2436395" cy="3615558"/>
          </a:xfrm>
          <a:prstGeom prst="rect">
            <a:avLst/>
          </a:prstGeom>
        </p:spPr>
      </p:pic>
      <p:pic>
        <p:nvPicPr>
          <p:cNvPr id="5" name="Picture 4" descr="InterstitialVideo.jpeg"/>
          <p:cNvPicPr>
            <a:picLocks noChangeAspect="1"/>
          </p:cNvPicPr>
          <p:nvPr/>
        </p:nvPicPr>
        <p:blipFill>
          <a:blip r:embed="rId3"/>
          <a:stretch>
            <a:fillRect/>
          </a:stretch>
        </p:blipFill>
        <p:spPr>
          <a:xfrm>
            <a:off x="5161582" y="1334814"/>
            <a:ext cx="2436395" cy="361555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Push notification:</a:t>
            </a:r>
            <a:br>
              <a:rPr lang="en-US" dirty="0" smtClean="0"/>
            </a:br>
            <a:endParaRPr lang="en-US" dirty="0"/>
          </a:p>
        </p:txBody>
      </p:sp>
      <p:pic>
        <p:nvPicPr>
          <p:cNvPr id="4" name="Picture 3" descr="PushNotification.jpeg"/>
          <p:cNvPicPr>
            <a:picLocks noChangeAspect="1"/>
          </p:cNvPicPr>
          <p:nvPr/>
        </p:nvPicPr>
        <p:blipFill>
          <a:blip r:embed="rId2"/>
          <a:stretch>
            <a:fillRect/>
          </a:stretch>
        </p:blipFill>
        <p:spPr>
          <a:xfrm>
            <a:off x="4645572" y="451945"/>
            <a:ext cx="2806262" cy="45299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Limitations of In-App Advertising</a:t>
            </a:r>
            <a:endParaRPr/>
          </a:p>
        </p:txBody>
      </p:sp>
      <p:sp>
        <p:nvSpPr>
          <p:cNvPr id="327" name="Google Shape;327;p21"/>
          <p:cNvSpPr txBox="1">
            <a:spLocks noGrp="1"/>
          </p:cNvSpPr>
          <p:nvPr>
            <p:ph type="body" idx="1"/>
          </p:nvPr>
        </p:nvSpPr>
        <p:spPr>
          <a:xfrm>
            <a:off x="1072573" y="2042601"/>
            <a:ext cx="7030500" cy="2541600"/>
          </a:xfrm>
          <a:prstGeom prst="rect">
            <a:avLst/>
          </a:prstGeom>
        </p:spPr>
        <p:txBody>
          <a:bodyPr spcFirstLastPara="1" wrap="square" lIns="91425" tIns="91425" rIns="91425" bIns="91425" anchor="t" anchorCtr="0">
            <a:normAutofit/>
          </a:bodyPr>
          <a:lstStyle/>
          <a:p>
            <a:pPr>
              <a:buFont typeface="Wingdings" pitchFamily="2" charset="2"/>
              <a:buChar char="v"/>
            </a:pPr>
            <a:r>
              <a:rPr lang="en" sz="1800" b="1" dirty="0" smtClean="0">
                <a:solidFill>
                  <a:schemeClr val="dk1"/>
                </a:solidFill>
                <a:latin typeface="Nunito" charset="0"/>
              </a:rPr>
              <a:t>Ad </a:t>
            </a:r>
            <a:r>
              <a:rPr lang="en" sz="1800" b="1" dirty="0">
                <a:solidFill>
                  <a:schemeClr val="dk1"/>
                </a:solidFill>
                <a:latin typeface="Nunito" charset="0"/>
              </a:rPr>
              <a:t>Server fill rate may affect the ad outputs</a:t>
            </a:r>
            <a:r>
              <a:rPr lang="en" sz="1800" b="1" dirty="0" smtClean="0">
                <a:solidFill>
                  <a:schemeClr val="dk1"/>
                </a:solidFill>
                <a:latin typeface="Nunito" charset="0"/>
              </a:rPr>
              <a:t>.</a:t>
            </a:r>
            <a:endParaRPr lang="en-US" sz="1800" b="1" dirty="0" smtClean="0">
              <a:solidFill>
                <a:schemeClr val="dk1"/>
              </a:solidFill>
              <a:latin typeface="Nunito" charset="0"/>
            </a:endParaRPr>
          </a:p>
          <a:p>
            <a:pPr>
              <a:buFont typeface="Wingdings" pitchFamily="2" charset="2"/>
              <a:buChar char="v"/>
            </a:pPr>
            <a:r>
              <a:rPr lang="en" sz="1800" b="1" dirty="0" smtClean="0">
                <a:solidFill>
                  <a:schemeClr val="dk1"/>
                </a:solidFill>
                <a:latin typeface="Nunito" charset="0"/>
              </a:rPr>
              <a:t>Internet </a:t>
            </a:r>
            <a:r>
              <a:rPr lang="en" sz="1800" b="1" dirty="0">
                <a:solidFill>
                  <a:schemeClr val="dk1"/>
                </a:solidFill>
                <a:latin typeface="Nunito" charset="0"/>
              </a:rPr>
              <a:t>Connection is </a:t>
            </a:r>
            <a:r>
              <a:rPr lang="en" sz="1800" b="1" dirty="0" smtClean="0">
                <a:solidFill>
                  <a:schemeClr val="dk1"/>
                </a:solidFill>
                <a:latin typeface="Nunito" charset="0"/>
              </a:rPr>
              <a:t>mandatory</a:t>
            </a:r>
          </a:p>
          <a:p>
            <a:pPr marL="457200" lvl="2" indent="-311150">
              <a:buSzPts val="1300"/>
              <a:buFont typeface="Wingdings" pitchFamily="2" charset="2"/>
              <a:buChar char="v"/>
            </a:pPr>
            <a:r>
              <a:rPr lang="en-US" sz="1800" b="1" dirty="0" smtClean="0">
                <a:solidFill>
                  <a:schemeClr val="dk1"/>
                </a:solidFill>
                <a:latin typeface="Nunito" charset="0"/>
              </a:rPr>
              <a:t>Privacy Issues</a:t>
            </a:r>
          </a:p>
          <a:p>
            <a:pPr marL="914400" lvl="2" indent="0">
              <a:spcBef>
                <a:spcPts val="1200"/>
              </a:spcBef>
              <a:buFont typeface="Wingdings" pitchFamily="2" charset="2"/>
              <a:buChar char="v"/>
            </a:pPr>
            <a:endParaRPr b="1" smtClean="0">
              <a:solidFill>
                <a:schemeClr val="dk1"/>
              </a:solidFill>
            </a:endParaRPr>
          </a:p>
          <a:p>
            <a:pPr marL="0" lvl="0" indent="0" algn="l" rtl="0">
              <a:spcBef>
                <a:spcPts val="1200"/>
              </a:spcBef>
              <a:spcAft>
                <a:spcPts val="0"/>
              </a:spcAft>
              <a:buNone/>
            </a:pPr>
            <a:endParaRPr b="1">
              <a:solidFill>
                <a:schemeClr val="dk1"/>
              </a:solidFill>
            </a:endParaRPr>
          </a:p>
          <a:p>
            <a:pPr marL="0" lvl="0" indent="0" algn="l" rtl="0">
              <a:spcBef>
                <a:spcPts val="1200"/>
              </a:spcBef>
              <a:spcAft>
                <a:spcPts val="0"/>
              </a:spcAft>
              <a:buNone/>
            </a:pPr>
            <a:endParaRPr b="1">
              <a:solidFill>
                <a:schemeClr val="dk1"/>
              </a:solidFill>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Scope</a:t>
            </a:r>
            <a:endParaRPr/>
          </a:p>
        </p:txBody>
      </p:sp>
      <p:sp>
        <p:nvSpPr>
          <p:cNvPr id="333" name="Google Shape;333;p22"/>
          <p:cNvSpPr txBox="1">
            <a:spLocks noGrp="1"/>
          </p:cNvSpPr>
          <p:nvPr>
            <p:ph type="body" idx="1"/>
          </p:nvPr>
        </p:nvSpPr>
        <p:spPr>
          <a:xfrm>
            <a:off x="788276" y="1282261"/>
            <a:ext cx="7914290" cy="3447393"/>
          </a:xfrm>
          <a:prstGeom prst="rect">
            <a:avLst/>
          </a:prstGeom>
        </p:spPr>
        <p:txBody>
          <a:bodyPr spcFirstLastPara="1" wrap="square" lIns="91425" tIns="91425" rIns="91425" bIns="91425" anchor="t" anchorCtr="0">
            <a:normAutofit fontScale="92500" lnSpcReduction="10000"/>
          </a:bodyPr>
          <a:lstStyle/>
          <a:p>
            <a:pPr marL="457200" lvl="0" indent="-311150" algn="l" rtl="0">
              <a:spcBef>
                <a:spcPts val="0"/>
              </a:spcBef>
              <a:spcAft>
                <a:spcPts val="0"/>
              </a:spcAft>
              <a:buClr>
                <a:schemeClr val="dk1"/>
              </a:buClr>
              <a:buSzPts val="1300"/>
              <a:buChar char="●"/>
            </a:pPr>
            <a:r>
              <a:rPr lang="en" sz="1800" b="1" dirty="0">
                <a:solidFill>
                  <a:schemeClr val="dk1"/>
                </a:solidFill>
              </a:rPr>
              <a:t>This project can be enhanced further by adding ad monetization strategies using various types of advertisement </a:t>
            </a:r>
            <a:r>
              <a:rPr lang="en" sz="1800" b="1" dirty="0" smtClean="0">
                <a:solidFill>
                  <a:schemeClr val="dk1"/>
                </a:solidFill>
              </a:rPr>
              <a:t>formats</a:t>
            </a:r>
          </a:p>
          <a:p>
            <a:pPr marL="457200" lvl="0" indent="-311150" algn="l" rtl="0">
              <a:spcBef>
                <a:spcPts val="0"/>
              </a:spcBef>
              <a:spcAft>
                <a:spcPts val="0"/>
              </a:spcAft>
              <a:buClr>
                <a:schemeClr val="dk1"/>
              </a:buClr>
              <a:buSzPts val="1300"/>
              <a:buNone/>
            </a:pPr>
            <a:endParaRPr sz="1800" b="1">
              <a:solidFill>
                <a:schemeClr val="dk1"/>
              </a:solidFill>
            </a:endParaRPr>
          </a:p>
          <a:p>
            <a:pPr marL="457200" lvl="0" indent="-311150" algn="l" rtl="0">
              <a:spcBef>
                <a:spcPts val="0"/>
              </a:spcBef>
              <a:spcAft>
                <a:spcPts val="0"/>
              </a:spcAft>
              <a:buClr>
                <a:schemeClr val="dk1"/>
              </a:buClr>
              <a:buSzPts val="1300"/>
              <a:buChar char="●"/>
            </a:pPr>
            <a:r>
              <a:rPr lang="en" sz="1800" b="1" dirty="0">
                <a:solidFill>
                  <a:schemeClr val="dk1"/>
                </a:solidFill>
              </a:rPr>
              <a:t>The software is flexible enough to be modified and implemented as per future </a:t>
            </a:r>
            <a:r>
              <a:rPr lang="en" sz="1800" b="1" dirty="0" smtClean="0">
                <a:solidFill>
                  <a:schemeClr val="dk1"/>
                </a:solidFill>
              </a:rPr>
              <a:t>requirements</a:t>
            </a:r>
          </a:p>
          <a:p>
            <a:pPr marL="457200" lvl="0" indent="-311150" algn="l" rtl="0">
              <a:spcBef>
                <a:spcPts val="0"/>
              </a:spcBef>
              <a:spcAft>
                <a:spcPts val="0"/>
              </a:spcAft>
              <a:buClr>
                <a:schemeClr val="dk1"/>
              </a:buClr>
              <a:buSzPts val="1300"/>
              <a:buNone/>
            </a:pPr>
            <a:endParaRPr lang="en" sz="1800" b="1" dirty="0" smtClean="0">
              <a:solidFill>
                <a:schemeClr val="dk1"/>
              </a:solidFill>
            </a:endParaRPr>
          </a:p>
          <a:p>
            <a:pPr>
              <a:buClr>
                <a:schemeClr val="dk1"/>
              </a:buClr>
            </a:pPr>
            <a:r>
              <a:rPr lang="en-US" sz="1800" b="1" dirty="0" smtClean="0">
                <a:solidFill>
                  <a:schemeClr val="dk1"/>
                </a:solidFill>
              </a:rPr>
              <a:t>Server notification(Firebase) for android application</a:t>
            </a:r>
          </a:p>
          <a:p>
            <a:pPr>
              <a:buClr>
                <a:schemeClr val="dk1"/>
              </a:buClr>
              <a:buNone/>
            </a:pPr>
            <a:endParaRPr lang="en-US" sz="1800" b="1" dirty="0" smtClean="0">
              <a:solidFill>
                <a:schemeClr val="dk1"/>
              </a:solidFill>
            </a:endParaRPr>
          </a:p>
          <a:p>
            <a:pPr>
              <a:buClr>
                <a:schemeClr val="dk1"/>
              </a:buClr>
            </a:pPr>
            <a:r>
              <a:rPr lang="en-US" sz="1800" b="1" dirty="0" smtClean="0">
                <a:solidFill>
                  <a:schemeClr val="dk1"/>
                </a:solidFill>
              </a:rPr>
              <a:t>Application analytics(firebase) ad revenue calculation, Ads personalization</a:t>
            </a:r>
          </a:p>
          <a:p>
            <a:pPr>
              <a:buClr>
                <a:schemeClr val="dk1"/>
              </a:buClr>
              <a:buNone/>
            </a:pPr>
            <a:endParaRPr lang="en-US" sz="1800" b="1" dirty="0" smtClean="0">
              <a:solidFill>
                <a:schemeClr val="dk1"/>
              </a:solidFill>
            </a:endParaRPr>
          </a:p>
          <a:p>
            <a:pPr>
              <a:buClr>
                <a:schemeClr val="dk1"/>
              </a:buClr>
            </a:pPr>
            <a:r>
              <a:rPr lang="en-US" sz="1800" b="1" dirty="0" smtClean="0">
                <a:solidFill>
                  <a:schemeClr val="dk1"/>
                </a:solidFill>
              </a:rPr>
              <a:t>Android application permission.</a:t>
            </a:r>
          </a:p>
          <a:p>
            <a:pPr>
              <a:buClr>
                <a:schemeClr val="dk1"/>
              </a:buClr>
            </a:pPr>
            <a:endParaRPr lang="en-US" b="1" dirty="0" smtClean="0">
              <a:solidFill>
                <a:schemeClr val="dk1"/>
              </a:solidFill>
            </a:endParaRPr>
          </a:p>
          <a:p>
            <a:pPr>
              <a:buClr>
                <a:schemeClr val="dk1"/>
              </a:buClr>
              <a:buNone/>
            </a:pPr>
            <a:endParaRPr lang="en" b="1" dirty="0">
              <a:solidFill>
                <a:schemeClr val="dk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buNone/>
            </a:pPr>
            <a:endParaRPr lang="en-US" dirty="0" smtClean="0"/>
          </a:p>
          <a:p>
            <a:pPr>
              <a:buNone/>
            </a:pPr>
            <a:endParaRPr lang="en-US" dirty="0" smtClean="0"/>
          </a:p>
          <a:p>
            <a:pPr>
              <a:buNone/>
            </a:pPr>
            <a:r>
              <a:rPr lang="en-US" sz="6000" b="1" i="1" dirty="0" smtClean="0">
                <a:solidFill>
                  <a:srgbClr val="FF0000"/>
                </a:solidFill>
              </a:rPr>
              <a:t>			</a:t>
            </a:r>
            <a:r>
              <a:rPr lang="en-US" sz="6000" b="1" dirty="0" smtClean="0">
                <a:solidFill>
                  <a:schemeClr val="tx1"/>
                </a:solidFill>
                <a:latin typeface="Arial Black" pitchFamily="34" charset="0"/>
              </a:rPr>
              <a:t>Thank you</a:t>
            </a:r>
            <a:endParaRPr lang="en-US" sz="6000" b="1" dirty="0">
              <a:solidFill>
                <a:schemeClr val="tx1"/>
              </a:solidFill>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Objective:</a:t>
            </a:r>
            <a:endParaRPr b="1"/>
          </a:p>
        </p:txBody>
      </p:sp>
      <p:sp>
        <p:nvSpPr>
          <p:cNvPr id="284" name="Google Shape;284;p14"/>
          <p:cNvSpPr txBox="1">
            <a:spLocks noGrp="1"/>
          </p:cNvSpPr>
          <p:nvPr>
            <p:ph type="body" idx="1"/>
          </p:nvPr>
        </p:nvSpPr>
        <p:spPr>
          <a:xfrm>
            <a:off x="1093593" y="1664229"/>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chemeClr val="dk1"/>
                </a:solidFill>
              </a:rPr>
              <a:t>Advertising has three primary objectives: </a:t>
            </a:r>
            <a:endParaRPr sz="1800" b="1">
              <a:solidFill>
                <a:schemeClr val="dk1"/>
              </a:solidFill>
            </a:endParaRPr>
          </a:p>
          <a:p>
            <a:pPr marL="457200" lvl="0" indent="-311150" algn="l" rtl="0">
              <a:spcBef>
                <a:spcPts val="1200"/>
              </a:spcBef>
              <a:spcAft>
                <a:spcPts val="0"/>
              </a:spcAft>
              <a:buClr>
                <a:schemeClr val="dk1"/>
              </a:buClr>
              <a:buSzPts val="1300"/>
              <a:buAutoNum type="arabicPeriod"/>
            </a:pPr>
            <a:r>
              <a:rPr lang="en" sz="1800" b="1" dirty="0">
                <a:solidFill>
                  <a:schemeClr val="dk1"/>
                </a:solidFill>
              </a:rPr>
              <a:t> inform, </a:t>
            </a:r>
            <a:endParaRPr sz="1800" b="1">
              <a:solidFill>
                <a:schemeClr val="dk1"/>
              </a:solidFill>
            </a:endParaRPr>
          </a:p>
          <a:p>
            <a:pPr marL="457200" lvl="0" indent="-311150" algn="l" rtl="0">
              <a:spcBef>
                <a:spcPts val="0"/>
              </a:spcBef>
              <a:spcAft>
                <a:spcPts val="0"/>
              </a:spcAft>
              <a:buClr>
                <a:schemeClr val="dk1"/>
              </a:buClr>
              <a:buSzPts val="1300"/>
              <a:buAutoNum type="arabicPeriod"/>
            </a:pPr>
            <a:r>
              <a:rPr lang="en" sz="1800" b="1" dirty="0">
                <a:solidFill>
                  <a:schemeClr val="dk1"/>
                </a:solidFill>
              </a:rPr>
              <a:t> persuade, and </a:t>
            </a:r>
            <a:endParaRPr sz="1800" b="1">
              <a:solidFill>
                <a:schemeClr val="dk1"/>
              </a:solidFill>
            </a:endParaRPr>
          </a:p>
          <a:p>
            <a:pPr marL="457200" lvl="0" indent="-311150" algn="l" rtl="0">
              <a:spcBef>
                <a:spcPts val="0"/>
              </a:spcBef>
              <a:spcAft>
                <a:spcPts val="0"/>
              </a:spcAft>
              <a:buClr>
                <a:schemeClr val="dk1"/>
              </a:buClr>
              <a:buSzPts val="1300"/>
              <a:buAutoNum type="arabicPeriod"/>
            </a:pPr>
            <a:r>
              <a:rPr lang="en" sz="1800" b="1" dirty="0">
                <a:solidFill>
                  <a:schemeClr val="dk1"/>
                </a:solidFill>
              </a:rPr>
              <a:t> remind. </a:t>
            </a:r>
            <a:endParaRPr sz="1800" b="1">
              <a:solidFill>
                <a:schemeClr val="dk1"/>
              </a:solidFill>
            </a:endParaRPr>
          </a:p>
          <a:p>
            <a:pPr marL="0" lvl="0" indent="0" algn="l" rtl="0">
              <a:spcBef>
                <a:spcPts val="1200"/>
              </a:spcBef>
              <a:spcAft>
                <a:spcPts val="0"/>
              </a:spcAft>
              <a:buClr>
                <a:schemeClr val="dk1"/>
              </a:buClr>
              <a:buSzPts val="1100"/>
              <a:buFont typeface="Arial"/>
              <a:buNone/>
            </a:pPr>
            <a:r>
              <a:rPr lang="en" sz="1800" b="1" dirty="0">
                <a:solidFill>
                  <a:schemeClr val="dk1"/>
                </a:solidFill>
              </a:rPr>
              <a:t>Informative Advertising creates awareness of brands, products, services, and ideas. </a:t>
            </a:r>
            <a:endParaRPr sz="1800" b="1">
              <a:solidFill>
                <a:schemeClr val="dk1"/>
              </a:solidFill>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Traditional Advertising Vs In-App Advertising</a:t>
            </a:r>
            <a:endParaRPr lang="en-US" sz="2000" dirty="0"/>
          </a:p>
        </p:txBody>
      </p:sp>
      <p:sp>
        <p:nvSpPr>
          <p:cNvPr id="3" name="Text Placeholder 2"/>
          <p:cNvSpPr>
            <a:spLocks noGrp="1"/>
          </p:cNvSpPr>
          <p:nvPr>
            <p:ph type="body" idx="1"/>
          </p:nvPr>
        </p:nvSpPr>
        <p:spPr>
          <a:xfrm>
            <a:off x="1303800" y="1481959"/>
            <a:ext cx="7030500" cy="3049691"/>
          </a:xfrm>
        </p:spPr>
        <p:txBody>
          <a:bodyPr>
            <a:normAutofit fontScale="92500"/>
          </a:bodyPr>
          <a:lstStyle/>
          <a:p>
            <a:pPr>
              <a:buNone/>
            </a:pPr>
            <a:r>
              <a:rPr lang="en-US" sz="1900" b="1" dirty="0" smtClean="0"/>
              <a:t>   Traditional Approach 			Mobile Approach</a:t>
            </a:r>
          </a:p>
          <a:p>
            <a:pPr marL="0" indent="0">
              <a:spcAft>
                <a:spcPts val="1200"/>
              </a:spcAft>
              <a:buNone/>
            </a:pPr>
            <a:r>
              <a:rPr lang="en-US" b="1" dirty="0" smtClean="0">
                <a:solidFill>
                  <a:schemeClr val="dk1"/>
                </a:solidFill>
              </a:rPr>
              <a:t>1.Easy to understand			1.Many different channels to choose from</a:t>
            </a:r>
          </a:p>
          <a:p>
            <a:pPr marL="0" indent="0">
              <a:spcAft>
                <a:spcPts val="1200"/>
              </a:spcAft>
              <a:buNone/>
            </a:pPr>
            <a:r>
              <a:rPr lang="en-US" b="1" dirty="0" smtClean="0">
                <a:solidFill>
                  <a:schemeClr val="dk1"/>
                </a:solidFill>
              </a:rPr>
              <a:t>2.It’s  Tangible and communication		2.Social Media networks are optimized and </a:t>
            </a:r>
          </a:p>
          <a:p>
            <a:pPr marL="0" indent="0">
              <a:spcAft>
                <a:spcPts val="1200"/>
              </a:spcAft>
              <a:buNone/>
            </a:pPr>
            <a:r>
              <a:rPr lang="en-US" b="1" dirty="0" smtClean="0">
                <a:solidFill>
                  <a:schemeClr val="dk1"/>
                </a:solidFill>
              </a:rPr>
              <a:t>    is face-to-face			   communication is anywhere and anytime</a:t>
            </a:r>
          </a:p>
          <a:p>
            <a:pPr marL="0" indent="0">
              <a:spcAft>
                <a:spcPts val="1200"/>
              </a:spcAft>
              <a:buNone/>
            </a:pPr>
            <a:r>
              <a:rPr lang="en-US" b="1" dirty="0" smtClean="0">
                <a:solidFill>
                  <a:schemeClr val="dk1"/>
                </a:solidFill>
              </a:rPr>
              <a:t>3.It costs lot of money			3.less expensive</a:t>
            </a:r>
          </a:p>
          <a:p>
            <a:pPr marL="0" indent="0">
              <a:spcAft>
                <a:spcPts val="1200"/>
              </a:spcAft>
              <a:buNone/>
            </a:pPr>
            <a:r>
              <a:rPr lang="en-US" b="1" dirty="0" smtClean="0">
                <a:solidFill>
                  <a:schemeClr val="dk1"/>
                </a:solidFill>
              </a:rPr>
              <a:t>4.Difficult to track and Measure results	4.Easier to track results</a:t>
            </a:r>
          </a:p>
          <a:p>
            <a:pPr marL="0" indent="0">
              <a:spcAft>
                <a:spcPts val="1200"/>
              </a:spcAft>
              <a:buNone/>
            </a:pPr>
            <a:r>
              <a:rPr lang="en-US" b="1" dirty="0" smtClean="0">
                <a:solidFill>
                  <a:schemeClr val="dk1"/>
                </a:solidFill>
              </a:rPr>
              <a:t>5. Less engaging and no effective		5.More engaging and personalization	</a:t>
            </a:r>
          </a:p>
          <a:p>
            <a:pPr marL="0" indent="0">
              <a:spcAft>
                <a:spcPts val="1200"/>
              </a:spcAft>
              <a:buNone/>
            </a:pPr>
            <a:r>
              <a:rPr lang="en-US" b="1" dirty="0" smtClean="0">
                <a:solidFill>
                  <a:schemeClr val="dk1"/>
                </a:solidFill>
              </a:rPr>
              <a:t>6.Outdated				6.Viral Potential</a:t>
            </a:r>
            <a:endParaRPr lang="en-US" b="1" dirty="0">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 b="1"/>
              <a:t>Why In-app advertising?</a:t>
            </a:r>
            <a:endParaRPr b="1"/>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290" name="Google Shape;290;p15"/>
          <p:cNvSpPr txBox="1">
            <a:spLocks noGrp="1"/>
          </p:cNvSpPr>
          <p:nvPr>
            <p:ph type="body" idx="1"/>
          </p:nvPr>
        </p:nvSpPr>
        <p:spPr>
          <a:xfrm>
            <a:off x="1198697" y="1475044"/>
            <a:ext cx="7030500" cy="2981342"/>
          </a:xfrm>
          <a:prstGeom prst="rect">
            <a:avLst/>
          </a:prstGeom>
        </p:spPr>
        <p:txBody>
          <a:bodyPr spcFirstLastPara="1" wrap="square" lIns="91425" tIns="91425" rIns="91425" bIns="91425" anchor="t" anchorCtr="0">
            <a:noAutofit/>
          </a:bodyPr>
          <a:lstStyle/>
          <a:p>
            <a:pPr marL="0" indent="0">
              <a:spcAft>
                <a:spcPts val="1200"/>
              </a:spcAft>
            </a:pPr>
            <a:r>
              <a:rPr lang="en" sz="1600" b="1" dirty="0">
                <a:solidFill>
                  <a:schemeClr val="dk1"/>
                </a:solidFill>
              </a:rPr>
              <a:t>Mobile </a:t>
            </a:r>
            <a:r>
              <a:rPr lang="en" sz="1600" b="1" dirty="0" smtClean="0">
                <a:solidFill>
                  <a:schemeClr val="dk1"/>
                </a:solidFill>
              </a:rPr>
              <a:t> </a:t>
            </a:r>
            <a:r>
              <a:rPr lang="en" sz="1600" b="1" dirty="0">
                <a:solidFill>
                  <a:schemeClr val="dk1"/>
                </a:solidFill>
              </a:rPr>
              <a:t>enables location marketing in a way that desktops can’t </a:t>
            </a:r>
            <a:r>
              <a:rPr lang="en" sz="1600" b="1" dirty="0" smtClean="0">
                <a:solidFill>
                  <a:schemeClr val="dk1"/>
                </a:solidFill>
              </a:rPr>
              <a:t>match.</a:t>
            </a:r>
          </a:p>
          <a:p>
            <a:pPr marL="0" indent="0">
              <a:spcAft>
                <a:spcPts val="1200"/>
              </a:spcAft>
            </a:pPr>
            <a:r>
              <a:rPr lang="en-US" sz="1600" b="1" dirty="0" smtClean="0">
                <a:solidFill>
                  <a:schemeClr val="dk1"/>
                </a:solidFill>
              </a:rPr>
              <a:t>In-app advertising is an effective monetization strategy for mobile publishers</a:t>
            </a:r>
          </a:p>
          <a:p>
            <a:pPr marL="0" indent="0">
              <a:spcAft>
                <a:spcPts val="1200"/>
              </a:spcAft>
            </a:pPr>
            <a:r>
              <a:rPr lang="en-US" sz="1600" b="1" dirty="0" smtClean="0">
                <a:solidFill>
                  <a:schemeClr val="dk1"/>
                </a:solidFill>
              </a:rPr>
              <a:t>Data tracking and user targeting</a:t>
            </a:r>
          </a:p>
          <a:p>
            <a:pPr marL="0" indent="0">
              <a:spcAft>
                <a:spcPts val="1200"/>
              </a:spcAft>
            </a:pPr>
            <a:r>
              <a:rPr lang="en-US" sz="1600" b="1" dirty="0" smtClean="0">
                <a:solidFill>
                  <a:schemeClr val="dk1"/>
                </a:solidFill>
              </a:rPr>
              <a:t>The in-app environment also allows advertisers to reach consumers with pinpoint accuracy</a:t>
            </a:r>
          </a:p>
          <a:p>
            <a:pPr marL="0" indent="0">
              <a:spcAft>
                <a:spcPts val="1200"/>
              </a:spcAft>
            </a:pPr>
            <a:r>
              <a:rPr lang="en-US" sz="1600" b="1" dirty="0" smtClean="0">
                <a:solidFill>
                  <a:schemeClr val="dk1"/>
                </a:solidFill>
              </a:rPr>
              <a:t>Mobile advertising helps to deliver highly interactive ads with compelling formats and interactive contents</a:t>
            </a:r>
            <a:r>
              <a:rPr lang="en-US" sz="1600" dirty="0" smtClean="0"/>
              <a:t>. </a:t>
            </a:r>
            <a:endParaRPr lang="en" sz="1600" b="1" dirty="0">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is In-App </a:t>
            </a:r>
            <a:r>
              <a:rPr lang="en" dirty="0" smtClean="0"/>
              <a:t>Advertising??</a:t>
            </a:r>
            <a:endParaRPr/>
          </a:p>
        </p:txBody>
      </p:sp>
      <p:sp>
        <p:nvSpPr>
          <p:cNvPr id="296" name="Google Shape;296;p16"/>
          <p:cNvSpPr txBox="1">
            <a:spLocks noGrp="1"/>
          </p:cNvSpPr>
          <p:nvPr>
            <p:ph type="body" idx="1"/>
          </p:nvPr>
        </p:nvSpPr>
        <p:spPr>
          <a:xfrm>
            <a:off x="1155075" y="19528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b="1" dirty="0">
                <a:solidFill>
                  <a:schemeClr val="dk1"/>
                </a:solidFill>
                <a:highlight>
                  <a:srgbClr val="FFFFFF"/>
                </a:highlight>
              </a:rPr>
              <a:t>Mobile app advertising refers to ads and ad campaigns expressly designed for mobile devices.Mobile ads can appear within apps, on websites viewed from mobile devices, or on social media platforms viewed through mobile devices</a:t>
            </a:r>
            <a:r>
              <a:rPr lang="en" sz="1500" b="1" dirty="0">
                <a:solidFill>
                  <a:schemeClr val="dk1"/>
                </a:solidFill>
                <a:highlight>
                  <a:srgbClr val="FFFFFF"/>
                </a:highlight>
              </a:rPr>
              <a:t>.</a:t>
            </a:r>
            <a:endParaRPr b="1">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the in-app advertising types?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02" name="Google Shape;302;p17"/>
          <p:cNvSpPr txBox="1">
            <a:spLocks noGrp="1"/>
          </p:cNvSpPr>
          <p:nvPr>
            <p:ph type="body" idx="1"/>
          </p:nvPr>
        </p:nvSpPr>
        <p:spPr>
          <a:xfrm>
            <a:off x="546538" y="1366344"/>
            <a:ext cx="8113986" cy="3584027"/>
          </a:xfrm>
          <a:prstGeom prst="rect">
            <a:avLst/>
          </a:prstGeom>
        </p:spPr>
        <p:txBody>
          <a:bodyPr spcFirstLastPara="1" wrap="square" lIns="91425" tIns="91425" rIns="91425" bIns="91425" anchor="t" anchorCtr="0">
            <a:normAutofit/>
          </a:bodyPr>
          <a:lstStyle/>
          <a:p>
            <a:pPr lvl="0">
              <a:buClr>
                <a:schemeClr val="dk1"/>
              </a:buClr>
              <a:buAutoNum type="arabicPeriod"/>
            </a:pPr>
            <a:r>
              <a:rPr lang="en" sz="1800" b="1" dirty="0">
                <a:solidFill>
                  <a:schemeClr val="dk1"/>
                </a:solidFill>
              </a:rPr>
              <a:t>Interstitial </a:t>
            </a:r>
            <a:r>
              <a:rPr lang="en" sz="1800" b="1" dirty="0" smtClean="0">
                <a:solidFill>
                  <a:schemeClr val="dk1"/>
                </a:solidFill>
              </a:rPr>
              <a:t>ads :</a:t>
            </a:r>
            <a:r>
              <a:rPr lang="en-US" sz="1800" dirty="0" smtClean="0"/>
              <a:t>Interstitial ads are full-screen banners that appear between game levels.</a:t>
            </a:r>
            <a:endParaRPr sz="1800" b="1">
              <a:solidFill>
                <a:schemeClr val="dk1"/>
              </a:solidFill>
            </a:endParaRPr>
          </a:p>
          <a:p>
            <a:pPr lvl="0">
              <a:buClr>
                <a:schemeClr val="dk1"/>
              </a:buClr>
              <a:buAutoNum type="arabicPeriod"/>
            </a:pPr>
            <a:r>
              <a:rPr lang="en" sz="1800" b="1" dirty="0">
                <a:solidFill>
                  <a:schemeClr val="dk1"/>
                </a:solidFill>
              </a:rPr>
              <a:t>Banner </a:t>
            </a:r>
            <a:r>
              <a:rPr lang="en" sz="1800" b="1" dirty="0" smtClean="0">
                <a:solidFill>
                  <a:schemeClr val="dk1"/>
                </a:solidFill>
              </a:rPr>
              <a:t>ads:</a:t>
            </a:r>
            <a:r>
              <a:rPr lang="en-US" sz="1800" dirty="0" smtClean="0"/>
              <a:t>Mobile banner ads are the static ad units which are displayed at the top or at the bottom of the screen</a:t>
            </a:r>
            <a:endParaRPr sz="1800" b="1">
              <a:solidFill>
                <a:schemeClr val="dk1"/>
              </a:solidFill>
            </a:endParaRPr>
          </a:p>
          <a:p>
            <a:pPr lvl="0">
              <a:buClr>
                <a:schemeClr val="dk1"/>
              </a:buClr>
              <a:buAutoNum type="arabicPeriod"/>
            </a:pPr>
            <a:r>
              <a:rPr lang="en" sz="1800" b="1" dirty="0">
                <a:solidFill>
                  <a:schemeClr val="dk1"/>
                </a:solidFill>
              </a:rPr>
              <a:t>Rewarded video </a:t>
            </a:r>
            <a:r>
              <a:rPr lang="en" sz="1800" b="1" dirty="0" smtClean="0">
                <a:solidFill>
                  <a:schemeClr val="dk1"/>
                </a:solidFill>
              </a:rPr>
              <a:t>ads :</a:t>
            </a:r>
            <a:r>
              <a:rPr lang="en-US" sz="1800" dirty="0" smtClean="0"/>
              <a:t>Rewarded ads offer the incentive/reward to the user who’s watching the ad</a:t>
            </a:r>
            <a:endParaRPr sz="1800" b="1">
              <a:solidFill>
                <a:schemeClr val="dk1"/>
              </a:solidFill>
            </a:endParaRPr>
          </a:p>
          <a:p>
            <a:pPr lvl="0">
              <a:buClr>
                <a:schemeClr val="dk1"/>
              </a:buClr>
              <a:buAutoNum type="arabicPeriod"/>
            </a:pPr>
            <a:r>
              <a:rPr lang="en" sz="1800" b="1" dirty="0" smtClean="0">
                <a:solidFill>
                  <a:schemeClr val="dk1"/>
                </a:solidFill>
              </a:rPr>
              <a:t>Offerwall:</a:t>
            </a:r>
            <a:r>
              <a:rPr lang="en-US" sz="1800" dirty="0" smtClean="0"/>
              <a:t>An offerwall is a rewarded advertising unit that presents the opportunity to earn rewards through ad engagements</a:t>
            </a:r>
            <a:r>
              <a:rPr lang="en-US" dirty="0" smtClean="0"/>
              <a:t>.</a:t>
            </a:r>
            <a:endParaRPr lang="en" dirty="0" smtClean="0"/>
          </a:p>
          <a:p>
            <a:pPr marL="457200" lvl="0" indent="-311150" algn="l" rtl="0">
              <a:spcBef>
                <a:spcPts val="0"/>
              </a:spcBef>
              <a:spcAft>
                <a:spcPts val="0"/>
              </a:spcAft>
              <a:buClr>
                <a:schemeClr val="dk1"/>
              </a:buClr>
              <a:buSzPts val="1300"/>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5" name="Picture 4" descr="Ad-Formats-overview.png"/>
          <p:cNvPicPr>
            <a:picLocks noChangeAspect="1"/>
          </p:cNvPicPr>
          <p:nvPr/>
        </p:nvPicPr>
        <p:blipFill>
          <a:blip r:embed="rId3"/>
          <a:stretch>
            <a:fillRect/>
          </a:stretch>
        </p:blipFill>
        <p:spPr>
          <a:xfrm>
            <a:off x="619782" y="420413"/>
            <a:ext cx="7715250" cy="450893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Benefits of In-App Advertising</a:t>
            </a:r>
            <a:endParaRPr/>
          </a:p>
        </p:txBody>
      </p:sp>
      <p:sp>
        <p:nvSpPr>
          <p:cNvPr id="321" name="Google Shape;321;p20"/>
          <p:cNvSpPr txBox="1">
            <a:spLocks noGrp="1"/>
          </p:cNvSpPr>
          <p:nvPr>
            <p:ph type="body" idx="1"/>
          </p:nvPr>
        </p:nvSpPr>
        <p:spPr>
          <a:xfrm>
            <a:off x="998483" y="1513490"/>
            <a:ext cx="7788165" cy="3018160"/>
          </a:xfrm>
          <a:prstGeom prst="rect">
            <a:avLst/>
          </a:prstGeom>
        </p:spPr>
        <p:txBody>
          <a:bodyPr spcFirstLastPara="1" wrap="square" lIns="91425" tIns="91425" rIns="91425" bIns="91425" anchor="t" anchorCtr="0">
            <a:noAutofit/>
          </a:bodyPr>
          <a:lstStyle/>
          <a:p>
            <a:pPr>
              <a:buClr>
                <a:schemeClr val="dk1"/>
              </a:buClr>
            </a:pPr>
            <a:r>
              <a:rPr lang="en-US" sz="1800" b="1" dirty="0" smtClean="0">
                <a:solidFill>
                  <a:schemeClr val="dk1"/>
                </a:solidFill>
                <a:latin typeface="Nunito" charset="0"/>
              </a:rPr>
              <a:t>Less distractive </a:t>
            </a:r>
          </a:p>
          <a:p>
            <a:pPr>
              <a:buClr>
                <a:schemeClr val="dk1"/>
              </a:buClr>
            </a:pPr>
            <a:r>
              <a:rPr lang="en-US" sz="1800" b="1" dirty="0" smtClean="0">
                <a:solidFill>
                  <a:schemeClr val="dk1"/>
                </a:solidFill>
                <a:latin typeface="Nunito" charset="0"/>
              </a:rPr>
              <a:t> Highly interactive </a:t>
            </a:r>
          </a:p>
          <a:p>
            <a:pPr>
              <a:buClr>
                <a:schemeClr val="dk1"/>
              </a:buClr>
            </a:pPr>
            <a:r>
              <a:rPr lang="en-US" sz="1800" b="1" dirty="0" smtClean="0">
                <a:solidFill>
                  <a:schemeClr val="dk1"/>
                </a:solidFill>
                <a:latin typeface="Nunito" charset="0"/>
              </a:rPr>
              <a:t> Better controlled and managed</a:t>
            </a:r>
            <a:endParaRPr lang="en" sz="1800" b="1" dirty="0" smtClean="0">
              <a:solidFill>
                <a:schemeClr val="dk1"/>
              </a:solidFill>
              <a:latin typeface="Nunito" charset="0"/>
            </a:endParaRPr>
          </a:p>
          <a:p>
            <a:pPr marL="457200" lvl="0" indent="-311150" algn="l" rtl="0">
              <a:spcBef>
                <a:spcPts val="0"/>
              </a:spcBef>
              <a:spcAft>
                <a:spcPts val="0"/>
              </a:spcAft>
              <a:buClr>
                <a:schemeClr val="dk1"/>
              </a:buClr>
              <a:buSzPts val="1300"/>
              <a:buChar char="●"/>
            </a:pPr>
            <a:r>
              <a:rPr lang="en" sz="1800" b="1" dirty="0" smtClean="0">
                <a:solidFill>
                  <a:schemeClr val="dk1"/>
                </a:solidFill>
                <a:latin typeface="Nunito" charset="0"/>
              </a:rPr>
              <a:t>You </a:t>
            </a:r>
            <a:r>
              <a:rPr lang="en" sz="1800" b="1" dirty="0">
                <a:solidFill>
                  <a:schemeClr val="dk1"/>
                </a:solidFill>
                <a:latin typeface="Nunito" charset="0"/>
              </a:rPr>
              <a:t>can earn more </a:t>
            </a:r>
            <a:r>
              <a:rPr lang="en" sz="1800" b="1" dirty="0" smtClean="0">
                <a:solidFill>
                  <a:schemeClr val="dk1"/>
                </a:solidFill>
                <a:latin typeface="Nunito" charset="0"/>
              </a:rPr>
              <a:t>money </a:t>
            </a:r>
            <a:endParaRPr sz="1800" b="1">
              <a:solidFill>
                <a:schemeClr val="dk1"/>
              </a:solidFill>
              <a:latin typeface="Nunito" charset="0"/>
            </a:endParaRPr>
          </a:p>
          <a:p>
            <a:pPr marL="457200" lvl="0" indent="-311150" algn="l" rtl="0">
              <a:spcBef>
                <a:spcPts val="0"/>
              </a:spcBef>
              <a:spcAft>
                <a:spcPts val="0"/>
              </a:spcAft>
              <a:buClr>
                <a:schemeClr val="dk1"/>
              </a:buClr>
              <a:buSzPts val="1300"/>
              <a:buChar char="●"/>
            </a:pPr>
            <a:r>
              <a:rPr lang="en" sz="1800" b="1" dirty="0">
                <a:solidFill>
                  <a:schemeClr val="dk1"/>
                </a:solidFill>
                <a:latin typeface="Nunito" charset="0"/>
              </a:rPr>
              <a:t>Create a better user </a:t>
            </a:r>
            <a:r>
              <a:rPr lang="en" sz="1800" b="1" dirty="0" smtClean="0">
                <a:solidFill>
                  <a:schemeClr val="dk1"/>
                </a:solidFill>
                <a:latin typeface="Nunito" charset="0"/>
              </a:rPr>
              <a:t>experience</a:t>
            </a:r>
            <a:endParaRPr sz="1800" b="1">
              <a:solidFill>
                <a:schemeClr val="dk1"/>
              </a:solidFill>
              <a:latin typeface="Nunito" charset="0"/>
            </a:endParaRPr>
          </a:p>
          <a:p>
            <a:pPr marL="457200" lvl="0" indent="-311150" algn="l" rtl="0">
              <a:spcBef>
                <a:spcPts val="0"/>
              </a:spcBef>
              <a:spcAft>
                <a:spcPts val="0"/>
              </a:spcAft>
              <a:buClr>
                <a:schemeClr val="dk1"/>
              </a:buClr>
              <a:buSzPts val="1300"/>
              <a:buChar char="●"/>
            </a:pPr>
            <a:r>
              <a:rPr lang="en" sz="1800" b="1" dirty="0">
                <a:solidFill>
                  <a:schemeClr val="dk1"/>
                </a:solidFill>
                <a:latin typeface="Nunito" charset="0"/>
              </a:rPr>
              <a:t>Improve user engagement and retention</a:t>
            </a:r>
            <a:endParaRPr sz="1800" b="1">
              <a:solidFill>
                <a:schemeClr val="dk1"/>
              </a:solidFill>
              <a:latin typeface="Nunito" charset="0"/>
            </a:endParaRPr>
          </a:p>
          <a:p>
            <a:pPr marL="457200" lvl="0" indent="-311150" algn="l" rtl="0">
              <a:spcBef>
                <a:spcPts val="0"/>
              </a:spcBef>
              <a:spcAft>
                <a:spcPts val="0"/>
              </a:spcAft>
              <a:buClr>
                <a:schemeClr val="dk1"/>
              </a:buClr>
              <a:buSzPts val="1300"/>
              <a:buChar char="●"/>
            </a:pPr>
            <a:r>
              <a:rPr lang="en" sz="1800" b="1" dirty="0">
                <a:solidFill>
                  <a:schemeClr val="dk1"/>
                </a:solidFill>
                <a:latin typeface="Nunito" charset="0"/>
              </a:rPr>
              <a:t>Better consumer </a:t>
            </a:r>
            <a:r>
              <a:rPr lang="en" sz="1800" b="1" dirty="0" smtClean="0">
                <a:solidFill>
                  <a:schemeClr val="dk1"/>
                </a:solidFill>
                <a:latin typeface="Nunito" charset="0"/>
              </a:rPr>
              <a:t>experience</a:t>
            </a:r>
            <a:endParaRPr sz="1800" b="1">
              <a:solidFill>
                <a:schemeClr val="dk1"/>
              </a:solidFill>
              <a:latin typeface="Nunito" charset="0"/>
            </a:endParaRPr>
          </a:p>
          <a:p>
            <a:pPr marL="457200" lvl="0" indent="-311150" algn="l" rtl="0">
              <a:spcBef>
                <a:spcPts val="0"/>
              </a:spcBef>
              <a:spcAft>
                <a:spcPts val="0"/>
              </a:spcAft>
              <a:buClr>
                <a:schemeClr val="dk1"/>
              </a:buClr>
              <a:buSzPts val="1300"/>
              <a:buChar char="●"/>
            </a:pPr>
            <a:r>
              <a:rPr lang="en" sz="1800" b="1" dirty="0" smtClean="0">
                <a:solidFill>
                  <a:schemeClr val="dk1"/>
                </a:solidFill>
                <a:latin typeface="Nunito" charset="0"/>
              </a:rPr>
              <a:t>Accessibility</a:t>
            </a:r>
            <a:endParaRPr sz="1800" b="1">
              <a:solidFill>
                <a:schemeClr val="dk1"/>
              </a:solidFill>
              <a:latin typeface="Nunito"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262700" y="2246975"/>
            <a:ext cx="29472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Flow</a:t>
            </a:r>
            <a:endParaRPr/>
          </a:p>
        </p:txBody>
      </p:sp>
      <p:sp>
        <p:nvSpPr>
          <p:cNvPr id="314" name="Google Shape;314;p19"/>
          <p:cNvSpPr txBox="1">
            <a:spLocks noGrp="1"/>
          </p:cNvSpPr>
          <p:nvPr>
            <p:ph type="body" idx="1"/>
          </p:nvPr>
        </p:nvSpPr>
        <p:spPr>
          <a:xfrm>
            <a:off x="3606650" y="322250"/>
            <a:ext cx="4727700" cy="456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pic>
        <p:nvPicPr>
          <p:cNvPr id="315" name="Google Shape;315;p19"/>
          <p:cNvPicPr preferRelativeResize="0"/>
          <p:nvPr/>
        </p:nvPicPr>
        <p:blipFill>
          <a:blip r:embed="rId3">
            <a:alphaModFix/>
          </a:blip>
          <a:stretch>
            <a:fillRect/>
          </a:stretch>
        </p:blipFill>
        <p:spPr>
          <a:xfrm>
            <a:off x="2617076" y="0"/>
            <a:ext cx="6526924" cy="514349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TotalTime>
  <Words>333</Words>
  <PresentationFormat>On-screen Show (16:9)</PresentationFormat>
  <Paragraphs>88</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Maven Pro</vt:lpstr>
      <vt:lpstr>Nunito</vt:lpstr>
      <vt:lpstr>Wingdings</vt:lpstr>
      <vt:lpstr>Arial Black</vt:lpstr>
      <vt:lpstr>Momentum</vt:lpstr>
      <vt:lpstr>Android In-App Advertising</vt:lpstr>
      <vt:lpstr>Objective:</vt:lpstr>
      <vt:lpstr>Traditional Advertising Vs In-App Advertising</vt:lpstr>
      <vt:lpstr>Why In-app advertising?  </vt:lpstr>
      <vt:lpstr>What is In-App Advertising??</vt:lpstr>
      <vt:lpstr>What are the in-app advertising types?  </vt:lpstr>
      <vt:lpstr>Slide 7</vt:lpstr>
      <vt:lpstr>Benefits of In-App Advertising</vt:lpstr>
      <vt:lpstr>Application Flow</vt:lpstr>
      <vt:lpstr>Slide 10</vt:lpstr>
      <vt:lpstr>Ad Network</vt:lpstr>
      <vt:lpstr>Features:</vt:lpstr>
      <vt:lpstr>Home Page:   BannerAd:  </vt:lpstr>
      <vt:lpstr>Offerwall    Interstitial</vt:lpstr>
      <vt:lpstr>Rewarded video  Interstitial video</vt:lpstr>
      <vt:lpstr>Push notification: </vt:lpstr>
      <vt:lpstr>Limitations of In-App Advertising</vt:lpstr>
      <vt:lpstr>Future Scope</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In-App Advertising</dc:title>
  <dc:creator>Admin</dc:creator>
  <cp:lastModifiedBy>Admin</cp:lastModifiedBy>
  <cp:revision>19</cp:revision>
  <dcterms:modified xsi:type="dcterms:W3CDTF">2021-09-30T11:10:52Z</dcterms:modified>
</cp:coreProperties>
</file>