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6" r:id="rId8"/>
    <p:sldId id="263" r:id="rId9"/>
    <p:sldId id="264" r:id="rId10"/>
    <p:sldId id="265" r:id="rId11"/>
    <p:sldId id="267" r:id="rId12"/>
    <p:sldId id="268" r:id="rId13"/>
    <p:sldId id="269" r:id="rId14"/>
    <p:sldId id="271" r:id="rId15"/>
    <p:sldId id="270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EEF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2782" autoAdjust="0"/>
    <p:restoredTop sz="94660"/>
  </p:normalViewPr>
  <p:slideViewPr>
    <p:cSldViewPr snapToGrid="0">
      <p:cViewPr varScale="1">
        <p:scale>
          <a:sx n="54" d="100"/>
          <a:sy n="54" d="100"/>
        </p:scale>
        <p:origin x="84" y="2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08283-7FE3-4AE6-B4A4-C7A359C1A4B9}" type="datetimeFigureOut">
              <a:rPr lang="fr-FR" smtClean="0"/>
              <a:t>01/11/2021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39B3-77D9-4660-8A92-2AF179422B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5232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08283-7FE3-4AE6-B4A4-C7A359C1A4B9}" type="datetimeFigureOut">
              <a:rPr lang="fr-FR" smtClean="0"/>
              <a:t>01/11/2021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39B3-77D9-4660-8A92-2AF179422B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5240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08283-7FE3-4AE6-B4A4-C7A359C1A4B9}" type="datetimeFigureOut">
              <a:rPr lang="fr-FR" smtClean="0"/>
              <a:t>01/11/2021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39B3-77D9-4660-8A92-2AF179422B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387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08283-7FE3-4AE6-B4A4-C7A359C1A4B9}" type="datetimeFigureOut">
              <a:rPr lang="fr-FR" smtClean="0"/>
              <a:t>01/11/2021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39B3-77D9-4660-8A92-2AF179422B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2112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08283-7FE3-4AE6-B4A4-C7A359C1A4B9}" type="datetimeFigureOut">
              <a:rPr lang="fr-FR" smtClean="0"/>
              <a:t>01/11/2021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39B3-77D9-4660-8A92-2AF179422B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3577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08283-7FE3-4AE6-B4A4-C7A359C1A4B9}" type="datetimeFigureOut">
              <a:rPr lang="fr-FR" smtClean="0"/>
              <a:t>01/11/2021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39B3-77D9-4660-8A92-2AF179422B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4538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08283-7FE3-4AE6-B4A4-C7A359C1A4B9}" type="datetimeFigureOut">
              <a:rPr lang="fr-FR" smtClean="0"/>
              <a:t>01/11/2021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39B3-77D9-4660-8A92-2AF179422B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264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08283-7FE3-4AE6-B4A4-C7A359C1A4B9}" type="datetimeFigureOut">
              <a:rPr lang="fr-FR" smtClean="0"/>
              <a:t>01/11/2021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39B3-77D9-4660-8A92-2AF179422B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205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08283-7FE3-4AE6-B4A4-C7A359C1A4B9}" type="datetimeFigureOut">
              <a:rPr lang="fr-FR" smtClean="0"/>
              <a:t>01/11/2021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39B3-77D9-4660-8A92-2AF179422B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717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08283-7FE3-4AE6-B4A4-C7A359C1A4B9}" type="datetimeFigureOut">
              <a:rPr lang="fr-FR" smtClean="0"/>
              <a:t>01/11/2021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39B3-77D9-4660-8A92-2AF179422B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083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08283-7FE3-4AE6-B4A4-C7A359C1A4B9}" type="datetimeFigureOut">
              <a:rPr lang="fr-FR" smtClean="0"/>
              <a:t>01/11/2021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39B3-77D9-4660-8A92-2AF179422B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3762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08283-7FE3-4AE6-B4A4-C7A359C1A4B9}" type="datetimeFigureOut">
              <a:rPr lang="fr-FR" smtClean="0"/>
              <a:t>01/11/2021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C39B3-77D9-4660-8A92-2AF179422B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6883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4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Gojob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7816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Nameko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31219" y="2480142"/>
            <a:ext cx="7093017" cy="2582746"/>
          </a:xfrm>
        </p:spPr>
        <p:txBody>
          <a:bodyPr>
            <a:normAutofit/>
          </a:bodyPr>
          <a:lstStyle/>
          <a:p>
            <a:r>
              <a:rPr lang="fr-FR" sz="1800" dirty="0" err="1" smtClean="0"/>
              <a:t>Nameko</a:t>
            </a:r>
            <a:r>
              <a:rPr lang="fr-FR" sz="1800" dirty="0" smtClean="0"/>
              <a:t> est un </a:t>
            </a:r>
            <a:r>
              <a:rPr lang="fr-FR" sz="1800" dirty="0" err="1" smtClean="0"/>
              <a:t>framework</a:t>
            </a:r>
            <a:r>
              <a:rPr lang="fr-FR" sz="1800" dirty="0" smtClean="0"/>
              <a:t> pour construire des architecture en </a:t>
            </a:r>
            <a:r>
              <a:rPr lang="fr-FR" sz="1800" dirty="0" err="1" smtClean="0"/>
              <a:t>microservice</a:t>
            </a:r>
            <a:r>
              <a:rPr lang="fr-FR" sz="1800" dirty="0" smtClean="0"/>
              <a:t> orienté software (</a:t>
            </a:r>
            <a:r>
              <a:rPr lang="fr-FR" sz="1800" dirty="0" err="1" smtClean="0"/>
              <a:t>models</a:t>
            </a:r>
            <a:r>
              <a:rPr lang="fr-FR" sz="1800" dirty="0" smtClean="0"/>
              <a:t> , api…), basé sur </a:t>
            </a:r>
            <a:r>
              <a:rPr lang="fr-FR" sz="1800" dirty="0" err="1" smtClean="0"/>
              <a:t>RabbitMQ</a:t>
            </a:r>
            <a:r>
              <a:rPr lang="fr-FR" sz="1800" dirty="0" smtClean="0"/>
              <a:t>, il permet de déployer dynamiquement des objet les importer comme des objets classiques </a:t>
            </a:r>
            <a:endParaRPr lang="fr-FR" sz="1800" dirty="0"/>
          </a:p>
        </p:txBody>
      </p:sp>
      <p:pic>
        <p:nvPicPr>
          <p:cNvPr id="3074" name="Picture 2" descr="Debugging nameko services with Visual Studio Code - googlegroup - Namek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70" y="176059"/>
            <a:ext cx="3813309" cy="158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863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à coins arrondis 32"/>
          <p:cNvSpPr/>
          <p:nvPr/>
        </p:nvSpPr>
        <p:spPr>
          <a:xfrm>
            <a:off x="500514" y="1323786"/>
            <a:ext cx="2088682" cy="5067389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7" name="Rectangle avec coin arrondi 56"/>
          <p:cNvSpPr/>
          <p:nvPr/>
        </p:nvSpPr>
        <p:spPr>
          <a:xfrm>
            <a:off x="9372278" y="2478694"/>
            <a:ext cx="1692039" cy="2295400"/>
          </a:xfrm>
          <a:prstGeom prst="round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9401" y="-261409"/>
            <a:ext cx="10515600" cy="1325563"/>
          </a:xfrm>
        </p:spPr>
        <p:txBody>
          <a:bodyPr>
            <a:normAutofit/>
          </a:bodyPr>
          <a:lstStyle/>
          <a:p>
            <a:r>
              <a:rPr lang="fr-FR" sz="3200" b="1" dirty="0" smtClean="0">
                <a:solidFill>
                  <a:schemeClr val="accent1">
                    <a:lumMod val="75000"/>
                  </a:schemeClr>
                </a:solidFill>
              </a:rPr>
              <a:t>Dans la pratique</a:t>
            </a:r>
            <a:endParaRPr lang="fr-FR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2927938" y="2124548"/>
            <a:ext cx="1333904" cy="634654"/>
          </a:xfrm>
          <a:prstGeom prst="roundRect">
            <a:avLst/>
          </a:prstGeom>
          <a:solidFill>
            <a:srgbClr val="EEF4F8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080" y="2188543"/>
            <a:ext cx="965073" cy="506664"/>
          </a:xfrm>
        </p:spPr>
      </p:pic>
      <p:grpSp>
        <p:nvGrpSpPr>
          <p:cNvPr id="44" name="Groupe 43"/>
          <p:cNvGrpSpPr/>
          <p:nvPr/>
        </p:nvGrpSpPr>
        <p:grpSpPr>
          <a:xfrm>
            <a:off x="9482463" y="2679038"/>
            <a:ext cx="1333904" cy="634654"/>
            <a:chOff x="9240299" y="2453139"/>
            <a:chExt cx="1333904" cy="634654"/>
          </a:xfrm>
        </p:grpSpPr>
        <p:sp>
          <p:nvSpPr>
            <p:cNvPr id="7" name="Rectangle à coins arrondis 6"/>
            <p:cNvSpPr/>
            <p:nvPr/>
          </p:nvSpPr>
          <p:spPr>
            <a:xfrm>
              <a:off x="9240299" y="2453139"/>
              <a:ext cx="1333904" cy="63465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2897" y="2454330"/>
              <a:ext cx="1128707" cy="601462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</p:pic>
      </p:grpSp>
      <p:grpSp>
        <p:nvGrpSpPr>
          <p:cNvPr id="13" name="Groupe 12"/>
          <p:cNvGrpSpPr/>
          <p:nvPr/>
        </p:nvGrpSpPr>
        <p:grpSpPr>
          <a:xfrm>
            <a:off x="6472912" y="2478694"/>
            <a:ext cx="2641600" cy="2247316"/>
            <a:chOff x="4699000" y="2240017"/>
            <a:chExt cx="2878667" cy="4296250"/>
          </a:xfrm>
        </p:grpSpPr>
        <p:sp>
          <p:nvSpPr>
            <p:cNvPr id="12" name="Rectangle avec coin arrondi 11"/>
            <p:cNvSpPr/>
            <p:nvPr/>
          </p:nvSpPr>
          <p:spPr>
            <a:xfrm>
              <a:off x="4699000" y="2240017"/>
              <a:ext cx="2878667" cy="4296250"/>
            </a:xfrm>
            <a:prstGeom prst="round1Rec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avec coins arrondis du même côté 7"/>
            <p:cNvSpPr/>
            <p:nvPr/>
          </p:nvSpPr>
          <p:spPr>
            <a:xfrm>
              <a:off x="4944534" y="2597719"/>
              <a:ext cx="2387599" cy="550334"/>
            </a:xfrm>
            <a:prstGeom prst="round2Same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/>
                <a:t>Récupération de data </a:t>
              </a:r>
              <a:endParaRPr lang="fr-FR" sz="1400" dirty="0"/>
            </a:p>
          </p:txBody>
        </p:sp>
        <p:sp>
          <p:nvSpPr>
            <p:cNvPr id="9" name="Rectangle avec coins arrondis du même côté 8"/>
            <p:cNvSpPr/>
            <p:nvPr/>
          </p:nvSpPr>
          <p:spPr>
            <a:xfrm>
              <a:off x="4944534" y="3390061"/>
              <a:ext cx="2387599" cy="550334"/>
            </a:xfrm>
            <a:prstGeom prst="round2Same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/>
                <a:t>Data </a:t>
              </a:r>
              <a:r>
                <a:rPr lang="fr-FR" sz="1400" dirty="0" err="1" smtClean="0"/>
                <a:t>processing</a:t>
              </a:r>
              <a:r>
                <a:rPr lang="fr-FR" sz="1400" dirty="0" smtClean="0"/>
                <a:t> </a:t>
              </a:r>
              <a:endParaRPr lang="fr-FR" sz="1400" dirty="0"/>
            </a:p>
          </p:txBody>
        </p:sp>
        <p:sp>
          <p:nvSpPr>
            <p:cNvPr id="10" name="Rectangle avec coins arrondis du même côté 9"/>
            <p:cNvSpPr/>
            <p:nvPr/>
          </p:nvSpPr>
          <p:spPr>
            <a:xfrm>
              <a:off x="4944532" y="4171702"/>
              <a:ext cx="2387599" cy="550334"/>
            </a:xfrm>
            <a:prstGeom prst="round2Same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/>
                <a:t>Modélisation </a:t>
              </a:r>
              <a:endParaRPr lang="fr-FR" sz="1400" dirty="0"/>
            </a:p>
          </p:txBody>
        </p:sp>
        <p:sp>
          <p:nvSpPr>
            <p:cNvPr id="11" name="Rectangle avec coins arrondis du même côté 10"/>
            <p:cNvSpPr/>
            <p:nvPr/>
          </p:nvSpPr>
          <p:spPr>
            <a:xfrm>
              <a:off x="4927256" y="5699591"/>
              <a:ext cx="2387600" cy="619972"/>
            </a:xfrm>
            <a:prstGeom prst="round2Same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/>
                <a:t>Sauvegarde</a:t>
              </a:r>
              <a:endParaRPr lang="fr-FR" sz="1400" dirty="0"/>
            </a:p>
          </p:txBody>
        </p:sp>
      </p:grpSp>
      <p:grpSp>
        <p:nvGrpSpPr>
          <p:cNvPr id="16" name="Groupe 15"/>
          <p:cNvGrpSpPr/>
          <p:nvPr/>
        </p:nvGrpSpPr>
        <p:grpSpPr>
          <a:xfrm>
            <a:off x="2927938" y="2917958"/>
            <a:ext cx="1333904" cy="634654"/>
            <a:chOff x="2670166" y="4170006"/>
            <a:chExt cx="1333904" cy="634654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2670166" y="4170006"/>
              <a:ext cx="1333904" cy="63465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9098" y="4209912"/>
              <a:ext cx="1216039" cy="544495"/>
            </a:xfrm>
            <a:prstGeom prst="rect">
              <a:avLst/>
            </a:prstGeom>
          </p:spPr>
        </p:pic>
      </p:grpSp>
      <p:cxnSp>
        <p:nvCxnSpPr>
          <p:cNvPr id="18" name="Connecteur en angle 17"/>
          <p:cNvCxnSpPr>
            <a:stCxn id="15" idx="3"/>
            <a:endCxn id="8" idx="2"/>
          </p:cNvCxnSpPr>
          <p:nvPr/>
        </p:nvCxnSpPr>
        <p:spPr>
          <a:xfrm flipV="1">
            <a:off x="4261842" y="2809741"/>
            <a:ext cx="2436384" cy="425544"/>
          </a:xfrm>
          <a:prstGeom prst="bentConnector3">
            <a:avLst>
              <a:gd name="adj1" fmla="val 13251"/>
            </a:avLst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en angle 21"/>
          <p:cNvCxnSpPr>
            <a:stCxn id="14" idx="3"/>
            <a:endCxn id="9" idx="2"/>
          </p:cNvCxnSpPr>
          <p:nvPr/>
        </p:nvCxnSpPr>
        <p:spPr>
          <a:xfrm flipV="1">
            <a:off x="4202909" y="3224205"/>
            <a:ext cx="2495317" cy="5907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en angle 29"/>
          <p:cNvCxnSpPr>
            <a:stCxn id="4" idx="3"/>
          </p:cNvCxnSpPr>
          <p:nvPr/>
        </p:nvCxnSpPr>
        <p:spPr>
          <a:xfrm>
            <a:off x="4261842" y="2441875"/>
            <a:ext cx="2436382" cy="246872"/>
          </a:xfrm>
          <a:prstGeom prst="bentConnector3">
            <a:avLst>
              <a:gd name="adj1" fmla="val 82840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en angle 40"/>
          <p:cNvCxnSpPr>
            <a:stCxn id="4" idx="3"/>
            <a:endCxn id="11" idx="2"/>
          </p:cNvCxnSpPr>
          <p:nvPr/>
        </p:nvCxnSpPr>
        <p:spPr>
          <a:xfrm>
            <a:off x="4261842" y="2441875"/>
            <a:ext cx="2420528" cy="2008630"/>
          </a:xfrm>
          <a:prstGeom prst="bentConnector3">
            <a:avLst>
              <a:gd name="adj1" fmla="val 7501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e 54"/>
          <p:cNvGrpSpPr/>
          <p:nvPr/>
        </p:nvGrpSpPr>
        <p:grpSpPr>
          <a:xfrm>
            <a:off x="7110905" y="942422"/>
            <a:ext cx="1333904" cy="634654"/>
            <a:chOff x="6136670" y="1230057"/>
            <a:chExt cx="1333904" cy="634654"/>
          </a:xfrm>
        </p:grpSpPr>
        <p:sp>
          <p:nvSpPr>
            <p:cNvPr id="51" name="Rectangle à coins arrondis 50"/>
            <p:cNvSpPr/>
            <p:nvPr/>
          </p:nvSpPr>
          <p:spPr>
            <a:xfrm>
              <a:off x="6136670" y="1230057"/>
              <a:ext cx="1333904" cy="63465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4" name="Image 5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8296" y="1251264"/>
              <a:ext cx="1090651" cy="545326"/>
            </a:xfrm>
            <a:prstGeom prst="rect">
              <a:avLst/>
            </a:prstGeom>
          </p:spPr>
        </p:pic>
      </p:grpSp>
      <p:sp>
        <p:nvSpPr>
          <p:cNvPr id="56" name="ZoneTexte 55"/>
          <p:cNvSpPr txBox="1"/>
          <p:nvPr/>
        </p:nvSpPr>
        <p:spPr>
          <a:xfrm>
            <a:off x="9482463" y="3410019"/>
            <a:ext cx="1376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</a:rPr>
              <a:t>Définition du Workflow</a:t>
            </a:r>
            <a:endParaRPr lang="fr-FR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59" name="Connecteur droit avec flèche 58"/>
          <p:cNvCxnSpPr>
            <a:endCxn id="12" idx="0"/>
          </p:cNvCxnSpPr>
          <p:nvPr/>
        </p:nvCxnSpPr>
        <p:spPr>
          <a:xfrm flipH="1">
            <a:off x="7793712" y="1608027"/>
            <a:ext cx="2" cy="870667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Texte 63"/>
          <p:cNvSpPr txBox="1"/>
          <p:nvPr/>
        </p:nvSpPr>
        <p:spPr>
          <a:xfrm>
            <a:off x="7838833" y="1765591"/>
            <a:ext cx="2711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</a:rPr>
              <a:t>Configuration des paramètres</a:t>
            </a:r>
          </a:p>
          <a:p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</a:rPr>
              <a:t> du workflow</a:t>
            </a:r>
            <a:endParaRPr lang="fr-FR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6430580" y="4839368"/>
            <a:ext cx="1477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accent2">
                    <a:lumMod val="75000"/>
                  </a:schemeClr>
                </a:solidFill>
              </a:rPr>
              <a:t>Workflow 1 </a:t>
            </a:r>
            <a:endParaRPr lang="fr-FR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6" name="ZoneTexte 65"/>
          <p:cNvSpPr txBox="1"/>
          <p:nvPr/>
        </p:nvSpPr>
        <p:spPr>
          <a:xfrm>
            <a:off x="4622037" y="2478694"/>
            <a:ext cx="1506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>
                <a:solidFill>
                  <a:schemeClr val="accent2">
                    <a:lumMod val="50000"/>
                  </a:schemeClr>
                </a:solidFill>
              </a:rPr>
              <a:t>Lecture de la data</a:t>
            </a:r>
            <a:endParaRPr lang="fr-FR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8" name="ZoneTexte 67"/>
          <p:cNvSpPr txBox="1"/>
          <p:nvPr/>
        </p:nvSpPr>
        <p:spPr>
          <a:xfrm>
            <a:off x="4602780" y="2925684"/>
            <a:ext cx="2095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>
                <a:solidFill>
                  <a:schemeClr val="accent2">
                    <a:lumMod val="50000"/>
                  </a:schemeClr>
                </a:solidFill>
              </a:rPr>
              <a:t>Transformation de la data</a:t>
            </a:r>
            <a:endParaRPr lang="fr-FR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4361133" y="2154614"/>
            <a:ext cx="2160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>
                <a:solidFill>
                  <a:schemeClr val="accent2">
                    <a:lumMod val="50000"/>
                  </a:schemeClr>
                </a:solidFill>
              </a:rPr>
              <a:t>Récupération de la version</a:t>
            </a:r>
            <a:endParaRPr lang="fr-FR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4622037" y="4134429"/>
            <a:ext cx="171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 smtClean="0">
                <a:solidFill>
                  <a:srgbClr val="7030A0"/>
                </a:solidFill>
              </a:rPr>
              <a:t>Versioning</a:t>
            </a:r>
            <a:r>
              <a:rPr lang="fr-FR" sz="1400" b="1" dirty="0" smtClean="0">
                <a:solidFill>
                  <a:srgbClr val="7030A0"/>
                </a:solidFill>
              </a:rPr>
              <a:t> du model</a:t>
            </a:r>
            <a:endParaRPr lang="fr-FR" sz="1400" b="1" dirty="0">
              <a:solidFill>
                <a:srgbClr val="7030A0"/>
              </a:solidFill>
            </a:endParaRPr>
          </a:p>
        </p:txBody>
      </p:sp>
      <p:sp>
        <p:nvSpPr>
          <p:cNvPr id="73" name="Rectangle avec coins arrondis du même côté 72"/>
          <p:cNvSpPr/>
          <p:nvPr/>
        </p:nvSpPr>
        <p:spPr>
          <a:xfrm>
            <a:off x="6698226" y="3898002"/>
            <a:ext cx="2190973" cy="287873"/>
          </a:xfrm>
          <a:prstGeom prst="round2Same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Logs </a:t>
            </a:r>
            <a:r>
              <a:rPr lang="fr-FR" sz="1400" dirty="0" err="1" smtClean="0"/>
              <a:t>tracking</a:t>
            </a:r>
            <a:endParaRPr lang="fr-FR" sz="1400" dirty="0"/>
          </a:p>
        </p:txBody>
      </p:sp>
      <p:sp>
        <p:nvSpPr>
          <p:cNvPr id="76" name="Rectangle avec coin arrondi 75"/>
          <p:cNvSpPr/>
          <p:nvPr/>
        </p:nvSpPr>
        <p:spPr>
          <a:xfrm>
            <a:off x="9195862" y="5040465"/>
            <a:ext cx="1579982" cy="847916"/>
          </a:xfrm>
          <a:prstGeom prst="round1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ZoneTexte 80"/>
          <p:cNvSpPr txBox="1"/>
          <p:nvPr/>
        </p:nvSpPr>
        <p:spPr>
          <a:xfrm>
            <a:off x="9072761" y="5861436"/>
            <a:ext cx="1477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accent2">
                    <a:lumMod val="75000"/>
                  </a:schemeClr>
                </a:solidFill>
              </a:rPr>
              <a:t>Workflow 2 </a:t>
            </a:r>
            <a:endParaRPr lang="fr-FR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2" name="ZoneTexte 81"/>
          <p:cNvSpPr txBox="1"/>
          <p:nvPr/>
        </p:nvSpPr>
        <p:spPr>
          <a:xfrm>
            <a:off x="9492907" y="4012729"/>
            <a:ext cx="1376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 smtClean="0">
                <a:solidFill>
                  <a:schemeClr val="accent5">
                    <a:lumMod val="75000"/>
                  </a:schemeClr>
                </a:solidFill>
              </a:rPr>
              <a:t>Scale</a:t>
            </a:r>
            <a:r>
              <a:rPr lang="fr-FR" sz="1200" b="1" dirty="0" smtClean="0">
                <a:solidFill>
                  <a:schemeClr val="accent5">
                    <a:lumMod val="75000"/>
                  </a:schemeClr>
                </a:solidFill>
              </a:rPr>
              <a:t> les </a:t>
            </a:r>
            <a:r>
              <a:rPr lang="fr-FR" sz="1200" b="1" dirty="0" smtClean="0">
                <a:solidFill>
                  <a:schemeClr val="accent5">
                    <a:lumMod val="75000"/>
                  </a:schemeClr>
                </a:solidFill>
              </a:rPr>
              <a:t>workflow </a:t>
            </a:r>
            <a:r>
              <a:rPr lang="fr-FR" sz="1200" b="1" dirty="0" smtClean="0">
                <a:solidFill>
                  <a:schemeClr val="accent5">
                    <a:lumMod val="75000"/>
                  </a:schemeClr>
                </a:solidFill>
              </a:rPr>
              <a:t>entre eux</a:t>
            </a:r>
            <a:endParaRPr lang="fr-FR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84" name="Connecteur en angle 83"/>
          <p:cNvCxnSpPr>
            <a:stCxn id="12" idx="2"/>
            <a:endCxn id="76" idx="1"/>
          </p:cNvCxnSpPr>
          <p:nvPr/>
        </p:nvCxnSpPr>
        <p:spPr>
          <a:xfrm rot="16200000" flipH="1">
            <a:off x="8125581" y="4394141"/>
            <a:ext cx="738413" cy="1402150"/>
          </a:xfrm>
          <a:prstGeom prst="bentConnector2">
            <a:avLst/>
          </a:prstGeom>
          <a:ln w="38100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en angle 16"/>
          <p:cNvCxnSpPr>
            <a:stCxn id="56" idx="1"/>
            <a:endCxn id="73" idx="0"/>
          </p:cNvCxnSpPr>
          <p:nvPr/>
        </p:nvCxnSpPr>
        <p:spPr>
          <a:xfrm rot="10800000" flipV="1">
            <a:off x="8889199" y="3702407"/>
            <a:ext cx="593264" cy="33953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e 25"/>
          <p:cNvGrpSpPr/>
          <p:nvPr/>
        </p:nvGrpSpPr>
        <p:grpSpPr>
          <a:xfrm>
            <a:off x="2927937" y="4404769"/>
            <a:ext cx="1333904" cy="634654"/>
            <a:chOff x="2453942" y="4338826"/>
            <a:chExt cx="1333904" cy="634654"/>
          </a:xfrm>
        </p:grpSpPr>
        <p:sp>
          <p:nvSpPr>
            <p:cNvPr id="48" name="Rectangle à coins arrondis 47"/>
            <p:cNvSpPr/>
            <p:nvPr/>
          </p:nvSpPr>
          <p:spPr>
            <a:xfrm>
              <a:off x="2453942" y="4338826"/>
              <a:ext cx="1333904" cy="63465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126" name="Picture 6" descr="Mlflow administré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6361" y="4441901"/>
              <a:ext cx="1109066" cy="4285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Rectangle 26"/>
          <p:cNvSpPr/>
          <p:nvPr/>
        </p:nvSpPr>
        <p:spPr>
          <a:xfrm>
            <a:off x="4846158" y="1169508"/>
            <a:ext cx="1628593" cy="76272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/>
              <a:t>DATA</a:t>
            </a:r>
            <a:endParaRPr lang="fr-FR" sz="2000" dirty="0"/>
          </a:p>
        </p:txBody>
      </p:sp>
      <p:pic>
        <p:nvPicPr>
          <p:cNvPr id="5128" name="Picture 8" descr="Namek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71" y="5558884"/>
            <a:ext cx="1458471" cy="605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815619" y="1688226"/>
            <a:ext cx="1458471" cy="6452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Service</a:t>
            </a:r>
            <a:endParaRPr lang="fr-FR" dirty="0"/>
          </a:p>
        </p:txBody>
      </p:sp>
      <p:sp>
        <p:nvSpPr>
          <p:cNvPr id="60" name="Rectangle 59"/>
          <p:cNvSpPr/>
          <p:nvPr/>
        </p:nvSpPr>
        <p:spPr>
          <a:xfrm>
            <a:off x="808297" y="4839368"/>
            <a:ext cx="1458471" cy="645219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Model</a:t>
            </a:r>
            <a:br>
              <a:rPr lang="fr-FR" dirty="0" smtClean="0"/>
            </a:br>
            <a:r>
              <a:rPr lang="fr-FR" dirty="0" smtClean="0"/>
              <a:t>Déployé</a:t>
            </a:r>
            <a:endParaRPr lang="fr-FR" dirty="0"/>
          </a:p>
        </p:txBody>
      </p:sp>
      <p:grpSp>
        <p:nvGrpSpPr>
          <p:cNvPr id="35" name="Groupe 34"/>
          <p:cNvGrpSpPr/>
          <p:nvPr/>
        </p:nvGrpSpPr>
        <p:grpSpPr>
          <a:xfrm>
            <a:off x="2927938" y="3660522"/>
            <a:ext cx="1333904" cy="634654"/>
            <a:chOff x="2825424" y="3585232"/>
            <a:chExt cx="1333904" cy="634654"/>
          </a:xfrm>
        </p:grpSpPr>
        <p:sp>
          <p:nvSpPr>
            <p:cNvPr id="62" name="Rectangle à coins arrondis 61"/>
            <p:cNvSpPr/>
            <p:nvPr/>
          </p:nvSpPr>
          <p:spPr>
            <a:xfrm>
              <a:off x="2825424" y="3585232"/>
              <a:ext cx="1333904" cy="634654"/>
            </a:xfrm>
            <a:prstGeom prst="roundRect">
              <a:avLst/>
            </a:prstGeom>
            <a:solidFill>
              <a:srgbClr val="F0F0F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130" name="Picture 10" descr="Redis Object Cache – Extension WordPress | WordPress.org Français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6617" y="3698540"/>
              <a:ext cx="1260021" cy="4080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3" name="Connecteur en angle 52"/>
          <p:cNvCxnSpPr>
            <a:stCxn id="60" idx="0"/>
            <a:endCxn id="5130" idx="1"/>
          </p:cNvCxnSpPr>
          <p:nvPr/>
        </p:nvCxnSpPr>
        <p:spPr>
          <a:xfrm rot="5400000" flipH="1" flipV="1">
            <a:off x="1817573" y="3697810"/>
            <a:ext cx="861519" cy="1421598"/>
          </a:xfrm>
          <a:prstGeom prst="bentConnector2">
            <a:avLst/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en angle 70"/>
          <p:cNvCxnSpPr/>
          <p:nvPr/>
        </p:nvCxnSpPr>
        <p:spPr>
          <a:xfrm>
            <a:off x="1521593" y="2399210"/>
            <a:ext cx="1465275" cy="1458270"/>
          </a:xfrm>
          <a:prstGeom prst="bentConnector3">
            <a:avLst>
              <a:gd name="adj1" fmla="val -37366"/>
            </a:avLst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ZoneTexte 76"/>
          <p:cNvSpPr txBox="1"/>
          <p:nvPr/>
        </p:nvSpPr>
        <p:spPr>
          <a:xfrm>
            <a:off x="1018131" y="3324813"/>
            <a:ext cx="1623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>
                <a:solidFill>
                  <a:srgbClr val="C00000"/>
                </a:solidFill>
              </a:rPr>
              <a:t>Communication </a:t>
            </a:r>
          </a:p>
          <a:p>
            <a:r>
              <a:rPr lang="fr-FR" sz="1400" b="1" dirty="0" smtClean="0">
                <a:solidFill>
                  <a:srgbClr val="C00000"/>
                </a:solidFill>
              </a:rPr>
              <a:t>Entre micro-service</a:t>
            </a:r>
            <a:endParaRPr lang="fr-FR" sz="1400" b="1" dirty="0">
              <a:solidFill>
                <a:srgbClr val="C00000"/>
              </a:solidFill>
            </a:endParaRPr>
          </a:p>
        </p:txBody>
      </p:sp>
      <p:cxnSp>
        <p:nvCxnSpPr>
          <p:cNvPr id="79" name="Connecteur en angle 78"/>
          <p:cNvCxnSpPr>
            <a:stCxn id="48" idx="2"/>
            <a:endCxn id="11" idx="2"/>
          </p:cNvCxnSpPr>
          <p:nvPr/>
        </p:nvCxnSpPr>
        <p:spPr>
          <a:xfrm rot="5400000" flipH="1" flipV="1">
            <a:off x="4844170" y="3201223"/>
            <a:ext cx="588918" cy="3087481"/>
          </a:xfrm>
          <a:prstGeom prst="bentConnector4">
            <a:avLst>
              <a:gd name="adj1" fmla="val -78043"/>
              <a:gd name="adj2" fmla="val 8979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ZoneTexte 89"/>
          <p:cNvSpPr txBox="1"/>
          <p:nvPr/>
        </p:nvSpPr>
        <p:spPr>
          <a:xfrm>
            <a:off x="3792817" y="5099938"/>
            <a:ext cx="2439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 smtClean="0">
                <a:solidFill>
                  <a:schemeClr val="accent1">
                    <a:lumMod val="75000"/>
                  </a:schemeClr>
                </a:solidFill>
              </a:rPr>
              <a:t>Sauvergarde</a:t>
            </a:r>
            <a:r>
              <a:rPr lang="fr-FR" sz="1400" b="1" dirty="0" smtClean="0">
                <a:solidFill>
                  <a:schemeClr val="accent1">
                    <a:lumMod val="75000"/>
                  </a:schemeClr>
                </a:solidFill>
              </a:rPr>
              <a:t> artefact et </a:t>
            </a:r>
            <a:r>
              <a:rPr lang="fr-FR" sz="1400" b="1" dirty="0" err="1" smtClean="0">
                <a:solidFill>
                  <a:schemeClr val="accent1">
                    <a:lumMod val="75000"/>
                  </a:schemeClr>
                </a:solidFill>
              </a:rPr>
              <a:t>metric</a:t>
            </a:r>
            <a:endParaRPr lang="fr-FR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9" name="Connecteur en angle 88"/>
          <p:cNvCxnSpPr>
            <a:stCxn id="4" idx="0"/>
            <a:endCxn id="27" idx="1"/>
          </p:cNvCxnSpPr>
          <p:nvPr/>
        </p:nvCxnSpPr>
        <p:spPr>
          <a:xfrm rot="5400000" flipH="1" flipV="1">
            <a:off x="3933685" y="1212075"/>
            <a:ext cx="573679" cy="1251268"/>
          </a:xfrm>
          <a:prstGeom prst="bentConnector2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ZoneTexte 95"/>
          <p:cNvSpPr txBox="1"/>
          <p:nvPr/>
        </p:nvSpPr>
        <p:spPr>
          <a:xfrm>
            <a:off x="3132418" y="1219482"/>
            <a:ext cx="15724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 smtClean="0">
                <a:solidFill>
                  <a:srgbClr val="7030A0"/>
                </a:solidFill>
              </a:rPr>
              <a:t>Versioning</a:t>
            </a:r>
            <a:r>
              <a:rPr lang="fr-FR" sz="1400" b="1" dirty="0" smtClean="0">
                <a:solidFill>
                  <a:srgbClr val="7030A0"/>
                </a:solidFill>
              </a:rPr>
              <a:t> du data</a:t>
            </a:r>
            <a:endParaRPr lang="fr-FR" sz="1400" b="1" dirty="0">
              <a:solidFill>
                <a:srgbClr val="7030A0"/>
              </a:solidFill>
            </a:endParaRPr>
          </a:p>
        </p:txBody>
      </p:sp>
      <p:cxnSp>
        <p:nvCxnSpPr>
          <p:cNvPr id="93" name="Connecteur en angle 92"/>
          <p:cNvCxnSpPr/>
          <p:nvPr/>
        </p:nvCxnSpPr>
        <p:spPr>
          <a:xfrm rot="5400000">
            <a:off x="2799530" y="4429455"/>
            <a:ext cx="122555" cy="132812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ZoneTexte 99"/>
          <p:cNvSpPr txBox="1"/>
          <p:nvPr/>
        </p:nvSpPr>
        <p:spPr>
          <a:xfrm>
            <a:off x="2352542" y="5230579"/>
            <a:ext cx="1117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 smtClean="0">
                <a:solidFill>
                  <a:schemeClr val="accent1">
                    <a:lumMod val="75000"/>
                  </a:schemeClr>
                </a:solidFill>
              </a:rPr>
              <a:t>Deployment</a:t>
            </a:r>
            <a:endParaRPr lang="fr-FR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97" name="Connecteur en angle 96"/>
          <p:cNvCxnSpPr>
            <a:stCxn id="27" idx="3"/>
          </p:cNvCxnSpPr>
          <p:nvPr/>
        </p:nvCxnSpPr>
        <p:spPr>
          <a:xfrm>
            <a:off x="6474751" y="1550869"/>
            <a:ext cx="1157995" cy="911221"/>
          </a:xfrm>
          <a:prstGeom prst="bentConnector3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703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reproductibilité </a:t>
            </a:r>
            <a:r>
              <a:rPr lang="fr-FR" dirty="0" smtClean="0"/>
              <a:t>des expériences</a:t>
            </a:r>
            <a:endParaRPr lang="fr-FR" dirty="0" smtClean="0"/>
          </a:p>
          <a:p>
            <a:r>
              <a:rPr lang="fr-FR" dirty="0" smtClean="0"/>
              <a:t>La productivité (</a:t>
            </a:r>
            <a:r>
              <a:rPr lang="fr-FR" dirty="0" err="1" smtClean="0"/>
              <a:t>scalabilité</a:t>
            </a:r>
            <a:r>
              <a:rPr lang="fr-FR" dirty="0" smtClean="0"/>
              <a:t>, clarté du code</a:t>
            </a:r>
            <a:r>
              <a:rPr lang="fr-FR" dirty="0" smtClean="0"/>
              <a:t>, accessibilité </a:t>
            </a:r>
            <a:r>
              <a:rPr lang="fr-FR" dirty="0" smtClean="0"/>
              <a:t>…) </a:t>
            </a:r>
            <a:endParaRPr lang="fr-FR" dirty="0"/>
          </a:p>
          <a:p>
            <a:r>
              <a:rPr lang="fr-FR" dirty="0" smtClean="0"/>
              <a:t>Qualité de la data</a:t>
            </a:r>
            <a:r>
              <a:rPr lang="fr-FR" dirty="0" smtClean="0"/>
              <a:t> </a:t>
            </a:r>
            <a:endParaRPr lang="fr-FR" dirty="0" smtClean="0"/>
          </a:p>
          <a:p>
            <a:r>
              <a:rPr lang="fr-FR" dirty="0" smtClean="0"/>
              <a:t>Automatisation des tests et des déploiements</a:t>
            </a:r>
            <a:endParaRPr lang="fr-FR" dirty="0" smtClean="0"/>
          </a:p>
          <a:p>
            <a:r>
              <a:rPr lang="fr-FR" dirty="0" smtClean="0"/>
              <a:t>Définition des api de service automatiquement </a:t>
            </a:r>
          </a:p>
          <a:p>
            <a:r>
              <a:rPr lang="fr-FR" dirty="0" smtClean="0"/>
              <a:t>Optimisation des </a:t>
            </a:r>
            <a:r>
              <a:rPr lang="fr-FR" dirty="0" err="1" smtClean="0"/>
              <a:t>metrics</a:t>
            </a:r>
            <a:r>
              <a:rPr lang="fr-FR" dirty="0" smtClean="0"/>
              <a:t> et leur monitoring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Les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bénefices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002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3416299"/>
            <a:ext cx="10274300" cy="2760663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Avec ces 4 outils on pourra traduire tout le travail du </a:t>
            </a:r>
            <a:r>
              <a:rPr lang="fr-FR" dirty="0" err="1" smtClean="0"/>
              <a:t>datascientist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e</a:t>
            </a:r>
            <a:r>
              <a:rPr lang="fr-FR" dirty="0" smtClean="0"/>
              <a:t>n outils  de production, et les rendre </a:t>
            </a:r>
            <a:r>
              <a:rPr lang="fr-FR" dirty="0" err="1" smtClean="0"/>
              <a:t>déployable</a:t>
            </a:r>
            <a:r>
              <a:rPr lang="fr-FR" dirty="0" smtClean="0"/>
              <a:t> et reproductible</a:t>
            </a:r>
            <a:endParaRPr lang="fr-FR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Les 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Outils prioritaire 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5" name="Groupe 4"/>
          <p:cNvGrpSpPr/>
          <p:nvPr/>
        </p:nvGrpSpPr>
        <p:grpSpPr>
          <a:xfrm>
            <a:off x="838200" y="1843088"/>
            <a:ext cx="1945223" cy="925512"/>
            <a:chOff x="6136670" y="1230057"/>
            <a:chExt cx="1333904" cy="634654"/>
          </a:xfrm>
        </p:grpSpPr>
        <p:sp>
          <p:nvSpPr>
            <p:cNvPr id="6" name="Rectangle à coins arrondis 5"/>
            <p:cNvSpPr/>
            <p:nvPr/>
          </p:nvSpPr>
          <p:spPr>
            <a:xfrm>
              <a:off x="6136670" y="1230057"/>
              <a:ext cx="1333904" cy="63465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8296" y="1251264"/>
              <a:ext cx="1090651" cy="545326"/>
            </a:xfrm>
            <a:prstGeom prst="rect">
              <a:avLst/>
            </a:prstGeom>
          </p:spPr>
        </p:pic>
      </p:grpSp>
      <p:sp>
        <p:nvSpPr>
          <p:cNvPr id="8" name="Rectangle à coins arrondis 7"/>
          <p:cNvSpPr/>
          <p:nvPr/>
        </p:nvSpPr>
        <p:spPr>
          <a:xfrm>
            <a:off x="3060551" y="1831975"/>
            <a:ext cx="1925179" cy="915975"/>
          </a:xfrm>
          <a:prstGeom prst="roundRect">
            <a:avLst/>
          </a:prstGeom>
          <a:solidFill>
            <a:srgbClr val="EEF4F8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Espace réservé du contenu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694" y="1895970"/>
            <a:ext cx="1392857" cy="731251"/>
          </a:xfrm>
          <a:prstGeom prst="rect">
            <a:avLst/>
          </a:prstGeom>
        </p:spPr>
      </p:pic>
      <p:grpSp>
        <p:nvGrpSpPr>
          <p:cNvPr id="10" name="Groupe 9"/>
          <p:cNvGrpSpPr/>
          <p:nvPr/>
        </p:nvGrpSpPr>
        <p:grpSpPr>
          <a:xfrm>
            <a:off x="5262857" y="1831974"/>
            <a:ext cx="1968581" cy="936625"/>
            <a:chOff x="9240299" y="2453139"/>
            <a:chExt cx="1333904" cy="634654"/>
          </a:xfrm>
        </p:grpSpPr>
        <p:sp>
          <p:nvSpPr>
            <p:cNvPr id="11" name="Rectangle à coins arrondis 10"/>
            <p:cNvSpPr/>
            <p:nvPr/>
          </p:nvSpPr>
          <p:spPr>
            <a:xfrm>
              <a:off x="9240299" y="2453139"/>
              <a:ext cx="1333904" cy="63465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2897" y="2454330"/>
              <a:ext cx="1128707" cy="601462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</p:pic>
      </p:grpSp>
      <p:grpSp>
        <p:nvGrpSpPr>
          <p:cNvPr id="13" name="Groupe 12"/>
          <p:cNvGrpSpPr/>
          <p:nvPr/>
        </p:nvGrpSpPr>
        <p:grpSpPr>
          <a:xfrm>
            <a:off x="7508565" y="1843087"/>
            <a:ext cx="1945222" cy="925511"/>
            <a:chOff x="2453942" y="4338826"/>
            <a:chExt cx="1333904" cy="634654"/>
          </a:xfrm>
        </p:grpSpPr>
        <p:sp>
          <p:nvSpPr>
            <p:cNvPr id="14" name="Rectangle à coins arrondis 13"/>
            <p:cNvSpPr/>
            <p:nvPr/>
          </p:nvSpPr>
          <p:spPr>
            <a:xfrm>
              <a:off x="2453942" y="4338826"/>
              <a:ext cx="1333904" cy="63465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5" name="Picture 6" descr="Mlflow administré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6361" y="4441901"/>
              <a:ext cx="1109066" cy="4285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25379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Faire un état des lieux de l’architecture actuel de mise en production des modèles</a:t>
            </a:r>
          </a:p>
          <a:p>
            <a:r>
              <a:rPr lang="fr-FR" dirty="0" smtClean="0"/>
              <a:t>Définir le format générique des répertoire de travaille pour la reproductibilité</a:t>
            </a:r>
          </a:p>
          <a:p>
            <a:r>
              <a:rPr lang="fr-FR" dirty="0" smtClean="0"/>
              <a:t>Traduire dans la nouvelles architecture le travaille déjà établis</a:t>
            </a:r>
          </a:p>
          <a:p>
            <a:r>
              <a:rPr lang="fr-FR" dirty="0" smtClean="0"/>
              <a:t>Evangéliser l’équipe data sur la nouvelle architecture et les best practice qui en découle </a:t>
            </a:r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838200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Les grandes étapes  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222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Bonus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146" name="Picture 2" descr="Okteto: A Tool for Cloud Native Developers – pepa.holla.cz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35696"/>
            <a:ext cx="2086928" cy="117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Why use Great Expectations? | Great Expectati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986" y="1941768"/>
            <a:ext cx="3722527" cy="82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Optuna: A hyperparameter optimization framework — Optuna 2.10.0  documentati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740" y="2143432"/>
            <a:ext cx="2980060" cy="62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Oliverde8 Websit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702" y="3507735"/>
            <a:ext cx="22860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008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Problématique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62634"/>
            <a:ext cx="8691282" cy="4966447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Sans le </a:t>
            </a:r>
            <a:r>
              <a:rPr lang="fr-FR" dirty="0" err="1" smtClean="0"/>
              <a:t>MlOps</a:t>
            </a:r>
            <a:r>
              <a:rPr lang="fr-FR" dirty="0" smtClean="0"/>
              <a:t>,</a:t>
            </a:r>
          </a:p>
          <a:p>
            <a:pPr marL="0" indent="0">
              <a:buNone/>
            </a:pPr>
            <a:r>
              <a:rPr lang="fr-FR" dirty="0" smtClean="0"/>
              <a:t>Le </a:t>
            </a:r>
            <a:r>
              <a:rPr lang="fr-FR" dirty="0" err="1" smtClean="0"/>
              <a:t>datascientist</a:t>
            </a:r>
            <a:r>
              <a:rPr lang="fr-FR" dirty="0" smtClean="0"/>
              <a:t> doit </a:t>
            </a:r>
            <a:r>
              <a:rPr lang="fr-FR" dirty="0" smtClean="0"/>
              <a:t>manœuvrer, </a:t>
            </a:r>
            <a:r>
              <a:rPr lang="fr-FR" dirty="0" smtClean="0"/>
              <a:t>toutes </a:t>
            </a:r>
            <a:r>
              <a:rPr lang="fr-FR" dirty="0" smtClean="0"/>
              <a:t>les étapes qu’implique le cycle de vie des modèles construits et leurs déploiements,  manuellement.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Le </a:t>
            </a:r>
            <a:r>
              <a:rPr lang="fr-FR" dirty="0" err="1" smtClean="0"/>
              <a:t>MlOps</a:t>
            </a:r>
            <a:r>
              <a:rPr lang="fr-FR" dirty="0" smtClean="0"/>
              <a:t> assure le pont entre l’équipe Data et le métier en mettant en place des canaux de communication continue.</a:t>
            </a:r>
            <a:endParaRPr lang="fr-FR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3980329" y="5082988"/>
            <a:ext cx="5585012" cy="126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7019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llipse 10"/>
          <p:cNvSpPr/>
          <p:nvPr/>
        </p:nvSpPr>
        <p:spPr>
          <a:xfrm>
            <a:off x="6553844" y="2572200"/>
            <a:ext cx="3405348" cy="2480995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1908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Cycle de prototypage des 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modèles et cycle métier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1596045" y="3039615"/>
            <a:ext cx="1695796" cy="773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Besoin </a:t>
            </a:r>
            <a:r>
              <a:rPr lang="fr-FR" dirty="0" smtClean="0"/>
              <a:t>métier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5627024" y="3532412"/>
            <a:ext cx="1695796" cy="773083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Evaluer</a:t>
            </a:r>
            <a:endParaRPr lang="fr-FR" dirty="0" smtClean="0"/>
          </a:p>
          <a:p>
            <a:pPr algn="ctr"/>
            <a:r>
              <a:rPr lang="fr-FR" dirty="0" smtClean="0"/>
              <a:t>Model(s)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7408620" y="2301690"/>
            <a:ext cx="1695796" cy="773083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Récupérer et lire la Data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9270671" y="3496882"/>
            <a:ext cx="1695796" cy="773083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Préparer la Data</a:t>
            </a:r>
          </a:p>
        </p:txBody>
      </p:sp>
      <p:sp>
        <p:nvSpPr>
          <p:cNvPr id="8" name="Rectangle à coins arrondis 7"/>
          <p:cNvSpPr/>
          <p:nvPr/>
        </p:nvSpPr>
        <p:spPr>
          <a:xfrm>
            <a:off x="7408620" y="4637068"/>
            <a:ext cx="1695796" cy="773083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Entrainer le modèle</a:t>
            </a:r>
          </a:p>
          <a:p>
            <a:pPr algn="ctr"/>
            <a:endParaRPr lang="fr-FR" dirty="0" smtClean="0"/>
          </a:p>
        </p:txBody>
      </p:sp>
      <p:sp>
        <p:nvSpPr>
          <p:cNvPr id="9" name="Rectangle à coins arrondis 8"/>
          <p:cNvSpPr/>
          <p:nvPr/>
        </p:nvSpPr>
        <p:spPr>
          <a:xfrm>
            <a:off x="3582762" y="2021404"/>
            <a:ext cx="1695796" cy="773083"/>
          </a:xfrm>
          <a:prstGeom prst="round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Optimisation</a:t>
            </a:r>
            <a:endParaRPr lang="fr-FR" dirty="0" smtClean="0"/>
          </a:p>
        </p:txBody>
      </p:sp>
      <p:sp>
        <p:nvSpPr>
          <p:cNvPr id="12" name="Rectangle à coins arrondis 11"/>
          <p:cNvSpPr/>
          <p:nvPr/>
        </p:nvSpPr>
        <p:spPr>
          <a:xfrm>
            <a:off x="3316482" y="4637067"/>
            <a:ext cx="1695796" cy="773083"/>
          </a:xfrm>
          <a:prstGeom prst="round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Déploiement </a:t>
            </a:r>
            <a:endParaRPr lang="fr-FR" dirty="0" smtClean="0"/>
          </a:p>
        </p:txBody>
      </p:sp>
      <p:cxnSp>
        <p:nvCxnSpPr>
          <p:cNvPr id="14" name="Connecteur en arc 13"/>
          <p:cNvCxnSpPr/>
          <p:nvPr/>
        </p:nvCxnSpPr>
        <p:spPr>
          <a:xfrm rot="5400000">
            <a:off x="5384543" y="3897700"/>
            <a:ext cx="718114" cy="1462644"/>
          </a:xfrm>
          <a:prstGeom prst="curvedConnector2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en arc 19"/>
          <p:cNvCxnSpPr>
            <a:stCxn id="12" idx="1"/>
          </p:cNvCxnSpPr>
          <p:nvPr/>
        </p:nvCxnSpPr>
        <p:spPr>
          <a:xfrm rot="10800000">
            <a:off x="2309208" y="3812697"/>
            <a:ext cx="1007275" cy="1210912"/>
          </a:xfrm>
          <a:prstGeom prst="curvedConnector2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en arc 22"/>
          <p:cNvCxnSpPr>
            <a:stCxn id="4" idx="0"/>
            <a:endCxn id="9" idx="1"/>
          </p:cNvCxnSpPr>
          <p:nvPr/>
        </p:nvCxnSpPr>
        <p:spPr>
          <a:xfrm rot="5400000" flipH="1" flipV="1">
            <a:off x="2697518" y="2154372"/>
            <a:ext cx="631669" cy="1138819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en arc 25"/>
          <p:cNvCxnSpPr>
            <a:stCxn id="9" idx="3"/>
            <a:endCxn id="6" idx="1"/>
          </p:cNvCxnSpPr>
          <p:nvPr/>
        </p:nvCxnSpPr>
        <p:spPr>
          <a:xfrm>
            <a:off x="5278558" y="2407946"/>
            <a:ext cx="2130062" cy="280286"/>
          </a:xfrm>
          <a:prstGeom prst="curvedConnector3">
            <a:avLst>
              <a:gd name="adj1" fmla="val 9237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479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21965" y="4211211"/>
            <a:ext cx="10515600" cy="12158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 smtClean="0"/>
              <a:t>Répond aux problématique qui entoure le cycle de vie des modèles de prédiction tel que la sauvegarde, l’accessibilité, l’évaluation des métrique.</a:t>
            </a:r>
            <a:endParaRPr lang="fr-FR" sz="1800" dirty="0"/>
          </a:p>
        </p:txBody>
      </p:sp>
      <p:sp>
        <p:nvSpPr>
          <p:cNvPr id="4" name="AutoShape 2" descr="Introducing MLflow: an Open Source Platform for the Complete Machine  Learning Lifecycle"/>
          <p:cNvSpPr>
            <a:spLocks noChangeAspect="1" noChangeArrowheads="1"/>
          </p:cNvSpPr>
          <p:nvPr/>
        </p:nvSpPr>
        <p:spPr bwMode="auto">
          <a:xfrm>
            <a:off x="155575" y="-723900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054" name="Picture 6" descr="Mlflow administré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26" y="247886"/>
            <a:ext cx="2587946" cy="999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6"/>
          <p:cNvSpPr/>
          <p:nvPr/>
        </p:nvSpPr>
        <p:spPr>
          <a:xfrm>
            <a:off x="1242539" y="1799461"/>
            <a:ext cx="2377835" cy="1610167"/>
          </a:xfrm>
          <a:prstGeom prst="round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err="1" smtClean="0">
                <a:solidFill>
                  <a:schemeClr val="accent1">
                    <a:lumMod val="75000"/>
                  </a:schemeClr>
                </a:solidFill>
              </a:rPr>
              <a:t>Tracabilité</a:t>
            </a:r>
            <a:endParaRPr lang="fr-FR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fr-FR" sz="1600" dirty="0" smtClean="0"/>
              <a:t>Sauvegarde  et appel des expérimentations, data , confi, et résultat</a:t>
            </a:r>
            <a:endParaRPr lang="fr-FR" sz="1600" dirty="0" smtClean="0"/>
          </a:p>
        </p:txBody>
      </p:sp>
      <p:sp>
        <p:nvSpPr>
          <p:cNvPr id="8" name="Rectangle à coins arrondis 7"/>
          <p:cNvSpPr/>
          <p:nvPr/>
        </p:nvSpPr>
        <p:spPr>
          <a:xfrm>
            <a:off x="4724098" y="1799460"/>
            <a:ext cx="2377835" cy="1610167"/>
          </a:xfrm>
          <a:prstGeom prst="round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Projets</a:t>
            </a:r>
          </a:p>
          <a:p>
            <a:pPr algn="ctr"/>
            <a:r>
              <a:rPr lang="fr-FR" sz="1600" dirty="0" smtClean="0"/>
              <a:t>Formatage du répertoire de travaille pour permettre une reproductibilité </a:t>
            </a:r>
            <a:endParaRPr lang="fr-FR" sz="1600" dirty="0" smtClean="0"/>
          </a:p>
        </p:txBody>
      </p:sp>
      <p:sp>
        <p:nvSpPr>
          <p:cNvPr id="9" name="Rectangle à coins arrondis 8"/>
          <p:cNvSpPr/>
          <p:nvPr/>
        </p:nvSpPr>
        <p:spPr>
          <a:xfrm>
            <a:off x="8102827" y="1799459"/>
            <a:ext cx="2377835" cy="1610167"/>
          </a:xfrm>
          <a:prstGeom prst="round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err="1" smtClean="0">
                <a:solidFill>
                  <a:schemeClr val="accent1">
                    <a:lumMod val="75000"/>
                  </a:schemeClr>
                </a:solidFill>
              </a:rPr>
              <a:t>Modelisation</a:t>
            </a:r>
            <a:endParaRPr lang="fr-FR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fr-FR" sz="1600" dirty="0" smtClean="0"/>
              <a:t>Uniformatisation du format des modèles  pour faciliter leur déploiements </a:t>
            </a:r>
            <a:endParaRPr lang="fr-FR" sz="1600" dirty="0" smtClean="0"/>
          </a:p>
        </p:txBody>
      </p:sp>
    </p:spTree>
    <p:extLst>
      <p:ext uri="{BB962C8B-B14F-4D97-AF65-F5344CB8AC3E}">
        <p14:creationId xmlns:p14="http://schemas.microsoft.com/office/powerpoint/2010/main" val="1823051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6"/>
            <a:ext cx="9739393" cy="3017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 err="1" smtClean="0"/>
              <a:t>Dask</a:t>
            </a:r>
            <a:r>
              <a:rPr lang="fr-FR" sz="1800" dirty="0" smtClean="0"/>
              <a:t> est un </a:t>
            </a:r>
            <a:r>
              <a:rPr lang="fr-FR" sz="1800" dirty="0" err="1" smtClean="0"/>
              <a:t>framework</a:t>
            </a:r>
            <a:r>
              <a:rPr lang="fr-FR" sz="1800" dirty="0" smtClean="0"/>
              <a:t>  qui répond aux besoin de </a:t>
            </a:r>
            <a:r>
              <a:rPr lang="fr-FR" sz="1800" dirty="0" err="1" smtClean="0"/>
              <a:t>scalabilité</a:t>
            </a:r>
            <a:r>
              <a:rPr lang="fr-FR" sz="1800" dirty="0" smtClean="0"/>
              <a:t> qui entoure la data, </a:t>
            </a:r>
            <a:r>
              <a:rPr lang="fr-FR" sz="1800" dirty="0" err="1" smtClean="0"/>
              <a:t>grace</a:t>
            </a:r>
            <a:r>
              <a:rPr lang="fr-FR" sz="1800" dirty="0" smtClean="0"/>
              <a:t> à une architecture qui décompose les fichier (csv, parquet) .</a:t>
            </a:r>
            <a:br>
              <a:rPr lang="fr-FR" sz="1800" dirty="0" smtClean="0"/>
            </a:br>
            <a:r>
              <a:rPr lang="fr-FR" sz="1800" dirty="0" smtClean="0"/>
              <a:t>Il permet de lire ses data de </a:t>
            </a:r>
            <a:r>
              <a:rPr lang="fr-FR" sz="1800" dirty="0"/>
              <a:t>m</a:t>
            </a:r>
            <a:r>
              <a:rPr lang="fr-FR" sz="1800" dirty="0" smtClean="0"/>
              <a:t>anière </a:t>
            </a:r>
            <a:r>
              <a:rPr lang="fr-FR" sz="1800" dirty="0" err="1" smtClean="0"/>
              <a:t>batched</a:t>
            </a:r>
            <a:r>
              <a:rPr lang="fr-FR" sz="1800" dirty="0" smtClean="0"/>
              <a:t>, et de </a:t>
            </a:r>
            <a:r>
              <a:rPr lang="fr-FR" sz="1800" dirty="0" smtClean="0"/>
              <a:t>paralléliser </a:t>
            </a:r>
            <a:r>
              <a:rPr lang="fr-FR" sz="1800" dirty="0" smtClean="0"/>
              <a:t>les calculs et le data </a:t>
            </a:r>
            <a:r>
              <a:rPr lang="fr-FR" sz="1800" dirty="0" err="1" smtClean="0"/>
              <a:t>processing</a:t>
            </a:r>
            <a:r>
              <a:rPr lang="fr-FR" sz="1800" dirty="0" smtClean="0"/>
              <a:t>, pour que celui si soit moins lourds en ressource et en </a:t>
            </a:r>
            <a:r>
              <a:rPr lang="fr-FR" sz="1800" dirty="0" smtClean="0"/>
              <a:t>temps.</a:t>
            </a:r>
            <a:br>
              <a:rPr lang="fr-FR" sz="1800" dirty="0" smtClean="0"/>
            </a:br>
            <a:r>
              <a:rPr lang="fr-FR" sz="1800" dirty="0" smtClean="0"/>
              <a:t>Il permet aussi de </a:t>
            </a:r>
            <a:r>
              <a:rPr lang="fr-FR" sz="1800" dirty="0" err="1" smtClean="0"/>
              <a:t>crer</a:t>
            </a:r>
            <a:r>
              <a:rPr lang="fr-FR" sz="1800" dirty="0" smtClean="0"/>
              <a:t> des workflow distribuer des calcul.</a:t>
            </a:r>
          </a:p>
          <a:p>
            <a:pPr marL="0" indent="0">
              <a:buNone/>
            </a:pPr>
            <a:r>
              <a:rPr lang="fr-FR" sz="1800" dirty="0" smtClean="0"/>
              <a:t/>
            </a:r>
            <a:br>
              <a:rPr lang="fr-FR" sz="1800" dirty="0" smtClean="0"/>
            </a:br>
            <a:r>
              <a:rPr lang="fr-FR" sz="1800" dirty="0" err="1" smtClean="0"/>
              <a:t>Dask</a:t>
            </a:r>
            <a:r>
              <a:rPr lang="fr-FR" sz="1800" dirty="0" smtClean="0"/>
              <a:t> prend en charge à peu près tou</a:t>
            </a:r>
            <a:r>
              <a:rPr lang="fr-FR" sz="1800" dirty="0" smtClean="0"/>
              <a:t>t ce qui tourne autour du machine </a:t>
            </a:r>
            <a:r>
              <a:rPr lang="fr-FR" sz="1800" dirty="0" err="1" smtClean="0"/>
              <a:t>learning</a:t>
            </a:r>
            <a:r>
              <a:rPr lang="fr-FR" sz="1800" dirty="0" smtClean="0"/>
              <a:t>.</a:t>
            </a:r>
            <a:br>
              <a:rPr lang="fr-FR" sz="1800" dirty="0" smtClean="0"/>
            </a:br>
            <a:r>
              <a:rPr lang="fr-FR" sz="1800" dirty="0" smtClean="0"/>
              <a:t>Mais on l’utilisera surtout pour la lecture de data et l’accélération de leurs préparations inhérente </a:t>
            </a:r>
            <a:endParaRPr lang="fr-FR" sz="1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90" y="165388"/>
            <a:ext cx="31908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055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GitHub - facebookresearch/hydra: Hydra is a framework for elegantly  configuring complex applications"/>
          <p:cNvSpPr>
            <a:spLocks noChangeAspect="1" noChangeArrowheads="1"/>
          </p:cNvSpPr>
          <p:nvPr/>
        </p:nvSpPr>
        <p:spPr bwMode="auto">
          <a:xfrm>
            <a:off x="3406775" y="1176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1437" y="260086"/>
            <a:ext cx="2442102" cy="122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6" descr="GitHub - facebookresearch/hydra: Hydra is a framework for elegantly  configuring complex applications"/>
          <p:cNvSpPr>
            <a:spLocks noChangeAspect="1" noChangeArrowheads="1"/>
          </p:cNvSpPr>
          <p:nvPr/>
        </p:nvSpPr>
        <p:spPr bwMode="auto">
          <a:xfrm>
            <a:off x="901437" y="1614483"/>
            <a:ext cx="10486999" cy="1048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413164" y="2013526"/>
            <a:ext cx="75922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Hydra permet de mettre en place de puissante et complexe interface de configuration, sans avoir à se préoccuper de ou se trouve les fichiers.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Hydra </a:t>
            </a:r>
            <a:r>
              <a:rPr lang="fr-FR" dirty="0" err="1" smtClean="0"/>
              <a:t>sertle</a:t>
            </a:r>
            <a:r>
              <a:rPr lang="fr-FR" dirty="0" smtClean="0"/>
              <a:t> Ml </a:t>
            </a:r>
            <a:r>
              <a:rPr lang="fr-FR" dirty="0" err="1"/>
              <a:t>O</a:t>
            </a:r>
            <a:r>
              <a:rPr lang="fr-FR" dirty="0" err="1" smtClean="0"/>
              <a:t>ps</a:t>
            </a:r>
            <a:r>
              <a:rPr lang="fr-FR" dirty="0" smtClean="0"/>
              <a:t> au niveau de la problématique de </a:t>
            </a:r>
            <a:r>
              <a:rPr lang="fr-FR" dirty="0" err="1" smtClean="0"/>
              <a:t>scalabilité</a:t>
            </a:r>
            <a:r>
              <a:rPr lang="fr-FR" dirty="0" smtClean="0"/>
              <a:t>.</a:t>
            </a:r>
            <a:br>
              <a:rPr lang="fr-FR" dirty="0" smtClean="0"/>
            </a:br>
            <a:r>
              <a:rPr lang="fr-FR" dirty="0" smtClean="0"/>
              <a:t>Dans le cas de go Job cela permettra de définir </a:t>
            </a:r>
            <a:r>
              <a:rPr lang="fr-FR" dirty="0" err="1" smtClean="0"/>
              <a:t>plusieur</a:t>
            </a:r>
            <a:r>
              <a:rPr lang="fr-FR" dirty="0" smtClean="0"/>
              <a:t> langue pour le même type de prototypage de </a:t>
            </a:r>
            <a:r>
              <a:rPr lang="fr-FR" dirty="0" err="1" smtClean="0"/>
              <a:t>models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6546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7535" y="1962720"/>
            <a:ext cx="5837766" cy="2787243"/>
          </a:xfrm>
        </p:spPr>
        <p:txBody>
          <a:bodyPr>
            <a:normAutofit/>
          </a:bodyPr>
          <a:lstStyle/>
          <a:p>
            <a:r>
              <a:rPr lang="fr-FR" sz="1800" dirty="0" smtClean="0"/>
              <a:t>DVC est une librairie de version de Data et de Modèle reposant sur Git.</a:t>
            </a:r>
            <a:br>
              <a:rPr lang="fr-FR" sz="1800" dirty="0" smtClean="0"/>
            </a:br>
            <a:r>
              <a:rPr lang="fr-FR" sz="1800" dirty="0" smtClean="0"/>
              <a:t>Ainsi que de définition de workflow .</a:t>
            </a:r>
            <a:br>
              <a:rPr lang="fr-FR" sz="1800" dirty="0" smtClean="0"/>
            </a:br>
            <a:r>
              <a:rPr lang="fr-FR" sz="1800" dirty="0" smtClean="0"/>
              <a:t/>
            </a:r>
            <a:br>
              <a:rPr lang="fr-FR" sz="1800" dirty="0" smtClean="0"/>
            </a:br>
            <a:r>
              <a:rPr lang="fr-FR" sz="1800" dirty="0" smtClean="0"/>
              <a:t> On l’utilisera surtout pour le </a:t>
            </a:r>
            <a:r>
              <a:rPr lang="fr-FR" sz="1800" dirty="0" err="1" smtClean="0"/>
              <a:t>versioning</a:t>
            </a:r>
            <a:r>
              <a:rPr lang="fr-FR" sz="1800" dirty="0" smtClean="0"/>
              <a:t> de modèle </a:t>
            </a:r>
            <a:endParaRPr lang="fr-FR" sz="18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11" y="553777"/>
            <a:ext cx="1863674" cy="978429"/>
          </a:xfrm>
        </p:spPr>
      </p:pic>
      <p:pic>
        <p:nvPicPr>
          <p:cNvPr id="1026" name="Picture 2" descr="First Impressions of Data Science Version Control (DVC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301" y="1713128"/>
            <a:ext cx="5381731" cy="3036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328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64" y="41563"/>
            <a:ext cx="3701954" cy="1972686"/>
          </a:xfr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400" y="2014249"/>
            <a:ext cx="4470400" cy="2554514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1126671" y="3196318"/>
            <a:ext cx="45942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Bien que ce ne soit pas la seule solution sur le marché qui permet cela, </a:t>
            </a:r>
            <a:r>
              <a:rPr lang="fr-FR" dirty="0" err="1" smtClean="0"/>
              <a:t>Prefect</a:t>
            </a:r>
            <a:r>
              <a:rPr lang="fr-FR" dirty="0" smtClean="0"/>
              <a:t> sort du lot</a:t>
            </a:r>
          </a:p>
          <a:p>
            <a:r>
              <a:rPr lang="fr-FR" dirty="0" smtClean="0"/>
              <a:t>En donnant la possibilité de créer des définitions de workflow conditionnel et dynamique.</a:t>
            </a:r>
            <a:br>
              <a:rPr lang="fr-FR" dirty="0" smtClean="0"/>
            </a:br>
            <a:r>
              <a:rPr lang="fr-FR" dirty="0" smtClean="0"/>
              <a:t>Il apporte aussi des </a:t>
            </a:r>
            <a:r>
              <a:rPr lang="fr-FR" dirty="0" err="1" smtClean="0"/>
              <a:t>features</a:t>
            </a:r>
            <a:r>
              <a:rPr lang="fr-FR" dirty="0" smtClean="0"/>
              <a:t> inédites pour la gestion des interdépendances de tâche 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205592" y="1960790"/>
            <a:ext cx="459422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Prefect</a:t>
            </a:r>
            <a:r>
              <a:rPr lang="fr-FR" dirty="0" smtClean="0"/>
              <a:t> est un orchestrateur de workflow, distributeur de calcul </a:t>
            </a:r>
          </a:p>
          <a:p>
            <a:r>
              <a:rPr lang="fr-FR" dirty="0" smtClean="0"/>
              <a:t>et </a:t>
            </a:r>
            <a:r>
              <a:rPr lang="fr-FR" dirty="0" err="1" smtClean="0"/>
              <a:t>scheduler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0574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5175" y="2371434"/>
            <a:ext cx="6867659" cy="3798360"/>
          </a:xfrm>
        </p:spPr>
        <p:txBody>
          <a:bodyPr/>
          <a:lstStyle/>
          <a:p>
            <a:r>
              <a:rPr lang="fr-FR" dirty="0" smtClean="0"/>
              <a:t>Redis est un message Broker qui fonctionne comme une base de données key/value, avec la possibilité d’y pousser des artefacts</a:t>
            </a:r>
          </a:p>
          <a:p>
            <a:endParaRPr lang="fr-FR" dirty="0" smtClean="0"/>
          </a:p>
          <a:p>
            <a:r>
              <a:rPr lang="fr-FR" dirty="0" err="1" smtClean="0"/>
              <a:t>Minio</a:t>
            </a:r>
            <a:r>
              <a:rPr lang="fr-FR" dirty="0" smtClean="0"/>
              <a:t> est une </a:t>
            </a:r>
            <a:r>
              <a:rPr lang="fr-FR" dirty="0" err="1" smtClean="0"/>
              <a:t>Database</a:t>
            </a:r>
            <a:r>
              <a:rPr lang="fr-FR" dirty="0" smtClean="0"/>
              <a:t>  pour artefact </a:t>
            </a:r>
            <a:endParaRPr lang="fr-FR" dirty="0"/>
          </a:p>
        </p:txBody>
      </p:sp>
      <p:sp>
        <p:nvSpPr>
          <p:cNvPr id="4" name="AutoShape 2" descr="Redis — Wikipédia"/>
          <p:cNvSpPr>
            <a:spLocks noChangeAspect="1" noChangeArrowheads="1"/>
          </p:cNvSpPr>
          <p:nvPr/>
        </p:nvSpPr>
        <p:spPr bwMode="auto">
          <a:xfrm>
            <a:off x="2802522" y="125282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4" descr="Redis — Wikipé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6" descr="Redis — Wikipédi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8" descr="Redis — Wikipédia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114" name="Picture 18" descr="Redis Object Cache – Extension WordPress | WordPress.org Françai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5138"/>
            <a:ext cx="3764865" cy="121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0" descr="Deploy Minio, a S3 Compatible Object Storage Server - Autoiz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665" y="535705"/>
            <a:ext cx="1739047" cy="1739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387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2085</TotalTime>
  <Words>639</Words>
  <Application>Microsoft Office PowerPoint</Application>
  <PresentationFormat>Grand écran</PresentationFormat>
  <Paragraphs>74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Thème Office</vt:lpstr>
      <vt:lpstr>Gojob</vt:lpstr>
      <vt:lpstr>Problématique</vt:lpstr>
      <vt:lpstr>Cycle de prototypage des modèles et cycle métier</vt:lpstr>
      <vt:lpstr>Présentation PowerPoint</vt:lpstr>
      <vt:lpstr> </vt:lpstr>
      <vt:lpstr>Présentation PowerPoint</vt:lpstr>
      <vt:lpstr>DVC est une librairie de version de Data et de Modèle reposant sur Git. Ainsi que de définition de workflow .   On l’utilisera surtout pour le versioning de modèle </vt:lpstr>
      <vt:lpstr>Présentation PowerPoint</vt:lpstr>
      <vt:lpstr>Présentation PowerPoint</vt:lpstr>
      <vt:lpstr>Nameko</vt:lpstr>
      <vt:lpstr>Dans la pratique</vt:lpstr>
      <vt:lpstr>Présentation PowerPoint</vt:lpstr>
      <vt:lpstr>Les Outils prioritaire </vt:lpstr>
      <vt:lpstr>Présentation PowerPoint</vt:lpstr>
      <vt:lpstr>Bonus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Chrysostome beltran</dc:creator>
  <cp:lastModifiedBy>Chrysostome beltran</cp:lastModifiedBy>
  <cp:revision>48</cp:revision>
  <dcterms:created xsi:type="dcterms:W3CDTF">2021-10-26T19:02:59Z</dcterms:created>
  <dcterms:modified xsi:type="dcterms:W3CDTF">2021-11-02T08:53:16Z</dcterms:modified>
</cp:coreProperties>
</file>