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2" r:id="rId7"/>
    <p:sldId id="268" r:id="rId8"/>
    <p:sldId id="267" r:id="rId9"/>
    <p:sldId id="277" r:id="rId10"/>
    <p:sldId id="27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57" r:id="rId20"/>
    <p:sldId id="258" r:id="rId21"/>
    <p:sldId id="259" r:id="rId22"/>
    <p:sldId id="260" r:id="rId23"/>
    <p:sldId id="26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css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getbootstrap.com/javascript/" TargetMode="External"/><Relationship Id="rId4" Type="http://schemas.openxmlformats.org/officeDocument/2006/relationships/hyperlink" Target="http://getbootstrap.com/component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MX" dirty="0" smtClean="0"/>
              <a:t>“Mobile </a:t>
            </a:r>
            <a:r>
              <a:rPr lang="es-MX" dirty="0" err="1" smtClean="0"/>
              <a:t>first</a:t>
            </a:r>
            <a:r>
              <a:rPr lang="es-MX" dirty="0" smtClean="0"/>
              <a:t>”</a:t>
            </a:r>
            <a:endParaRPr lang="es-MX" dirty="0"/>
          </a:p>
        </p:txBody>
      </p:sp>
      <p:pic>
        <p:nvPicPr>
          <p:cNvPr id="4098" name="Picture 2" descr="Resultado de imagen para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244" y="0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39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Sistema de Rejillas</a:t>
            </a:r>
          </a:p>
        </p:txBody>
      </p:sp>
      <p:pic>
        <p:nvPicPr>
          <p:cNvPr id="5122" name="Picture 2" descr="Imagen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88" y="1928813"/>
            <a:ext cx="64579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sultado de imagen para bootstr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104" y="120089"/>
            <a:ext cx="103632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6" y="210135"/>
            <a:ext cx="1464871" cy="6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Sistema de Rejillas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Bootstrap</a:t>
            </a:r>
            <a:r>
              <a:rPr lang="es-MX" dirty="0" smtClean="0"/>
              <a:t> maneja 4 tipos de tamaño:</a:t>
            </a:r>
          </a:p>
          <a:p>
            <a:pPr marL="631825" indent="-538163">
              <a:buFont typeface="Wingdings" panose="05000000000000000000" pitchFamily="2" charset="2"/>
              <a:buChar char="q"/>
            </a:pPr>
            <a:r>
              <a:rPr lang="es-MX" dirty="0" err="1" smtClean="0"/>
              <a:t>Movil</a:t>
            </a:r>
            <a:endParaRPr lang="es-MX" dirty="0" smtClean="0"/>
          </a:p>
          <a:p>
            <a:pPr marL="631825" indent="-538163">
              <a:buFont typeface="Wingdings" panose="05000000000000000000" pitchFamily="2" charset="2"/>
              <a:buChar char="q"/>
            </a:pPr>
            <a:r>
              <a:rPr lang="es-MX" dirty="0" smtClean="0"/>
              <a:t>Tablet</a:t>
            </a:r>
          </a:p>
          <a:p>
            <a:pPr marL="631825" indent="-538163">
              <a:buFont typeface="Wingdings" panose="05000000000000000000" pitchFamily="2" charset="2"/>
              <a:buChar char="q"/>
            </a:pPr>
            <a:r>
              <a:rPr lang="es-MX" dirty="0" smtClean="0"/>
              <a:t>Escritorio mediano</a:t>
            </a:r>
          </a:p>
          <a:p>
            <a:pPr marL="631825" indent="-538163">
              <a:buFont typeface="Wingdings" panose="05000000000000000000" pitchFamily="2" charset="2"/>
              <a:buChar char="q"/>
            </a:pPr>
            <a:r>
              <a:rPr lang="es-MX" dirty="0" smtClean="0"/>
              <a:t>Escritorio grande</a:t>
            </a:r>
            <a:endParaRPr lang="es-MX" dirty="0"/>
          </a:p>
        </p:txBody>
      </p:sp>
      <p:pic>
        <p:nvPicPr>
          <p:cNvPr id="4" name="Picture 8" descr="Resultado de imagen para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104" y="120089"/>
            <a:ext cx="103632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6" y="210135"/>
            <a:ext cx="1464871" cy="6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Tamaño Móvil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dirty="0" smtClean="0"/>
              <a:t>Clase</a:t>
            </a:r>
          </a:p>
          <a:p>
            <a:pPr algn="ctr"/>
            <a:r>
              <a:rPr lang="es-MX" sz="3200" dirty="0" smtClean="0">
                <a:solidFill>
                  <a:srgbClr val="00B050"/>
                </a:solidFill>
              </a:rPr>
              <a:t>col-</a:t>
            </a:r>
            <a:r>
              <a:rPr lang="es-MX" sz="3200" dirty="0" err="1" smtClean="0">
                <a:solidFill>
                  <a:srgbClr val="00B050"/>
                </a:solidFill>
              </a:rPr>
              <a:t>xs</a:t>
            </a:r>
            <a:r>
              <a:rPr lang="es-MX" sz="3200" dirty="0" smtClean="0">
                <a:solidFill>
                  <a:srgbClr val="00B050"/>
                </a:solidFill>
              </a:rPr>
              <a:t>-</a:t>
            </a:r>
            <a:r>
              <a:rPr lang="es-MX" sz="3200" i="1" dirty="0" smtClean="0">
                <a:solidFill>
                  <a:srgbClr val="FFC000"/>
                </a:solidFill>
              </a:rPr>
              <a:t>longitud</a:t>
            </a:r>
          </a:p>
          <a:p>
            <a:pPr marL="0" indent="0">
              <a:buNone/>
            </a:pPr>
            <a:r>
              <a:rPr lang="es-MX" sz="3200" i="1" dirty="0" smtClean="0">
                <a:solidFill>
                  <a:schemeClr val="tx1"/>
                </a:solidFill>
              </a:rPr>
              <a:t>&lt;-768px </a:t>
            </a:r>
            <a:endParaRPr lang="es-MX" sz="32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MX" sz="3200" i="1" dirty="0">
              <a:solidFill>
                <a:srgbClr val="FFC000"/>
              </a:solidFill>
            </a:endParaRPr>
          </a:p>
        </p:txBody>
      </p:sp>
      <p:pic>
        <p:nvPicPr>
          <p:cNvPr id="4" name="Picture 8" descr="Resultado de imagen para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104" y="120089"/>
            <a:ext cx="103632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6" y="210135"/>
            <a:ext cx="1464871" cy="6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Tamaño Tablet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dirty="0" smtClean="0"/>
              <a:t>Clase</a:t>
            </a:r>
          </a:p>
          <a:p>
            <a:pPr algn="ctr"/>
            <a:r>
              <a:rPr lang="es-MX" sz="3200" dirty="0" smtClean="0">
                <a:solidFill>
                  <a:srgbClr val="00B050"/>
                </a:solidFill>
              </a:rPr>
              <a:t>col-</a:t>
            </a:r>
            <a:r>
              <a:rPr lang="es-MX" sz="3200" dirty="0" err="1" smtClean="0">
                <a:solidFill>
                  <a:srgbClr val="00B050"/>
                </a:solidFill>
              </a:rPr>
              <a:t>sm</a:t>
            </a:r>
            <a:r>
              <a:rPr lang="es-MX" sz="3200" dirty="0" smtClean="0">
                <a:solidFill>
                  <a:srgbClr val="00B050"/>
                </a:solidFill>
              </a:rPr>
              <a:t>-</a:t>
            </a:r>
            <a:r>
              <a:rPr lang="es-MX" sz="3200" i="1" dirty="0" smtClean="0">
                <a:solidFill>
                  <a:srgbClr val="FFC000"/>
                </a:solidFill>
              </a:rPr>
              <a:t>longitud</a:t>
            </a:r>
          </a:p>
          <a:p>
            <a:pPr marL="0" indent="0">
              <a:buNone/>
            </a:pPr>
            <a:r>
              <a:rPr lang="es-MX" sz="3200" i="1" dirty="0" smtClean="0">
                <a:solidFill>
                  <a:schemeClr val="tx1"/>
                </a:solidFill>
              </a:rPr>
              <a:t>768px </a:t>
            </a:r>
            <a:r>
              <a:rPr lang="es-MX" sz="3200" i="1" dirty="0">
                <a:solidFill>
                  <a:schemeClr val="tx1"/>
                </a:solidFill>
              </a:rPr>
              <a:t>-&gt;</a:t>
            </a:r>
          </a:p>
          <a:p>
            <a:pPr marL="0" indent="0">
              <a:buNone/>
            </a:pPr>
            <a:endParaRPr lang="es-MX" sz="3200" i="1" dirty="0">
              <a:solidFill>
                <a:srgbClr val="FFC000"/>
              </a:solidFill>
            </a:endParaRPr>
          </a:p>
        </p:txBody>
      </p:sp>
      <p:pic>
        <p:nvPicPr>
          <p:cNvPr id="4" name="Picture 8" descr="Resultado de imagen para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104" y="120089"/>
            <a:ext cx="103632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6" y="210135"/>
            <a:ext cx="1464871" cy="6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Tamaño Escritorio mediano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dirty="0" smtClean="0"/>
              <a:t>Clase</a:t>
            </a:r>
          </a:p>
          <a:p>
            <a:pPr algn="ctr"/>
            <a:r>
              <a:rPr lang="es-MX" sz="3200" dirty="0" smtClean="0">
                <a:solidFill>
                  <a:srgbClr val="00B050"/>
                </a:solidFill>
              </a:rPr>
              <a:t>col-md-</a:t>
            </a:r>
            <a:r>
              <a:rPr lang="es-MX" sz="3200" i="1" dirty="0" smtClean="0">
                <a:solidFill>
                  <a:srgbClr val="FFC000"/>
                </a:solidFill>
              </a:rPr>
              <a:t>longitud</a:t>
            </a:r>
          </a:p>
          <a:p>
            <a:pPr marL="0" indent="0">
              <a:buNone/>
            </a:pPr>
            <a:r>
              <a:rPr lang="es-MX" sz="3200" i="1" dirty="0" smtClean="0">
                <a:solidFill>
                  <a:schemeClr val="tx1"/>
                </a:solidFill>
              </a:rPr>
              <a:t>992px </a:t>
            </a:r>
            <a:r>
              <a:rPr lang="es-MX" sz="3200" i="1" dirty="0">
                <a:solidFill>
                  <a:schemeClr val="tx1"/>
                </a:solidFill>
              </a:rPr>
              <a:t>-&gt;</a:t>
            </a:r>
          </a:p>
          <a:p>
            <a:pPr marL="0" indent="0">
              <a:buNone/>
            </a:pPr>
            <a:endParaRPr lang="es-MX" sz="3200" i="1" dirty="0" smtClean="0">
              <a:solidFill>
                <a:srgbClr val="FFC000"/>
              </a:solidFill>
            </a:endParaRPr>
          </a:p>
        </p:txBody>
      </p:sp>
      <p:pic>
        <p:nvPicPr>
          <p:cNvPr id="4" name="Picture 8" descr="Resultado de imagen para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104" y="120089"/>
            <a:ext cx="103632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6" y="210135"/>
            <a:ext cx="1464871" cy="6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Tamaño Escritorio grande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200" dirty="0" smtClean="0"/>
              <a:t>Clase</a:t>
            </a:r>
          </a:p>
          <a:p>
            <a:pPr algn="ctr"/>
            <a:r>
              <a:rPr lang="es-MX" sz="3200" dirty="0" smtClean="0">
                <a:solidFill>
                  <a:srgbClr val="00B050"/>
                </a:solidFill>
              </a:rPr>
              <a:t>col-</a:t>
            </a:r>
            <a:r>
              <a:rPr lang="es-MX" sz="3200" dirty="0" err="1" smtClean="0">
                <a:solidFill>
                  <a:srgbClr val="00B050"/>
                </a:solidFill>
              </a:rPr>
              <a:t>lg</a:t>
            </a:r>
            <a:r>
              <a:rPr lang="es-MX" sz="3200" dirty="0" smtClean="0">
                <a:solidFill>
                  <a:srgbClr val="00B050"/>
                </a:solidFill>
              </a:rPr>
              <a:t>-</a:t>
            </a:r>
            <a:r>
              <a:rPr lang="es-MX" sz="3200" i="1" dirty="0" smtClean="0">
                <a:solidFill>
                  <a:srgbClr val="FFC000"/>
                </a:solidFill>
              </a:rPr>
              <a:t>longitud</a:t>
            </a:r>
          </a:p>
          <a:p>
            <a:pPr marL="0" indent="0">
              <a:buNone/>
            </a:pPr>
            <a:r>
              <a:rPr lang="es-MX" sz="3200" i="1" dirty="0" smtClean="0">
                <a:solidFill>
                  <a:schemeClr val="tx1"/>
                </a:solidFill>
              </a:rPr>
              <a:t>1200px -&gt;</a:t>
            </a:r>
            <a:endParaRPr lang="es-MX" sz="3200" i="1" dirty="0">
              <a:solidFill>
                <a:schemeClr val="tx1"/>
              </a:solidFill>
            </a:endParaRPr>
          </a:p>
        </p:txBody>
      </p:sp>
      <p:pic>
        <p:nvPicPr>
          <p:cNvPr id="4" name="Picture 8" descr="Resultado de imagen para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104" y="120089"/>
            <a:ext cx="103632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6" y="210135"/>
            <a:ext cx="1464871" cy="6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8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125635" y="2043953"/>
            <a:ext cx="1452283" cy="27297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/>
          <p:cNvSpPr/>
          <p:nvPr/>
        </p:nvSpPr>
        <p:spPr>
          <a:xfrm>
            <a:off x="450166" y="2043950"/>
            <a:ext cx="6770903" cy="272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8673352" y="2043952"/>
            <a:ext cx="1452283" cy="27297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7221069" y="2043951"/>
            <a:ext cx="1452283" cy="27297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1" name="Conector recto de flecha 10"/>
          <p:cNvCxnSpPr/>
          <p:nvPr/>
        </p:nvCxnSpPr>
        <p:spPr>
          <a:xfrm flipH="1">
            <a:off x="1237957" y="3408826"/>
            <a:ext cx="586622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/>
          </p:cNvSpPr>
          <p:nvPr/>
        </p:nvSpPr>
        <p:spPr>
          <a:xfrm>
            <a:off x="689317" y="258467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/>
              <a:t>Comparación</a:t>
            </a:r>
            <a:endParaRPr lang="es-MX" b="1" dirty="0"/>
          </a:p>
        </p:txBody>
      </p:sp>
      <p:cxnSp>
        <p:nvCxnSpPr>
          <p:cNvPr id="14" name="Conector recto de flecha 13"/>
          <p:cNvCxnSpPr>
            <a:endCxn id="5" idx="3"/>
          </p:cNvCxnSpPr>
          <p:nvPr/>
        </p:nvCxnSpPr>
        <p:spPr>
          <a:xfrm>
            <a:off x="7385538" y="3408826"/>
            <a:ext cx="1287814" cy="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8768618" y="3413270"/>
            <a:ext cx="1287814" cy="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10207869" y="3408826"/>
            <a:ext cx="1287814" cy="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2966774" y="1547066"/>
            <a:ext cx="1194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/>
              <a:t>MOVIL</a:t>
            </a:r>
            <a:endParaRPr lang="es-MX" sz="28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7262136" y="1518295"/>
            <a:ext cx="1259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/>
              <a:t>TABLET</a:t>
            </a:r>
            <a:endParaRPr lang="es-MX" sz="28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8905367" y="1529617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/>
              <a:t>E. M.</a:t>
            </a:r>
            <a:endParaRPr lang="es-MX" sz="2800" b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0411652" y="1497340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/>
              <a:t>E. G.</a:t>
            </a:r>
            <a:endParaRPr lang="es-MX" sz="2800" b="1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426498" y="2897592"/>
            <a:ext cx="117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</a:rPr>
              <a:t>&lt; 768px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7334331" y="2883171"/>
            <a:ext cx="951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</a:rPr>
              <a:t>768px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8825249" y="2847709"/>
            <a:ext cx="951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</a:rPr>
              <a:t>992px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0231120" y="2847709"/>
            <a:ext cx="110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</a:rPr>
              <a:t>1200px</a:t>
            </a:r>
            <a:endParaRPr lang="es-MX" sz="2400" b="1" dirty="0">
              <a:solidFill>
                <a:schemeClr val="bg1"/>
              </a:solidFill>
            </a:endParaRPr>
          </a:p>
        </p:txBody>
      </p:sp>
      <p:pic>
        <p:nvPicPr>
          <p:cNvPr id="27" name="Picture 8" descr="Resultado de imagen para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104" y="120089"/>
            <a:ext cx="103632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6" y="210135"/>
            <a:ext cx="1464871" cy="6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2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 general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s-MX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MX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s-MX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s-MX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  <a:p>
            <a:pPr marL="201168" lvl="1" indent="0">
              <a:buNone/>
            </a:pPr>
            <a:r>
              <a:rPr lang="es-MX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s-MX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MX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s-MX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s-MX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  <a:p>
            <a:pPr marL="201168" lvl="1" indent="0">
              <a:buNone/>
            </a:pPr>
            <a:r>
              <a:rPr lang="es-MX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s-MX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MX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=“col-</a:t>
            </a:r>
            <a:r>
              <a:rPr lang="es-MX" sz="2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tamaño</a:t>
            </a:r>
            <a:r>
              <a:rPr lang="es-MX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s-MX" sz="22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</a:t>
            </a:r>
            <a:r>
              <a:rPr lang="es-MX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  <a:p>
            <a:pPr marL="201168" lvl="1" indent="0">
              <a:buNone/>
            </a:pPr>
            <a:r>
              <a:rPr lang="es-MX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contenido</a:t>
            </a:r>
          </a:p>
          <a:p>
            <a:pPr marL="201168" lvl="1" indent="0">
              <a:buNone/>
            </a:pPr>
            <a:r>
              <a:rPr lang="es-MX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MX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201168" lvl="1" indent="0">
              <a:buNone/>
            </a:pPr>
            <a:r>
              <a:rPr lang="es-MX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s-MX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s-MX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MX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s-MX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col-</a:t>
            </a:r>
            <a:r>
              <a:rPr lang="es-MX" sz="2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tamaño</a:t>
            </a:r>
            <a:r>
              <a:rPr lang="es-MX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s-MX" sz="22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</a:t>
            </a:r>
            <a:r>
              <a:rPr lang="es-MX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  <a:p>
            <a:pPr marL="201168" lvl="1" indent="0">
              <a:buNone/>
            </a:pPr>
            <a:r>
              <a:rPr lang="es-MX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contenido</a:t>
            </a:r>
          </a:p>
          <a:p>
            <a:pPr marL="201168" lvl="1" indent="0">
              <a:buNone/>
            </a:pPr>
            <a:r>
              <a:rPr lang="es-MX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pPr marL="201168" lvl="1" indent="0">
              <a:buNone/>
            </a:pPr>
            <a:r>
              <a:rPr lang="es-MX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MX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buNone/>
            </a:pPr>
            <a:r>
              <a:rPr lang="es-MX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pic>
        <p:nvPicPr>
          <p:cNvPr id="4" name="Picture 8" descr="Resultado de imagen para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104" y="120089"/>
            <a:ext cx="103632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6" y="210135"/>
            <a:ext cx="1464871" cy="6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3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1er. 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Total 12 columnas</a:t>
            </a:r>
          </a:p>
          <a:p>
            <a:r>
              <a:rPr lang="es-MX" dirty="0" smtClean="0"/>
              <a:t>Una debajo de la otra en móvil, dos columnas por fila en Tablet, cuatro columnas por fila en mediano y una columna por fila en grande</a:t>
            </a:r>
            <a:endParaRPr lang="es-MX" dirty="0"/>
          </a:p>
        </p:txBody>
      </p:sp>
      <p:pic>
        <p:nvPicPr>
          <p:cNvPr id="4" name="Picture 8" descr="Resultado de imagen para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104" y="120089"/>
            <a:ext cx="103632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6" y="210135"/>
            <a:ext cx="1464871" cy="6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8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vamos a desarrollar?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8" descr="Resultado de imagen para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104" y="120089"/>
            <a:ext cx="103632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6" y="210135"/>
            <a:ext cx="1464871" cy="6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3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Requisitos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16" y="2197761"/>
            <a:ext cx="1625397" cy="1625397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518" y="2197761"/>
            <a:ext cx="1625397" cy="1625397"/>
          </a:xfrm>
          <a:prstGeom prst="rect">
            <a:avLst/>
          </a:prstGeom>
        </p:spPr>
      </p:pic>
      <p:pic>
        <p:nvPicPr>
          <p:cNvPr id="1030" name="Picture 6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529" y="2299157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bootstra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104" y="120089"/>
            <a:ext cx="103632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6" y="210135"/>
            <a:ext cx="1464871" cy="6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8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una </a:t>
            </a:r>
            <a:r>
              <a:rPr lang="es-MX" dirty="0" err="1" smtClean="0"/>
              <a:t>Landing</a:t>
            </a:r>
            <a:r>
              <a:rPr lang="es-MX" dirty="0" smtClean="0"/>
              <a:t> Page?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Es una página a la cual es usuario llega después de hacer </a:t>
            </a:r>
            <a:r>
              <a:rPr lang="es-MX" dirty="0" err="1" smtClean="0"/>
              <a:t>click</a:t>
            </a:r>
            <a:r>
              <a:rPr lang="es-MX" dirty="0" smtClean="0"/>
              <a:t> en un enlace (banner, un anuncio patrocinado de Google, un anuncio de Facebook, </a:t>
            </a:r>
            <a:r>
              <a:rPr lang="es-MX" dirty="0" err="1" smtClean="0"/>
              <a:t>etc</a:t>
            </a:r>
            <a:r>
              <a:rPr lang="es-MX" dirty="0" smtClean="0"/>
              <a:t>).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El objetivo es que los visitante realicen una acción concreta; jamás debe confundirse con la ‘home page’.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Es muy utilizada para promocionar productos o servicios, ofrecer pruebas gratuitas, etc.</a:t>
            </a:r>
            <a:endParaRPr lang="es-MX" dirty="0"/>
          </a:p>
        </p:txBody>
      </p:sp>
      <p:pic>
        <p:nvPicPr>
          <p:cNvPr id="4" name="Picture 8" descr="Resultado de imagen para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104" y="120089"/>
            <a:ext cx="103632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6" y="210135"/>
            <a:ext cx="1464871" cy="6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6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elementos debe contener?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El elemento mas importante es la “Llamada a la acción”, por ejemplo: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/>
              <a:t>C</a:t>
            </a:r>
            <a:r>
              <a:rPr lang="es-MX" dirty="0" smtClean="0"/>
              <a:t>ompra ahora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 smtClean="0"/>
              <a:t>D</a:t>
            </a:r>
            <a:r>
              <a:rPr lang="es-MX" dirty="0"/>
              <a:t>é</a:t>
            </a:r>
            <a:r>
              <a:rPr lang="es-MX" dirty="0" smtClean="0"/>
              <a:t>janos tu mail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 smtClean="0"/>
              <a:t>Contáctanos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/>
              <a:t>P</a:t>
            </a:r>
            <a:r>
              <a:rPr lang="es-MX" dirty="0" smtClean="0"/>
              <a:t>rueba ahora</a:t>
            </a:r>
          </a:p>
          <a:p>
            <a:r>
              <a:rPr lang="es-MX" dirty="0" smtClean="0"/>
              <a:t>El segundo elemento es “la oferta”, es decir, lo que le ofrecemos al visitante a cambio de realizar la acción que le pedimos, por ejemplo: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 smtClean="0"/>
              <a:t>Prueba gratis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 smtClean="0"/>
              <a:t>Descuento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dirty="0" smtClean="0"/>
              <a:t>Ser el primero</a:t>
            </a:r>
            <a:endParaRPr lang="es-MX" dirty="0"/>
          </a:p>
        </p:txBody>
      </p:sp>
      <p:pic>
        <p:nvPicPr>
          <p:cNvPr id="4" name="Picture 8" descr="Resultado de imagen para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104" y="120089"/>
            <a:ext cx="103632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6" y="210135"/>
            <a:ext cx="1464871" cy="6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8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elementos debe contener?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Font typeface="Wingdings" panose="05000000000000000000" pitchFamily="2" charset="2"/>
              <a:buChar char="Ø"/>
            </a:pPr>
            <a:r>
              <a:rPr lang="es-MX" dirty="0" smtClean="0"/>
              <a:t>Titulo: que sea efectivo, sencillo, directo al grano, muy visual</a:t>
            </a:r>
          </a:p>
          <a:p>
            <a:pPr marL="363538" indent="-363538">
              <a:buFont typeface="Wingdings" panose="05000000000000000000" pitchFamily="2" charset="2"/>
              <a:buChar char="Ø"/>
            </a:pPr>
            <a:r>
              <a:rPr lang="es-MX" dirty="0" smtClean="0"/>
              <a:t>Explicar las características mas relevantes del servicio, dejando el claro que problemas resolvemos o que beneficios aportamos.</a:t>
            </a:r>
          </a:p>
          <a:p>
            <a:pPr marL="363538" indent="-363538">
              <a:buFont typeface="Wingdings" panose="05000000000000000000" pitchFamily="2" charset="2"/>
              <a:buChar char="Ø"/>
            </a:pPr>
            <a:r>
              <a:rPr lang="es-MX" dirty="0" smtClean="0"/>
              <a:t>Prueba Social: Lista de principales clientes, menciones en prensa, estadísticas de uso o fichas de testimonios reales.</a:t>
            </a:r>
            <a:endParaRPr lang="es-MX" dirty="0"/>
          </a:p>
        </p:txBody>
      </p:sp>
      <p:pic>
        <p:nvPicPr>
          <p:cNvPr id="4" name="Picture 8" descr="Resultado de imagen para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104" y="120089"/>
            <a:ext cx="103632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6" y="210135"/>
            <a:ext cx="1464871" cy="6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Consejos adicionales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indent="-269875">
              <a:buFont typeface="Wingdings" panose="05000000000000000000" pitchFamily="2" charset="2"/>
              <a:buChar char="§"/>
            </a:pPr>
            <a:r>
              <a:rPr lang="es-MX" dirty="0" smtClean="0"/>
              <a:t>Que la información sea concreta y no extensa.</a:t>
            </a:r>
          </a:p>
          <a:p>
            <a:pPr marL="444500" indent="-269875">
              <a:buFont typeface="Wingdings" panose="05000000000000000000" pitchFamily="2" charset="2"/>
              <a:buChar char="§"/>
            </a:pPr>
            <a:r>
              <a:rPr lang="es-MX" dirty="0" smtClean="0"/>
              <a:t>No incluir una barra de navegación.</a:t>
            </a:r>
          </a:p>
          <a:p>
            <a:pPr marL="444500" indent="-269875">
              <a:buFont typeface="Wingdings" panose="05000000000000000000" pitchFamily="2" charset="2"/>
              <a:buChar char="§"/>
            </a:pPr>
            <a:r>
              <a:rPr lang="es-MX" dirty="0" smtClean="0"/>
              <a:t>Solo se debe poder dar clic en la “llamada a la acción”</a:t>
            </a:r>
          </a:p>
          <a:p>
            <a:pPr marL="444500" indent="-269875">
              <a:buFont typeface="Wingdings" panose="05000000000000000000" pitchFamily="2" charset="2"/>
              <a:buChar char="§"/>
            </a:pPr>
            <a:r>
              <a:rPr lang="es-MX" dirty="0" smtClean="0"/>
              <a:t>No incluir texto innecesario</a:t>
            </a:r>
          </a:p>
          <a:p>
            <a:pPr marL="444500" indent="-269875">
              <a:buFont typeface="Wingdings" panose="05000000000000000000" pitchFamily="2" charset="2"/>
              <a:buChar char="§"/>
            </a:pPr>
            <a:r>
              <a:rPr lang="es-MX" dirty="0" smtClean="0"/>
              <a:t>Solo pedir la información estrictamente necesaria</a:t>
            </a:r>
          </a:p>
          <a:p>
            <a:endParaRPr lang="es-MX" dirty="0"/>
          </a:p>
          <a:p>
            <a:r>
              <a:rPr lang="es-MX" dirty="0" smtClean="0"/>
              <a:t>“MENOS ES MAS”</a:t>
            </a:r>
            <a:endParaRPr lang="es-MX" dirty="0"/>
          </a:p>
        </p:txBody>
      </p:sp>
      <p:pic>
        <p:nvPicPr>
          <p:cNvPr id="4" name="Picture 8" descr="Resultado de imagen para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104" y="120089"/>
            <a:ext cx="103632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6" y="210135"/>
            <a:ext cx="1464871" cy="6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0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</a:t>
            </a:r>
            <a:r>
              <a:rPr lang="es-MX" dirty="0" err="1" smtClean="0"/>
              <a:t>Bootstrap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 un </a:t>
            </a:r>
            <a:r>
              <a:rPr lang="es-MX" i="1" dirty="0" err="1" smtClean="0"/>
              <a:t>framework</a:t>
            </a:r>
            <a:r>
              <a:rPr lang="es-MX" dirty="0" smtClean="0"/>
              <a:t> de HTML, CSS y JS</a:t>
            </a:r>
          </a:p>
          <a:p>
            <a:endParaRPr lang="es-MX" dirty="0"/>
          </a:p>
          <a:p>
            <a:r>
              <a:rPr lang="es-MX" dirty="0" smtClean="0"/>
              <a:t>¿Qué es un </a:t>
            </a:r>
            <a:r>
              <a:rPr lang="es-MX" dirty="0" err="1" smtClean="0"/>
              <a:t>framework</a:t>
            </a:r>
            <a:r>
              <a:rPr lang="es-MX" dirty="0" smtClean="0"/>
              <a:t>?</a:t>
            </a:r>
          </a:p>
          <a:p>
            <a:r>
              <a:rPr lang="es-MX" dirty="0"/>
              <a:t>Siendo muy simple, es </a:t>
            </a:r>
            <a:r>
              <a:rPr lang="es-MX" b="1" dirty="0"/>
              <a:t>un esquema (un esqueleto, un patrón) para el desarrollo y/o la implementación de una aplicación</a:t>
            </a:r>
            <a:r>
              <a:rPr lang="es-MX" dirty="0"/>
              <a:t>. </a:t>
            </a:r>
            <a:endParaRPr lang="es-MX" dirty="0"/>
          </a:p>
        </p:txBody>
      </p:sp>
      <p:pic>
        <p:nvPicPr>
          <p:cNvPr id="4" name="Picture 8" descr="Resultado de imagen para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104" y="120089"/>
            <a:ext cx="103632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6" y="210135"/>
            <a:ext cx="1464871" cy="6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0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Ventajas de </a:t>
            </a:r>
            <a:r>
              <a:rPr lang="es-MX" dirty="0" err="1" smtClean="0"/>
              <a:t>bootstrap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Font typeface="Wingdings" panose="05000000000000000000" pitchFamily="2" charset="2"/>
              <a:buChar char="q"/>
            </a:pPr>
            <a:r>
              <a:rPr lang="es-MX" dirty="0" smtClean="0"/>
              <a:t>Facilita mucho el trabajo de desarrollo Front-</a:t>
            </a:r>
            <a:r>
              <a:rPr lang="es-MX" dirty="0" err="1" smtClean="0"/>
              <a:t>End</a:t>
            </a:r>
            <a:endParaRPr lang="es-MX" dirty="0" smtClean="0"/>
          </a:p>
          <a:p>
            <a:pPr marL="363538" indent="-363538">
              <a:buFont typeface="Wingdings" panose="05000000000000000000" pitchFamily="2" charset="2"/>
              <a:buChar char="q"/>
            </a:pPr>
            <a:r>
              <a:rPr lang="es-MX" dirty="0" smtClean="0"/>
              <a:t>Es </a:t>
            </a:r>
            <a:r>
              <a:rPr lang="es-MX" dirty="0" err="1" smtClean="0"/>
              <a:t>responsive</a:t>
            </a:r>
            <a:endParaRPr lang="es-MX" dirty="0" smtClean="0"/>
          </a:p>
          <a:p>
            <a:pPr marL="363538" indent="-363538">
              <a:buFont typeface="Wingdings" panose="05000000000000000000" pitchFamily="2" charset="2"/>
              <a:buChar char="q"/>
            </a:pPr>
            <a:r>
              <a:rPr lang="es-MX" dirty="0" smtClean="0"/>
              <a:t>Fácil de aprender</a:t>
            </a:r>
          </a:p>
          <a:p>
            <a:pPr marL="363538" indent="-363538">
              <a:buFont typeface="Wingdings" panose="05000000000000000000" pitchFamily="2" charset="2"/>
              <a:buChar char="q"/>
            </a:pPr>
            <a:r>
              <a:rPr lang="es-MX" dirty="0" smtClean="0"/>
              <a:t>Muy bien documentado</a:t>
            </a:r>
          </a:p>
          <a:p>
            <a:pPr marL="363538" indent="-363538">
              <a:buFont typeface="Wingdings" panose="05000000000000000000" pitchFamily="2" charset="2"/>
              <a:buChar char="q"/>
            </a:pPr>
            <a:r>
              <a:rPr lang="es-MX" dirty="0" smtClean="0"/>
              <a:t>Tiene una gran comunidad de usuarios</a:t>
            </a:r>
            <a:endParaRPr lang="es-MX" dirty="0"/>
          </a:p>
        </p:txBody>
      </p:sp>
      <p:pic>
        <p:nvPicPr>
          <p:cNvPr id="4" name="Picture 8" descr="Resultado de imagen para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104" y="120089"/>
            <a:ext cx="103632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6" y="210135"/>
            <a:ext cx="1464871" cy="6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7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ofrece?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indent="-360363">
              <a:buFont typeface="Wingdings" panose="05000000000000000000" pitchFamily="2" charset="2"/>
              <a:buChar char="q"/>
              <a:tabLst>
                <a:tab pos="444500" algn="l"/>
              </a:tabLst>
            </a:pPr>
            <a:r>
              <a:rPr lang="es-MX" dirty="0" smtClean="0"/>
              <a:t>Sistema de rejillas</a:t>
            </a:r>
          </a:p>
          <a:p>
            <a:pPr marL="444500" indent="-360363">
              <a:buFont typeface="Wingdings" panose="05000000000000000000" pitchFamily="2" charset="2"/>
              <a:buChar char="q"/>
              <a:tabLst>
                <a:tab pos="444500" algn="l"/>
              </a:tabLst>
            </a:pPr>
            <a:r>
              <a:rPr lang="es-MX" dirty="0" smtClean="0"/>
              <a:t>Estilos</a:t>
            </a:r>
          </a:p>
          <a:p>
            <a:pPr marL="444500" indent="-360363">
              <a:buFont typeface="Wingdings" panose="05000000000000000000" pitchFamily="2" charset="2"/>
              <a:buChar char="q"/>
              <a:tabLst>
                <a:tab pos="444500" algn="l"/>
              </a:tabLst>
            </a:pPr>
            <a:r>
              <a:rPr lang="es-MX" dirty="0" smtClean="0"/>
              <a:t>Iconos</a:t>
            </a:r>
          </a:p>
          <a:p>
            <a:pPr marL="444500" indent="-360363">
              <a:buFont typeface="Wingdings" panose="05000000000000000000" pitchFamily="2" charset="2"/>
              <a:buChar char="q"/>
              <a:tabLst>
                <a:tab pos="444500" algn="l"/>
              </a:tabLst>
            </a:pPr>
            <a:r>
              <a:rPr lang="es-MX" dirty="0" err="1" smtClean="0"/>
              <a:t>Responsive</a:t>
            </a:r>
            <a:endParaRPr lang="es-MX" dirty="0" smtClean="0"/>
          </a:p>
          <a:p>
            <a:pPr marL="444500" indent="-360363">
              <a:buFont typeface="Wingdings" panose="05000000000000000000" pitchFamily="2" charset="2"/>
              <a:buChar char="q"/>
              <a:tabLst>
                <a:tab pos="444500" algn="l"/>
              </a:tabLst>
            </a:pPr>
            <a:r>
              <a:rPr lang="es-MX" dirty="0" smtClean="0"/>
              <a:t>Componentes</a:t>
            </a:r>
            <a:endParaRPr lang="es-MX" dirty="0"/>
          </a:p>
        </p:txBody>
      </p:sp>
      <p:pic>
        <p:nvPicPr>
          <p:cNvPr id="4" name="Picture 8" descr="Resultado de imagen para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104" y="120089"/>
            <a:ext cx="103632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6" y="210135"/>
            <a:ext cx="1464871" cy="6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Instalación de </a:t>
            </a:r>
            <a:r>
              <a:rPr lang="es-MX" dirty="0" err="1" smtClean="0"/>
              <a:t>Bootstrap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1. </a:t>
            </a:r>
            <a:r>
              <a:rPr lang="es-MX" dirty="0">
                <a:hlinkClick r:id="rId2"/>
              </a:rPr>
              <a:t>http://</a:t>
            </a:r>
            <a:r>
              <a:rPr lang="es-MX" dirty="0" smtClean="0">
                <a:hlinkClick r:id="rId2"/>
              </a:rPr>
              <a:t>getbootstrap.com/</a:t>
            </a:r>
            <a:endParaRPr lang="es-MX" dirty="0" smtClean="0"/>
          </a:p>
          <a:p>
            <a:r>
              <a:rPr lang="es-MX" dirty="0" smtClean="0"/>
              <a:t>2. Copiar las carpetas: </a:t>
            </a:r>
            <a:r>
              <a:rPr lang="es-MX" dirty="0" err="1" smtClean="0"/>
              <a:t>css</a:t>
            </a:r>
            <a:r>
              <a:rPr lang="es-MX" dirty="0" smtClean="0"/>
              <a:t>, </a:t>
            </a:r>
            <a:r>
              <a:rPr lang="es-MX" dirty="0" err="1" smtClean="0"/>
              <a:t>js</a:t>
            </a:r>
            <a:r>
              <a:rPr lang="es-MX" dirty="0" smtClean="0"/>
              <a:t> y </a:t>
            </a:r>
            <a:r>
              <a:rPr lang="es-MX" dirty="0" err="1" smtClean="0"/>
              <a:t>fonts</a:t>
            </a:r>
            <a:r>
              <a:rPr lang="es-MX" dirty="0" smtClean="0"/>
              <a:t> a nuestro proyecto</a:t>
            </a:r>
          </a:p>
          <a:p>
            <a:r>
              <a:rPr lang="es-MX" dirty="0" smtClean="0"/>
              <a:t>3. Crear el archivo index.html en la raíz de nuestro proyecto e incluir los elementos de </a:t>
            </a:r>
            <a:r>
              <a:rPr lang="es-MX" dirty="0" err="1" smtClean="0"/>
              <a:t>bootstrap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Documentación:</a:t>
            </a:r>
          </a:p>
          <a:p>
            <a:r>
              <a:rPr lang="es-MX" dirty="0">
                <a:hlinkClick r:id="rId3"/>
              </a:rPr>
              <a:t>http://getbootstrap.com/css</a:t>
            </a:r>
            <a:r>
              <a:rPr lang="es-MX" dirty="0" smtClean="0">
                <a:hlinkClick r:id="rId3"/>
              </a:rPr>
              <a:t>/</a:t>
            </a:r>
            <a:endParaRPr lang="es-MX" dirty="0" smtClean="0"/>
          </a:p>
          <a:p>
            <a:r>
              <a:rPr lang="es-MX" dirty="0">
                <a:hlinkClick r:id="rId4"/>
              </a:rPr>
              <a:t>http://</a:t>
            </a:r>
            <a:r>
              <a:rPr lang="es-MX" dirty="0" smtClean="0">
                <a:hlinkClick r:id="rId4"/>
              </a:rPr>
              <a:t>getbootstrap.com/components/</a:t>
            </a:r>
            <a:endParaRPr lang="es-MX" dirty="0" smtClean="0"/>
          </a:p>
          <a:p>
            <a:r>
              <a:rPr lang="es-MX" dirty="0">
                <a:hlinkClick r:id="rId5"/>
              </a:rPr>
              <a:t>http://</a:t>
            </a:r>
            <a:r>
              <a:rPr lang="es-MX" dirty="0" smtClean="0">
                <a:hlinkClick r:id="rId5"/>
              </a:rPr>
              <a:t>getbootstrap.com/javascript/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8" descr="Resultado de imagen para bootstra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104" y="120089"/>
            <a:ext cx="103632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6" y="210135"/>
            <a:ext cx="1464871" cy="6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7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Fichero “index.html”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8" descr="Resultado de imagen para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104" y="120089"/>
            <a:ext cx="103632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6" y="210135"/>
            <a:ext cx="1464871" cy="6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0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96035" y="94129"/>
            <a:ext cx="9776009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&lt;!</a:t>
            </a:r>
            <a:r>
              <a:rPr lang="es-MX" sz="1400" dirty="0"/>
              <a:t>DOCTYPE </a:t>
            </a:r>
            <a:r>
              <a:rPr lang="es-MX" sz="1400" dirty="0" err="1"/>
              <a:t>html</a:t>
            </a:r>
            <a:r>
              <a:rPr lang="es-MX" sz="1400" dirty="0"/>
              <a:t>&gt;</a:t>
            </a:r>
          </a:p>
          <a:p>
            <a:r>
              <a:rPr lang="es-MX" sz="1400" dirty="0"/>
              <a:t>&lt;</a:t>
            </a:r>
            <a:r>
              <a:rPr lang="es-MX" sz="1400" dirty="0" err="1"/>
              <a:t>html</a:t>
            </a:r>
            <a:r>
              <a:rPr lang="es-MX" sz="1400" dirty="0"/>
              <a:t> </a:t>
            </a:r>
            <a:r>
              <a:rPr lang="es-MX" sz="1400" dirty="0" err="1"/>
              <a:t>lang</a:t>
            </a:r>
            <a:r>
              <a:rPr lang="es-MX" sz="1400" dirty="0"/>
              <a:t>="en"&gt;</a:t>
            </a:r>
          </a:p>
          <a:p>
            <a:r>
              <a:rPr lang="es-MX" sz="1400" dirty="0"/>
              <a:t>  &lt;head&gt;</a:t>
            </a:r>
          </a:p>
          <a:p>
            <a:r>
              <a:rPr lang="es-MX" sz="1400" dirty="0"/>
              <a:t>    &lt;meta </a:t>
            </a:r>
            <a:r>
              <a:rPr lang="es-MX" sz="1400" dirty="0" err="1"/>
              <a:t>charset</a:t>
            </a:r>
            <a:r>
              <a:rPr lang="es-MX" sz="1400" dirty="0"/>
              <a:t>="utf-8"&gt;</a:t>
            </a:r>
          </a:p>
          <a:p>
            <a:r>
              <a:rPr lang="es-MX" sz="1400" dirty="0"/>
              <a:t>    &lt;meta http-</a:t>
            </a:r>
            <a:r>
              <a:rPr lang="es-MX" sz="1400" dirty="0" err="1"/>
              <a:t>equiv</a:t>
            </a:r>
            <a:r>
              <a:rPr lang="es-MX" sz="1400" dirty="0"/>
              <a:t>="X-UA-Compatible" </a:t>
            </a:r>
            <a:r>
              <a:rPr lang="es-MX" sz="1400" dirty="0" err="1"/>
              <a:t>content</a:t>
            </a:r>
            <a:r>
              <a:rPr lang="es-MX" sz="1400" dirty="0"/>
              <a:t>="IE=</a:t>
            </a:r>
            <a:r>
              <a:rPr lang="es-MX" sz="1400" dirty="0" err="1"/>
              <a:t>edge</a:t>
            </a:r>
            <a:r>
              <a:rPr lang="es-MX" sz="1400" dirty="0"/>
              <a:t>"&gt;</a:t>
            </a:r>
          </a:p>
          <a:p>
            <a:r>
              <a:rPr lang="es-MX" sz="1400" dirty="0"/>
              <a:t>    &lt;meta </a:t>
            </a:r>
            <a:r>
              <a:rPr lang="es-MX" sz="1400" dirty="0" err="1"/>
              <a:t>name</a:t>
            </a:r>
            <a:r>
              <a:rPr lang="es-MX" sz="1400" dirty="0"/>
              <a:t>="</a:t>
            </a:r>
            <a:r>
              <a:rPr lang="es-MX" sz="1400" dirty="0" err="1"/>
              <a:t>viewport</a:t>
            </a:r>
            <a:r>
              <a:rPr lang="es-MX" sz="1400" dirty="0"/>
              <a:t>" </a:t>
            </a:r>
            <a:r>
              <a:rPr lang="es-MX" sz="1400" dirty="0" err="1"/>
              <a:t>content</a:t>
            </a:r>
            <a:r>
              <a:rPr lang="es-MX" sz="1400" dirty="0"/>
              <a:t>="</a:t>
            </a:r>
            <a:r>
              <a:rPr lang="es-MX" sz="1400" dirty="0" err="1"/>
              <a:t>width</a:t>
            </a:r>
            <a:r>
              <a:rPr lang="es-MX" sz="1400" dirty="0"/>
              <a:t>=</a:t>
            </a:r>
            <a:r>
              <a:rPr lang="es-MX" sz="1400" dirty="0" err="1"/>
              <a:t>device-width</a:t>
            </a:r>
            <a:r>
              <a:rPr lang="es-MX" sz="1400" dirty="0"/>
              <a:t>, </a:t>
            </a:r>
            <a:r>
              <a:rPr lang="es-MX" sz="1400" dirty="0" err="1"/>
              <a:t>initial-scale</a:t>
            </a:r>
            <a:r>
              <a:rPr lang="es-MX" sz="1400" dirty="0"/>
              <a:t>=1</a:t>
            </a:r>
            <a:r>
              <a:rPr lang="es-MX" sz="1400" dirty="0" smtClean="0"/>
              <a:t>"&gt;</a:t>
            </a:r>
          </a:p>
          <a:p>
            <a:r>
              <a:rPr lang="es-MX" sz="1400" dirty="0"/>
              <a:t> </a:t>
            </a:r>
            <a:r>
              <a:rPr lang="es-MX" sz="1400" dirty="0" smtClean="0"/>
              <a:t>    &lt;</a:t>
            </a:r>
            <a:r>
              <a:rPr lang="es-MX" sz="1400" dirty="0" err="1"/>
              <a:t>title</a:t>
            </a:r>
            <a:r>
              <a:rPr lang="es-MX" sz="1400" dirty="0"/>
              <a:t>&gt;</a:t>
            </a:r>
            <a:r>
              <a:rPr lang="es-MX" sz="1400" dirty="0" err="1"/>
              <a:t>Bootstrap</a:t>
            </a:r>
            <a:r>
              <a:rPr lang="es-MX" sz="1400" dirty="0"/>
              <a:t> 101 </a:t>
            </a:r>
            <a:r>
              <a:rPr lang="es-MX" sz="1400" dirty="0" err="1"/>
              <a:t>Template</a:t>
            </a:r>
            <a:r>
              <a:rPr lang="es-MX" sz="1400" dirty="0"/>
              <a:t>&lt;/</a:t>
            </a:r>
            <a:r>
              <a:rPr lang="es-MX" sz="1400" dirty="0" err="1"/>
              <a:t>title</a:t>
            </a:r>
            <a:r>
              <a:rPr lang="es-MX" sz="1400" dirty="0"/>
              <a:t>&gt;</a:t>
            </a:r>
          </a:p>
          <a:p>
            <a:endParaRPr lang="es-MX" sz="1400" dirty="0"/>
          </a:p>
          <a:p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    &lt;!-- 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Bootstrap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 --&gt;</a:t>
            </a:r>
          </a:p>
          <a:p>
            <a:r>
              <a:rPr lang="es-MX" sz="1400" dirty="0"/>
              <a:t>    &lt;link </a:t>
            </a:r>
            <a:r>
              <a:rPr lang="es-MX" sz="1400" dirty="0" err="1"/>
              <a:t>href</a:t>
            </a:r>
            <a:r>
              <a:rPr lang="es-MX" sz="1400" dirty="0"/>
              <a:t>="</a:t>
            </a:r>
            <a:r>
              <a:rPr lang="es-MX" sz="1400" dirty="0" err="1"/>
              <a:t>css</a:t>
            </a:r>
            <a:r>
              <a:rPr lang="es-MX" sz="1400" dirty="0"/>
              <a:t>/bootstrap.min.css" </a:t>
            </a:r>
            <a:r>
              <a:rPr lang="es-MX" sz="1400" dirty="0" err="1"/>
              <a:t>rel</a:t>
            </a:r>
            <a:r>
              <a:rPr lang="es-MX" sz="1400" dirty="0"/>
              <a:t>="</a:t>
            </a:r>
            <a:r>
              <a:rPr lang="es-MX" sz="1400" dirty="0" err="1"/>
              <a:t>stylesheet</a:t>
            </a:r>
            <a:r>
              <a:rPr lang="es-MX" sz="1400" dirty="0"/>
              <a:t>"&gt;</a:t>
            </a:r>
          </a:p>
          <a:p>
            <a:endParaRPr lang="es-MX" sz="1400" dirty="0"/>
          </a:p>
          <a:p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    &lt;!-- HTML5 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shim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 and Respond.js 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 IE8 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support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 of HTML5 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elements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 and media 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 --&gt;</a:t>
            </a:r>
          </a:p>
          <a:p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    &lt;!-- WARNING: Respond.js 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doesn't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work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you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view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 page 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 file:// --&gt;</a:t>
            </a:r>
          </a:p>
          <a:p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    &lt;!--[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lt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 IE 9]&gt;</a:t>
            </a:r>
          </a:p>
          <a:p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      &lt;script 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="https://oss.maxcdn.com/html5shiv/3.7.3/html5shiv.min.js"&gt;&lt;/script&gt;</a:t>
            </a:r>
          </a:p>
          <a:p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      &lt;script 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src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="https://oss.maxcdn.com/respond/1.4.2/respond.min.js"&gt;&lt;/script&gt;</a:t>
            </a:r>
          </a:p>
          <a:p>
            <a:r>
              <a:rPr lang="es-MX" sz="1400" dirty="0"/>
              <a:t>    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&lt;![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endif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]--&gt;</a:t>
            </a:r>
          </a:p>
          <a:p>
            <a:r>
              <a:rPr lang="es-MX" sz="1400" dirty="0"/>
              <a:t>  &lt;/head&gt;</a:t>
            </a:r>
          </a:p>
          <a:p>
            <a:r>
              <a:rPr lang="es-MX" sz="1400" dirty="0"/>
              <a:t>  &lt;</a:t>
            </a:r>
            <a:r>
              <a:rPr lang="es-MX" sz="1400" dirty="0" err="1"/>
              <a:t>body</a:t>
            </a:r>
            <a:r>
              <a:rPr lang="es-MX" sz="1400" dirty="0"/>
              <a:t>&gt;</a:t>
            </a:r>
          </a:p>
          <a:p>
            <a:r>
              <a:rPr lang="es-MX" sz="1400" dirty="0"/>
              <a:t>    &lt;h1&gt;</a:t>
            </a:r>
            <a:r>
              <a:rPr lang="es-MX" sz="1400" dirty="0" err="1"/>
              <a:t>Hello</a:t>
            </a:r>
            <a:r>
              <a:rPr lang="es-MX" sz="1400" dirty="0"/>
              <a:t>, </a:t>
            </a:r>
            <a:r>
              <a:rPr lang="es-MX" sz="1400" dirty="0" err="1"/>
              <a:t>world</a:t>
            </a:r>
            <a:r>
              <a:rPr lang="es-MX" sz="1400" dirty="0"/>
              <a:t>!&lt;/h1&gt;</a:t>
            </a:r>
          </a:p>
          <a:p>
            <a:endParaRPr lang="es-MX" sz="1400" dirty="0"/>
          </a:p>
          <a:p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    &lt;!-- 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necessary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Bootstrap's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 JavaScript 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plugins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) --&gt;</a:t>
            </a:r>
          </a:p>
          <a:p>
            <a:r>
              <a:rPr lang="es-MX" sz="1400" dirty="0"/>
              <a:t>    &lt;script </a:t>
            </a:r>
            <a:r>
              <a:rPr lang="es-MX" sz="1400" dirty="0" err="1"/>
              <a:t>src</a:t>
            </a:r>
            <a:r>
              <a:rPr lang="es-MX" sz="1400" dirty="0"/>
              <a:t>="https://ajax.googleapis.com/ajax/libs/jquery/1.12.4/jquery.min.js"&gt;&lt;/script</a:t>
            </a:r>
            <a:r>
              <a:rPr lang="es-MX" sz="1400" dirty="0" smtClean="0"/>
              <a:t>&gt;</a:t>
            </a:r>
          </a:p>
          <a:p>
            <a:endParaRPr lang="es-MX" sz="1400" dirty="0"/>
          </a:p>
          <a:p>
            <a:r>
              <a:rPr lang="es-MX" sz="1400" dirty="0"/>
              <a:t>    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&lt;!-- 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Include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all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compiled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plugins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below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), 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or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include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 individual files as 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needed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 --&gt;</a:t>
            </a:r>
          </a:p>
          <a:p>
            <a:r>
              <a:rPr lang="es-MX" sz="1400" dirty="0"/>
              <a:t>    &lt;script </a:t>
            </a:r>
            <a:r>
              <a:rPr lang="es-MX" sz="1400" dirty="0" err="1"/>
              <a:t>src</a:t>
            </a:r>
            <a:r>
              <a:rPr lang="es-MX" sz="1400" dirty="0"/>
              <a:t>="</a:t>
            </a:r>
            <a:r>
              <a:rPr lang="es-MX" sz="1400" dirty="0" err="1"/>
              <a:t>js</a:t>
            </a:r>
            <a:r>
              <a:rPr lang="es-MX" sz="1400" dirty="0"/>
              <a:t>/bootstrap.min.js"&gt;&lt;/script</a:t>
            </a:r>
            <a:r>
              <a:rPr lang="es-MX" sz="1400" dirty="0" smtClean="0"/>
              <a:t>&gt;</a:t>
            </a:r>
          </a:p>
          <a:p>
            <a:endParaRPr lang="es-MX" sz="1400" dirty="0"/>
          </a:p>
          <a:p>
            <a:r>
              <a:rPr lang="es-MX" sz="1400" dirty="0"/>
              <a:t>  &lt;/</a:t>
            </a:r>
            <a:r>
              <a:rPr lang="es-MX" sz="1400" dirty="0" err="1"/>
              <a:t>body</a:t>
            </a:r>
            <a:r>
              <a:rPr lang="es-MX" sz="1400" dirty="0"/>
              <a:t>&gt;</a:t>
            </a:r>
          </a:p>
          <a:p>
            <a:r>
              <a:rPr lang="es-MX" sz="1400" dirty="0"/>
              <a:t>&lt;/</a:t>
            </a:r>
            <a:r>
              <a:rPr lang="es-MX" sz="1400" dirty="0" err="1" smtClean="0"/>
              <a:t>html</a:t>
            </a:r>
            <a:r>
              <a:rPr lang="es-MX" sz="1400" dirty="0" smtClean="0"/>
              <a:t>&gt;</a:t>
            </a:r>
            <a:endParaRPr lang="es-MX" sz="1400" dirty="0"/>
          </a:p>
        </p:txBody>
      </p:sp>
      <p:pic>
        <p:nvPicPr>
          <p:cNvPr id="8" name="Picture 8" descr="Resultado de imagen para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104" y="120089"/>
            <a:ext cx="103632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6" y="210135"/>
            <a:ext cx="1464871" cy="6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1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Contenedores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Clase: </a:t>
            </a:r>
            <a:r>
              <a:rPr lang="es-MX" i="1" dirty="0" err="1" smtClean="0"/>
              <a:t>container</a:t>
            </a:r>
            <a:r>
              <a:rPr lang="es-MX" dirty="0" smtClean="0"/>
              <a:t>. Esta clase ya posee márgenes definidos</a:t>
            </a:r>
          </a:p>
          <a:p>
            <a:r>
              <a:rPr lang="es-MX" dirty="0" smtClean="0"/>
              <a:t>Ejemplo:</a:t>
            </a:r>
          </a:p>
          <a:p>
            <a:endParaRPr lang="es-MX" dirty="0" smtClean="0"/>
          </a:p>
          <a:p>
            <a:r>
              <a:rPr lang="es-MX" dirty="0" smtClean="0"/>
              <a:t>&lt;div </a:t>
            </a:r>
            <a:r>
              <a:rPr lang="es-MX" dirty="0" err="1" smtClean="0"/>
              <a:t>class</a:t>
            </a:r>
            <a:r>
              <a:rPr lang="es-MX" dirty="0" smtClean="0"/>
              <a:t>=“</a:t>
            </a:r>
            <a:r>
              <a:rPr lang="es-MX" dirty="0" err="1" smtClean="0"/>
              <a:t>container</a:t>
            </a:r>
            <a:r>
              <a:rPr lang="es-MX" dirty="0" smtClean="0"/>
              <a:t>”&gt;</a:t>
            </a:r>
          </a:p>
          <a:p>
            <a:pPr marL="201168" lvl="1" indent="0">
              <a:buNone/>
            </a:pPr>
            <a:r>
              <a:rPr lang="es-MX" dirty="0" smtClean="0"/>
              <a:t>&lt;p&gt;Este es un texto de dentro de un </a:t>
            </a:r>
            <a:r>
              <a:rPr lang="es-MX" dirty="0" err="1" smtClean="0"/>
              <a:t>container</a:t>
            </a:r>
            <a:r>
              <a:rPr lang="es-MX" dirty="0" smtClean="0"/>
              <a:t>&lt;/p&gt;</a:t>
            </a:r>
          </a:p>
          <a:p>
            <a:r>
              <a:rPr lang="es-MX" dirty="0" smtClean="0"/>
              <a:t>&lt;/div&gt;</a:t>
            </a:r>
            <a:endParaRPr lang="es-MX" dirty="0"/>
          </a:p>
        </p:txBody>
      </p:sp>
      <p:pic>
        <p:nvPicPr>
          <p:cNvPr id="5" name="Picture 8" descr="Resultado de imagen para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104" y="120089"/>
            <a:ext cx="103632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6" y="210135"/>
            <a:ext cx="1464871" cy="6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9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</TotalTime>
  <Words>723</Words>
  <Application>Microsoft Office PowerPoint</Application>
  <PresentationFormat>Panorámica</PresentationFormat>
  <Paragraphs>141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</vt:lpstr>
      <vt:lpstr>Retrospección</vt:lpstr>
      <vt:lpstr>Presentación de PowerPoint</vt:lpstr>
      <vt:lpstr>Requisitos</vt:lpstr>
      <vt:lpstr>¿Qué es Bootstrap?</vt:lpstr>
      <vt:lpstr>Ventajas de bootstrap</vt:lpstr>
      <vt:lpstr>¿Qué ofrece?</vt:lpstr>
      <vt:lpstr>Instalación de Bootstrap</vt:lpstr>
      <vt:lpstr>Fichero “index.html”</vt:lpstr>
      <vt:lpstr>Presentación de PowerPoint</vt:lpstr>
      <vt:lpstr>Contenedores</vt:lpstr>
      <vt:lpstr>Sistema de Rejillas</vt:lpstr>
      <vt:lpstr>Sistema de Rejillas</vt:lpstr>
      <vt:lpstr>Tamaño Móvil</vt:lpstr>
      <vt:lpstr>Tamaño Tablet</vt:lpstr>
      <vt:lpstr>Tamaño Escritorio mediano</vt:lpstr>
      <vt:lpstr>Tamaño Escritorio grande</vt:lpstr>
      <vt:lpstr>Presentación de PowerPoint</vt:lpstr>
      <vt:lpstr>Estructura general</vt:lpstr>
      <vt:lpstr>1er. Ejercicio</vt:lpstr>
      <vt:lpstr>¿Qué vamos a desarrollar?</vt:lpstr>
      <vt:lpstr>¿Qué es una Landing Page?</vt:lpstr>
      <vt:lpstr>¿Qué elementos debe contener?</vt:lpstr>
      <vt:lpstr>¿Qué elementos debe contener?</vt:lpstr>
      <vt:lpstr>Consejos adicionales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Miguel Chuil</dc:creator>
  <cp:lastModifiedBy>Miguel Chuil</cp:lastModifiedBy>
  <cp:revision>22</cp:revision>
  <dcterms:created xsi:type="dcterms:W3CDTF">2017-05-17T17:12:42Z</dcterms:created>
  <dcterms:modified xsi:type="dcterms:W3CDTF">2017-05-22T16:27:10Z</dcterms:modified>
</cp:coreProperties>
</file>