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2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13" r:id="rId31"/>
    <p:sldId id="314" r:id="rId32"/>
    <p:sldId id="291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9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8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18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6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84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2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0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0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7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1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3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56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6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5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6323-87CB-4B79-BD1E-7EE244B1AEFB}" type="datetimeFigureOut">
              <a:rPr lang="es-MX" smtClean="0"/>
              <a:t>20/04/2017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44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83" y="751471"/>
            <a:ext cx="4799324" cy="4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Implicitas</a:t>
            </a:r>
            <a:endParaRPr lang="es-MX" sz="2800" dirty="0"/>
          </a:p>
          <a:p>
            <a:r>
              <a:rPr lang="es-MX" sz="2800" dirty="0"/>
              <a:t>Casting</a:t>
            </a:r>
          </a:p>
          <a:p>
            <a:r>
              <a:rPr lang="es-MX" sz="2800" dirty="0"/>
              <a:t>Métodos en las clases asociadas (</a:t>
            </a:r>
            <a:r>
              <a:rPr lang="es-MX" sz="2800" dirty="0" err="1"/>
              <a:t>String</a:t>
            </a:r>
            <a:r>
              <a:rPr lang="es-MX" sz="2800" dirty="0"/>
              <a:t>)</a:t>
            </a:r>
          </a:p>
          <a:p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310286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+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Suma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Multiplicación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División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2732" y="5241701"/>
            <a:ext cx="853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Ejercicio: Pedir dos números enteros y realizar todas las operaciones con ellos, </a:t>
            </a:r>
          </a:p>
          <a:p>
            <a:r>
              <a:rPr lang="es-MX" dirty="0" smtClean="0"/>
              <a:t>Pedir 2 números reales y realizar todas las operaciones con ellos.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relacionales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60653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==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Distinto</a:t>
                      </a:r>
                      <a:r>
                        <a:rPr lang="es-MX" baseline="0" dirty="0" smtClean="0"/>
                        <a:t> que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29835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&amp;&amp;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||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NOT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Sintaxis: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pt-BR" sz="2400" b="1" dirty="0" err="1"/>
              <a:t>static</a:t>
            </a:r>
            <a:r>
              <a:rPr lang="pt-BR" sz="2400" dirty="0"/>
              <a:t> </a:t>
            </a:r>
            <a:r>
              <a:rPr lang="pt-BR" sz="2400" b="1" dirty="0"/>
              <a:t>final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 smtClean="0"/>
              <a:t>nombreConstante</a:t>
            </a:r>
            <a:r>
              <a:rPr lang="pt-BR" sz="2400" dirty="0" smtClean="0"/>
              <a:t> = valor;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 smtClean="0"/>
              <a:t>Ejemplo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b="1" dirty="0" err="1"/>
              <a:t>static</a:t>
            </a:r>
            <a:r>
              <a:rPr lang="pt-BR" sz="2400" dirty="0"/>
              <a:t> </a:t>
            </a:r>
            <a:r>
              <a:rPr lang="pt-BR" sz="2400" b="1" dirty="0"/>
              <a:t>final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DIAS_SEMANA = 7;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3997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Pedirle al usuario su edad y mostrar uno de los siguientes mensajes</a:t>
            </a:r>
          </a:p>
          <a:p>
            <a:r>
              <a:rPr lang="es-MX" dirty="0" smtClean="0"/>
              <a:t>0-2 -&gt;Eres un bebe</a:t>
            </a:r>
          </a:p>
          <a:p>
            <a:r>
              <a:rPr lang="es-MX" dirty="0" smtClean="0"/>
              <a:t>3-12 -&gt;Eres un niño</a:t>
            </a:r>
          </a:p>
          <a:p>
            <a:r>
              <a:rPr lang="es-MX" dirty="0" smtClean="0"/>
              <a:t>13-17-&gt;Eres un adolecente</a:t>
            </a:r>
          </a:p>
          <a:p>
            <a:r>
              <a:rPr lang="es-MX" dirty="0" smtClean="0"/>
              <a:t>18-19 -&gt;Eres una nuevo adulto</a:t>
            </a:r>
          </a:p>
          <a:p>
            <a:r>
              <a:rPr lang="es-MX" dirty="0" smtClean="0"/>
              <a:t>20-35 -&gt;Eres un adulto joven</a:t>
            </a:r>
          </a:p>
          <a:p>
            <a:r>
              <a:rPr lang="es-MX" dirty="0" smtClean="0"/>
              <a:t>36-70 -&gt; Eres un adulto</a:t>
            </a:r>
          </a:p>
          <a:p>
            <a:r>
              <a:rPr lang="es-MX" dirty="0" smtClean="0"/>
              <a:t>71-80-&gt;Eres un adulto mayor</a:t>
            </a:r>
          </a:p>
          <a:p>
            <a:r>
              <a:rPr lang="es-MX" dirty="0" smtClean="0"/>
              <a:t>&gt;80 -&gt;¡</a:t>
            </a:r>
            <a:r>
              <a:rPr lang="es-MX" dirty="0" err="1" smtClean="0"/>
              <a:t>Wuau</a:t>
            </a:r>
            <a:r>
              <a:rPr lang="es-MX" dirty="0" smtClean="0"/>
              <a:t>! Pareces </a:t>
            </a:r>
            <a:r>
              <a:rPr lang="es-MX" dirty="0" err="1" smtClean="0"/>
              <a:t>Matusalen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EjercicioHoraDia</a:t>
            </a:r>
            <a:r>
              <a:rPr lang="es-MX" dirty="0" smtClean="0"/>
              <a:t> que pida al usuario la hora actual, en horas y minutos (un valor para la hora y otro para los minutos). Después, en función de los valores que el usuario escriba, mostrar si es de madrugada, si es por la mañana, por la tarde o por la noche.</a:t>
            </a:r>
          </a:p>
          <a:p>
            <a:pPr marL="0" indent="0">
              <a:buNone/>
            </a:pPr>
            <a:r>
              <a:rPr lang="es-MX" dirty="0" smtClean="0"/>
              <a:t>Si se da la casualidad de que son las 12 del medio </a:t>
            </a:r>
            <a:r>
              <a:rPr lang="es-MX" dirty="0" err="1" smtClean="0"/>
              <a:t>dia</a:t>
            </a:r>
            <a:r>
              <a:rPr lang="es-MX" dirty="0" smtClean="0"/>
              <a:t> o las 12 de la noche, se mostrara un mensaje especial al usuario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Switch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790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Switch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expresion</a:t>
            </a:r>
            <a:r>
              <a:rPr lang="es-MX" dirty="0" smtClean="0">
                <a:latin typeface="Consolas" panose="020B06090202040302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case constante1: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case </a:t>
            </a:r>
            <a:r>
              <a:rPr lang="es-MX" dirty="0" smtClean="0">
                <a:latin typeface="Consolas" panose="020B0609020204030204" pitchFamily="49" charset="0"/>
              </a:rPr>
              <a:t>constante2: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break: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case constante3:</a:t>
            </a: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default: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EjercicioAprobadoReprobado</a:t>
            </a:r>
            <a:r>
              <a:rPr lang="es-MX" dirty="0" smtClean="0"/>
              <a:t> que pida el usuario un valor numérico entre 0 y 10.</a:t>
            </a:r>
          </a:p>
          <a:p>
            <a:pPr marL="0" indent="0">
              <a:buNone/>
            </a:pPr>
            <a:r>
              <a:rPr lang="es-MX" dirty="0" smtClean="0"/>
              <a:t>Usando ese valor, mostrar diversos mensajes dependiendo la calificación:</a:t>
            </a:r>
          </a:p>
          <a:p>
            <a:pPr lvl="1"/>
            <a:r>
              <a:rPr lang="es-MX" dirty="0" smtClean="0"/>
              <a:t>0 a 5 Reprobado</a:t>
            </a:r>
          </a:p>
          <a:p>
            <a:pPr lvl="1"/>
            <a:r>
              <a:rPr lang="es-MX" dirty="0" smtClean="0"/>
              <a:t>6	Suficiente</a:t>
            </a:r>
          </a:p>
          <a:p>
            <a:pPr lvl="1"/>
            <a:r>
              <a:rPr lang="es-MX" dirty="0" smtClean="0"/>
              <a:t>7 Bien</a:t>
            </a:r>
          </a:p>
          <a:p>
            <a:pPr lvl="1"/>
            <a:r>
              <a:rPr lang="es-MX" dirty="0" smtClean="0"/>
              <a:t>8 Notable</a:t>
            </a:r>
          </a:p>
          <a:p>
            <a:pPr lvl="1"/>
            <a:r>
              <a:rPr lang="es-MX" dirty="0" smtClean="0"/>
              <a:t>9 Sobresaliente</a:t>
            </a:r>
          </a:p>
          <a:p>
            <a:pPr lvl="1"/>
            <a:r>
              <a:rPr lang="es-MX" dirty="0" smtClean="0"/>
              <a:t>10 Excelente</a:t>
            </a:r>
          </a:p>
          <a:p>
            <a:pPr marL="57150" indent="0">
              <a:buNone/>
            </a:pPr>
            <a:r>
              <a:rPr lang="es-MX" dirty="0" smtClean="0"/>
              <a:t>Si el valor esta fuera del rango (0-10) que muestre un mensaje de error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82294"/>
              </p:ext>
            </p:extLst>
          </p:nvPr>
        </p:nvGraphicFramePr>
        <p:xfrm>
          <a:off x="677863" y="2160588"/>
          <a:ext cx="859613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883"/>
                <a:gridCol w="2202288"/>
                <a:gridCol w="417396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 (0-n)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Do-</a:t>
                      </a:r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(1-n)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(n-m)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</a:p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valorInicial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condición, variación){</a:t>
                      </a:r>
                    </a:p>
                    <a:p>
                      <a:r>
                        <a:rPr lang="es-MX" baseline="0" dirty="0" smtClean="0"/>
                        <a:t>     sentencias;</a:t>
                      </a:r>
                    </a:p>
                    <a:p>
                      <a:r>
                        <a:rPr lang="es-MX" baseline="0" dirty="0" smtClean="0"/>
                        <a:t>}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38697" y="682581"/>
            <a:ext cx="8596668" cy="4842456"/>
          </a:xfrm>
        </p:spPr>
        <p:txBody>
          <a:bodyPr>
            <a:normAutofit/>
          </a:bodyPr>
          <a:lstStyle/>
          <a:p>
            <a:r>
              <a:rPr lang="es-MX" sz="2000" dirty="0" smtClean="0"/>
              <a:t>1991</a:t>
            </a:r>
          </a:p>
          <a:p>
            <a:pPr lvl="1"/>
            <a:r>
              <a:rPr lang="es-MX" sz="1800" dirty="0" smtClean="0"/>
              <a:t>MS-DOS 5.0				</a:t>
            </a:r>
          </a:p>
          <a:p>
            <a:pPr lvl="1"/>
            <a:r>
              <a:rPr lang="es-MX" sz="1800" dirty="0" smtClean="0"/>
              <a:t>Primer </a:t>
            </a:r>
            <a:r>
              <a:rPr lang="es-MX" sz="1800" dirty="0" err="1" smtClean="0"/>
              <a:t>Kernel</a:t>
            </a:r>
            <a:r>
              <a:rPr lang="es-MX" sz="1800" dirty="0" smtClean="0"/>
              <a:t> de Linux</a:t>
            </a:r>
          </a:p>
          <a:p>
            <a:pPr lvl="1"/>
            <a:r>
              <a:rPr lang="es-MX" sz="1800" dirty="0" smtClean="0"/>
              <a:t>Presentación WWW con HTML</a:t>
            </a:r>
          </a:p>
          <a:p>
            <a:pPr lvl="1"/>
            <a:r>
              <a:rPr lang="es-MX" sz="1800" dirty="0" smtClean="0"/>
              <a:t>OAK</a:t>
            </a:r>
          </a:p>
          <a:p>
            <a:r>
              <a:rPr lang="es-MX" sz="2000" dirty="0" smtClean="0"/>
              <a:t>1992</a:t>
            </a:r>
          </a:p>
          <a:p>
            <a:pPr lvl="1"/>
            <a:r>
              <a:rPr lang="es-MX" sz="1800" dirty="0" smtClean="0"/>
              <a:t>JAVA</a:t>
            </a:r>
          </a:p>
          <a:p>
            <a:r>
              <a:rPr lang="es-MX" sz="2000" dirty="0" smtClean="0"/>
              <a:t>1994</a:t>
            </a:r>
          </a:p>
          <a:p>
            <a:pPr lvl="1"/>
            <a:r>
              <a:rPr lang="es-MX" sz="1800" dirty="0" smtClean="0"/>
              <a:t>Se agrega JAVA a Netscape</a:t>
            </a:r>
          </a:p>
          <a:p>
            <a:r>
              <a:rPr lang="es-MX" sz="2000" dirty="0" smtClean="0"/>
              <a:t>1996</a:t>
            </a:r>
          </a:p>
          <a:p>
            <a:pPr lvl="1"/>
            <a:r>
              <a:rPr lang="es-MX" sz="1800" dirty="0" smtClean="0"/>
              <a:t>1er. Versión final del JDK</a:t>
            </a:r>
          </a:p>
          <a:p>
            <a:endParaRPr lang="es-MX" sz="20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EjericioSumarNumeros</a:t>
            </a:r>
            <a:r>
              <a:rPr lang="es-MX" dirty="0" smtClean="0"/>
              <a:t>, donde el programa pida al usuario valores numéricos enteros y le pregunte si quiere añadir mas.</a:t>
            </a:r>
          </a:p>
          <a:p>
            <a:pPr marL="0" indent="0">
              <a:buNone/>
            </a:pPr>
            <a:r>
              <a:rPr lang="es-MX" dirty="0" smtClean="0"/>
              <a:t>Cuando el usuario diga que ‘NO’, mostraremos la suma total de todos los valores recogidos</a:t>
            </a:r>
          </a:p>
          <a:p>
            <a:pPr marL="0" indent="0">
              <a:buNone/>
            </a:pPr>
            <a:r>
              <a:rPr lang="es-MX" dirty="0" smtClean="0"/>
              <a:t>Nota: Es posible que el usuario no quiera introducir ningún valor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EjercicioFactorial</a:t>
            </a:r>
            <a:r>
              <a:rPr lang="es-MX" dirty="0" smtClean="0"/>
              <a:t>. El programa pide al usuario un valor entero y positivo. No se aceptan valores negativos o reales.</a:t>
            </a:r>
          </a:p>
          <a:p>
            <a:pPr marL="0" indent="0">
              <a:buNone/>
            </a:pPr>
            <a:r>
              <a:rPr lang="es-MX" dirty="0" smtClean="0"/>
              <a:t>Cuando se tenga el número, se va a calcular el factorial del numero y mostrarlo en pantalla.</a:t>
            </a:r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smtClean="0"/>
              <a:t>Factorial de 5! = 5x4x3x2x1 = 120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manejo de Excepciones es una técnica de programación que permite al programador controlar los errores ocasionados durante la ejecución del programa.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Cuando ocurre un error, el programa reacciona al error ejecutando un fragmento de código que da solución al error, ya sea retornando un mensaje o devolviendo un valor por defecto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de 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t</a:t>
            </a:r>
            <a:r>
              <a:rPr lang="es-MX" sz="2400" dirty="0" smtClean="0">
                <a:latin typeface="Consolas" panose="020B0609020204030204" pitchFamily="49" charset="0"/>
              </a:rPr>
              <a:t>ry{</a:t>
            </a:r>
          </a:p>
          <a:p>
            <a:pPr marL="45720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//Instrucciones donde se puede generar la excepción.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c</a:t>
            </a:r>
            <a:r>
              <a:rPr lang="es-MX" sz="2400" dirty="0" smtClean="0">
                <a:latin typeface="Consolas" panose="020B0609020204030204" pitchFamily="49" charset="0"/>
              </a:rPr>
              <a:t>atch(</a:t>
            </a:r>
            <a:r>
              <a:rPr lang="es-MX" sz="2400" dirty="0" err="1" smtClean="0">
                <a:latin typeface="Consolas" panose="020B0609020204030204" pitchFamily="49" charset="0"/>
              </a:rPr>
              <a:t>TipoDeExcepcion</a:t>
            </a:r>
            <a:r>
              <a:rPr lang="es-MX" sz="2400" dirty="0" smtClean="0">
                <a:latin typeface="Consolas" panose="020B0609020204030204" pitchFamily="49" charset="0"/>
              </a:rPr>
              <a:t> e){</a:t>
            </a:r>
          </a:p>
          <a:p>
            <a:pPr marL="40005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	//Código que de ejecuta cuando se produce la excepción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 {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Parámetros</a:t>
            </a:r>
            <a:endParaRPr lang="en-US" dirty="0" smtClean="0"/>
          </a:p>
          <a:p>
            <a:r>
              <a:rPr lang="en-US" dirty="0" smtClean="0"/>
              <a:t>Valor de </a:t>
            </a:r>
            <a:r>
              <a:rPr lang="en-US" dirty="0" err="1" smtClean="0"/>
              <a:t>retorno</a:t>
            </a:r>
            <a:endParaRPr lang="en-US" dirty="0" smtClean="0"/>
          </a:p>
          <a:p>
            <a:r>
              <a:rPr lang="en-US" dirty="0" err="1" smtClean="0"/>
              <a:t>Intrucciones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26265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función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20462"/>
            <a:ext cx="8596668" cy="5267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</a:t>
            </a: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x){</a:t>
            </a:r>
          </a:p>
          <a:p>
            <a:pPr marL="457200" lvl="1" indent="0">
              <a:buNone/>
            </a:pPr>
            <a:r>
              <a:rPr lang="es-MX" sz="2000" dirty="0" err="1">
                <a:latin typeface="Consolas" panose="020B0609020204030204" pitchFamily="49" charset="0"/>
              </a:rPr>
              <a:t>i</a:t>
            </a:r>
            <a:r>
              <a:rPr lang="es-MX" sz="2000" dirty="0" err="1" smtClean="0">
                <a:latin typeface="Consolas" panose="020B0609020204030204" pitchFamily="49" charset="0"/>
              </a:rPr>
              <a:t>nt</a:t>
            </a:r>
            <a:r>
              <a:rPr lang="es-MX" sz="2000" dirty="0" smtClean="0">
                <a:latin typeface="Consolas" panose="020B0609020204030204" pitchFamily="49" charset="0"/>
              </a:rPr>
              <a:t> resultado = x*3;</a:t>
            </a:r>
            <a:endParaRPr lang="es-MX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2000" dirty="0" err="1" smtClean="0">
                <a:latin typeface="Consolas" panose="020B0609020204030204" pitchFamily="49" charset="0"/>
              </a:rPr>
              <a:t>return</a:t>
            </a:r>
            <a:r>
              <a:rPr lang="es-MX" sz="2000" dirty="0" smtClean="0">
                <a:latin typeface="Consolas" panose="020B0609020204030204" pitchFamily="49" charset="0"/>
              </a:rPr>
              <a:t> resultado;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MX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 smtClean="0"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b =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   </a:t>
            </a:r>
            <a:r>
              <a:rPr lang="es-MX" sz="2400" dirty="0" err="1">
                <a:latin typeface="Consolas" panose="020B0609020204030204" pitchFamily="49" charset="0"/>
              </a:rPr>
              <a:t>System.out.println</a:t>
            </a:r>
            <a:r>
              <a:rPr lang="es-MX" sz="2400" dirty="0" smtClean="0">
                <a:latin typeface="Consolas" panose="020B0609020204030204" pitchFamily="49" charset="0"/>
              </a:rPr>
              <a:t>(“Resultado: “ + b);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Nota: 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main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‘static’</a:t>
            </a:r>
          </a:p>
          <a:p>
            <a:pPr marL="0" indent="0">
              <a:buNone/>
            </a:pPr>
            <a:endParaRPr lang="es-MX" sz="2400" dirty="0"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Proyecto: </a:t>
            </a:r>
            <a:r>
              <a:rPr lang="es-MX" dirty="0" err="1" smtClean="0"/>
              <a:t>EjercicioFuncionPrimos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programa mostrará una lista de todos los números primos que hay comprendidos entre 1 y 1000.</a:t>
            </a:r>
          </a:p>
          <a:p>
            <a:pPr marL="0" indent="0">
              <a:buNone/>
            </a:pPr>
            <a:r>
              <a:rPr lang="es-MX" dirty="0" smtClean="0"/>
              <a:t>Para saber si un número es primo, crear una función ‘</a:t>
            </a:r>
            <a:r>
              <a:rPr lang="es-MX" dirty="0" err="1" smtClean="0"/>
              <a:t>esPrimo</a:t>
            </a:r>
            <a:r>
              <a:rPr lang="es-MX" dirty="0" smtClean="0"/>
              <a:t>()’ que devolverá el valor verdadero si el numero es primo y falso si no.</a:t>
            </a:r>
          </a:p>
          <a:p>
            <a:pPr marL="0" indent="0">
              <a:buNone/>
            </a:pPr>
            <a:r>
              <a:rPr lang="es-MX" dirty="0" smtClean="0"/>
              <a:t>Nota: Un numero primo es cuando solo es divisible por 1 o por el mismo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la forma en la cual es especifica un proceso basado en su propia definición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sz="2400" dirty="0" smtClean="0"/>
              <a:t>Versión iterativa 5!= 5x4x3x2x1=120</a:t>
            </a:r>
          </a:p>
          <a:p>
            <a:pPr marL="0" indent="0">
              <a:buNone/>
            </a:pPr>
            <a:r>
              <a:rPr lang="es-MX" sz="2400" dirty="0" smtClean="0"/>
              <a:t>Versión recursiva 5!= 5x4!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5! = 5x4!</a:t>
            </a:r>
          </a:p>
          <a:p>
            <a:pPr marL="0" indent="0">
              <a:buNone/>
            </a:pPr>
            <a:r>
              <a:rPr lang="es-MX" dirty="0" smtClean="0"/>
              <a:t>5! = 5x4x3!</a:t>
            </a:r>
          </a:p>
          <a:p>
            <a:pPr marL="0" indent="0">
              <a:buNone/>
            </a:pPr>
            <a:r>
              <a:rPr lang="es-MX" dirty="0" smtClean="0"/>
              <a:t>5! = 5x4x3x2!</a:t>
            </a:r>
          </a:p>
          <a:p>
            <a:pPr marL="0" indent="0">
              <a:buNone/>
            </a:pPr>
            <a:r>
              <a:rPr lang="es-MX" dirty="0" smtClean="0"/>
              <a:t>5! = 5x4x3x2x1!</a:t>
            </a:r>
          </a:p>
          <a:p>
            <a:pPr marL="0" indent="0">
              <a:buNone/>
            </a:pPr>
            <a:r>
              <a:rPr lang="es-MX" dirty="0" smtClean="0"/>
              <a:t>51 = 5x4x3x2x1x0!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Caso general: n! = n x (n-1)!</a:t>
            </a:r>
          </a:p>
          <a:p>
            <a:pPr marL="0" indent="0">
              <a:buNone/>
            </a:pPr>
            <a:r>
              <a:rPr lang="es-MX" dirty="0" smtClean="0"/>
              <a:t>Caso base 0! = 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Proyecto: </a:t>
            </a:r>
            <a:r>
              <a:rPr lang="es-MX" sz="2000" dirty="0" err="1" smtClean="0"/>
              <a:t>EjercicioFibonacci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El programa pide al usuario un numero entero y positivo y calculará mediante una función recursiva, el numero </a:t>
            </a:r>
            <a:r>
              <a:rPr lang="es-MX" sz="2000" dirty="0" err="1" smtClean="0"/>
              <a:t>Fibonnaci</a:t>
            </a:r>
            <a:r>
              <a:rPr lang="es-MX" sz="2000" dirty="0" smtClean="0"/>
              <a:t> correspondiente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Orientado a Objetos</a:t>
            </a:r>
          </a:p>
          <a:p>
            <a:r>
              <a:rPr lang="es-MX" dirty="0" smtClean="0"/>
              <a:t>Distribuido</a:t>
            </a:r>
          </a:p>
          <a:p>
            <a:r>
              <a:rPr lang="es-MX" dirty="0" smtClean="0"/>
              <a:t>Simple</a:t>
            </a:r>
          </a:p>
          <a:p>
            <a:r>
              <a:rPr lang="es-MX" dirty="0" err="1" smtClean="0"/>
              <a:t>Multihilo</a:t>
            </a:r>
            <a:r>
              <a:rPr lang="es-MX" dirty="0" smtClean="0"/>
              <a:t> (</a:t>
            </a:r>
            <a:r>
              <a:rPr lang="es-MX" dirty="0" err="1" smtClean="0"/>
              <a:t>Multithread</a:t>
            </a:r>
            <a:r>
              <a:rPr lang="es-MX" dirty="0" smtClean="0"/>
              <a:t>)</a:t>
            </a:r>
          </a:p>
          <a:p>
            <a:r>
              <a:rPr lang="es-MX" dirty="0" smtClean="0"/>
              <a:t>Seguro</a:t>
            </a:r>
          </a:p>
          <a:p>
            <a:r>
              <a:rPr lang="es-MX" dirty="0" smtClean="0"/>
              <a:t>Independiente de plataforma</a:t>
            </a:r>
            <a:endParaRPr lang="es-MX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Arrays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400" dirty="0" smtClean="0"/>
              <a:t>Es una zona de almacenamiento continuo, que contiene una serie de elementos del mismo tipo, los elementos de la matriz</a:t>
            </a:r>
          </a:p>
          <a:p>
            <a:pPr marL="0" indent="0">
              <a:buNone/>
            </a:pPr>
            <a:r>
              <a:rPr lang="es-MX" sz="2400" dirty="0" smtClean="0"/>
              <a:t>Sintaxis: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tipo_de_dato</a:t>
            </a:r>
            <a:r>
              <a:rPr lang="es-MX" sz="2400" dirty="0" smtClean="0"/>
              <a:t>[] </a:t>
            </a:r>
            <a:r>
              <a:rPr lang="es-MX" sz="2400" dirty="0" err="1" smtClean="0"/>
              <a:t>nombre_del_array</a:t>
            </a:r>
            <a:r>
              <a:rPr lang="es-MX" sz="2400" dirty="0" smtClean="0"/>
              <a:t>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nombre_del_array</a:t>
            </a:r>
            <a:r>
              <a:rPr lang="es-MX" sz="2400" dirty="0" smtClean="0"/>
              <a:t> = new </a:t>
            </a:r>
            <a:r>
              <a:rPr lang="es-MX" sz="2400" dirty="0" err="1" smtClean="0"/>
              <a:t>tipo_de_dato</a:t>
            </a:r>
            <a:r>
              <a:rPr lang="es-MX" sz="2400" dirty="0" smtClean="0"/>
              <a:t>[dimensión];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nombre_del_array</a:t>
            </a:r>
            <a:r>
              <a:rPr lang="es-MX" sz="2400" dirty="0" smtClean="0"/>
              <a:t>[posición] = valor;</a:t>
            </a:r>
          </a:p>
          <a:p>
            <a:pPr marL="0" indent="0">
              <a:buNone/>
            </a:pPr>
            <a:r>
              <a:rPr lang="es-MX" sz="2400" dirty="0" err="1" smtClean="0"/>
              <a:t>Ó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err="1" smtClean="0"/>
              <a:t>Tipo_de_dato</a:t>
            </a:r>
            <a:r>
              <a:rPr lang="es-MX" sz="2400" dirty="0" smtClean="0"/>
              <a:t>  </a:t>
            </a:r>
            <a:r>
              <a:rPr lang="es-MX" sz="2400" dirty="0" err="1" smtClean="0"/>
              <a:t>nombre_del_array</a:t>
            </a:r>
            <a:r>
              <a:rPr lang="es-MX" sz="2400" dirty="0" smtClean="0"/>
              <a:t>[] = {valor1, valor2, </a:t>
            </a:r>
            <a:r>
              <a:rPr lang="es-MX" sz="2400" smtClean="0"/>
              <a:t>valor3};</a:t>
            </a:r>
            <a:endParaRPr lang="es-MX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</a:t>
            </a:r>
            <a:r>
              <a:rPr lang="es-MX" dirty="0" err="1" smtClean="0"/>
              <a:t>Array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5;</a:t>
            </a:r>
          </a:p>
          <a:p>
            <a:pPr marL="0" indent="0">
              <a:buNone/>
            </a:pPr>
            <a:endParaRPr lang="es-MX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nombres[] = {‘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Adrian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Jorge’,’Ana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’};</a:t>
            </a:r>
          </a:p>
          <a:p>
            <a:pPr marL="0" indent="0">
              <a:buNone/>
            </a:pPr>
            <a:endParaRPr lang="es-MX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matriz = new 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[5][3];</a:t>
            </a:r>
          </a:p>
          <a:p>
            <a:pPr marL="0" indent="0">
              <a:buNone/>
            </a:pP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atriz[2][2] = 4;</a:t>
            </a:r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Orientada a Objetos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Es un paradigma de programación que usa los objetos en sus interacciones, para diseñar aplicaciones y programas informáticos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486" y="1322297"/>
            <a:ext cx="8596668" cy="775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dirty="0" smtClean="0"/>
              <a:t>Objetos</a:t>
            </a:r>
            <a:endParaRPr lang="es-MX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1026" name="Picture 2" descr="Resultado de imagen para 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" y="2713516"/>
            <a:ext cx="4184605" cy="20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ers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10" y="4366268"/>
            <a:ext cx="2203629" cy="22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uenta bancar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25" y="1963446"/>
            <a:ext cx="2711494" cy="16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2050" name="Picture 2" descr="Resultado de imagen para pl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" y="1930400"/>
            <a:ext cx="7719836" cy="368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Objeto creado a partir de una clase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Construcción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Clase: </a:t>
            </a:r>
          </a:p>
          <a:p>
            <a:pPr marL="0" indent="0">
              <a:buNone/>
            </a:pPr>
            <a:r>
              <a:rPr lang="es-MX" dirty="0" smtClean="0"/>
              <a:t>	Recibe un nombre (Empleado, </a:t>
            </a:r>
            <a:r>
              <a:rPr lang="es-MX" dirty="0" err="1" smtClean="0"/>
              <a:t>Cuenta_Corriente</a:t>
            </a:r>
            <a:r>
              <a:rPr lang="es-MX" dirty="0" smtClean="0"/>
              <a:t>, Auto, Casa, etc.)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Propiedades:</a:t>
            </a:r>
          </a:p>
          <a:p>
            <a:pPr marL="0" indent="0">
              <a:buNone/>
            </a:pPr>
            <a:r>
              <a:rPr lang="es-MX" dirty="0" smtClean="0"/>
              <a:t>	Describen la clase (Altura, anchura, color, puntuación, etc.)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Métodos:</a:t>
            </a:r>
          </a:p>
          <a:p>
            <a:pPr marL="0" indent="0">
              <a:buNone/>
            </a:pPr>
            <a:r>
              <a:rPr lang="es-MX" dirty="0" smtClean="0"/>
              <a:t>	Las acciones que puede realizar (Abrir, cerrar, acelerar, girar, imprimir, etc.)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51515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dirty="0" smtClean="0"/>
              <a:t>CUENTA DEL BANCO</a:t>
            </a:r>
          </a:p>
          <a:p>
            <a:pPr marL="0" indent="0">
              <a:buNone/>
            </a:pPr>
            <a:r>
              <a:rPr lang="es-MX" dirty="0" smtClean="0"/>
              <a:t>Nombre: </a:t>
            </a:r>
            <a:r>
              <a:rPr lang="es-MX" dirty="0" err="1" smtClean="0"/>
              <a:t>CuentaBancaria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Propiedades:</a:t>
            </a:r>
          </a:p>
          <a:p>
            <a:pPr lvl="1"/>
            <a:r>
              <a:rPr lang="es-MX" dirty="0" err="1" smtClean="0"/>
              <a:t>NumeroDeCuenta</a:t>
            </a:r>
            <a:endParaRPr lang="es-MX" dirty="0" smtClean="0"/>
          </a:p>
          <a:p>
            <a:pPr lvl="1"/>
            <a:r>
              <a:rPr lang="es-MX" dirty="0" err="1" smtClean="0"/>
              <a:t>FechaDeInicio</a:t>
            </a:r>
            <a:endParaRPr lang="es-MX" dirty="0" smtClean="0"/>
          </a:p>
          <a:p>
            <a:pPr lvl="1"/>
            <a:r>
              <a:rPr lang="es-MX" dirty="0" smtClean="0"/>
              <a:t>Saldo</a:t>
            </a:r>
          </a:p>
          <a:p>
            <a:pPr lvl="1"/>
            <a:r>
              <a:rPr lang="es-MX" dirty="0" err="1" smtClean="0"/>
              <a:t>NumeroDeCliente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AbrirCuenta</a:t>
            </a:r>
            <a:endParaRPr lang="es-MX" dirty="0" smtClean="0"/>
          </a:p>
          <a:p>
            <a:pPr lvl="1"/>
            <a:r>
              <a:rPr lang="es-MX" dirty="0" smtClean="0"/>
              <a:t>Depositar</a:t>
            </a:r>
          </a:p>
          <a:p>
            <a:pPr lvl="1"/>
            <a:r>
              <a:rPr lang="es-MX" dirty="0" smtClean="0"/>
              <a:t>Retirar</a:t>
            </a:r>
          </a:p>
          <a:p>
            <a:pPr lvl="1"/>
            <a:r>
              <a:rPr lang="es-MX" dirty="0" err="1" smtClean="0"/>
              <a:t>ConsultarSaldo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UML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58891"/>
              </p:ext>
            </p:extLst>
          </p:nvPr>
        </p:nvGraphicFramePr>
        <p:xfrm>
          <a:off x="793772" y="2353771"/>
          <a:ext cx="2219883" cy="27482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CuentaBancaria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NumeroDeCuenta</a:t>
                      </a:r>
                      <a:endParaRPr lang="es-MX" dirty="0" smtClean="0"/>
                    </a:p>
                    <a:p>
                      <a:pPr lvl="0"/>
                      <a:r>
                        <a:rPr lang="es-MX" dirty="0" err="1" smtClean="0"/>
                        <a:t>FechaDeInicio</a:t>
                      </a:r>
                      <a:endParaRPr lang="es-MX" dirty="0" smtClean="0"/>
                    </a:p>
                    <a:p>
                      <a:pPr lvl="0"/>
                      <a:r>
                        <a:rPr lang="es-MX" dirty="0" smtClean="0"/>
                        <a:t>Saldo</a:t>
                      </a:r>
                    </a:p>
                    <a:p>
                      <a:pPr lvl="0"/>
                      <a:r>
                        <a:rPr lang="es-MX" dirty="0" err="1" smtClean="0"/>
                        <a:t>NumeroDeCliente</a:t>
                      </a:r>
                      <a:endParaRPr lang="es-MX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236372" y="1724338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C</a:t>
            </a:r>
            <a:r>
              <a:rPr lang="es-MX" sz="2800" b="1" dirty="0" smtClean="0"/>
              <a:t>lase</a:t>
            </a:r>
            <a:endParaRPr lang="es-MX" sz="2800" b="1" dirty="0"/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213782"/>
              </p:ext>
            </p:extLst>
          </p:nvPr>
        </p:nvGraphicFramePr>
        <p:xfrm>
          <a:off x="3380277" y="2730321"/>
          <a:ext cx="2219883" cy="23774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smtClean="0"/>
                        <a:t>154789862</a:t>
                      </a:r>
                    </a:p>
                    <a:p>
                      <a:pPr lvl="0"/>
                      <a:r>
                        <a:rPr lang="es-MX" dirty="0" smtClean="0"/>
                        <a:t>01/02/2005</a:t>
                      </a:r>
                    </a:p>
                    <a:p>
                      <a:pPr lvl="0"/>
                      <a:r>
                        <a:rPr lang="es-MX" dirty="0" smtClean="0"/>
                        <a:t>$85,520.00</a:t>
                      </a:r>
                    </a:p>
                    <a:p>
                      <a:pPr lvl="0"/>
                      <a:r>
                        <a:rPr lang="es-MX" dirty="0" smtClean="0"/>
                        <a:t>78958622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443624"/>
              </p:ext>
            </p:extLst>
          </p:nvPr>
        </p:nvGraphicFramePr>
        <p:xfrm>
          <a:off x="5915270" y="2728174"/>
          <a:ext cx="2219883" cy="23774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smtClean="0"/>
                        <a:t>991863533</a:t>
                      </a:r>
                    </a:p>
                    <a:p>
                      <a:pPr lvl="0"/>
                      <a:r>
                        <a:rPr lang="es-MX" dirty="0" smtClean="0"/>
                        <a:t>23/10/2012</a:t>
                      </a:r>
                    </a:p>
                    <a:p>
                      <a:pPr lvl="0"/>
                      <a:r>
                        <a:rPr lang="es-MX" dirty="0" smtClean="0"/>
                        <a:t>$7,000.00</a:t>
                      </a:r>
                    </a:p>
                    <a:p>
                      <a:pPr lvl="0"/>
                      <a:r>
                        <a:rPr lang="es-MX" dirty="0" smtClean="0"/>
                        <a:t>12557743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28056" y="22475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Marcos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6630473" y="2247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Sofia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Abstracción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75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Céntrate en lo importante</a:t>
            </a:r>
          </a:p>
          <a:p>
            <a:pPr marL="0" indent="0" algn="ctr">
              <a:buNone/>
            </a:pPr>
            <a:r>
              <a:rPr lang="es-MX" sz="2800" dirty="0" smtClean="0"/>
              <a:t>Ignora lo irrelevante</a:t>
            </a:r>
            <a:endParaRPr 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498501" y="5795493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Crear objetos fáciles de utilizar y reutilizables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938" y="339145"/>
            <a:ext cx="8596668" cy="52374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Write</a:t>
            </a:r>
            <a:r>
              <a:rPr lang="es-MX" dirty="0" smtClean="0"/>
              <a:t> once </a:t>
            </a:r>
            <a:r>
              <a:rPr lang="es-MX" dirty="0" err="1" smtClean="0"/>
              <a:t>run</a:t>
            </a:r>
            <a:r>
              <a:rPr lang="es-MX" dirty="0" smtClean="0"/>
              <a:t> </a:t>
            </a:r>
            <a:r>
              <a:rPr lang="es-MX" dirty="0" err="1" smtClean="0"/>
              <a:t>everywhere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0" y="1698152"/>
            <a:ext cx="9163984" cy="34018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Definen las características del objeto y se declaran como variables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Saldo;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NumeroDeCliente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s-MX" dirty="0" smtClean="0"/>
              <a:t>Métodos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35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Las acciones que puede realizar el objeto y se definen como funciones y métodos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mostrarNumeroCuenta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mostrarSaldo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saldo;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un método que inicializa la clase y/o sus propiedades.</a:t>
            </a:r>
          </a:p>
          <a:p>
            <a:pPr marL="0" indent="0">
              <a:buNone/>
            </a:pPr>
            <a:r>
              <a:rPr lang="es-MX" dirty="0" smtClean="0"/>
              <a:t>El constructor ‘debe llevar el nombre de la clase’ y NO debe devolver un valor de retorno.</a:t>
            </a:r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400050" lvl="1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CuentaBancaria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saldo = 1000;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 smtClean="0"/>
              <a:t>Una clase puede tener mas de un constructor, en ese caso todos deben de llamarse igual (sobrecarga).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Encapsulación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28704"/>
              </p:ext>
            </p:extLst>
          </p:nvPr>
        </p:nvGraphicFramePr>
        <p:xfrm>
          <a:off x="819531" y="1460607"/>
          <a:ext cx="2039579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57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Foco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estado: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boolean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encender();</a:t>
                      </a:r>
                    </a:p>
                    <a:p>
                      <a:r>
                        <a:rPr lang="es-MX" dirty="0" smtClean="0"/>
                        <a:t>apagar();</a:t>
                      </a:r>
                    </a:p>
                    <a:p>
                      <a:r>
                        <a:rPr lang="es-MX" dirty="0" smtClean="0"/>
                        <a:t>estado();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8318" y="4669933"/>
            <a:ext cx="9219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La capsula del objeto almacena las propiedades que no son accesibles desde fuera de la clase.</a:t>
            </a:r>
          </a:p>
          <a:p>
            <a:endParaRPr lang="es-MX" sz="1600" dirty="0" smtClean="0"/>
          </a:p>
          <a:p>
            <a:r>
              <a:rPr lang="es-MX" sz="1600" dirty="0" smtClean="0"/>
              <a:t>Lo ideal en la programación orientada a objetos es que todas las propiedades estén escondidas dentro del objeto y solo se puedan manipular mediante los métodos correspondientes del objeto. Esto permite controlar lo que les ocurre a las propiedades de los objetos</a:t>
            </a:r>
            <a:endParaRPr lang="es-MX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790941" y="609600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Foco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estado = false;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encender(){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estado = true;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apagar(){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estado = false;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estado(){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(estado == true){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("Encendida");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("Apagado");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Visibilidad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59613"/>
              </p:ext>
            </p:extLst>
          </p:nvPr>
        </p:nvGraphicFramePr>
        <p:xfrm>
          <a:off x="677863" y="2160588"/>
          <a:ext cx="8596312" cy="1939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Modificador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Privada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private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Publica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public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Protegidad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protected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EjercicioMoledarObjetos</a:t>
            </a:r>
            <a:r>
              <a:rPr lang="es-MX" dirty="0" smtClean="0"/>
              <a:t> y modela las clases Alumno y Libro. Instancia un objeto de cada una de ellas y llama a sus métodos públicos, si los hay.</a:t>
            </a:r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1208"/>
              </p:ext>
            </p:extLst>
          </p:nvPr>
        </p:nvGraphicFramePr>
        <p:xfrm>
          <a:off x="1336541" y="3449987"/>
          <a:ext cx="2411211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Alumno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nombre: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apellidos: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CURP: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telefono</a:t>
                      </a:r>
                      <a:r>
                        <a:rPr lang="es-MX" b="0" dirty="0" smtClean="0"/>
                        <a:t>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79582"/>
              </p:ext>
            </p:extLst>
          </p:nvPr>
        </p:nvGraphicFramePr>
        <p:xfrm>
          <a:off x="5313967" y="3319051"/>
          <a:ext cx="313457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Libro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titulo: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autor: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abierto: 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=false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numeroPaginas</a:t>
                      </a:r>
                      <a:r>
                        <a:rPr lang="es-MX" dirty="0" smtClean="0"/>
                        <a:t>: </a:t>
                      </a:r>
                      <a:r>
                        <a:rPr lang="es-MX" dirty="0" err="1" smtClean="0"/>
                        <a:t>int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paginaActual</a:t>
                      </a:r>
                      <a:r>
                        <a:rPr lang="es-MX" baseline="0" dirty="0" smtClean="0"/>
                        <a:t> : 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abrir();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cerrar();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La herencia facilita la creación de objetos a partir de otros ya existentes e implica que una subclase obtiene todo el comportamiento (métodos) y eventualmente las propiedades (variables) de su superclase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36086"/>
              </p:ext>
            </p:extLst>
          </p:nvPr>
        </p:nvGraphicFramePr>
        <p:xfrm>
          <a:off x="3382427" y="417513"/>
          <a:ext cx="241121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Figura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color: </a:t>
                      </a:r>
                      <a:r>
                        <a:rPr lang="es-MX" b="0" dirty="0" err="1" smtClean="0"/>
                        <a:t>int</a:t>
                      </a: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mover():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2627"/>
              </p:ext>
            </p:extLst>
          </p:nvPr>
        </p:nvGraphicFramePr>
        <p:xfrm>
          <a:off x="394494" y="3071136"/>
          <a:ext cx="24112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Circulo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053"/>
              </p:ext>
            </p:extLst>
          </p:nvPr>
        </p:nvGraphicFramePr>
        <p:xfrm>
          <a:off x="3253768" y="3069559"/>
          <a:ext cx="2942317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2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Triangulo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voltearHoriz</a:t>
                      </a:r>
                      <a:r>
                        <a:rPr lang="es-MX" b="0" dirty="0" smtClean="0"/>
                        <a:t>(): 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voltearVert</a:t>
                      </a:r>
                      <a:r>
                        <a:rPr lang="es-MX" b="0" dirty="0" smtClean="0"/>
                        <a:t>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69448"/>
              </p:ext>
            </p:extLst>
          </p:nvPr>
        </p:nvGraphicFramePr>
        <p:xfrm>
          <a:off x="6844993" y="3074041"/>
          <a:ext cx="241121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 smtClean="0"/>
                        <a:t>Rectangulo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ector recto de flecha 13"/>
          <p:cNvCxnSpPr/>
          <p:nvPr/>
        </p:nvCxnSpPr>
        <p:spPr>
          <a:xfrm flipV="1">
            <a:off x="4514850" y="1809750"/>
            <a:ext cx="0" cy="124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95400" y="2333625"/>
            <a:ext cx="674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1295400" y="2333625"/>
            <a:ext cx="1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8039099" y="2333625"/>
            <a:ext cx="1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96566"/>
            <a:ext cx="3717245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EjercicioLibroInfantil</a:t>
            </a:r>
            <a:r>
              <a:rPr lang="es-MX" dirty="0" smtClean="0"/>
              <a:t> e implementa el diagrama de clases, creando un objeto de cada clase y llamando a todos sus métodos públicos, si los hay.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83564"/>
              </p:ext>
            </p:extLst>
          </p:nvPr>
        </p:nvGraphicFramePr>
        <p:xfrm>
          <a:off x="5249860" y="775308"/>
          <a:ext cx="313457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Libro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titulo: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autor: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abierto: 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=false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numeroPaginas</a:t>
                      </a:r>
                      <a:r>
                        <a:rPr lang="es-MX" dirty="0" smtClean="0"/>
                        <a:t>: </a:t>
                      </a:r>
                      <a:r>
                        <a:rPr lang="es-MX" dirty="0" err="1" smtClean="0"/>
                        <a:t>int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paginaActual</a:t>
                      </a:r>
                      <a:r>
                        <a:rPr lang="es-MX" baseline="0" dirty="0" smtClean="0"/>
                        <a:t> : 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abrir();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cerrar();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99087"/>
              </p:ext>
            </p:extLst>
          </p:nvPr>
        </p:nvGraphicFramePr>
        <p:xfrm>
          <a:off x="4558355" y="4689261"/>
          <a:ext cx="4476467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 smtClean="0"/>
                        <a:t>LibroInfantil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edadRecomendada</a:t>
                      </a:r>
                      <a:r>
                        <a:rPr lang="es-MX" b="0" dirty="0" smtClean="0"/>
                        <a:t>: </a:t>
                      </a:r>
                      <a:r>
                        <a:rPr lang="es-MX" b="0" dirty="0" err="1" smtClean="0"/>
                        <a:t>int</a:t>
                      </a:r>
                      <a:r>
                        <a:rPr lang="es-MX" b="0" dirty="0" smtClean="0"/>
                        <a:t> = 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esRecomendable</a:t>
                      </a:r>
                      <a:r>
                        <a:rPr lang="es-MX" b="0" dirty="0" smtClean="0"/>
                        <a:t>(</a:t>
                      </a:r>
                      <a:r>
                        <a:rPr lang="es-MX" b="0" dirty="0" err="1" smtClean="0"/>
                        <a:t>edadNino</a:t>
                      </a:r>
                      <a:r>
                        <a:rPr lang="es-MX" b="0" dirty="0" smtClean="0"/>
                        <a:t>:</a:t>
                      </a:r>
                      <a:r>
                        <a:rPr lang="es-MX" b="0" baseline="0" dirty="0" smtClean="0"/>
                        <a:t> </a:t>
                      </a:r>
                      <a:r>
                        <a:rPr lang="es-MX" b="0" baseline="0" dirty="0" err="1" smtClean="0"/>
                        <a:t>int</a:t>
                      </a:r>
                      <a:r>
                        <a:rPr lang="es-MX" b="0" baseline="0" dirty="0" smtClean="0"/>
                        <a:t>): </a:t>
                      </a:r>
                      <a:r>
                        <a:rPr lang="es-MX" b="0" baseline="0" dirty="0" err="1" smtClean="0"/>
                        <a:t>boolean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V="1">
            <a:off x="6810233" y="3316406"/>
            <a:ext cx="0" cy="135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 y clases abstractas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" y="888644"/>
            <a:ext cx="9252163" cy="44815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845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Es una colección de métodos abstractos y propiedades. En ellas se especifica que se debe hacer pero no su implementación. Serán las clases que implementen estas interfaces las que describan la lógica del comportamiento de los métodos.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 abstractas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MX" sz="2400" dirty="0" smtClean="0"/>
              <a:t>Son las clases tanto explícitamente declaradas como abstractas como las que contienen métodos abstractos (no implementados). Excepto la capacidad de instanciación, tienen las mismas capacidades que una clase o tipo concreto.</a:t>
            </a:r>
          </a:p>
          <a:p>
            <a:pPr marL="0" indent="0" algn="ctr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i="1" dirty="0" smtClean="0"/>
              <a:t>No se pueden generar objetos de las clases abstractas (objetos).</a:t>
            </a:r>
          </a:p>
          <a:p>
            <a:pPr marL="0" indent="0">
              <a:buNone/>
            </a:pPr>
            <a:endParaRPr lang="es-MX" sz="2400" i="1" dirty="0" smtClean="0"/>
          </a:p>
          <a:p>
            <a:pPr marL="0" indent="0">
              <a:buNone/>
            </a:pPr>
            <a:r>
              <a:rPr lang="es-MX" sz="2400" i="1" dirty="0" smtClean="0"/>
              <a:t>Sirven para generar plantillas genéricas para que después se personalicen</a:t>
            </a:r>
            <a:endParaRPr lang="es-MX" sz="24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80810"/>
              </p:ext>
            </p:extLst>
          </p:nvPr>
        </p:nvGraphicFramePr>
        <p:xfrm>
          <a:off x="2266323" y="390619"/>
          <a:ext cx="241121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b="0" dirty="0" smtClean="0"/>
                        <a:t>&lt;&lt;interface&gt;&gt;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MX" b="0" dirty="0" smtClean="0"/>
                        <a:t>Sonoro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b="0" dirty="0" smtClean="0"/>
                        <a:t>+</a:t>
                      </a:r>
                      <a:r>
                        <a:rPr lang="es-MX" b="0" baseline="0" dirty="0" smtClean="0"/>
                        <a:t> sonar(</a:t>
                      </a:r>
                      <a:r>
                        <a:rPr lang="es-MX" b="0" baseline="0" dirty="0" err="1" smtClean="0"/>
                        <a:t>volumen:int</a:t>
                      </a:r>
                      <a:r>
                        <a:rPr lang="es-MX" b="0" baseline="0" dirty="0" smtClean="0"/>
                        <a:t>)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18822"/>
              </p:ext>
            </p:extLst>
          </p:nvPr>
        </p:nvGraphicFramePr>
        <p:xfrm>
          <a:off x="1747233" y="2667655"/>
          <a:ext cx="241121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err="1" smtClean="0">
                          <a:solidFill>
                            <a:schemeClr val="bg1"/>
                          </a:solidFill>
                        </a:rPr>
                        <a:t>IntrumentoMusical</a:t>
                      </a:r>
                      <a:endParaRPr lang="es-MX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03892"/>
              </p:ext>
            </p:extLst>
          </p:nvPr>
        </p:nvGraphicFramePr>
        <p:xfrm>
          <a:off x="5745485" y="2675964"/>
          <a:ext cx="2411211" cy="73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6701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Sirena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0495"/>
              </p:ext>
            </p:extLst>
          </p:nvPr>
        </p:nvGraphicFramePr>
        <p:xfrm>
          <a:off x="725256" y="4899212"/>
          <a:ext cx="2411211" cy="73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6701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Trompeta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58984"/>
              </p:ext>
            </p:extLst>
          </p:nvPr>
        </p:nvGraphicFramePr>
        <p:xfrm>
          <a:off x="3383285" y="4899211"/>
          <a:ext cx="2411211" cy="73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6701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Tambor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3482788" y="1428601"/>
            <a:ext cx="1" cy="121064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482788" y="2003612"/>
            <a:ext cx="326763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6750424" y="2003612"/>
            <a:ext cx="0" cy="63563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1747233" y="4114800"/>
            <a:ext cx="0" cy="7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589043" y="4119283"/>
            <a:ext cx="0" cy="7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1747233" y="4114800"/>
            <a:ext cx="2824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944906" y="3409441"/>
            <a:ext cx="0" cy="69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Paquetes y espacios de nombres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En programación, un espacio de nombre (</a:t>
            </a:r>
            <a:r>
              <a:rPr lang="es-MX" sz="2400" dirty="0" err="1" smtClean="0"/>
              <a:t>namespace</a:t>
            </a:r>
            <a:r>
              <a:rPr lang="es-MX" sz="2400" dirty="0" smtClean="0"/>
              <a:t>), en su acepción mas simple, es un conjunto de nombres en el cual todos los nombres son únicos.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953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17" y="645459"/>
            <a:ext cx="9448301" cy="6091517"/>
          </a:xfrm>
        </p:spPr>
        <p:txBody>
          <a:bodyPr>
            <a:normAutofit/>
          </a:bodyPr>
          <a:lstStyle/>
          <a:p>
            <a:r>
              <a:rPr lang="es-MX" dirty="0"/>
              <a:t>Haz una clase llamada </a:t>
            </a:r>
            <a:r>
              <a:rPr lang="es-MX" b="1" dirty="0"/>
              <a:t>Persona</a:t>
            </a:r>
            <a:r>
              <a:rPr lang="es-MX" dirty="0"/>
              <a:t> que siga las siguientes condiciones:</a:t>
            </a:r>
          </a:p>
          <a:p>
            <a:r>
              <a:rPr lang="es-MX" dirty="0"/>
              <a:t>Sus atributos son: </a:t>
            </a:r>
            <a:r>
              <a:rPr lang="es-MX" b="1" dirty="0"/>
              <a:t>nombre, edad, </a:t>
            </a:r>
            <a:r>
              <a:rPr lang="es-MX" b="1" dirty="0" smtClean="0"/>
              <a:t>DNI, </a:t>
            </a:r>
            <a:r>
              <a:rPr lang="es-MX" b="1" dirty="0"/>
              <a:t>sexo </a:t>
            </a:r>
            <a:r>
              <a:rPr lang="es-MX" dirty="0"/>
              <a:t>(H hombre, M mujer)</a:t>
            </a:r>
            <a:r>
              <a:rPr lang="es-MX" b="1" dirty="0"/>
              <a:t>, peso y altura.</a:t>
            </a:r>
            <a:r>
              <a:rPr lang="es-MX" dirty="0"/>
              <a:t> No queremos que se accedan directamente a ellos. Piensa que modificador de acceso es el más adecuado, también su tipo. Si quieres añadir algún atributo puedes hacerlo.</a:t>
            </a:r>
          </a:p>
          <a:p>
            <a:r>
              <a:rPr lang="es-MX" dirty="0"/>
              <a:t>Por defecto, todos los atributos menos el DNI serán valores por defecto según su tipo (0 números, cadena vacía para </a:t>
            </a:r>
            <a:r>
              <a:rPr lang="es-MX" dirty="0" err="1"/>
              <a:t>String</a:t>
            </a:r>
            <a:r>
              <a:rPr lang="es-MX" dirty="0"/>
              <a:t>, etc.). Sexo </a:t>
            </a:r>
            <a:r>
              <a:rPr lang="es-MX" dirty="0" smtClean="0"/>
              <a:t>será </a:t>
            </a:r>
            <a:r>
              <a:rPr lang="es-MX" dirty="0"/>
              <a:t>hombre por defecto, usa una constante para ello.</a:t>
            </a:r>
          </a:p>
          <a:p>
            <a:r>
              <a:rPr lang="es-MX" dirty="0"/>
              <a:t>Se implantaran varios constructores:</a:t>
            </a:r>
          </a:p>
          <a:p>
            <a:pPr lvl="1"/>
            <a:r>
              <a:rPr lang="es-MX" dirty="0"/>
              <a:t>Un constructor por defecto.</a:t>
            </a:r>
          </a:p>
          <a:p>
            <a:pPr lvl="1"/>
            <a:r>
              <a:rPr lang="es-MX" dirty="0"/>
              <a:t>Un constructor con el nombre, edad y sexo, el resto por defecto.</a:t>
            </a:r>
          </a:p>
          <a:p>
            <a:pPr lvl="1"/>
            <a:r>
              <a:rPr lang="es-MX" dirty="0"/>
              <a:t>Un constructor con todos los atributos como parámetro.</a:t>
            </a:r>
          </a:p>
          <a:p>
            <a:r>
              <a:rPr lang="es-MX" dirty="0"/>
              <a:t>Los métodos que se implementaran son:</a:t>
            </a:r>
          </a:p>
          <a:p>
            <a:pPr lvl="1"/>
            <a:r>
              <a:rPr lang="es-MX" b="1" dirty="0" err="1"/>
              <a:t>calcularIMC</a:t>
            </a:r>
            <a:r>
              <a:rPr lang="es-MX" b="1" dirty="0"/>
              <a:t>()</a:t>
            </a:r>
            <a:r>
              <a:rPr lang="es-MX" dirty="0"/>
              <a:t>: calculara si la persona esta en su peso ideal (peso en kg/(altura^2  en m)), si esta fórmula devuelve un valor menor que 20, la función devuelve un -1, si devuelve un número entre 20 y 25 (incluidos), significa que esta por debajo de su peso ideal la función devuelve un 0  y si devuelve un valor mayor que 25 significa que tiene sobrepeso, la función devuelve un 1. Te recomiendo que uses constantes para devolver estos valores.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68941"/>
            <a:ext cx="8596668" cy="6454588"/>
          </a:xfrm>
        </p:spPr>
        <p:txBody>
          <a:bodyPr>
            <a:normAutofit/>
          </a:bodyPr>
          <a:lstStyle/>
          <a:p>
            <a:pPr lvl="2"/>
            <a:r>
              <a:rPr lang="es-MX" b="1" dirty="0" err="1"/>
              <a:t>esMayorDeEdad</a:t>
            </a:r>
            <a:r>
              <a:rPr lang="es-MX" b="1" dirty="0"/>
              <a:t>()</a:t>
            </a:r>
            <a:r>
              <a:rPr lang="es-MX" dirty="0"/>
              <a:t>: indica si es mayor de edad, devuelve un booleano.</a:t>
            </a:r>
          </a:p>
          <a:p>
            <a:pPr lvl="2"/>
            <a:r>
              <a:rPr lang="es-MX" b="1" dirty="0" err="1"/>
              <a:t>comprobarSexo</a:t>
            </a:r>
            <a:r>
              <a:rPr lang="es-MX" b="1" dirty="0"/>
              <a:t>(</a:t>
            </a:r>
            <a:r>
              <a:rPr lang="es-MX" b="1" dirty="0" err="1"/>
              <a:t>char</a:t>
            </a:r>
            <a:r>
              <a:rPr lang="es-MX" b="1" dirty="0"/>
              <a:t> sexo)</a:t>
            </a:r>
            <a:r>
              <a:rPr lang="es-MX" dirty="0"/>
              <a:t>: comprueba que el sexo introducido es correcto. Si no es correcto, </a:t>
            </a:r>
            <a:r>
              <a:rPr lang="es-MX" dirty="0" err="1"/>
              <a:t>sera</a:t>
            </a:r>
            <a:r>
              <a:rPr lang="es-MX" dirty="0"/>
              <a:t> H. No </a:t>
            </a:r>
            <a:r>
              <a:rPr lang="es-MX" dirty="0" err="1"/>
              <a:t>sera</a:t>
            </a:r>
            <a:r>
              <a:rPr lang="es-MX" dirty="0"/>
              <a:t> visible al exterior.</a:t>
            </a:r>
          </a:p>
          <a:p>
            <a:pPr lvl="2"/>
            <a:r>
              <a:rPr lang="es-MX" b="1" dirty="0" err="1"/>
              <a:t>toString</a:t>
            </a:r>
            <a:r>
              <a:rPr lang="es-MX" b="1" dirty="0"/>
              <a:t>()</a:t>
            </a:r>
            <a:r>
              <a:rPr lang="es-MX" dirty="0"/>
              <a:t>: devuelve toda la información del objeto.</a:t>
            </a:r>
          </a:p>
          <a:p>
            <a:pPr lvl="2"/>
            <a:r>
              <a:rPr lang="es-MX" b="1" dirty="0" err="1"/>
              <a:t>generaDNI</a:t>
            </a:r>
            <a:r>
              <a:rPr lang="es-MX" b="1" dirty="0"/>
              <a:t>()</a:t>
            </a:r>
            <a:r>
              <a:rPr lang="es-MX" dirty="0"/>
              <a:t>: genera un número aleatorio de 8 cifras, genera a partir de este su número su letra correspondiente. Este método </a:t>
            </a:r>
            <a:r>
              <a:rPr lang="es-MX" dirty="0" err="1"/>
              <a:t>sera</a:t>
            </a:r>
            <a:r>
              <a:rPr lang="es-MX" dirty="0"/>
              <a:t> invocado cuando se construya el objeto. Puedes dividir el método para que te sea más fácil. No será visible al exterior.</a:t>
            </a:r>
          </a:p>
          <a:p>
            <a:pPr lvl="2"/>
            <a:r>
              <a:rPr lang="es-MX" dirty="0"/>
              <a:t>Métodos set de cada parámetro, excepto de DNI</a:t>
            </a:r>
            <a:r>
              <a:rPr lang="es-MX" dirty="0" smtClean="0"/>
              <a:t>.</a:t>
            </a:r>
          </a:p>
          <a:p>
            <a:r>
              <a:rPr lang="es-MX" dirty="0" smtClean="0"/>
              <a:t>Ahora</a:t>
            </a:r>
            <a:r>
              <a:rPr lang="es-MX" dirty="0"/>
              <a:t>, crea una clase ejecutable que haga lo siguiente:</a:t>
            </a:r>
          </a:p>
          <a:p>
            <a:r>
              <a:rPr lang="es-MX" dirty="0"/>
              <a:t>Pide por teclado el nombre, la edad, sexo, peso y altura.</a:t>
            </a:r>
          </a:p>
          <a:p>
            <a:r>
              <a:rPr lang="es-MX" dirty="0"/>
              <a:t>Crea 3 objetos de la clase anterior, el primer objeto obtendrá las anteriores variables pedidas por teclado, el segundo objeto obtendrá todos los anteriores menos el peso y la altura y el último por defecto, para este último utiliza los métodos set para darle a los atributos un valor.</a:t>
            </a:r>
          </a:p>
          <a:p>
            <a:r>
              <a:rPr lang="es-MX" dirty="0"/>
              <a:t>Para cada objeto, deberá comprobar si esta en su peso ideal, tiene sobrepeso o por debajo de su peso ideal con un mensaje.</a:t>
            </a:r>
          </a:p>
          <a:p>
            <a:r>
              <a:rPr lang="es-MX" dirty="0"/>
              <a:t>Indicar para cada objeto si es mayor de edad.</a:t>
            </a:r>
          </a:p>
          <a:p>
            <a:r>
              <a:rPr lang="es-MX" dirty="0"/>
              <a:t>Por último, mostrar la información de cada objeto.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Crearemos una clase llamada </a:t>
            </a:r>
            <a:r>
              <a:rPr lang="es-MX" b="1" dirty="0"/>
              <a:t>Serie</a:t>
            </a:r>
            <a:r>
              <a:rPr lang="es-MX" dirty="0"/>
              <a:t> con las siguientes características:</a:t>
            </a:r>
          </a:p>
          <a:p>
            <a:r>
              <a:rPr lang="es-MX" dirty="0"/>
              <a:t>Sus atributos son </a:t>
            </a:r>
            <a:r>
              <a:rPr lang="es-MX" b="1" dirty="0"/>
              <a:t>titulo, numero de temporadas</a:t>
            </a:r>
            <a:r>
              <a:rPr lang="es-MX" dirty="0"/>
              <a:t>, </a:t>
            </a:r>
            <a:r>
              <a:rPr lang="es-MX" b="1" dirty="0"/>
              <a:t>entregado, genero y creador.</a:t>
            </a:r>
            <a:endParaRPr lang="es-MX" dirty="0"/>
          </a:p>
          <a:p>
            <a:r>
              <a:rPr lang="es-MX" dirty="0"/>
              <a:t>Por defecto, el numero de temporadas es de 3 temporadas y entregado </a:t>
            </a:r>
            <a:r>
              <a:rPr lang="es-MX" b="1" dirty="0"/>
              <a:t>false</a:t>
            </a:r>
            <a:r>
              <a:rPr lang="es-MX" dirty="0"/>
              <a:t>. El resto de atributos serán valores por defecto según el tipo del atributo.</a:t>
            </a:r>
          </a:p>
          <a:p>
            <a:r>
              <a:rPr lang="es-MX" dirty="0"/>
              <a:t>Los constructores que se implementaran serán:</a:t>
            </a:r>
          </a:p>
          <a:p>
            <a:pPr lvl="1"/>
            <a:r>
              <a:rPr lang="es-MX" dirty="0"/>
              <a:t>Un constructor por defecto.</a:t>
            </a:r>
          </a:p>
          <a:p>
            <a:pPr lvl="1"/>
            <a:r>
              <a:rPr lang="es-MX" dirty="0"/>
              <a:t>Un constructor con el titulo y creador. El resto por defecto.</a:t>
            </a:r>
          </a:p>
          <a:p>
            <a:pPr lvl="1"/>
            <a:r>
              <a:rPr lang="es-MX" dirty="0"/>
              <a:t>Un constructor con todos los atributos, excepto de entregado.</a:t>
            </a:r>
          </a:p>
          <a:p>
            <a:r>
              <a:rPr lang="es-MX" dirty="0"/>
              <a:t>Los métodos que se implementara serán:</a:t>
            </a:r>
          </a:p>
          <a:p>
            <a:pPr lvl="1"/>
            <a:r>
              <a:rPr lang="es-MX" dirty="0"/>
              <a:t>Métodos </a:t>
            </a:r>
            <a:r>
              <a:rPr lang="es-MX" dirty="0" err="1"/>
              <a:t>get</a:t>
            </a:r>
            <a:r>
              <a:rPr lang="es-MX" dirty="0"/>
              <a:t> de todos los atributos, excepto de entregado.</a:t>
            </a:r>
          </a:p>
          <a:p>
            <a:pPr lvl="1"/>
            <a:r>
              <a:rPr lang="es-MX" dirty="0"/>
              <a:t>Métodos set de todos los atributos, excepto de entregado.</a:t>
            </a:r>
          </a:p>
          <a:p>
            <a:pPr lvl="1"/>
            <a:r>
              <a:rPr lang="es-MX" dirty="0"/>
              <a:t>Sobrescribe los métodos </a:t>
            </a:r>
            <a:r>
              <a:rPr lang="es-MX" dirty="0" err="1"/>
              <a:t>toString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36177"/>
            <a:ext cx="8596668" cy="5705186"/>
          </a:xfrm>
        </p:spPr>
        <p:txBody>
          <a:bodyPr/>
          <a:lstStyle/>
          <a:p>
            <a:r>
              <a:rPr lang="es-MX" dirty="0"/>
              <a:t>Crearemos una clase </a:t>
            </a:r>
            <a:r>
              <a:rPr lang="es-MX" b="1" dirty="0"/>
              <a:t>Videojuego</a:t>
            </a:r>
            <a:r>
              <a:rPr lang="es-MX" dirty="0"/>
              <a:t> con las siguientes características:</a:t>
            </a:r>
          </a:p>
          <a:p>
            <a:r>
              <a:rPr lang="es-MX" dirty="0"/>
              <a:t>Sus atributos son </a:t>
            </a:r>
            <a:r>
              <a:rPr lang="es-MX" b="1" dirty="0"/>
              <a:t>titulo, horas estimadas, entregado, genero y </a:t>
            </a:r>
            <a:r>
              <a:rPr lang="es-MX" b="1" dirty="0" err="1"/>
              <a:t>compañia</a:t>
            </a:r>
            <a:r>
              <a:rPr lang="es-MX" dirty="0"/>
              <a:t>.</a:t>
            </a:r>
          </a:p>
          <a:p>
            <a:r>
              <a:rPr lang="es-MX" dirty="0"/>
              <a:t>Por defecto, las horas estimadas serán de 10 horas y entregado false. El resto de atributos serán valores por defecto según el tipo del atributo.</a:t>
            </a:r>
          </a:p>
          <a:p>
            <a:r>
              <a:rPr lang="es-MX" dirty="0"/>
              <a:t>Los constructores que se implementaran serán:</a:t>
            </a:r>
          </a:p>
          <a:p>
            <a:pPr lvl="1"/>
            <a:r>
              <a:rPr lang="es-MX" dirty="0"/>
              <a:t>Un constructor por defecto.</a:t>
            </a:r>
          </a:p>
          <a:p>
            <a:pPr lvl="1"/>
            <a:r>
              <a:rPr lang="es-MX" dirty="0"/>
              <a:t>Un constructor con el titulo y horas estimadas. El resto por defecto.</a:t>
            </a:r>
          </a:p>
          <a:p>
            <a:pPr lvl="1"/>
            <a:r>
              <a:rPr lang="es-MX" dirty="0"/>
              <a:t>Un constructor con todos los atributos, excepto de entregado.</a:t>
            </a:r>
          </a:p>
          <a:p>
            <a:r>
              <a:rPr lang="es-MX" dirty="0"/>
              <a:t>Los métodos que se implementara serán:</a:t>
            </a:r>
          </a:p>
          <a:p>
            <a:pPr lvl="1"/>
            <a:r>
              <a:rPr lang="es-MX" dirty="0"/>
              <a:t>Métodos </a:t>
            </a:r>
            <a:r>
              <a:rPr lang="es-MX" dirty="0" err="1"/>
              <a:t>get</a:t>
            </a:r>
            <a:r>
              <a:rPr lang="es-MX" dirty="0"/>
              <a:t> de todos los atributos, excepto de entregado.</a:t>
            </a:r>
          </a:p>
          <a:p>
            <a:pPr lvl="1"/>
            <a:r>
              <a:rPr lang="es-MX" dirty="0"/>
              <a:t>Métodos set de todos los atributos, excepto de entregado.</a:t>
            </a:r>
          </a:p>
          <a:p>
            <a:pPr lvl="1"/>
            <a:r>
              <a:rPr lang="es-MX" dirty="0"/>
              <a:t>Sobrescribe los métodos </a:t>
            </a:r>
            <a:r>
              <a:rPr lang="es-MX" dirty="0" err="1"/>
              <a:t>toString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4813"/>
            <a:ext cx="8596668" cy="586655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Como vemos, en principio, las clases anteriores no son padre-hija, pero si tienen en común, por eso vamos a hacer una interfaz llamada </a:t>
            </a:r>
            <a:r>
              <a:rPr lang="es-MX" b="1" dirty="0"/>
              <a:t>Entregable</a:t>
            </a:r>
            <a:r>
              <a:rPr lang="es-MX" dirty="0"/>
              <a:t> con los siguientes métodos:</a:t>
            </a:r>
          </a:p>
          <a:p>
            <a:r>
              <a:rPr lang="es-MX" b="1" dirty="0"/>
              <a:t>entregar()</a:t>
            </a:r>
            <a:r>
              <a:rPr lang="es-MX" dirty="0"/>
              <a:t>: cambia el atributo prestado a true.</a:t>
            </a:r>
          </a:p>
          <a:p>
            <a:r>
              <a:rPr lang="es-MX" b="1" dirty="0"/>
              <a:t>devolver()</a:t>
            </a:r>
            <a:r>
              <a:rPr lang="es-MX" dirty="0"/>
              <a:t>: cambia el atributo prestado a false.</a:t>
            </a:r>
          </a:p>
          <a:p>
            <a:r>
              <a:rPr lang="es-MX" b="1" dirty="0" err="1"/>
              <a:t>isEntregado</a:t>
            </a:r>
            <a:r>
              <a:rPr lang="es-MX" b="1" dirty="0"/>
              <a:t>()</a:t>
            </a:r>
            <a:r>
              <a:rPr lang="es-MX" dirty="0"/>
              <a:t>: devuelve el estado del atributo prestado.</a:t>
            </a:r>
          </a:p>
          <a:p>
            <a:r>
              <a:rPr lang="es-MX" dirty="0"/>
              <a:t>Método </a:t>
            </a:r>
            <a:r>
              <a:rPr lang="es-MX" b="1" dirty="0" err="1"/>
              <a:t>compareTo</a:t>
            </a:r>
            <a:r>
              <a:rPr lang="es-MX" b="1" dirty="0"/>
              <a:t> (</a:t>
            </a:r>
            <a:r>
              <a:rPr lang="es-MX" b="1" dirty="0" err="1"/>
              <a:t>Object</a:t>
            </a:r>
            <a:r>
              <a:rPr lang="es-MX" b="1" dirty="0"/>
              <a:t> a)</a:t>
            </a:r>
            <a:r>
              <a:rPr lang="es-MX" dirty="0"/>
              <a:t>, compara las horas estimadas en los videojuegos y en las series el numero de temporadas. Como parámetro que tenga un objeto, no es necesario que implementes la interfaz Comparable. Recuerda el uso de los casting de objetos.</a:t>
            </a:r>
          </a:p>
          <a:p>
            <a:r>
              <a:rPr lang="es-MX" dirty="0"/>
              <a:t>Implementa los anteriores métodos en las clases Videojuego y Serie. Ahora crea una aplicación ejecutable y realiza lo siguiente:</a:t>
            </a:r>
          </a:p>
          <a:p>
            <a:r>
              <a:rPr lang="es-MX" dirty="0"/>
              <a:t>Crea dos </a:t>
            </a:r>
            <a:r>
              <a:rPr lang="es-MX" dirty="0" err="1"/>
              <a:t>arrays</a:t>
            </a:r>
            <a:r>
              <a:rPr lang="es-MX" dirty="0"/>
              <a:t>, uno de</a:t>
            </a:r>
            <a:r>
              <a:rPr lang="es-MX" b="1" dirty="0"/>
              <a:t> Series</a:t>
            </a:r>
            <a:r>
              <a:rPr lang="es-MX" dirty="0"/>
              <a:t> y otro de </a:t>
            </a:r>
            <a:r>
              <a:rPr lang="es-MX" b="1" dirty="0"/>
              <a:t>Videojuegos</a:t>
            </a:r>
            <a:r>
              <a:rPr lang="es-MX" dirty="0"/>
              <a:t>, de 5 posiciones cada uno.</a:t>
            </a:r>
          </a:p>
          <a:p>
            <a:r>
              <a:rPr lang="es-MX" dirty="0"/>
              <a:t>Crea un objeto en cada posición del </a:t>
            </a:r>
            <a:r>
              <a:rPr lang="es-MX" dirty="0" err="1"/>
              <a:t>array</a:t>
            </a:r>
            <a:r>
              <a:rPr lang="es-MX" dirty="0"/>
              <a:t>, con los valores que desees, puedes usar distintos constructores.</a:t>
            </a:r>
          </a:p>
          <a:p>
            <a:r>
              <a:rPr lang="es-MX" dirty="0"/>
              <a:t>Entrega algunos </a:t>
            </a:r>
            <a:r>
              <a:rPr lang="es-MX" b="1" dirty="0"/>
              <a:t>Videojuegos</a:t>
            </a:r>
            <a:r>
              <a:rPr lang="es-MX" dirty="0"/>
              <a:t> y </a:t>
            </a:r>
            <a:r>
              <a:rPr lang="es-MX" b="1" dirty="0"/>
              <a:t>Series</a:t>
            </a:r>
            <a:r>
              <a:rPr lang="es-MX" dirty="0"/>
              <a:t> con el método </a:t>
            </a:r>
            <a:r>
              <a:rPr lang="es-MX" b="1" dirty="0"/>
              <a:t>entregar()</a:t>
            </a:r>
            <a:r>
              <a:rPr lang="es-MX" dirty="0"/>
              <a:t>.</a:t>
            </a:r>
          </a:p>
          <a:p>
            <a:r>
              <a:rPr lang="es-MX" dirty="0"/>
              <a:t>Cuenta cuantos </a:t>
            </a:r>
            <a:r>
              <a:rPr lang="es-MX" b="1" dirty="0"/>
              <a:t>Series</a:t>
            </a:r>
            <a:r>
              <a:rPr lang="es-MX" dirty="0"/>
              <a:t> y </a:t>
            </a:r>
            <a:r>
              <a:rPr lang="es-MX" b="1" dirty="0"/>
              <a:t>Videojuegos</a:t>
            </a:r>
            <a:r>
              <a:rPr lang="es-MX" dirty="0"/>
              <a:t> hay entregados. Al contarlos, devuélvelos.</a:t>
            </a:r>
          </a:p>
          <a:p>
            <a:r>
              <a:rPr lang="es-MX" dirty="0"/>
              <a:t>Por último, indica el </a:t>
            </a:r>
            <a:r>
              <a:rPr lang="es-MX" b="1" dirty="0"/>
              <a:t>Videojuego</a:t>
            </a:r>
            <a:r>
              <a:rPr lang="es-MX" dirty="0"/>
              <a:t> tiene más horas estimadas y la serie con mas temporadas. </a:t>
            </a:r>
            <a:r>
              <a:rPr lang="es-MX" dirty="0" err="1"/>
              <a:t>Muestralos</a:t>
            </a:r>
            <a:r>
              <a:rPr lang="es-MX" dirty="0"/>
              <a:t> en pantalla con toda su información (usa el método </a:t>
            </a:r>
            <a:r>
              <a:rPr lang="es-MX" dirty="0" err="1"/>
              <a:t>toString</a:t>
            </a:r>
            <a:r>
              <a:rPr lang="es-MX" dirty="0"/>
              <a:t>()).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No usa punteros</a:t>
            </a:r>
          </a:p>
          <a:p>
            <a:r>
              <a:rPr lang="es-MX" sz="2400" dirty="0" err="1" smtClean="0"/>
              <a:t>Garbage</a:t>
            </a:r>
            <a:r>
              <a:rPr lang="es-MX" sz="2400" dirty="0" smtClean="0"/>
              <a:t> </a:t>
            </a:r>
            <a:r>
              <a:rPr lang="es-MX" sz="2400" dirty="0" err="1" smtClean="0"/>
              <a:t>collector</a:t>
            </a:r>
            <a:endParaRPr lang="es-MX" sz="2400" dirty="0" smtClean="0"/>
          </a:p>
          <a:p>
            <a:r>
              <a:rPr lang="es-MX" sz="2400" dirty="0" smtClean="0"/>
              <a:t>Herencia simple</a:t>
            </a:r>
          </a:p>
          <a:p>
            <a:r>
              <a:rPr lang="es-MX" sz="2400" dirty="0" err="1" smtClean="0"/>
              <a:t>Boolean</a:t>
            </a:r>
            <a:r>
              <a:rPr lang="es-MX" sz="2400" dirty="0" smtClean="0"/>
              <a:t> true/false</a:t>
            </a:r>
            <a:endParaRPr lang="es-MX" sz="2400" dirty="0"/>
          </a:p>
        </p:txBody>
      </p:sp>
      <p:pic>
        <p:nvPicPr>
          <p:cNvPr id="5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Interfaz gráfica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Swing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Swing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una biblioteca gráfica para Java. Incluye </a:t>
            </a:r>
            <a:r>
              <a:rPr lang="es-MX" sz="2400" dirty="0" err="1" smtClean="0"/>
              <a:t>widgets</a:t>
            </a:r>
            <a:r>
              <a:rPr lang="es-MX" sz="2400" dirty="0" smtClean="0"/>
              <a:t> para interfaz gráfica de usuario tal como: cajas de texto, botones, desplegables y tablas.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Propiedades y eventos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Ventanas, contenedores y controles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Ventanas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213360"/>
              </p:ext>
            </p:extLst>
          </p:nvPr>
        </p:nvGraphicFramePr>
        <p:xfrm>
          <a:off x="677690" y="1930400"/>
          <a:ext cx="8596312" cy="32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JFrame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Ventana principal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JDialog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Ventana secundaria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JOptionPane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Ventana modal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JFileChooser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Selector de archivos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JColorChooser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Selector de colores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Contenedores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02118"/>
              </p:ext>
            </p:extLst>
          </p:nvPr>
        </p:nvGraphicFramePr>
        <p:xfrm>
          <a:off x="677690" y="1930400"/>
          <a:ext cx="8596312" cy="32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JPanel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Panel</a:t>
                      </a:r>
                      <a:r>
                        <a:rPr lang="es-MX" baseline="0" dirty="0" smtClean="0"/>
                        <a:t> simple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JTabbedPane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Panel con pestañas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JSplitPane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Panel con divisor deslizante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JScrollaPane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Panel desplazable</a:t>
                      </a:r>
                      <a:endParaRPr lang="es-MX" dirty="0"/>
                    </a:p>
                  </a:txBody>
                  <a:tcPr/>
                </a:tc>
              </a:tr>
              <a:tr h="54982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JToolBar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Barra de herramientas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40" y="569259"/>
            <a:ext cx="8596668" cy="681317"/>
          </a:xfrm>
        </p:spPr>
        <p:txBody>
          <a:bodyPr/>
          <a:lstStyle/>
          <a:p>
            <a:r>
              <a:rPr lang="es-MX" dirty="0" smtClean="0"/>
              <a:t>Controles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226200"/>
              </p:ext>
            </p:extLst>
          </p:nvPr>
        </p:nvGraphicFramePr>
        <p:xfrm>
          <a:off x="744925" y="1269540"/>
          <a:ext cx="8596312" cy="470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93"/>
                <a:gridCol w="5078519"/>
              </a:tblGrid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JLabel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Etiquetas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JButton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Botones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JToogleButton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Botón de dos estados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JCheckBox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Casilla de verificación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JRadioButton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Botón</a:t>
                      </a:r>
                      <a:r>
                        <a:rPr lang="es-MX" baseline="0" dirty="0" smtClean="0"/>
                        <a:t> de opción</a:t>
                      </a:r>
                      <a:endParaRPr lang="es-MX" dirty="0"/>
                    </a:p>
                  </a:txBody>
                  <a:tcPr/>
                </a:tc>
              </a:tr>
              <a:tr h="538429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ButtonGroup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Agrupación de </a:t>
                      </a:r>
                      <a:r>
                        <a:rPr lang="es-MX" dirty="0" err="1" smtClean="0"/>
                        <a:t>JCheckBox</a:t>
                      </a:r>
                      <a:r>
                        <a:rPr lang="es-MX" dirty="0" smtClean="0"/>
                        <a:t> o </a:t>
                      </a:r>
                      <a:r>
                        <a:rPr lang="es-MX" dirty="0" err="1" smtClean="0"/>
                        <a:t>JRadioButton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JComboBox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Lsita</a:t>
                      </a:r>
                      <a:r>
                        <a:rPr lang="es-MX" dirty="0" smtClean="0"/>
                        <a:t> desplegable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JList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Lista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JTextField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Campo de texto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40" y="569259"/>
            <a:ext cx="8596668" cy="681317"/>
          </a:xfrm>
        </p:spPr>
        <p:txBody>
          <a:bodyPr/>
          <a:lstStyle/>
          <a:p>
            <a:r>
              <a:rPr lang="es-MX" dirty="0" smtClean="0"/>
              <a:t>Controles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7169"/>
              </p:ext>
            </p:extLst>
          </p:nvPr>
        </p:nvGraphicFramePr>
        <p:xfrm>
          <a:off x="650796" y="1551928"/>
          <a:ext cx="8596312" cy="377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93"/>
                <a:gridCol w="5078519"/>
              </a:tblGrid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JTextArea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Cuadro de texto </a:t>
                      </a:r>
                      <a:r>
                        <a:rPr lang="es-MX" dirty="0" err="1" smtClean="0"/>
                        <a:t>multilinea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JScrollBar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Barra de desplazamiento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JSlider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Selector por desplazamiento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JProgressBar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Barra de progreso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JFormattedField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Campo de texto con formato</a:t>
                      </a:r>
                      <a:endParaRPr lang="es-MX" dirty="0"/>
                    </a:p>
                  </a:txBody>
                  <a:tcPr/>
                </a:tc>
              </a:tr>
              <a:tr h="538429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JPasswordField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Campo de contraseña</a:t>
                      </a:r>
                      <a:endParaRPr lang="es-MX" dirty="0"/>
                    </a:p>
                  </a:txBody>
                  <a:tcPr/>
                </a:tc>
              </a:tr>
              <a:tr h="462503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JSpinner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Selector de valores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Layouts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Gestionan la disposición de los controles dentro de los contenedores</a:t>
            </a:r>
          </a:p>
          <a:p>
            <a:r>
              <a:rPr lang="es-MX" sz="2400" dirty="0" smtClean="0"/>
              <a:t>Se distinguen por el criterio de distribución de controles</a:t>
            </a:r>
            <a:endParaRPr lang="es-MX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40" y="569259"/>
            <a:ext cx="8596668" cy="681317"/>
          </a:xfrm>
        </p:spPr>
        <p:txBody>
          <a:bodyPr/>
          <a:lstStyle/>
          <a:p>
            <a:r>
              <a:rPr lang="es-MX" dirty="0" err="1" smtClean="0"/>
              <a:t>Layouts</a:t>
            </a:r>
            <a:r>
              <a:rPr lang="es-MX" dirty="0" smtClean="0"/>
              <a:t>	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52930"/>
              </p:ext>
            </p:extLst>
          </p:nvPr>
        </p:nvGraphicFramePr>
        <p:xfrm>
          <a:off x="650796" y="1551928"/>
          <a:ext cx="8596312" cy="434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93"/>
                <a:gridCol w="5078519"/>
              </a:tblGrid>
              <a:tr h="50866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Comportamiento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Free </a:t>
                      </a:r>
                      <a:r>
                        <a:rPr lang="es-MX" dirty="0" err="1" smtClean="0"/>
                        <a:t>Desing</a:t>
                      </a:r>
                      <a:r>
                        <a:rPr lang="es-MX" dirty="0" smtClean="0"/>
                        <a:t> (</a:t>
                      </a:r>
                      <a:r>
                        <a:rPr lang="es-MX" dirty="0" err="1" smtClean="0"/>
                        <a:t>Group</a:t>
                      </a:r>
                      <a:r>
                        <a:rPr lang="es-MX" baseline="0" dirty="0" err="1" smtClean="0"/>
                        <a:t>Layout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Está</a:t>
                      </a:r>
                      <a:r>
                        <a:rPr lang="es-MX" baseline="0" dirty="0" smtClean="0"/>
                        <a:t> optimizado para utilizarse con herramientas de diseño de GUI</a:t>
                      </a:r>
                      <a:endParaRPr lang="es-MX" dirty="0"/>
                    </a:p>
                  </a:txBody>
                  <a:tcPr/>
                </a:tc>
              </a:tr>
              <a:tr h="508668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AbsoluteLayout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Coloca los elementos</a:t>
                      </a:r>
                      <a:r>
                        <a:rPr lang="es-MX" baseline="0" dirty="0" smtClean="0"/>
                        <a:t> en posiciones fijas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BorderLayout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Reparte los elementos en 5 posiciones: top, </a:t>
                      </a:r>
                      <a:r>
                        <a:rPr lang="es-MX" dirty="0" err="1" smtClean="0"/>
                        <a:t>bottom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left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right</a:t>
                      </a:r>
                      <a:r>
                        <a:rPr lang="es-MX" baseline="0" dirty="0" smtClean="0"/>
                        <a:t> y center</a:t>
                      </a:r>
                      <a:endParaRPr lang="es-MX" dirty="0"/>
                    </a:p>
                  </a:txBody>
                  <a:tcPr/>
                </a:tc>
              </a:tr>
              <a:tr h="508668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BoxLayout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Pone los elementos en una</a:t>
                      </a:r>
                      <a:r>
                        <a:rPr lang="es-MX" baseline="0" dirty="0" smtClean="0"/>
                        <a:t> fila o columna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Mantiene varios juegos</a:t>
                      </a:r>
                      <a:r>
                        <a:rPr lang="es-MX" baseline="0" dirty="0" smtClean="0"/>
                        <a:t> de controles alternativos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FlowLayout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Coloca los elementos</a:t>
                      </a:r>
                      <a:r>
                        <a:rPr lang="es-MX" baseline="0" dirty="0" smtClean="0"/>
                        <a:t> de izquierda a derecha en filas del ancho del contenedor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ltihil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" y="160987"/>
            <a:ext cx="1912512" cy="19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ultihilo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6" y="2292439"/>
            <a:ext cx="6039321" cy="41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40" y="569259"/>
            <a:ext cx="8596668" cy="681317"/>
          </a:xfrm>
        </p:spPr>
        <p:txBody>
          <a:bodyPr/>
          <a:lstStyle/>
          <a:p>
            <a:r>
              <a:rPr lang="es-MX" dirty="0" err="1" smtClean="0"/>
              <a:t>Layouts</a:t>
            </a:r>
            <a:r>
              <a:rPr lang="es-MX" dirty="0" smtClean="0"/>
              <a:t>	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86178"/>
              </p:ext>
            </p:extLst>
          </p:nvPr>
        </p:nvGraphicFramePr>
        <p:xfrm>
          <a:off x="650796" y="1551928"/>
          <a:ext cx="8596312" cy="332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93"/>
                <a:gridCol w="5078519"/>
              </a:tblGrid>
              <a:tr h="50866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Comportamiento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GridBagLayout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Coloca los elementos</a:t>
                      </a:r>
                      <a:r>
                        <a:rPr lang="es-MX" baseline="0" dirty="0" smtClean="0"/>
                        <a:t> en una estructura de celdas flexibles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GridLayout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Reparte los elementos</a:t>
                      </a:r>
                      <a:r>
                        <a:rPr lang="es-MX" baseline="0" dirty="0" smtClean="0"/>
                        <a:t> en una cuadricula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 utiliza </a:t>
                      </a:r>
                      <a:r>
                        <a:rPr lang="es-MX" dirty="0" err="1" smtClean="0"/>
                        <a:t>Layout</a:t>
                      </a:r>
                      <a:endParaRPr lang="es-MX" dirty="0"/>
                    </a:p>
                  </a:txBody>
                  <a:tcPr/>
                </a:tc>
              </a:tr>
              <a:tr h="70397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OverlayLayout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Coloca los elementos unos encima de otros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440" y="569259"/>
            <a:ext cx="8596668" cy="681317"/>
          </a:xfrm>
        </p:spPr>
        <p:txBody>
          <a:bodyPr/>
          <a:lstStyle/>
          <a:p>
            <a:r>
              <a:rPr lang="es-MX" dirty="0" smtClean="0"/>
              <a:t>Menús	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009297"/>
              </p:ext>
            </p:extLst>
          </p:nvPr>
        </p:nvGraphicFramePr>
        <p:xfrm>
          <a:off x="650796" y="1411942"/>
          <a:ext cx="8596312" cy="450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93"/>
                <a:gridCol w="5078519"/>
              </a:tblGrid>
              <a:tr h="42149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JMenuBar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Barra de menú de la aplicación</a:t>
                      </a:r>
                      <a:endParaRPr lang="es-MX" dirty="0"/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JMenu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Menú</a:t>
                      </a:r>
                      <a:r>
                        <a:rPr lang="es-MX" baseline="0" dirty="0" smtClean="0"/>
                        <a:t> desplegable</a:t>
                      </a:r>
                      <a:endParaRPr lang="es-MX" dirty="0"/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JMenuItem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del menú</a:t>
                      </a:r>
                      <a:endParaRPr lang="es-MX" dirty="0"/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JCheckBoxMenuItem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Elemento de menú tipo </a:t>
                      </a:r>
                      <a:r>
                        <a:rPr lang="es-MX" dirty="0" err="1" smtClean="0"/>
                        <a:t>JCheckBox</a:t>
                      </a:r>
                      <a:endParaRPr lang="es-MX" dirty="0"/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JRadioButtonMenuItem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Elemento de menú de tipo </a:t>
                      </a:r>
                      <a:r>
                        <a:rPr lang="es-MX" dirty="0" err="1" smtClean="0"/>
                        <a:t>JRadioButton</a:t>
                      </a:r>
                      <a:endParaRPr lang="es-MX" dirty="0"/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Separador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Separador</a:t>
                      </a:r>
                      <a:endParaRPr lang="es-MX" dirty="0"/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JPopupMenu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Menú contextual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trabajar con JAVA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JDK (Java </a:t>
            </a:r>
            <a:r>
              <a:rPr lang="es-MX" sz="2800" dirty="0" err="1" smtClean="0"/>
              <a:t>Developmet</a:t>
            </a:r>
            <a:r>
              <a:rPr lang="es-MX" sz="2800" dirty="0" smtClean="0"/>
              <a:t> Kit)</a:t>
            </a:r>
          </a:p>
          <a:p>
            <a:pPr lvl="1"/>
            <a:r>
              <a:rPr lang="es-MX" sz="2400" dirty="0" smtClean="0"/>
              <a:t>JRE (Java </a:t>
            </a:r>
            <a:r>
              <a:rPr lang="es-MX" sz="2400" dirty="0" err="1" smtClean="0"/>
              <a:t>Rutime</a:t>
            </a:r>
            <a:r>
              <a:rPr lang="es-MX" sz="2400" dirty="0" smtClean="0"/>
              <a:t> </a:t>
            </a:r>
            <a:r>
              <a:rPr lang="es-MX" sz="2400" dirty="0" err="1" smtClean="0"/>
              <a:t>Evironment</a:t>
            </a:r>
            <a:r>
              <a:rPr lang="es-MX" sz="2400" dirty="0" smtClean="0"/>
              <a:t>)</a:t>
            </a:r>
          </a:p>
          <a:p>
            <a:pPr lvl="2"/>
            <a:r>
              <a:rPr lang="es-MX" sz="2000" dirty="0" smtClean="0"/>
              <a:t>JVM (Java Virtual Machine)</a:t>
            </a:r>
          </a:p>
          <a:p>
            <a:pPr lvl="2"/>
            <a:r>
              <a:rPr lang="es-MX" sz="2000" dirty="0" smtClean="0"/>
              <a:t>Librerías de clases</a:t>
            </a:r>
          </a:p>
          <a:p>
            <a:pPr lvl="1"/>
            <a:r>
              <a:rPr lang="es-MX" sz="2400" dirty="0" smtClean="0"/>
              <a:t>Compilador</a:t>
            </a:r>
          </a:p>
          <a:p>
            <a:pPr lvl="1"/>
            <a:r>
              <a:rPr lang="es-MX" sz="2400" dirty="0" smtClean="0"/>
              <a:t>Utilidades</a:t>
            </a:r>
          </a:p>
          <a:p>
            <a:pPr lvl="1"/>
            <a:r>
              <a:rPr lang="es-MX" sz="2400" dirty="0" smtClean="0"/>
              <a:t>Ejemplos</a:t>
            </a:r>
            <a:endParaRPr lang="es-MX" sz="2400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29979"/>
              </p:ext>
            </p:extLst>
          </p:nvPr>
        </p:nvGraphicFramePr>
        <p:xfrm>
          <a:off x="677334" y="1619675"/>
          <a:ext cx="8596312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Enteros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Byte, short, 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long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Reales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Float</a:t>
                      </a:r>
                      <a:r>
                        <a:rPr lang="es-MX" dirty="0" smtClean="0"/>
                        <a:t>, doublé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Lógicos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Boolean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Caracteres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Char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String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1058</TotalTime>
  <Words>2150</Words>
  <Application>Microsoft Office PowerPoint</Application>
  <PresentationFormat>Panorámica</PresentationFormat>
  <Paragraphs>584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7" baseType="lpstr">
      <vt:lpstr>Arial</vt:lpstr>
      <vt:lpstr>Consolas</vt:lpstr>
      <vt:lpstr>Courier New</vt:lpstr>
      <vt:lpstr>Trebuchet MS</vt:lpstr>
      <vt:lpstr>Wingdings 3</vt:lpstr>
      <vt:lpstr>Faceta</vt:lpstr>
      <vt:lpstr>Presentación de PowerPoint</vt:lpstr>
      <vt:lpstr>Presentación de PowerPoint</vt:lpstr>
      <vt:lpstr>Características</vt:lpstr>
      <vt:lpstr>Write once run everywhere </vt:lpstr>
      <vt:lpstr>Presentación de PowerPoint</vt:lpstr>
      <vt:lpstr>Simple</vt:lpstr>
      <vt:lpstr>Presentación de PowerPoint</vt:lpstr>
      <vt:lpstr>Como trabajar con JAVA</vt:lpstr>
      <vt:lpstr>Tipos de datos</vt:lpstr>
      <vt:lpstr>Conversiones</vt:lpstr>
      <vt:lpstr>Operadores aritméticos</vt:lpstr>
      <vt:lpstr>Operadores relacionales</vt:lpstr>
      <vt:lpstr>Operadores lógicos</vt:lpstr>
      <vt:lpstr>Constantes</vt:lpstr>
      <vt:lpstr>Ejercicio</vt:lpstr>
      <vt:lpstr>Ejercicio</vt:lpstr>
      <vt:lpstr>Switch</vt:lpstr>
      <vt:lpstr>Ejercicio</vt:lpstr>
      <vt:lpstr>Ciclos</vt:lpstr>
      <vt:lpstr>Ejercicio</vt:lpstr>
      <vt:lpstr>Ejercicio</vt:lpstr>
      <vt:lpstr>Excepciones</vt:lpstr>
      <vt:lpstr>Gestión de excepciones</vt:lpstr>
      <vt:lpstr>Funciones</vt:lpstr>
      <vt:lpstr>Ejemplo función</vt:lpstr>
      <vt:lpstr>Ejercicio</vt:lpstr>
      <vt:lpstr>Recursividad</vt:lpstr>
      <vt:lpstr>Factorial</vt:lpstr>
      <vt:lpstr>Ejercicio</vt:lpstr>
      <vt:lpstr>Arrays</vt:lpstr>
      <vt:lpstr>Ejemplo de Array</vt:lpstr>
      <vt:lpstr>Programación Orientada a Objetos</vt:lpstr>
      <vt:lpstr>Presentación de PowerPoint</vt:lpstr>
      <vt:lpstr>CLASES</vt:lpstr>
      <vt:lpstr>Instancia</vt:lpstr>
      <vt:lpstr>Construcción de la Clase</vt:lpstr>
      <vt:lpstr>Ejemplo:</vt:lpstr>
      <vt:lpstr>UML</vt:lpstr>
      <vt:lpstr>Abstracción</vt:lpstr>
      <vt:lpstr>Propiedades</vt:lpstr>
      <vt:lpstr>Métodos</vt:lpstr>
      <vt:lpstr>Constructor</vt:lpstr>
      <vt:lpstr>Encapsulación</vt:lpstr>
      <vt:lpstr>Visibilidad</vt:lpstr>
      <vt:lpstr>Ejercicio </vt:lpstr>
      <vt:lpstr>Herencia</vt:lpstr>
      <vt:lpstr>Presentación de PowerPoint</vt:lpstr>
      <vt:lpstr>Ejercicio</vt:lpstr>
      <vt:lpstr>Interfaces y clases abstractas</vt:lpstr>
      <vt:lpstr>Interfaces</vt:lpstr>
      <vt:lpstr>Clases abstractas</vt:lpstr>
      <vt:lpstr>Presentación de PowerPoint</vt:lpstr>
      <vt:lpstr>Paquetes y espacios de nombres</vt:lpstr>
      <vt:lpstr>Presentación de PowerPoint</vt:lpstr>
      <vt:lpstr>Ejercicio</vt:lpstr>
      <vt:lpstr>Presentación de PowerPoint</vt:lpstr>
      <vt:lpstr>Ejercicio</vt:lpstr>
      <vt:lpstr>Presentación de PowerPoint</vt:lpstr>
      <vt:lpstr>Presentación de PowerPoint</vt:lpstr>
      <vt:lpstr>Interfaz gráfica</vt:lpstr>
      <vt:lpstr>Swing</vt:lpstr>
      <vt:lpstr>Propiedades y eventos</vt:lpstr>
      <vt:lpstr>Ventanas, contenedores y controles</vt:lpstr>
      <vt:lpstr>Ventanas</vt:lpstr>
      <vt:lpstr>Contenedores</vt:lpstr>
      <vt:lpstr>Controles</vt:lpstr>
      <vt:lpstr>Controles</vt:lpstr>
      <vt:lpstr>Layouts</vt:lpstr>
      <vt:lpstr>Layouts </vt:lpstr>
      <vt:lpstr>Layouts </vt:lpstr>
      <vt:lpstr>Menús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7</dc:title>
  <dc:creator>Miguel Chuil</dc:creator>
  <cp:lastModifiedBy>Miguel Chuil</cp:lastModifiedBy>
  <cp:revision>67</cp:revision>
  <dcterms:created xsi:type="dcterms:W3CDTF">2017-04-05T22:06:48Z</dcterms:created>
  <dcterms:modified xsi:type="dcterms:W3CDTF">2017-04-21T00:18:29Z</dcterms:modified>
</cp:coreProperties>
</file>