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0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9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8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18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6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84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2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09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60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7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1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3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24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56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60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56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6323-87CB-4B79-BD1E-7EE244B1AEFB}" type="datetimeFigureOut">
              <a:rPr lang="es-MX" smtClean="0"/>
              <a:t>13/04/2017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44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83" y="751471"/>
            <a:ext cx="4799324" cy="4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Conversiones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Implicitas</a:t>
            </a:r>
            <a:endParaRPr lang="es-MX" sz="2800" dirty="0"/>
          </a:p>
          <a:p>
            <a:r>
              <a:rPr lang="es-MX" sz="2800" dirty="0"/>
              <a:t>Casting</a:t>
            </a:r>
          </a:p>
          <a:p>
            <a:r>
              <a:rPr lang="es-MX" sz="2800" dirty="0"/>
              <a:t>Métodos en las clases asociadas (</a:t>
            </a:r>
            <a:r>
              <a:rPr lang="es-MX" sz="2800" dirty="0" err="1"/>
              <a:t>String</a:t>
            </a:r>
            <a:r>
              <a:rPr lang="es-MX" sz="2800" dirty="0"/>
              <a:t>)</a:t>
            </a:r>
          </a:p>
          <a:p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310286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+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Suma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-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Resta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Multiplicación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División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Resto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72732" y="5241701"/>
            <a:ext cx="8533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Ejercicio: Pedir dos números enteros y realizar todas las operaciones con ellos, </a:t>
            </a:r>
          </a:p>
          <a:p>
            <a:r>
              <a:rPr lang="es-MX" dirty="0" smtClean="0"/>
              <a:t>Pedir 2 números reales y realizar todas las operaciones con ellos.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3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relacionales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60653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&gt;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Mayor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&lt;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Menor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&gt;=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Mayor o 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&lt;=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Menor o 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==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!=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Distinto</a:t>
                      </a:r>
                      <a:r>
                        <a:rPr lang="es-MX" baseline="0" dirty="0" smtClean="0"/>
                        <a:t> que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229835"/>
              </p:ext>
            </p:extLst>
          </p:nvPr>
        </p:nvGraphicFramePr>
        <p:xfrm>
          <a:off x="677863" y="2160588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&amp;&amp;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AND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||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!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NOT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Pedirle al usuario su edad y mostrar uno de los siguientes mensajes</a:t>
            </a:r>
          </a:p>
          <a:p>
            <a:r>
              <a:rPr lang="es-MX" dirty="0" smtClean="0"/>
              <a:t>0-2 -&gt;Eres un bebe</a:t>
            </a:r>
          </a:p>
          <a:p>
            <a:r>
              <a:rPr lang="es-MX" dirty="0" smtClean="0"/>
              <a:t>3-12 -&gt;Eres un niño</a:t>
            </a:r>
          </a:p>
          <a:p>
            <a:r>
              <a:rPr lang="es-MX" dirty="0" smtClean="0"/>
              <a:t>13-17-&gt;Eres un adolecente</a:t>
            </a:r>
          </a:p>
          <a:p>
            <a:r>
              <a:rPr lang="es-MX" dirty="0" smtClean="0"/>
              <a:t>18-19 -&gt;Eres una nuevo adulto</a:t>
            </a:r>
          </a:p>
          <a:p>
            <a:r>
              <a:rPr lang="es-MX" dirty="0" smtClean="0"/>
              <a:t>20-35 -&gt;Eres un adulto joven</a:t>
            </a:r>
          </a:p>
          <a:p>
            <a:r>
              <a:rPr lang="es-MX" dirty="0" smtClean="0"/>
              <a:t>36-70 -&gt; Eres un adulto</a:t>
            </a:r>
          </a:p>
          <a:p>
            <a:r>
              <a:rPr lang="es-MX" dirty="0" smtClean="0"/>
              <a:t>71-80-&gt;Eres un adulto mayor</a:t>
            </a:r>
          </a:p>
          <a:p>
            <a:r>
              <a:rPr lang="es-MX" dirty="0" smtClean="0"/>
              <a:t>&gt;80 -&gt;¡</a:t>
            </a:r>
            <a:r>
              <a:rPr lang="es-MX" dirty="0" err="1" smtClean="0"/>
              <a:t>Wuau</a:t>
            </a:r>
            <a:r>
              <a:rPr lang="es-MX" dirty="0" smtClean="0"/>
              <a:t>! Pareces </a:t>
            </a:r>
            <a:r>
              <a:rPr lang="es-MX" dirty="0" err="1" smtClean="0"/>
              <a:t>Matusalen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EjercicioHoraDia</a:t>
            </a:r>
            <a:r>
              <a:rPr lang="es-MX" dirty="0" smtClean="0"/>
              <a:t> que pida al usuario la hora actual, en horas y minutos (un valor para la hora y otro para los minutos). Después, en función de los valores que el usuario escriba, mostrar si es de madrugada, si es por la mañana, por la tarde o por la noche.</a:t>
            </a:r>
          </a:p>
          <a:p>
            <a:pPr marL="0" indent="0">
              <a:buNone/>
            </a:pPr>
            <a:r>
              <a:rPr lang="es-MX" dirty="0" smtClean="0"/>
              <a:t>Si se da la casualidad de que son las 12 del medio </a:t>
            </a:r>
            <a:r>
              <a:rPr lang="es-MX" dirty="0" err="1" smtClean="0"/>
              <a:t>dia</a:t>
            </a:r>
            <a:r>
              <a:rPr lang="es-MX" dirty="0" smtClean="0"/>
              <a:t> o las 12 de la noche, se mostrara un mensaje especial al usuario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Switch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7909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err="1" smtClean="0">
                <a:latin typeface="Consolas" panose="020B0609020204030204" pitchFamily="49" charset="0"/>
              </a:rPr>
              <a:t>Switch</a:t>
            </a:r>
            <a:r>
              <a:rPr lang="es-MX" dirty="0" smtClean="0">
                <a:latin typeface="Consolas" panose="020B0609020204030204" pitchFamily="49" charset="0"/>
              </a:rPr>
              <a:t>(</a:t>
            </a:r>
            <a:r>
              <a:rPr lang="es-MX" dirty="0" err="1" smtClean="0">
                <a:latin typeface="Consolas" panose="020B0609020204030204" pitchFamily="49" charset="0"/>
              </a:rPr>
              <a:t>expresion</a:t>
            </a:r>
            <a:r>
              <a:rPr lang="es-MX" dirty="0" smtClean="0">
                <a:latin typeface="Consolas" panose="020B06090202040302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case constante1: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sentencias;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break;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case </a:t>
            </a:r>
            <a:r>
              <a:rPr lang="es-MX" dirty="0" smtClean="0">
                <a:latin typeface="Consolas" panose="020B0609020204030204" pitchFamily="49" charset="0"/>
              </a:rPr>
              <a:t>constante2: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sentencias;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	</a:t>
            </a:r>
            <a:r>
              <a:rPr lang="es-MX" dirty="0" smtClean="0">
                <a:latin typeface="Consolas" panose="020B0609020204030204" pitchFamily="49" charset="0"/>
              </a:rPr>
              <a:t>break: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case constante3:</a:t>
            </a: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	sentencias;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	</a:t>
            </a:r>
            <a:r>
              <a:rPr lang="es-MX" dirty="0" smtClean="0">
                <a:latin typeface="Consolas" panose="020B0609020204030204" pitchFamily="49" charset="0"/>
              </a:rPr>
              <a:t>break;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default: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break;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Crear un proyecto llamado </a:t>
            </a:r>
            <a:r>
              <a:rPr lang="es-MX" dirty="0" err="1" smtClean="0"/>
              <a:t>EjercicioAprobadoReprobado</a:t>
            </a:r>
            <a:r>
              <a:rPr lang="es-MX" dirty="0" smtClean="0"/>
              <a:t> que pida el usuario un valor numérico entre 0 y 10.</a:t>
            </a:r>
          </a:p>
          <a:p>
            <a:pPr marL="0" indent="0">
              <a:buNone/>
            </a:pPr>
            <a:r>
              <a:rPr lang="es-MX" dirty="0" smtClean="0"/>
              <a:t>Usando ese valor, mostrar diversos mensajes dependiendo la calificación:</a:t>
            </a:r>
          </a:p>
          <a:p>
            <a:pPr lvl="1"/>
            <a:r>
              <a:rPr lang="es-MX" dirty="0" smtClean="0"/>
              <a:t>0 a 5 Reprobado</a:t>
            </a:r>
          </a:p>
          <a:p>
            <a:pPr lvl="1"/>
            <a:r>
              <a:rPr lang="es-MX" dirty="0" smtClean="0"/>
              <a:t>6	Suficiente</a:t>
            </a:r>
          </a:p>
          <a:p>
            <a:pPr lvl="1"/>
            <a:r>
              <a:rPr lang="es-MX" dirty="0" smtClean="0"/>
              <a:t>7 Bien</a:t>
            </a:r>
          </a:p>
          <a:p>
            <a:pPr lvl="1"/>
            <a:r>
              <a:rPr lang="es-MX" dirty="0" smtClean="0"/>
              <a:t>8 Notable</a:t>
            </a:r>
          </a:p>
          <a:p>
            <a:pPr lvl="1"/>
            <a:r>
              <a:rPr lang="es-MX" dirty="0" smtClean="0"/>
              <a:t>9 Sobresaliente</a:t>
            </a:r>
          </a:p>
          <a:p>
            <a:pPr lvl="1"/>
            <a:r>
              <a:rPr lang="es-MX" dirty="0" smtClean="0"/>
              <a:t>10 Excelente</a:t>
            </a:r>
          </a:p>
          <a:p>
            <a:pPr marL="57150" indent="0">
              <a:buNone/>
            </a:pPr>
            <a:r>
              <a:rPr lang="es-MX" dirty="0" smtClean="0"/>
              <a:t>Si el valor esta fuera del rango (0-10) que muestre un mensaje de error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Ciclos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082294"/>
              </p:ext>
            </p:extLst>
          </p:nvPr>
        </p:nvGraphicFramePr>
        <p:xfrm>
          <a:off x="677863" y="2160588"/>
          <a:ext cx="859613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883"/>
                <a:gridCol w="2202288"/>
                <a:gridCol w="417396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 (0-n)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Do-</a:t>
                      </a:r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(1-n)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(n-m)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(condición)</a:t>
                      </a:r>
                    </a:p>
                    <a:p>
                      <a:r>
                        <a:rPr lang="es-MX" dirty="0" smtClean="0"/>
                        <a:t>{</a:t>
                      </a:r>
                    </a:p>
                    <a:p>
                      <a:r>
                        <a:rPr lang="es-MX" dirty="0" smtClean="0"/>
                        <a:t>      sentencias;</a:t>
                      </a:r>
                    </a:p>
                    <a:p>
                      <a:r>
                        <a:rPr lang="es-MX" dirty="0" smtClean="0"/>
                        <a:t>}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do</a:t>
                      </a:r>
                    </a:p>
                    <a:p>
                      <a:r>
                        <a:rPr lang="es-MX" dirty="0" smtClean="0"/>
                        <a:t>{</a:t>
                      </a:r>
                    </a:p>
                    <a:p>
                      <a:r>
                        <a:rPr lang="es-MX" dirty="0" smtClean="0"/>
                        <a:t>    sentencias;</a:t>
                      </a:r>
                    </a:p>
                    <a:p>
                      <a:r>
                        <a:rPr lang="es-MX" dirty="0" smtClean="0"/>
                        <a:t>}</a:t>
                      </a:r>
                    </a:p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(condición);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valorInicial</a:t>
                      </a:r>
                      <a:r>
                        <a:rPr lang="es-MX" dirty="0" smtClean="0"/>
                        <a:t>,</a:t>
                      </a:r>
                      <a:r>
                        <a:rPr lang="es-MX" baseline="0" dirty="0" smtClean="0"/>
                        <a:t> condición, variación){</a:t>
                      </a:r>
                    </a:p>
                    <a:p>
                      <a:r>
                        <a:rPr lang="es-MX" baseline="0" dirty="0" smtClean="0"/>
                        <a:t>     sentencias;</a:t>
                      </a:r>
                    </a:p>
                    <a:p>
                      <a:r>
                        <a:rPr lang="es-MX" baseline="0" dirty="0" smtClean="0"/>
                        <a:t>}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EjericioSumarNumeros</a:t>
            </a:r>
            <a:r>
              <a:rPr lang="es-MX" dirty="0" smtClean="0"/>
              <a:t>, donde el programa pida al usuario valores numéricos enteros y le pregunte si quiere añadir mas.</a:t>
            </a:r>
          </a:p>
          <a:p>
            <a:pPr marL="0" indent="0">
              <a:buNone/>
            </a:pPr>
            <a:r>
              <a:rPr lang="es-MX" dirty="0" smtClean="0"/>
              <a:t>Cuando el usuario diga que ‘NO’, mostraremos la suma total de todos los valores recogidos</a:t>
            </a:r>
          </a:p>
          <a:p>
            <a:pPr marL="0" indent="0">
              <a:buNone/>
            </a:pPr>
            <a:r>
              <a:rPr lang="es-MX" dirty="0" smtClean="0"/>
              <a:t>Nota: Es posible que el usuario no quiera introducir ningún valor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38697" y="682581"/>
            <a:ext cx="8596668" cy="4842456"/>
          </a:xfrm>
        </p:spPr>
        <p:txBody>
          <a:bodyPr>
            <a:normAutofit/>
          </a:bodyPr>
          <a:lstStyle/>
          <a:p>
            <a:r>
              <a:rPr lang="es-MX" sz="2000" dirty="0" smtClean="0"/>
              <a:t>1991</a:t>
            </a:r>
          </a:p>
          <a:p>
            <a:pPr lvl="1"/>
            <a:r>
              <a:rPr lang="es-MX" sz="1800" dirty="0" smtClean="0"/>
              <a:t>MS-DOS 5.0				</a:t>
            </a:r>
          </a:p>
          <a:p>
            <a:pPr lvl="1"/>
            <a:r>
              <a:rPr lang="es-MX" sz="1800" dirty="0" smtClean="0"/>
              <a:t>Primer </a:t>
            </a:r>
            <a:r>
              <a:rPr lang="es-MX" sz="1800" dirty="0" err="1" smtClean="0"/>
              <a:t>Kernel</a:t>
            </a:r>
            <a:r>
              <a:rPr lang="es-MX" sz="1800" dirty="0" smtClean="0"/>
              <a:t> de Linux</a:t>
            </a:r>
          </a:p>
          <a:p>
            <a:pPr lvl="1"/>
            <a:r>
              <a:rPr lang="es-MX" sz="1800" dirty="0" smtClean="0"/>
              <a:t>Presentación WWW con HTML</a:t>
            </a:r>
          </a:p>
          <a:p>
            <a:pPr lvl="1"/>
            <a:r>
              <a:rPr lang="es-MX" sz="1800" dirty="0" smtClean="0"/>
              <a:t>OAK</a:t>
            </a:r>
          </a:p>
          <a:p>
            <a:r>
              <a:rPr lang="es-MX" sz="2000" dirty="0" smtClean="0"/>
              <a:t>1992</a:t>
            </a:r>
          </a:p>
          <a:p>
            <a:pPr lvl="1"/>
            <a:r>
              <a:rPr lang="es-MX" sz="1800" dirty="0" smtClean="0"/>
              <a:t>JAVA</a:t>
            </a:r>
          </a:p>
          <a:p>
            <a:r>
              <a:rPr lang="es-MX" sz="2000" dirty="0" smtClean="0"/>
              <a:t>1994</a:t>
            </a:r>
          </a:p>
          <a:p>
            <a:pPr lvl="1"/>
            <a:r>
              <a:rPr lang="es-MX" sz="1800" dirty="0" smtClean="0"/>
              <a:t>Se agrega JAVA a Netscape</a:t>
            </a:r>
          </a:p>
          <a:p>
            <a:r>
              <a:rPr lang="es-MX" sz="2000" dirty="0" smtClean="0"/>
              <a:t>1996</a:t>
            </a:r>
          </a:p>
          <a:p>
            <a:pPr lvl="1"/>
            <a:r>
              <a:rPr lang="es-MX" sz="1800" dirty="0" smtClean="0"/>
              <a:t>1er. Versión final del JDK</a:t>
            </a:r>
          </a:p>
          <a:p>
            <a:endParaRPr lang="es-MX" sz="20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Crear un proyecto llamado </a:t>
            </a:r>
            <a:r>
              <a:rPr lang="es-MX" dirty="0" err="1" smtClean="0"/>
              <a:t>EjercicioFactorial</a:t>
            </a:r>
            <a:r>
              <a:rPr lang="es-MX" dirty="0" smtClean="0"/>
              <a:t>. El programa pide al usuario un valor entero y positivo. No se aceptan valores negativos o reales.</a:t>
            </a:r>
          </a:p>
          <a:p>
            <a:pPr marL="0" indent="0">
              <a:buNone/>
            </a:pPr>
            <a:r>
              <a:rPr lang="es-MX" dirty="0" smtClean="0"/>
              <a:t>Cuando se tenga el número, se va a calcular el factorial del numero y mostrarlo en pantalla.</a:t>
            </a:r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smtClean="0"/>
              <a:t>Factorial de 5! = 5x4x3x2x1 = 120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Excepciones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manejo de Excepciones es una técnica de programación que permite al programador controlar los errores ocasionados durante la ejecución del programa.</a:t>
            </a:r>
          </a:p>
          <a:p>
            <a:pPr marL="0" indent="0">
              <a:buNone/>
            </a:pPr>
            <a:endParaRPr lang="es-MX" u="sng" dirty="0" smtClean="0"/>
          </a:p>
          <a:p>
            <a:pPr marL="0" indent="0">
              <a:buNone/>
            </a:pPr>
            <a:r>
              <a:rPr lang="es-MX" dirty="0" smtClean="0"/>
              <a:t>Cuando ocurre un error, el programa reacciona al error ejecutando un fragmento de código que da solución al error, ya sea retornando un mensaje o devolviendo un valor por defecto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Gestión de excepciones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t</a:t>
            </a:r>
            <a:r>
              <a:rPr lang="es-MX" sz="2400" dirty="0" smtClean="0">
                <a:latin typeface="Consolas" panose="020B0609020204030204" pitchFamily="49" charset="0"/>
              </a:rPr>
              <a:t>ry{</a:t>
            </a:r>
          </a:p>
          <a:p>
            <a:pPr marL="457200" lvl="1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//Instrucciones donde se puede generar la excepción.</a:t>
            </a:r>
          </a:p>
          <a:p>
            <a:pPr marL="0" indent="0">
              <a:buNone/>
            </a:pPr>
            <a:r>
              <a:rPr lang="es-MX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c</a:t>
            </a:r>
            <a:r>
              <a:rPr lang="es-MX" sz="2400" dirty="0" smtClean="0">
                <a:latin typeface="Consolas" panose="020B0609020204030204" pitchFamily="49" charset="0"/>
              </a:rPr>
              <a:t>atch(</a:t>
            </a:r>
            <a:r>
              <a:rPr lang="es-MX" sz="2400" dirty="0" err="1" smtClean="0">
                <a:latin typeface="Consolas" panose="020B0609020204030204" pitchFamily="49" charset="0"/>
              </a:rPr>
              <a:t>TipoDeExcepcion</a:t>
            </a:r>
            <a:r>
              <a:rPr lang="es-MX" sz="2400" dirty="0" smtClean="0">
                <a:latin typeface="Consolas" panose="020B0609020204030204" pitchFamily="49" charset="0"/>
              </a:rPr>
              <a:t> e){</a:t>
            </a:r>
          </a:p>
          <a:p>
            <a:pPr marL="400050" lvl="1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	//Código que de ejecuta cuando se produce la excepción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public static void main(String[]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 {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Parámetros</a:t>
            </a:r>
            <a:endParaRPr lang="en-US" dirty="0" smtClean="0"/>
          </a:p>
          <a:p>
            <a:r>
              <a:rPr lang="en-US" dirty="0" smtClean="0"/>
              <a:t>Valor de </a:t>
            </a:r>
            <a:r>
              <a:rPr lang="en-US" dirty="0" err="1" smtClean="0"/>
              <a:t>retorno</a:t>
            </a:r>
            <a:endParaRPr lang="en-US" dirty="0" smtClean="0"/>
          </a:p>
          <a:p>
            <a:r>
              <a:rPr lang="en-US" dirty="0" err="1" smtClean="0"/>
              <a:t>Intrucciones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26265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función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20462"/>
            <a:ext cx="8596668" cy="52674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 err="1" smtClean="0">
                <a:latin typeface="Consolas" panose="020B0609020204030204" pitchFamily="49" charset="0"/>
              </a:rPr>
              <a:t>int</a:t>
            </a:r>
            <a:r>
              <a:rPr lang="es-MX" sz="2400" dirty="0" smtClean="0">
                <a:latin typeface="Consolas" panose="020B0609020204030204" pitchFamily="49" charset="0"/>
              </a:rPr>
              <a:t> </a:t>
            </a:r>
            <a:r>
              <a:rPr lang="es-MX" sz="2400" dirty="0" err="1" smtClean="0">
                <a:latin typeface="Consolas" panose="020B0609020204030204" pitchFamily="49" charset="0"/>
              </a:rPr>
              <a:t>multiplicaPorTres</a:t>
            </a:r>
            <a:r>
              <a:rPr lang="es-MX" sz="2400" dirty="0" smtClean="0">
                <a:latin typeface="Consolas" panose="020B0609020204030204" pitchFamily="49" charset="0"/>
              </a:rPr>
              <a:t>(</a:t>
            </a:r>
            <a:r>
              <a:rPr lang="es-MX" sz="2400" dirty="0" err="1" smtClean="0">
                <a:latin typeface="Consolas" panose="020B0609020204030204" pitchFamily="49" charset="0"/>
              </a:rPr>
              <a:t>int</a:t>
            </a:r>
            <a:r>
              <a:rPr lang="es-MX" sz="2400" dirty="0" smtClean="0">
                <a:latin typeface="Consolas" panose="020B0609020204030204" pitchFamily="49" charset="0"/>
              </a:rPr>
              <a:t> x){</a:t>
            </a:r>
          </a:p>
          <a:p>
            <a:pPr marL="457200" lvl="1" indent="0">
              <a:buNone/>
            </a:pPr>
            <a:r>
              <a:rPr lang="es-MX" sz="2000" dirty="0" err="1">
                <a:latin typeface="Consolas" panose="020B0609020204030204" pitchFamily="49" charset="0"/>
              </a:rPr>
              <a:t>i</a:t>
            </a:r>
            <a:r>
              <a:rPr lang="es-MX" sz="2000" dirty="0" err="1" smtClean="0">
                <a:latin typeface="Consolas" panose="020B0609020204030204" pitchFamily="49" charset="0"/>
              </a:rPr>
              <a:t>nt</a:t>
            </a:r>
            <a:r>
              <a:rPr lang="es-MX" sz="2000" dirty="0" smtClean="0">
                <a:latin typeface="Consolas" panose="020B0609020204030204" pitchFamily="49" charset="0"/>
              </a:rPr>
              <a:t> resultado = x*3;</a:t>
            </a:r>
            <a:endParaRPr lang="es-MX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2000" dirty="0" err="1" smtClean="0">
                <a:latin typeface="Consolas" panose="020B0609020204030204" pitchFamily="49" charset="0"/>
              </a:rPr>
              <a:t>return</a:t>
            </a:r>
            <a:r>
              <a:rPr lang="es-MX" sz="2000" dirty="0" smtClean="0">
                <a:latin typeface="Consolas" panose="020B0609020204030204" pitchFamily="49" charset="0"/>
              </a:rPr>
              <a:t> resultado;</a:t>
            </a:r>
          </a:p>
          <a:p>
            <a:pPr marL="0" indent="0">
              <a:buNone/>
            </a:pPr>
            <a:r>
              <a:rPr lang="es-MX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MX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public static void main(String[] </a:t>
            </a:r>
            <a:r>
              <a:rPr lang="en-US" sz="2400" dirty="0" err="1" smtClean="0"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b = </a:t>
            </a:r>
            <a:r>
              <a:rPr lang="es-MX" sz="2400" dirty="0" err="1" smtClean="0">
                <a:latin typeface="Consolas" panose="020B0609020204030204" pitchFamily="49" charset="0"/>
              </a:rPr>
              <a:t>multiplicaPorTres</a:t>
            </a:r>
            <a:r>
              <a:rPr lang="es-MX" sz="2400" dirty="0" smtClean="0">
                <a:latin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   </a:t>
            </a:r>
            <a:r>
              <a:rPr lang="es-MX" sz="2400" dirty="0" err="1">
                <a:latin typeface="Consolas" panose="020B0609020204030204" pitchFamily="49" charset="0"/>
              </a:rPr>
              <a:t>System.out.println</a:t>
            </a:r>
            <a:r>
              <a:rPr lang="es-MX" sz="2400" dirty="0" smtClean="0">
                <a:latin typeface="Consolas" panose="020B0609020204030204" pitchFamily="49" charset="0"/>
              </a:rPr>
              <a:t>(“Resultado: “ + b);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Nota: Las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main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‘static’</a:t>
            </a:r>
          </a:p>
          <a:p>
            <a:pPr marL="0" indent="0">
              <a:buNone/>
            </a:pPr>
            <a:endParaRPr lang="es-MX" sz="2400" dirty="0"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Proyecto: </a:t>
            </a:r>
            <a:r>
              <a:rPr lang="es-MX" dirty="0" err="1" smtClean="0"/>
              <a:t>EjercicioFuncionPrimos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El programa mostrará una lista de todos los números primos que hay comprendidos entre 1 y 1000.</a:t>
            </a:r>
          </a:p>
          <a:p>
            <a:pPr marL="0" indent="0">
              <a:buNone/>
            </a:pPr>
            <a:r>
              <a:rPr lang="es-MX" dirty="0" smtClean="0"/>
              <a:t>Para saber si un número es primo, crear una función ‘</a:t>
            </a:r>
            <a:r>
              <a:rPr lang="es-MX" dirty="0" err="1" smtClean="0"/>
              <a:t>esPrimo</a:t>
            </a:r>
            <a:r>
              <a:rPr lang="es-MX" dirty="0" smtClean="0"/>
              <a:t>()’ que devolverá el valor verdadero si el numero es primo y falso si no.</a:t>
            </a:r>
          </a:p>
          <a:p>
            <a:pPr marL="0" indent="0">
              <a:buNone/>
            </a:pPr>
            <a:r>
              <a:rPr lang="es-MX" dirty="0" smtClean="0"/>
              <a:t>Nota: Un numero primo es cuando solo es divisible por 1 o por el mismo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Recursividad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Es la forma en la cual es especifica un proceso basado en su propia definición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Ejemplo:</a:t>
            </a:r>
          </a:p>
          <a:p>
            <a:pPr marL="0" indent="0">
              <a:buNone/>
            </a:pPr>
            <a:r>
              <a:rPr lang="es-MX" sz="2400" dirty="0" smtClean="0"/>
              <a:t>Versión iterativa 5!= 5x4x3x2x1=120</a:t>
            </a:r>
          </a:p>
          <a:p>
            <a:pPr marL="0" indent="0">
              <a:buNone/>
            </a:pPr>
            <a:r>
              <a:rPr lang="es-MX" sz="2400" dirty="0" smtClean="0"/>
              <a:t>Versión recursiva 5!= 5x4!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Factorial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5! = 5x4!</a:t>
            </a:r>
          </a:p>
          <a:p>
            <a:pPr marL="0" indent="0">
              <a:buNone/>
            </a:pPr>
            <a:r>
              <a:rPr lang="es-MX" dirty="0" smtClean="0"/>
              <a:t>5! = 5x4x3!</a:t>
            </a:r>
          </a:p>
          <a:p>
            <a:pPr marL="0" indent="0">
              <a:buNone/>
            </a:pPr>
            <a:r>
              <a:rPr lang="es-MX" dirty="0" smtClean="0"/>
              <a:t>5! = 5x4x3x2!</a:t>
            </a:r>
          </a:p>
          <a:p>
            <a:pPr marL="0" indent="0">
              <a:buNone/>
            </a:pPr>
            <a:r>
              <a:rPr lang="es-MX" dirty="0" smtClean="0"/>
              <a:t>5! = 5x4x3x2x1!</a:t>
            </a:r>
          </a:p>
          <a:p>
            <a:pPr marL="0" indent="0">
              <a:buNone/>
            </a:pPr>
            <a:r>
              <a:rPr lang="es-MX" dirty="0" smtClean="0"/>
              <a:t>51 = 5x4x3x2x1x0!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Caso general: n! = n x (n-1)!</a:t>
            </a:r>
          </a:p>
          <a:p>
            <a:pPr marL="0" indent="0">
              <a:buNone/>
            </a:pPr>
            <a:r>
              <a:rPr lang="es-MX" dirty="0" smtClean="0"/>
              <a:t>Caso base 0! = 1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/>
              <a:t>Proyecto: </a:t>
            </a:r>
            <a:r>
              <a:rPr lang="es-MX" sz="2000" dirty="0" err="1" smtClean="0"/>
              <a:t>EjercicioFibonacci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El programa pide al usuario un numero entero y positivo y calculará mediante una función recursiva, el numero </a:t>
            </a:r>
            <a:r>
              <a:rPr lang="es-MX" sz="2000" dirty="0" err="1" smtClean="0"/>
              <a:t>Fibonnaci</a:t>
            </a:r>
            <a:r>
              <a:rPr lang="es-MX" sz="2000" dirty="0" smtClean="0"/>
              <a:t> correspondiente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Orientada a Objetos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 smtClean="0"/>
              <a:t>Es un paradigma de programación que usa los objetos en sus interacciones, para diseñar aplicaciones y programas informáticos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Orientado a Objetos</a:t>
            </a:r>
          </a:p>
          <a:p>
            <a:r>
              <a:rPr lang="es-MX" dirty="0" smtClean="0"/>
              <a:t>Distribuido</a:t>
            </a:r>
          </a:p>
          <a:p>
            <a:r>
              <a:rPr lang="es-MX" dirty="0" smtClean="0"/>
              <a:t>Simple</a:t>
            </a:r>
          </a:p>
          <a:p>
            <a:r>
              <a:rPr lang="es-MX" dirty="0" err="1" smtClean="0"/>
              <a:t>Multihilo</a:t>
            </a:r>
            <a:r>
              <a:rPr lang="es-MX" dirty="0" smtClean="0"/>
              <a:t> (</a:t>
            </a:r>
            <a:r>
              <a:rPr lang="es-MX" dirty="0" err="1" smtClean="0"/>
              <a:t>Multithread</a:t>
            </a:r>
            <a:r>
              <a:rPr lang="es-MX" dirty="0" smtClean="0"/>
              <a:t>)</a:t>
            </a:r>
          </a:p>
          <a:p>
            <a:r>
              <a:rPr lang="es-MX" dirty="0" smtClean="0"/>
              <a:t>Seguro</a:t>
            </a:r>
          </a:p>
          <a:p>
            <a:r>
              <a:rPr lang="es-MX" dirty="0" smtClean="0"/>
              <a:t>Independiente de plataforma</a:t>
            </a:r>
            <a:endParaRPr lang="es-MX" dirty="0"/>
          </a:p>
        </p:txBody>
      </p:sp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7486" y="1322297"/>
            <a:ext cx="8596668" cy="775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400" dirty="0" smtClean="0"/>
              <a:t>Objetos</a:t>
            </a:r>
            <a:endParaRPr lang="es-MX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pic>
        <p:nvPicPr>
          <p:cNvPr id="1026" name="Picture 2" descr="Resultado de imagen para au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9" y="2713516"/>
            <a:ext cx="4184605" cy="209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ers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10" y="4366268"/>
            <a:ext cx="2203629" cy="22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uenta bancar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25" y="1963446"/>
            <a:ext cx="2711494" cy="169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pic>
        <p:nvPicPr>
          <p:cNvPr id="2050" name="Picture 2" descr="Resultado de imagen para pla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4" y="1930400"/>
            <a:ext cx="7719836" cy="3688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Objeto creado a partir de una clase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Construcción de la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Clase: </a:t>
            </a:r>
          </a:p>
          <a:p>
            <a:pPr marL="0" indent="0">
              <a:buNone/>
            </a:pPr>
            <a:r>
              <a:rPr lang="es-MX" dirty="0" smtClean="0"/>
              <a:t>	Recibe un nombre (Empleado, </a:t>
            </a:r>
            <a:r>
              <a:rPr lang="es-MX" dirty="0" err="1" smtClean="0"/>
              <a:t>Cuenta_Corriente</a:t>
            </a:r>
            <a:r>
              <a:rPr lang="es-MX" dirty="0" smtClean="0"/>
              <a:t>, Auto, Casa, etc.)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Propiedades:</a:t>
            </a:r>
          </a:p>
          <a:p>
            <a:pPr marL="0" indent="0">
              <a:buNone/>
            </a:pPr>
            <a:r>
              <a:rPr lang="es-MX" dirty="0" smtClean="0"/>
              <a:t>	Describen la clase (Altura, anchura, color, puntuación, etc.)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Métodos:</a:t>
            </a:r>
          </a:p>
          <a:p>
            <a:pPr marL="0" indent="0">
              <a:buNone/>
            </a:pPr>
            <a:r>
              <a:rPr lang="es-MX" dirty="0" smtClean="0"/>
              <a:t>	Las acciones que puede realizar (Abrir, cerrar, acelerar, girar, imprimir, etc.)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51515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dirty="0" smtClean="0"/>
              <a:t>CUENTA DEL BANCO</a:t>
            </a:r>
          </a:p>
          <a:p>
            <a:pPr marL="0" indent="0">
              <a:buNone/>
            </a:pPr>
            <a:r>
              <a:rPr lang="es-MX" dirty="0" smtClean="0"/>
              <a:t>Nombre: </a:t>
            </a:r>
            <a:r>
              <a:rPr lang="es-MX" dirty="0" err="1" smtClean="0"/>
              <a:t>CuentaBancaria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Propiedades:</a:t>
            </a:r>
          </a:p>
          <a:p>
            <a:pPr lvl="1"/>
            <a:r>
              <a:rPr lang="es-MX" dirty="0" err="1" smtClean="0"/>
              <a:t>NumeroDeCuenta</a:t>
            </a:r>
            <a:endParaRPr lang="es-MX" dirty="0" smtClean="0"/>
          </a:p>
          <a:p>
            <a:pPr lvl="1"/>
            <a:r>
              <a:rPr lang="es-MX" dirty="0" err="1" smtClean="0"/>
              <a:t>FechaDeInicio</a:t>
            </a:r>
            <a:endParaRPr lang="es-MX" dirty="0" smtClean="0"/>
          </a:p>
          <a:p>
            <a:pPr lvl="1"/>
            <a:r>
              <a:rPr lang="es-MX" dirty="0" smtClean="0"/>
              <a:t>Saldo</a:t>
            </a:r>
          </a:p>
          <a:p>
            <a:pPr lvl="1"/>
            <a:r>
              <a:rPr lang="es-MX" dirty="0" err="1" smtClean="0"/>
              <a:t>NumeroDeCliente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Métodos:</a:t>
            </a:r>
          </a:p>
          <a:p>
            <a:pPr lvl="1"/>
            <a:r>
              <a:rPr lang="es-MX" dirty="0" err="1" smtClean="0"/>
              <a:t>AbrirCuenta</a:t>
            </a:r>
            <a:endParaRPr lang="es-MX" dirty="0" smtClean="0"/>
          </a:p>
          <a:p>
            <a:pPr lvl="1"/>
            <a:r>
              <a:rPr lang="es-MX" dirty="0" smtClean="0"/>
              <a:t>Depositar</a:t>
            </a:r>
          </a:p>
          <a:p>
            <a:pPr lvl="1"/>
            <a:r>
              <a:rPr lang="es-MX" dirty="0" smtClean="0"/>
              <a:t>Retirar</a:t>
            </a:r>
          </a:p>
          <a:p>
            <a:pPr lvl="1"/>
            <a:r>
              <a:rPr lang="es-MX" dirty="0" err="1" smtClean="0"/>
              <a:t>ConsultarSaldo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UML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058891"/>
              </p:ext>
            </p:extLst>
          </p:nvPr>
        </p:nvGraphicFramePr>
        <p:xfrm>
          <a:off x="793772" y="2353771"/>
          <a:ext cx="2219883" cy="27482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19883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CuentaBancaria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NumeroDeCuenta</a:t>
                      </a:r>
                      <a:endParaRPr lang="es-MX" dirty="0" smtClean="0"/>
                    </a:p>
                    <a:p>
                      <a:pPr lvl="0"/>
                      <a:r>
                        <a:rPr lang="es-MX" dirty="0" err="1" smtClean="0"/>
                        <a:t>FechaDeInicio</a:t>
                      </a:r>
                      <a:endParaRPr lang="es-MX" dirty="0" smtClean="0"/>
                    </a:p>
                    <a:p>
                      <a:pPr lvl="0"/>
                      <a:r>
                        <a:rPr lang="es-MX" dirty="0" smtClean="0"/>
                        <a:t>Saldo</a:t>
                      </a:r>
                    </a:p>
                    <a:p>
                      <a:pPr lvl="0"/>
                      <a:r>
                        <a:rPr lang="es-MX" dirty="0" err="1" smtClean="0"/>
                        <a:t>NumeroDeCliente</a:t>
                      </a:r>
                      <a:endParaRPr lang="es-MX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AbrirCuenta</a:t>
                      </a:r>
                      <a:r>
                        <a:rPr lang="es-MX" dirty="0" smtClean="0"/>
                        <a:t>()</a:t>
                      </a:r>
                    </a:p>
                    <a:p>
                      <a:pPr lvl="0"/>
                      <a:r>
                        <a:rPr lang="es-MX" dirty="0" smtClean="0"/>
                        <a:t>Depositar()</a:t>
                      </a:r>
                    </a:p>
                    <a:p>
                      <a:pPr lvl="0"/>
                      <a:r>
                        <a:rPr lang="es-MX" dirty="0" smtClean="0"/>
                        <a:t>Retirar()</a:t>
                      </a:r>
                    </a:p>
                    <a:p>
                      <a:pPr lvl="0"/>
                      <a:r>
                        <a:rPr lang="es-MX" dirty="0" err="1" smtClean="0"/>
                        <a:t>ConsultarSaldo</a:t>
                      </a:r>
                      <a:r>
                        <a:rPr lang="es-MX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236372" y="1724338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C</a:t>
            </a:r>
            <a:r>
              <a:rPr lang="es-MX" sz="2800" b="1" dirty="0" smtClean="0"/>
              <a:t>lase</a:t>
            </a:r>
            <a:endParaRPr lang="es-MX" sz="2800" b="1" dirty="0"/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213782"/>
              </p:ext>
            </p:extLst>
          </p:nvPr>
        </p:nvGraphicFramePr>
        <p:xfrm>
          <a:off x="3380277" y="2730321"/>
          <a:ext cx="2219883" cy="23774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19883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smtClean="0"/>
                        <a:t>154789862</a:t>
                      </a:r>
                    </a:p>
                    <a:p>
                      <a:pPr lvl="0"/>
                      <a:r>
                        <a:rPr lang="es-MX" dirty="0" smtClean="0"/>
                        <a:t>01/02/2005</a:t>
                      </a:r>
                    </a:p>
                    <a:p>
                      <a:pPr lvl="0"/>
                      <a:r>
                        <a:rPr lang="es-MX" dirty="0" smtClean="0"/>
                        <a:t>$85,520.00</a:t>
                      </a:r>
                    </a:p>
                    <a:p>
                      <a:pPr lvl="0"/>
                      <a:r>
                        <a:rPr lang="es-MX" dirty="0" smtClean="0"/>
                        <a:t>78958622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AbrirCuenta</a:t>
                      </a:r>
                      <a:r>
                        <a:rPr lang="es-MX" dirty="0" smtClean="0"/>
                        <a:t>()</a:t>
                      </a:r>
                    </a:p>
                    <a:p>
                      <a:pPr lvl="0"/>
                      <a:r>
                        <a:rPr lang="es-MX" dirty="0" smtClean="0"/>
                        <a:t>Depositar()</a:t>
                      </a:r>
                    </a:p>
                    <a:p>
                      <a:pPr lvl="0"/>
                      <a:r>
                        <a:rPr lang="es-MX" dirty="0" smtClean="0"/>
                        <a:t>Retirar()</a:t>
                      </a:r>
                    </a:p>
                    <a:p>
                      <a:pPr lvl="0"/>
                      <a:r>
                        <a:rPr lang="es-MX" dirty="0" err="1" smtClean="0"/>
                        <a:t>ConsultarSaldo</a:t>
                      </a:r>
                      <a:r>
                        <a:rPr lang="es-MX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443624"/>
              </p:ext>
            </p:extLst>
          </p:nvPr>
        </p:nvGraphicFramePr>
        <p:xfrm>
          <a:off x="5915270" y="2728174"/>
          <a:ext cx="2219883" cy="23774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19883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smtClean="0"/>
                        <a:t>991863533</a:t>
                      </a:r>
                    </a:p>
                    <a:p>
                      <a:pPr lvl="0"/>
                      <a:r>
                        <a:rPr lang="es-MX" dirty="0" smtClean="0"/>
                        <a:t>23/10/2012</a:t>
                      </a:r>
                    </a:p>
                    <a:p>
                      <a:pPr lvl="0"/>
                      <a:r>
                        <a:rPr lang="es-MX" dirty="0" smtClean="0"/>
                        <a:t>$7,000.00</a:t>
                      </a:r>
                    </a:p>
                    <a:p>
                      <a:pPr lvl="0"/>
                      <a:r>
                        <a:rPr lang="es-MX" dirty="0" smtClean="0"/>
                        <a:t>12557743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AbrirCuenta</a:t>
                      </a:r>
                      <a:r>
                        <a:rPr lang="es-MX" dirty="0" smtClean="0"/>
                        <a:t>()</a:t>
                      </a:r>
                    </a:p>
                    <a:p>
                      <a:pPr lvl="0"/>
                      <a:r>
                        <a:rPr lang="es-MX" dirty="0" smtClean="0"/>
                        <a:t>Depositar()</a:t>
                      </a:r>
                    </a:p>
                    <a:p>
                      <a:pPr lvl="0"/>
                      <a:r>
                        <a:rPr lang="es-MX" dirty="0" smtClean="0"/>
                        <a:t>Retirar()</a:t>
                      </a:r>
                    </a:p>
                    <a:p>
                      <a:pPr lvl="0"/>
                      <a:r>
                        <a:rPr lang="es-MX" dirty="0" err="1" smtClean="0"/>
                        <a:t>ConsultarSaldo</a:t>
                      </a:r>
                      <a:r>
                        <a:rPr lang="es-MX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928056" y="224755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Marcos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6630473" y="2247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Sofia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Abstracción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750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 smtClean="0"/>
              <a:t>Céntrate en lo importante</a:t>
            </a:r>
          </a:p>
          <a:p>
            <a:pPr marL="0" indent="0" algn="ctr">
              <a:buNone/>
            </a:pPr>
            <a:r>
              <a:rPr lang="es-MX" sz="2800" dirty="0" smtClean="0"/>
              <a:t>Ignora lo irrelevante</a:t>
            </a:r>
            <a:endParaRPr lang="es-MX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498501" y="5795493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Crear objetos fáciles de utilizar y reutilizables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Definen las características del objeto y se declaran como variables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NumeroDeCuenta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Saldo;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NumeroDeCliente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s-MX" dirty="0" smtClean="0"/>
              <a:t>Métodos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87133"/>
            <a:ext cx="8596668" cy="4354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Las acciones que puede realizar el objeto y se definen como funciones y métodos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mostrarNumeroCuenta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NumeroDeCuenta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mostrarSaldo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saldo;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un método que inicializa la clase y/o sus propiedades.</a:t>
            </a:r>
          </a:p>
          <a:p>
            <a:pPr marL="0" indent="0">
              <a:buNone/>
            </a:pPr>
            <a:r>
              <a:rPr lang="es-MX" dirty="0" smtClean="0"/>
              <a:t>El constructor ‘debe llevar el nombre de la clase’ y NO debe devolver un valor de retorno.</a:t>
            </a:r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400050" lvl="1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CuentaBancaria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saldo = 1000;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dirty="0" smtClean="0"/>
              <a:t>Una clase puede tener mas de un constructor, en ese caso todos deben de llamarse igual (sobrecarga).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938" y="339145"/>
            <a:ext cx="8596668" cy="52374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Write</a:t>
            </a:r>
            <a:r>
              <a:rPr lang="es-MX" dirty="0" smtClean="0"/>
              <a:t> once </a:t>
            </a:r>
            <a:r>
              <a:rPr lang="es-MX" dirty="0" err="1" smtClean="0"/>
              <a:t>run</a:t>
            </a:r>
            <a:r>
              <a:rPr lang="es-MX" dirty="0" smtClean="0"/>
              <a:t> </a:t>
            </a:r>
            <a:r>
              <a:rPr lang="es-MX" dirty="0" err="1" smtClean="0"/>
              <a:t>everywhere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0" y="1698152"/>
            <a:ext cx="9163984" cy="340188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Encapsulación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28704"/>
              </p:ext>
            </p:extLst>
          </p:nvPr>
        </p:nvGraphicFramePr>
        <p:xfrm>
          <a:off x="819531" y="1460607"/>
          <a:ext cx="2039579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957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Foco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estado: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boolean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encender();</a:t>
                      </a:r>
                    </a:p>
                    <a:p>
                      <a:r>
                        <a:rPr lang="es-MX" dirty="0" smtClean="0"/>
                        <a:t>apagar();</a:t>
                      </a:r>
                    </a:p>
                    <a:p>
                      <a:r>
                        <a:rPr lang="es-MX" dirty="0" smtClean="0"/>
                        <a:t>estado();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78318" y="4669933"/>
            <a:ext cx="9219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La capsula del objeto almacena las propiedades que no son accesibles desde fuera de la clase.</a:t>
            </a:r>
          </a:p>
          <a:p>
            <a:endParaRPr lang="es-MX" sz="1600" dirty="0" smtClean="0"/>
          </a:p>
          <a:p>
            <a:r>
              <a:rPr lang="es-MX" sz="1600" dirty="0" smtClean="0"/>
              <a:t>Lo ideal en la programación orientada a objetos es que todas las propiedades estén escondidas dentro del objeto y solo se puedan manipular mediante los métodos correspondientes del objeto. Esto permite controlar lo que les ocurre a las propiedades de los objetos</a:t>
            </a:r>
            <a:endParaRPr lang="es-MX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790941" y="609600"/>
            <a:ext cx="491031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Foco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estado = false;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encender(){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estado = true;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apagar(){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estado = false;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estado(){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(estado == true){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("Encendida");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("Apagado");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Visibilidad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59613"/>
              </p:ext>
            </p:extLst>
          </p:nvPr>
        </p:nvGraphicFramePr>
        <p:xfrm>
          <a:off x="677863" y="2160588"/>
          <a:ext cx="8596312" cy="1939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484858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Modificador</a:t>
                      </a:r>
                      <a:endParaRPr lang="es-MX" dirty="0"/>
                    </a:p>
                  </a:txBody>
                  <a:tcPr/>
                </a:tc>
              </a:tr>
              <a:tr h="484858">
                <a:tc>
                  <a:txBody>
                    <a:bodyPr/>
                    <a:lstStyle/>
                    <a:p>
                      <a:r>
                        <a:rPr lang="es-MX" dirty="0" smtClean="0"/>
                        <a:t>Privada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private</a:t>
                      </a:r>
                      <a:endParaRPr lang="es-MX" dirty="0"/>
                    </a:p>
                  </a:txBody>
                  <a:tcPr/>
                </a:tc>
              </a:tr>
              <a:tr h="484858">
                <a:tc>
                  <a:txBody>
                    <a:bodyPr/>
                    <a:lstStyle/>
                    <a:p>
                      <a:r>
                        <a:rPr lang="es-MX" dirty="0" smtClean="0"/>
                        <a:t>Publica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public</a:t>
                      </a:r>
                      <a:endParaRPr lang="es-MX" dirty="0"/>
                    </a:p>
                  </a:txBody>
                  <a:tcPr/>
                </a:tc>
              </a:tr>
              <a:tr h="48485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Protegidad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protected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EjercicioMoledarObjetos</a:t>
            </a:r>
            <a:r>
              <a:rPr lang="es-MX" dirty="0" smtClean="0"/>
              <a:t> y modela las clases Alumno y Libro. Instancia un objeto de cada una de ellas y llama a sus métodos públicos, si los hay.</a:t>
            </a:r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1208"/>
              </p:ext>
            </p:extLst>
          </p:nvPr>
        </p:nvGraphicFramePr>
        <p:xfrm>
          <a:off x="1336541" y="3449987"/>
          <a:ext cx="2411211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Alumno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nombre: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apellidos: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CURP: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telefono</a:t>
                      </a:r>
                      <a:r>
                        <a:rPr lang="es-MX" b="0" dirty="0" smtClean="0"/>
                        <a:t>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79582"/>
              </p:ext>
            </p:extLst>
          </p:nvPr>
        </p:nvGraphicFramePr>
        <p:xfrm>
          <a:off x="5313967" y="3319051"/>
          <a:ext cx="3134574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5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Libro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titulo: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autor: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abierto: 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=false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numeroPaginas</a:t>
                      </a:r>
                      <a:r>
                        <a:rPr lang="es-MX" dirty="0" smtClean="0"/>
                        <a:t>: </a:t>
                      </a:r>
                      <a:r>
                        <a:rPr lang="es-MX" dirty="0" err="1" smtClean="0"/>
                        <a:t>int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paginaActual</a:t>
                      </a:r>
                      <a:r>
                        <a:rPr lang="es-MX" baseline="0" dirty="0" smtClean="0"/>
                        <a:t> : 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 =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abrir();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cerrar();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herencia facilita la creación de objetos a partir de otros ya existentes e implica que una subclase obtiene todo el comportamiento (métodos) y eventualmente las propiedades (variables) de su superclase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36086"/>
              </p:ext>
            </p:extLst>
          </p:nvPr>
        </p:nvGraphicFramePr>
        <p:xfrm>
          <a:off x="3382427" y="417513"/>
          <a:ext cx="241121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Figura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color: </a:t>
                      </a:r>
                      <a:r>
                        <a:rPr lang="es-MX" b="0" dirty="0" err="1" smtClean="0"/>
                        <a:t>int</a:t>
                      </a: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mover():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2627"/>
              </p:ext>
            </p:extLst>
          </p:nvPr>
        </p:nvGraphicFramePr>
        <p:xfrm>
          <a:off x="394494" y="3071136"/>
          <a:ext cx="24112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Circulo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053"/>
              </p:ext>
            </p:extLst>
          </p:nvPr>
        </p:nvGraphicFramePr>
        <p:xfrm>
          <a:off x="3253768" y="3069559"/>
          <a:ext cx="2942317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23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Triangulo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voltearHoriz</a:t>
                      </a:r>
                      <a:r>
                        <a:rPr lang="es-MX" b="0" dirty="0" smtClean="0"/>
                        <a:t>(): 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voltearVert</a:t>
                      </a:r>
                      <a:r>
                        <a:rPr lang="es-MX" b="0" dirty="0" smtClean="0"/>
                        <a:t>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69448"/>
              </p:ext>
            </p:extLst>
          </p:nvPr>
        </p:nvGraphicFramePr>
        <p:xfrm>
          <a:off x="6844993" y="3074041"/>
          <a:ext cx="241121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 smtClean="0"/>
                        <a:t>Rectangulo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onector recto de flecha 13"/>
          <p:cNvCxnSpPr/>
          <p:nvPr/>
        </p:nvCxnSpPr>
        <p:spPr>
          <a:xfrm flipV="1">
            <a:off x="4514850" y="1809750"/>
            <a:ext cx="0" cy="124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95400" y="2333625"/>
            <a:ext cx="6743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1295400" y="2333625"/>
            <a:ext cx="1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8039099" y="2333625"/>
            <a:ext cx="1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96566"/>
            <a:ext cx="3717245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EjercicioLibroInfantil</a:t>
            </a:r>
            <a:r>
              <a:rPr lang="es-MX" dirty="0" smtClean="0"/>
              <a:t> e implementa el diagrama de clases, creando un objeto de cada clase y llamando a todos sus métodos públicos, si los hay.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83564"/>
              </p:ext>
            </p:extLst>
          </p:nvPr>
        </p:nvGraphicFramePr>
        <p:xfrm>
          <a:off x="5249860" y="775308"/>
          <a:ext cx="3134574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5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Libro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titulo: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autor: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abierto: 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=false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numeroPaginas</a:t>
                      </a:r>
                      <a:r>
                        <a:rPr lang="es-MX" dirty="0" smtClean="0"/>
                        <a:t>: </a:t>
                      </a:r>
                      <a:r>
                        <a:rPr lang="es-MX" dirty="0" err="1" smtClean="0"/>
                        <a:t>int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paginaActual</a:t>
                      </a:r>
                      <a:r>
                        <a:rPr lang="es-MX" baseline="0" dirty="0" smtClean="0"/>
                        <a:t> : 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 =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abrir();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cerrar();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99087"/>
              </p:ext>
            </p:extLst>
          </p:nvPr>
        </p:nvGraphicFramePr>
        <p:xfrm>
          <a:off x="4558355" y="4689261"/>
          <a:ext cx="4476467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 smtClean="0"/>
                        <a:t>LibroInfantil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edadRecomendada</a:t>
                      </a:r>
                      <a:r>
                        <a:rPr lang="es-MX" b="0" dirty="0" smtClean="0"/>
                        <a:t>: </a:t>
                      </a:r>
                      <a:r>
                        <a:rPr lang="es-MX" b="0" dirty="0" err="1" smtClean="0"/>
                        <a:t>int</a:t>
                      </a:r>
                      <a:r>
                        <a:rPr lang="es-MX" b="0" dirty="0" smtClean="0"/>
                        <a:t> = 18</a:t>
                      </a: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esRecomendable</a:t>
                      </a:r>
                      <a:r>
                        <a:rPr lang="es-MX" b="0" dirty="0" smtClean="0"/>
                        <a:t>(</a:t>
                      </a:r>
                      <a:r>
                        <a:rPr lang="es-MX" b="0" dirty="0" err="1" smtClean="0"/>
                        <a:t>edadNino</a:t>
                      </a:r>
                      <a:r>
                        <a:rPr lang="es-MX" b="0" dirty="0" smtClean="0"/>
                        <a:t>:</a:t>
                      </a:r>
                      <a:r>
                        <a:rPr lang="es-MX" b="0" baseline="0" dirty="0" smtClean="0"/>
                        <a:t> </a:t>
                      </a:r>
                      <a:r>
                        <a:rPr lang="es-MX" b="0" baseline="0" dirty="0" err="1" smtClean="0"/>
                        <a:t>int</a:t>
                      </a:r>
                      <a:r>
                        <a:rPr lang="es-MX" b="0" baseline="0" dirty="0" smtClean="0"/>
                        <a:t>): </a:t>
                      </a:r>
                      <a:r>
                        <a:rPr lang="es-MX" b="0" baseline="0" dirty="0" err="1" smtClean="0"/>
                        <a:t>boolean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 flipV="1">
            <a:off x="6810233" y="3316406"/>
            <a:ext cx="0" cy="135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" y="888644"/>
            <a:ext cx="9252163" cy="44815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No usa punteros</a:t>
            </a:r>
          </a:p>
          <a:p>
            <a:r>
              <a:rPr lang="es-MX" sz="2400" dirty="0" err="1" smtClean="0"/>
              <a:t>Garbage</a:t>
            </a:r>
            <a:r>
              <a:rPr lang="es-MX" sz="2400" dirty="0" smtClean="0"/>
              <a:t> </a:t>
            </a:r>
            <a:r>
              <a:rPr lang="es-MX" sz="2400" dirty="0" err="1" smtClean="0"/>
              <a:t>collector</a:t>
            </a:r>
            <a:endParaRPr lang="es-MX" sz="2400" dirty="0" smtClean="0"/>
          </a:p>
          <a:p>
            <a:r>
              <a:rPr lang="es-MX" sz="2400" dirty="0" smtClean="0"/>
              <a:t>Herencia simple</a:t>
            </a:r>
          </a:p>
          <a:p>
            <a:r>
              <a:rPr lang="es-MX" sz="2400" dirty="0" err="1" smtClean="0"/>
              <a:t>Boolean</a:t>
            </a:r>
            <a:r>
              <a:rPr lang="es-MX" sz="2400" dirty="0" smtClean="0"/>
              <a:t> true/false</a:t>
            </a:r>
            <a:endParaRPr lang="es-MX" sz="2400" dirty="0"/>
          </a:p>
        </p:txBody>
      </p:sp>
      <p:pic>
        <p:nvPicPr>
          <p:cNvPr id="5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ultihilo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2" y="160987"/>
            <a:ext cx="1912512" cy="191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ultihilo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16" y="2292439"/>
            <a:ext cx="6039321" cy="41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trabajar con JAVA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JDK (Java </a:t>
            </a:r>
            <a:r>
              <a:rPr lang="es-MX" sz="2800" dirty="0" err="1" smtClean="0"/>
              <a:t>Developmet</a:t>
            </a:r>
            <a:r>
              <a:rPr lang="es-MX" sz="2800" dirty="0" smtClean="0"/>
              <a:t> Kit)</a:t>
            </a:r>
          </a:p>
          <a:p>
            <a:pPr lvl="1"/>
            <a:r>
              <a:rPr lang="es-MX" sz="2400" dirty="0" smtClean="0"/>
              <a:t>JRE (Java </a:t>
            </a:r>
            <a:r>
              <a:rPr lang="es-MX" sz="2400" dirty="0" err="1" smtClean="0"/>
              <a:t>Rutime</a:t>
            </a:r>
            <a:r>
              <a:rPr lang="es-MX" sz="2400" dirty="0" smtClean="0"/>
              <a:t> </a:t>
            </a:r>
            <a:r>
              <a:rPr lang="es-MX" sz="2400" dirty="0" err="1" smtClean="0"/>
              <a:t>Evironment</a:t>
            </a:r>
            <a:r>
              <a:rPr lang="es-MX" sz="2400" dirty="0" smtClean="0"/>
              <a:t>)</a:t>
            </a:r>
          </a:p>
          <a:p>
            <a:pPr lvl="2"/>
            <a:r>
              <a:rPr lang="es-MX" sz="2000" dirty="0" smtClean="0"/>
              <a:t>JVM (Java Virtual Machine)</a:t>
            </a:r>
          </a:p>
          <a:p>
            <a:pPr lvl="2"/>
            <a:r>
              <a:rPr lang="es-MX" sz="2000" dirty="0" smtClean="0"/>
              <a:t>Librerías de clases</a:t>
            </a:r>
          </a:p>
          <a:p>
            <a:pPr lvl="1"/>
            <a:r>
              <a:rPr lang="es-MX" sz="2400" dirty="0" smtClean="0"/>
              <a:t>Compilador</a:t>
            </a:r>
          </a:p>
          <a:p>
            <a:pPr lvl="1"/>
            <a:r>
              <a:rPr lang="es-MX" sz="2400" dirty="0" smtClean="0"/>
              <a:t>Utilidades</a:t>
            </a:r>
          </a:p>
          <a:p>
            <a:pPr lvl="1"/>
            <a:r>
              <a:rPr lang="es-MX" sz="2400" dirty="0" smtClean="0"/>
              <a:t>Ejemplos</a:t>
            </a:r>
            <a:endParaRPr lang="es-MX" sz="2400" dirty="0"/>
          </a:p>
        </p:txBody>
      </p:sp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29979"/>
              </p:ext>
            </p:extLst>
          </p:nvPr>
        </p:nvGraphicFramePr>
        <p:xfrm>
          <a:off x="677334" y="1619675"/>
          <a:ext cx="8596312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Enteros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Byte, short, 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long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Reales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Float</a:t>
                      </a:r>
                      <a:r>
                        <a:rPr lang="es-MX" dirty="0" smtClean="0"/>
                        <a:t>, doublé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Lógicos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Boolean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Caracteres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Char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String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739</TotalTime>
  <Words>1349</Words>
  <Application>Microsoft Office PowerPoint</Application>
  <PresentationFormat>Panorámica</PresentationFormat>
  <Paragraphs>372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1" baseType="lpstr">
      <vt:lpstr>Arial</vt:lpstr>
      <vt:lpstr>Consolas</vt:lpstr>
      <vt:lpstr>Courier New</vt:lpstr>
      <vt:lpstr>Trebuchet MS</vt:lpstr>
      <vt:lpstr>Wingdings 3</vt:lpstr>
      <vt:lpstr>Faceta</vt:lpstr>
      <vt:lpstr>Presentación de PowerPoint</vt:lpstr>
      <vt:lpstr>Presentación de PowerPoint</vt:lpstr>
      <vt:lpstr>Características</vt:lpstr>
      <vt:lpstr>Write once run everywhere </vt:lpstr>
      <vt:lpstr>Presentación de PowerPoint</vt:lpstr>
      <vt:lpstr>Simple</vt:lpstr>
      <vt:lpstr>Presentación de PowerPoint</vt:lpstr>
      <vt:lpstr>Como trabajar con JAVA</vt:lpstr>
      <vt:lpstr>Tipos de datos</vt:lpstr>
      <vt:lpstr>Conversiones</vt:lpstr>
      <vt:lpstr>Operadores aritméticos</vt:lpstr>
      <vt:lpstr>Operadores relacionales</vt:lpstr>
      <vt:lpstr>Operadores lógicos</vt:lpstr>
      <vt:lpstr>Ejercicio</vt:lpstr>
      <vt:lpstr>Ejercicio</vt:lpstr>
      <vt:lpstr>Switch</vt:lpstr>
      <vt:lpstr>Ejercicio</vt:lpstr>
      <vt:lpstr>Ciclos</vt:lpstr>
      <vt:lpstr>Ejercicio</vt:lpstr>
      <vt:lpstr>Ejercicio</vt:lpstr>
      <vt:lpstr>Excepciones</vt:lpstr>
      <vt:lpstr>Gestión de excepciones</vt:lpstr>
      <vt:lpstr>Funciones</vt:lpstr>
      <vt:lpstr>Ejemplo función</vt:lpstr>
      <vt:lpstr>Ejercicio</vt:lpstr>
      <vt:lpstr>Recursividad</vt:lpstr>
      <vt:lpstr>Factorial</vt:lpstr>
      <vt:lpstr>Ejercicio</vt:lpstr>
      <vt:lpstr>Programación Orientada a Objetos</vt:lpstr>
      <vt:lpstr>Presentación de PowerPoint</vt:lpstr>
      <vt:lpstr>CLASES</vt:lpstr>
      <vt:lpstr>Instancia</vt:lpstr>
      <vt:lpstr>Construcción de la Clase</vt:lpstr>
      <vt:lpstr>Ejemplo:</vt:lpstr>
      <vt:lpstr>UML</vt:lpstr>
      <vt:lpstr>Abstracción</vt:lpstr>
      <vt:lpstr>Propiedades</vt:lpstr>
      <vt:lpstr>Métodos</vt:lpstr>
      <vt:lpstr>Constructor</vt:lpstr>
      <vt:lpstr>Encapsulación</vt:lpstr>
      <vt:lpstr>Visibilidad</vt:lpstr>
      <vt:lpstr>Ejercicio </vt:lpstr>
      <vt:lpstr>Herencia</vt:lpstr>
      <vt:lpstr>Presentación de PowerPoint</vt:lpstr>
      <vt:lpstr>Ejercicio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7</dc:title>
  <dc:creator>Miguel Chuil</dc:creator>
  <cp:lastModifiedBy>Miguel Chuil</cp:lastModifiedBy>
  <cp:revision>42</cp:revision>
  <dcterms:created xsi:type="dcterms:W3CDTF">2017-04-05T22:06:48Z</dcterms:created>
  <dcterms:modified xsi:type="dcterms:W3CDTF">2017-04-14T06:09:03Z</dcterms:modified>
</cp:coreProperties>
</file>