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12" r:id="rId15"/>
    <p:sldId id="270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313" r:id="rId31"/>
    <p:sldId id="314" r:id="rId32"/>
    <p:sldId id="291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5" r:id="rId6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6323-87CB-4B79-BD1E-7EE244B1AEFB}" type="datetimeFigureOut">
              <a:rPr lang="es-MX" smtClean="0"/>
              <a:t>17/04/2017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90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6323-87CB-4B79-BD1E-7EE244B1AEFB}" type="datetimeFigureOut">
              <a:rPr lang="es-MX" smtClean="0"/>
              <a:t>17/04/2017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894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6323-87CB-4B79-BD1E-7EE244B1AEFB}" type="datetimeFigureOut">
              <a:rPr lang="es-MX" smtClean="0"/>
              <a:t>17/04/2017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1855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6323-87CB-4B79-BD1E-7EE244B1AEFB}" type="datetimeFigureOut">
              <a:rPr lang="es-MX" smtClean="0"/>
              <a:t>17/04/2017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3180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6323-87CB-4B79-BD1E-7EE244B1AEFB}" type="datetimeFigureOut">
              <a:rPr lang="es-MX" smtClean="0"/>
              <a:t>17/04/2017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965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6323-87CB-4B79-BD1E-7EE244B1AEFB}" type="datetimeFigureOut">
              <a:rPr lang="es-MX" smtClean="0"/>
              <a:t>17/04/2017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8846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6323-87CB-4B79-BD1E-7EE244B1AEFB}" type="datetimeFigureOut">
              <a:rPr lang="es-MX" smtClean="0"/>
              <a:t>17/04/2017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8273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6323-87CB-4B79-BD1E-7EE244B1AEFB}" type="datetimeFigureOut">
              <a:rPr lang="es-MX" smtClean="0"/>
              <a:t>17/04/2017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809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6323-87CB-4B79-BD1E-7EE244B1AEFB}" type="datetimeFigureOut">
              <a:rPr lang="es-MX" smtClean="0"/>
              <a:t>17/04/2017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260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6323-87CB-4B79-BD1E-7EE244B1AEFB}" type="datetimeFigureOut">
              <a:rPr lang="es-MX" smtClean="0"/>
              <a:t>17/04/2017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970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6323-87CB-4B79-BD1E-7EE244B1AEFB}" type="datetimeFigureOut">
              <a:rPr lang="es-MX" smtClean="0"/>
              <a:t>17/04/2017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810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6323-87CB-4B79-BD1E-7EE244B1AEFB}" type="datetimeFigureOut">
              <a:rPr lang="es-MX" smtClean="0"/>
              <a:t>17/04/2017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131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6323-87CB-4B79-BD1E-7EE244B1AEFB}" type="datetimeFigureOut">
              <a:rPr lang="es-MX" smtClean="0"/>
              <a:t>17/04/2017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324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6323-87CB-4B79-BD1E-7EE244B1AEFB}" type="datetimeFigureOut">
              <a:rPr lang="es-MX" smtClean="0"/>
              <a:t>17/04/2017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856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6323-87CB-4B79-BD1E-7EE244B1AEFB}" type="datetimeFigureOut">
              <a:rPr lang="es-MX" smtClean="0"/>
              <a:t>17/04/2017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2603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6323-87CB-4B79-BD1E-7EE244B1AEFB}" type="datetimeFigureOut">
              <a:rPr lang="es-MX" smtClean="0"/>
              <a:t>17/04/2017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3567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F6323-87CB-4B79-BD1E-7EE244B1AEFB}" type="datetimeFigureOut">
              <a:rPr lang="es-MX" smtClean="0"/>
              <a:t>17/04/2017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7EEEB6-BED0-4E89-B03B-98D15F2D23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844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n para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683" y="751471"/>
            <a:ext cx="4799324" cy="479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Conversiones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Implicitas</a:t>
            </a:r>
            <a:endParaRPr lang="es-MX" sz="2800" dirty="0"/>
          </a:p>
          <a:p>
            <a:r>
              <a:rPr lang="es-MX" sz="2800" dirty="0"/>
              <a:t>Casting</a:t>
            </a:r>
          </a:p>
          <a:p>
            <a:r>
              <a:rPr lang="es-MX" sz="2800" dirty="0"/>
              <a:t>Métodos en las clases asociadas (</a:t>
            </a:r>
            <a:r>
              <a:rPr lang="es-MX" sz="2800" dirty="0" err="1"/>
              <a:t>String</a:t>
            </a:r>
            <a:r>
              <a:rPr lang="es-MX" sz="2800" dirty="0"/>
              <a:t>)</a:t>
            </a:r>
          </a:p>
          <a:p>
            <a:endParaRPr lang="es-MX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Operadores aritméticos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5310286"/>
              </p:ext>
            </p:extLst>
          </p:nvPr>
        </p:nvGraphicFramePr>
        <p:xfrm>
          <a:off x="677863" y="2160588"/>
          <a:ext cx="85963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Operador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Operación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+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Suma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-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Resta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*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Multiplicación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/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División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Resto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772732" y="5241701"/>
            <a:ext cx="8533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Ejercicio: Pedir dos números enteros y realizar todas las operaciones con ellos, </a:t>
            </a:r>
          </a:p>
          <a:p>
            <a:r>
              <a:rPr lang="es-MX" dirty="0" smtClean="0"/>
              <a:t>Pedir 2 números reales y realizar todas las operaciones con ellos.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933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Operadores relacionales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760653"/>
              </p:ext>
            </p:extLst>
          </p:nvPr>
        </p:nvGraphicFramePr>
        <p:xfrm>
          <a:off x="677863" y="2160588"/>
          <a:ext cx="859631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Operador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Operación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&gt;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Mayor que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&lt;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Menor que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&gt;=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Mayor o igual que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&lt;=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Menor o igual que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==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Igual que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!=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Distinto</a:t>
                      </a:r>
                      <a:r>
                        <a:rPr lang="es-MX" baseline="0" dirty="0" smtClean="0"/>
                        <a:t> que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Operadores lógicos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229835"/>
              </p:ext>
            </p:extLst>
          </p:nvPr>
        </p:nvGraphicFramePr>
        <p:xfrm>
          <a:off x="677863" y="2160588"/>
          <a:ext cx="85963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Operador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Operación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&amp;&amp;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AND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||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OR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!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NOT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2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Constantes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 smtClean="0"/>
              <a:t>Sintaxis:</a:t>
            </a:r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pt-BR" sz="2400" b="1" dirty="0" err="1"/>
              <a:t>static</a:t>
            </a:r>
            <a:r>
              <a:rPr lang="pt-BR" sz="2400" dirty="0"/>
              <a:t> </a:t>
            </a:r>
            <a:r>
              <a:rPr lang="pt-BR" sz="2400" b="1" dirty="0"/>
              <a:t>final</a:t>
            </a:r>
            <a:r>
              <a:rPr lang="pt-BR" sz="2400" dirty="0"/>
              <a:t> </a:t>
            </a:r>
            <a:r>
              <a:rPr lang="pt-BR" sz="2400" dirty="0" err="1"/>
              <a:t>int</a:t>
            </a:r>
            <a:r>
              <a:rPr lang="pt-BR" sz="2400" dirty="0"/>
              <a:t> </a:t>
            </a:r>
            <a:r>
              <a:rPr lang="pt-BR" sz="2400" dirty="0" err="1" smtClean="0"/>
              <a:t>nombreConstante</a:t>
            </a:r>
            <a:r>
              <a:rPr lang="pt-BR" sz="2400" dirty="0" smtClean="0"/>
              <a:t> = valor;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 err="1" smtClean="0"/>
              <a:t>Ejemplo</a:t>
            </a:r>
            <a:r>
              <a:rPr lang="pt-BR" sz="2400" dirty="0" smtClean="0"/>
              <a:t>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b="1" dirty="0" err="1"/>
              <a:t>static</a:t>
            </a:r>
            <a:r>
              <a:rPr lang="pt-BR" sz="2400" dirty="0"/>
              <a:t> </a:t>
            </a:r>
            <a:r>
              <a:rPr lang="pt-BR" sz="2400" b="1" dirty="0"/>
              <a:t>final</a:t>
            </a:r>
            <a:r>
              <a:rPr lang="pt-BR" sz="2400" dirty="0"/>
              <a:t> </a:t>
            </a:r>
            <a:r>
              <a:rPr lang="pt-BR" sz="2400" dirty="0" err="1"/>
              <a:t>int</a:t>
            </a:r>
            <a:r>
              <a:rPr lang="pt-BR" sz="2400" dirty="0"/>
              <a:t> DIAS_SEMANA = 7;</a:t>
            </a:r>
            <a:endParaRPr lang="es-MX" sz="2400" dirty="0" smtClean="0"/>
          </a:p>
        </p:txBody>
      </p:sp>
    </p:spTree>
    <p:extLst>
      <p:ext uri="{BB962C8B-B14F-4D97-AF65-F5344CB8AC3E}">
        <p14:creationId xmlns:p14="http://schemas.microsoft.com/office/powerpoint/2010/main" val="399703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Pedirle al usuario su edad y mostrar uno de los siguientes mensajes</a:t>
            </a:r>
          </a:p>
          <a:p>
            <a:r>
              <a:rPr lang="es-MX" dirty="0" smtClean="0"/>
              <a:t>0-2 -&gt;Eres un bebe</a:t>
            </a:r>
          </a:p>
          <a:p>
            <a:r>
              <a:rPr lang="es-MX" dirty="0" smtClean="0"/>
              <a:t>3-12 -&gt;Eres un niño</a:t>
            </a:r>
          </a:p>
          <a:p>
            <a:r>
              <a:rPr lang="es-MX" dirty="0" smtClean="0"/>
              <a:t>13-17-&gt;Eres un adolecente</a:t>
            </a:r>
          </a:p>
          <a:p>
            <a:r>
              <a:rPr lang="es-MX" dirty="0" smtClean="0"/>
              <a:t>18-19 -&gt;Eres una nuevo adulto</a:t>
            </a:r>
          </a:p>
          <a:p>
            <a:r>
              <a:rPr lang="es-MX" dirty="0" smtClean="0"/>
              <a:t>20-35 -&gt;Eres un adulto joven</a:t>
            </a:r>
          </a:p>
          <a:p>
            <a:r>
              <a:rPr lang="es-MX" dirty="0" smtClean="0"/>
              <a:t>36-70 -&gt; Eres un adulto</a:t>
            </a:r>
          </a:p>
          <a:p>
            <a:r>
              <a:rPr lang="es-MX" dirty="0" smtClean="0"/>
              <a:t>71-80-&gt;Eres un adulto mayor</a:t>
            </a:r>
          </a:p>
          <a:p>
            <a:r>
              <a:rPr lang="es-MX" dirty="0" smtClean="0"/>
              <a:t>&gt;80 -&gt;¡</a:t>
            </a:r>
            <a:r>
              <a:rPr lang="es-MX" dirty="0" err="1" smtClean="0"/>
              <a:t>Wuau</a:t>
            </a:r>
            <a:r>
              <a:rPr lang="es-MX" dirty="0" smtClean="0"/>
              <a:t>! Pareces </a:t>
            </a:r>
            <a:r>
              <a:rPr lang="es-MX" dirty="0" err="1" smtClean="0"/>
              <a:t>Matusalen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Crea un proyecto llamado </a:t>
            </a:r>
            <a:r>
              <a:rPr lang="es-MX" dirty="0" err="1" smtClean="0"/>
              <a:t>EjercicioHoraDia</a:t>
            </a:r>
            <a:r>
              <a:rPr lang="es-MX" dirty="0" smtClean="0"/>
              <a:t> que pida al usuario la hora actual, en horas y minutos (un valor para la hora y otro para los minutos). Después, en función de los valores que el usuario escriba, mostrar si es de madrugada, si es por la mañana, por la tarde o por la noche.</a:t>
            </a:r>
          </a:p>
          <a:p>
            <a:pPr marL="0" indent="0">
              <a:buNone/>
            </a:pPr>
            <a:r>
              <a:rPr lang="es-MX" dirty="0" smtClean="0"/>
              <a:t>Si se da la casualidad de que son las 12 del medio </a:t>
            </a:r>
            <a:r>
              <a:rPr lang="es-MX" dirty="0" err="1" smtClean="0"/>
              <a:t>dia</a:t>
            </a:r>
            <a:r>
              <a:rPr lang="es-MX" dirty="0" smtClean="0"/>
              <a:t> o las 12 de la noche, se mostrara un mensaje especial al usuario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0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Switch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390919"/>
            <a:ext cx="8596668" cy="47909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 err="1" smtClean="0">
                <a:latin typeface="Consolas" panose="020B0609020204030204" pitchFamily="49" charset="0"/>
              </a:rPr>
              <a:t>Switch</a:t>
            </a:r>
            <a:r>
              <a:rPr lang="es-MX" dirty="0" smtClean="0">
                <a:latin typeface="Consolas" panose="020B0609020204030204" pitchFamily="49" charset="0"/>
              </a:rPr>
              <a:t>(</a:t>
            </a:r>
            <a:r>
              <a:rPr lang="es-MX" dirty="0" err="1" smtClean="0">
                <a:latin typeface="Consolas" panose="020B0609020204030204" pitchFamily="49" charset="0"/>
              </a:rPr>
              <a:t>expresion</a:t>
            </a:r>
            <a:r>
              <a:rPr lang="es-MX" dirty="0" smtClean="0">
                <a:latin typeface="Consolas" panose="020B0609020204030204" pitchFamily="49" charset="0"/>
              </a:rPr>
              <a:t>){</a:t>
            </a:r>
          </a:p>
          <a:p>
            <a:pPr marL="400050" lvl="1" indent="0">
              <a:buNone/>
            </a:pPr>
            <a:r>
              <a:rPr lang="es-MX" dirty="0">
                <a:latin typeface="Consolas" panose="020B0609020204030204" pitchFamily="49" charset="0"/>
              </a:rPr>
              <a:t>	</a:t>
            </a:r>
            <a:r>
              <a:rPr lang="es-MX" dirty="0" smtClean="0">
                <a:latin typeface="Consolas" panose="020B0609020204030204" pitchFamily="49" charset="0"/>
              </a:rPr>
              <a:t>case constante1:</a:t>
            </a:r>
          </a:p>
          <a:p>
            <a:pPr marL="400050" lvl="1" indent="0">
              <a:buNone/>
            </a:pPr>
            <a:r>
              <a:rPr lang="es-MX" dirty="0">
                <a:latin typeface="Consolas" panose="020B0609020204030204" pitchFamily="49" charset="0"/>
              </a:rPr>
              <a:t>	</a:t>
            </a:r>
            <a:r>
              <a:rPr lang="es-MX" dirty="0" smtClean="0">
                <a:latin typeface="Consolas" panose="020B0609020204030204" pitchFamily="49" charset="0"/>
              </a:rPr>
              <a:t>	sentencias;</a:t>
            </a:r>
          </a:p>
          <a:p>
            <a:pPr marL="400050" lvl="1" indent="0">
              <a:buNone/>
            </a:pPr>
            <a:r>
              <a:rPr lang="es-MX" dirty="0">
                <a:latin typeface="Consolas" panose="020B0609020204030204" pitchFamily="49" charset="0"/>
              </a:rPr>
              <a:t>	</a:t>
            </a:r>
            <a:r>
              <a:rPr lang="es-MX" dirty="0" smtClean="0">
                <a:latin typeface="Consolas" panose="020B0609020204030204" pitchFamily="49" charset="0"/>
              </a:rPr>
              <a:t>	break;</a:t>
            </a:r>
          </a:p>
          <a:p>
            <a:pPr marL="400050" lvl="1" indent="0">
              <a:buNone/>
            </a:pPr>
            <a:r>
              <a:rPr lang="es-MX" dirty="0">
                <a:latin typeface="Consolas" panose="020B0609020204030204" pitchFamily="49" charset="0"/>
              </a:rPr>
              <a:t>case </a:t>
            </a:r>
            <a:r>
              <a:rPr lang="es-MX" dirty="0" smtClean="0">
                <a:latin typeface="Consolas" panose="020B0609020204030204" pitchFamily="49" charset="0"/>
              </a:rPr>
              <a:t>constante2:</a:t>
            </a:r>
          </a:p>
          <a:p>
            <a:pPr marL="400050" lvl="1" indent="0">
              <a:buNone/>
            </a:pPr>
            <a:r>
              <a:rPr lang="es-MX" dirty="0">
                <a:latin typeface="Consolas" panose="020B0609020204030204" pitchFamily="49" charset="0"/>
              </a:rPr>
              <a:t>	</a:t>
            </a:r>
            <a:r>
              <a:rPr lang="es-MX" dirty="0" smtClean="0">
                <a:latin typeface="Consolas" panose="020B0609020204030204" pitchFamily="49" charset="0"/>
              </a:rPr>
              <a:t>	sentencias;</a:t>
            </a:r>
            <a:endParaRPr lang="es-MX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s-MX" dirty="0">
                <a:latin typeface="Consolas" panose="020B0609020204030204" pitchFamily="49" charset="0"/>
              </a:rPr>
              <a:t>		</a:t>
            </a:r>
            <a:r>
              <a:rPr lang="es-MX" dirty="0" smtClean="0">
                <a:latin typeface="Consolas" panose="020B0609020204030204" pitchFamily="49" charset="0"/>
              </a:rPr>
              <a:t>break:</a:t>
            </a:r>
            <a:endParaRPr lang="es-MX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s-MX" dirty="0" smtClean="0">
                <a:latin typeface="Consolas" panose="020B0609020204030204" pitchFamily="49" charset="0"/>
              </a:rPr>
              <a:t>case constante3:</a:t>
            </a:r>
          </a:p>
          <a:p>
            <a:pPr marL="400050" lvl="1" indent="0">
              <a:buNone/>
            </a:pPr>
            <a:r>
              <a:rPr lang="es-MX" dirty="0" smtClean="0">
                <a:latin typeface="Consolas" panose="020B0609020204030204" pitchFamily="49" charset="0"/>
              </a:rPr>
              <a:t>		sentencias;</a:t>
            </a:r>
            <a:endParaRPr lang="es-MX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s-MX" dirty="0">
                <a:latin typeface="Consolas" panose="020B0609020204030204" pitchFamily="49" charset="0"/>
              </a:rPr>
              <a:t>		</a:t>
            </a:r>
            <a:r>
              <a:rPr lang="es-MX" dirty="0" smtClean="0">
                <a:latin typeface="Consolas" panose="020B0609020204030204" pitchFamily="49" charset="0"/>
              </a:rPr>
              <a:t>break;</a:t>
            </a:r>
            <a:endParaRPr lang="es-MX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s-MX" dirty="0" smtClean="0">
                <a:latin typeface="Consolas" panose="020B0609020204030204" pitchFamily="49" charset="0"/>
              </a:rPr>
              <a:t>	default:</a:t>
            </a:r>
          </a:p>
          <a:p>
            <a:pPr marL="400050" lvl="1" indent="0">
              <a:buNone/>
            </a:pPr>
            <a:r>
              <a:rPr lang="es-MX" dirty="0">
                <a:latin typeface="Consolas" panose="020B0609020204030204" pitchFamily="49" charset="0"/>
              </a:rPr>
              <a:t>	</a:t>
            </a:r>
            <a:r>
              <a:rPr lang="es-MX" dirty="0" smtClean="0">
                <a:latin typeface="Consolas" panose="020B0609020204030204" pitchFamily="49" charset="0"/>
              </a:rPr>
              <a:t>	break;</a:t>
            </a: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0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Crear un proyecto llamado </a:t>
            </a:r>
            <a:r>
              <a:rPr lang="es-MX" dirty="0" err="1" smtClean="0"/>
              <a:t>EjercicioAprobadoReprobado</a:t>
            </a:r>
            <a:r>
              <a:rPr lang="es-MX" dirty="0" smtClean="0"/>
              <a:t> que pida el usuario un valor numérico entre 0 y 10.</a:t>
            </a:r>
          </a:p>
          <a:p>
            <a:pPr marL="0" indent="0">
              <a:buNone/>
            </a:pPr>
            <a:r>
              <a:rPr lang="es-MX" dirty="0" smtClean="0"/>
              <a:t>Usando ese valor, mostrar diversos mensajes dependiendo la calificación:</a:t>
            </a:r>
          </a:p>
          <a:p>
            <a:pPr lvl="1"/>
            <a:r>
              <a:rPr lang="es-MX" dirty="0" smtClean="0"/>
              <a:t>0 a 5 Reprobado</a:t>
            </a:r>
          </a:p>
          <a:p>
            <a:pPr lvl="1"/>
            <a:r>
              <a:rPr lang="es-MX" dirty="0" smtClean="0"/>
              <a:t>6	Suficiente</a:t>
            </a:r>
          </a:p>
          <a:p>
            <a:pPr lvl="1"/>
            <a:r>
              <a:rPr lang="es-MX" dirty="0" smtClean="0"/>
              <a:t>7 Bien</a:t>
            </a:r>
          </a:p>
          <a:p>
            <a:pPr lvl="1"/>
            <a:r>
              <a:rPr lang="es-MX" dirty="0" smtClean="0"/>
              <a:t>8 Notable</a:t>
            </a:r>
          </a:p>
          <a:p>
            <a:pPr lvl="1"/>
            <a:r>
              <a:rPr lang="es-MX" dirty="0" smtClean="0"/>
              <a:t>9 Sobresaliente</a:t>
            </a:r>
          </a:p>
          <a:p>
            <a:pPr lvl="1"/>
            <a:r>
              <a:rPr lang="es-MX" dirty="0" smtClean="0"/>
              <a:t>10 Excelente</a:t>
            </a:r>
          </a:p>
          <a:p>
            <a:pPr marL="57150" indent="0">
              <a:buNone/>
            </a:pPr>
            <a:r>
              <a:rPr lang="es-MX" dirty="0" smtClean="0"/>
              <a:t>Si el valor esta fuera del rango (0-10) que muestre un mensaje de error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2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Ciclos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3082294"/>
              </p:ext>
            </p:extLst>
          </p:nvPr>
        </p:nvGraphicFramePr>
        <p:xfrm>
          <a:off x="677863" y="2160588"/>
          <a:ext cx="8596139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883"/>
                <a:gridCol w="2202288"/>
                <a:gridCol w="4173968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While</a:t>
                      </a:r>
                      <a:r>
                        <a:rPr lang="es-MX" dirty="0" smtClean="0"/>
                        <a:t> (0-n)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Do-</a:t>
                      </a:r>
                      <a:r>
                        <a:rPr lang="es-MX" dirty="0" err="1" smtClean="0"/>
                        <a:t>while</a:t>
                      </a:r>
                      <a:r>
                        <a:rPr lang="es-MX" dirty="0" smtClean="0"/>
                        <a:t>(1-n)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For</a:t>
                      </a:r>
                      <a:r>
                        <a:rPr lang="es-MX" dirty="0" smtClean="0"/>
                        <a:t> (n-m)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while</a:t>
                      </a:r>
                      <a:r>
                        <a:rPr lang="es-MX" dirty="0" smtClean="0"/>
                        <a:t>(condición)</a:t>
                      </a:r>
                    </a:p>
                    <a:p>
                      <a:r>
                        <a:rPr lang="es-MX" dirty="0" smtClean="0"/>
                        <a:t>{</a:t>
                      </a:r>
                    </a:p>
                    <a:p>
                      <a:r>
                        <a:rPr lang="es-MX" dirty="0" smtClean="0"/>
                        <a:t>      sentencias;</a:t>
                      </a:r>
                    </a:p>
                    <a:p>
                      <a:r>
                        <a:rPr lang="es-MX" dirty="0" smtClean="0"/>
                        <a:t>}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do</a:t>
                      </a:r>
                    </a:p>
                    <a:p>
                      <a:r>
                        <a:rPr lang="es-MX" dirty="0" smtClean="0"/>
                        <a:t>{</a:t>
                      </a:r>
                    </a:p>
                    <a:p>
                      <a:r>
                        <a:rPr lang="es-MX" dirty="0" smtClean="0"/>
                        <a:t>    sentencias;</a:t>
                      </a:r>
                    </a:p>
                    <a:p>
                      <a:r>
                        <a:rPr lang="es-MX" dirty="0" smtClean="0"/>
                        <a:t>}</a:t>
                      </a:r>
                    </a:p>
                    <a:p>
                      <a:r>
                        <a:rPr lang="es-MX" dirty="0" err="1" smtClean="0"/>
                        <a:t>while</a:t>
                      </a:r>
                      <a:r>
                        <a:rPr lang="es-MX" dirty="0" smtClean="0"/>
                        <a:t>(condición);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for</a:t>
                      </a:r>
                      <a:r>
                        <a:rPr lang="es-MX" dirty="0" smtClean="0"/>
                        <a:t>(</a:t>
                      </a:r>
                      <a:r>
                        <a:rPr lang="es-MX" dirty="0" err="1" smtClean="0"/>
                        <a:t>valorInicial</a:t>
                      </a:r>
                      <a:r>
                        <a:rPr lang="es-MX" dirty="0" smtClean="0"/>
                        <a:t>,</a:t>
                      </a:r>
                      <a:r>
                        <a:rPr lang="es-MX" baseline="0" dirty="0" smtClean="0"/>
                        <a:t> condición, variación){</a:t>
                      </a:r>
                    </a:p>
                    <a:p>
                      <a:r>
                        <a:rPr lang="es-MX" baseline="0" dirty="0" smtClean="0"/>
                        <a:t>     sentencias;</a:t>
                      </a:r>
                    </a:p>
                    <a:p>
                      <a:r>
                        <a:rPr lang="es-MX" baseline="0" dirty="0" smtClean="0"/>
                        <a:t>}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8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38697" y="682581"/>
            <a:ext cx="8596668" cy="4842456"/>
          </a:xfrm>
        </p:spPr>
        <p:txBody>
          <a:bodyPr>
            <a:normAutofit/>
          </a:bodyPr>
          <a:lstStyle/>
          <a:p>
            <a:r>
              <a:rPr lang="es-MX" sz="2000" dirty="0" smtClean="0"/>
              <a:t>1991</a:t>
            </a:r>
          </a:p>
          <a:p>
            <a:pPr lvl="1"/>
            <a:r>
              <a:rPr lang="es-MX" sz="1800" dirty="0" smtClean="0"/>
              <a:t>MS-DOS 5.0				</a:t>
            </a:r>
          </a:p>
          <a:p>
            <a:pPr lvl="1"/>
            <a:r>
              <a:rPr lang="es-MX" sz="1800" dirty="0" smtClean="0"/>
              <a:t>Primer </a:t>
            </a:r>
            <a:r>
              <a:rPr lang="es-MX" sz="1800" dirty="0" err="1" smtClean="0"/>
              <a:t>Kernel</a:t>
            </a:r>
            <a:r>
              <a:rPr lang="es-MX" sz="1800" dirty="0" smtClean="0"/>
              <a:t> de Linux</a:t>
            </a:r>
          </a:p>
          <a:p>
            <a:pPr lvl="1"/>
            <a:r>
              <a:rPr lang="es-MX" sz="1800" dirty="0" smtClean="0"/>
              <a:t>Presentación WWW con HTML</a:t>
            </a:r>
          </a:p>
          <a:p>
            <a:pPr lvl="1"/>
            <a:r>
              <a:rPr lang="es-MX" sz="1800" dirty="0" smtClean="0"/>
              <a:t>OAK</a:t>
            </a:r>
          </a:p>
          <a:p>
            <a:r>
              <a:rPr lang="es-MX" sz="2000" dirty="0" smtClean="0"/>
              <a:t>1992</a:t>
            </a:r>
          </a:p>
          <a:p>
            <a:pPr lvl="1"/>
            <a:r>
              <a:rPr lang="es-MX" sz="1800" dirty="0" smtClean="0"/>
              <a:t>JAVA</a:t>
            </a:r>
          </a:p>
          <a:p>
            <a:r>
              <a:rPr lang="es-MX" sz="2000" dirty="0" smtClean="0"/>
              <a:t>1994</a:t>
            </a:r>
          </a:p>
          <a:p>
            <a:pPr lvl="1"/>
            <a:r>
              <a:rPr lang="es-MX" sz="1800" dirty="0" smtClean="0"/>
              <a:t>Se agrega JAVA a Netscape</a:t>
            </a:r>
          </a:p>
          <a:p>
            <a:r>
              <a:rPr lang="es-MX" sz="2000" dirty="0" smtClean="0"/>
              <a:t>1996</a:t>
            </a:r>
          </a:p>
          <a:p>
            <a:pPr lvl="1"/>
            <a:r>
              <a:rPr lang="es-MX" sz="1800" dirty="0" smtClean="0"/>
              <a:t>1er. Versión final del JDK</a:t>
            </a:r>
          </a:p>
          <a:p>
            <a:endParaRPr lang="es-MX" sz="20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9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Crea un proyecto llamado </a:t>
            </a:r>
            <a:r>
              <a:rPr lang="es-MX" dirty="0" err="1" smtClean="0"/>
              <a:t>EjericioSumarNumeros</a:t>
            </a:r>
            <a:r>
              <a:rPr lang="es-MX" dirty="0" smtClean="0"/>
              <a:t>, donde el programa pida al usuario valores numéricos enteros y le pregunte si quiere añadir mas.</a:t>
            </a:r>
          </a:p>
          <a:p>
            <a:pPr marL="0" indent="0">
              <a:buNone/>
            </a:pPr>
            <a:r>
              <a:rPr lang="es-MX" dirty="0" smtClean="0"/>
              <a:t>Cuando el usuario diga que ‘NO’, mostraremos la suma total de todos los valores recogidos</a:t>
            </a:r>
          </a:p>
          <a:p>
            <a:pPr marL="0" indent="0">
              <a:buNone/>
            </a:pPr>
            <a:r>
              <a:rPr lang="es-MX" dirty="0" smtClean="0"/>
              <a:t>Nota: Es posible que el usuario no quiera introducir ningún valor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Crear un proyecto llamado </a:t>
            </a:r>
            <a:r>
              <a:rPr lang="es-MX" dirty="0" err="1" smtClean="0"/>
              <a:t>EjercicioFactorial</a:t>
            </a:r>
            <a:r>
              <a:rPr lang="es-MX" dirty="0" smtClean="0"/>
              <a:t>. El programa pide al usuario un valor entero y positivo. No se aceptan valores negativos o reales.</a:t>
            </a:r>
          </a:p>
          <a:p>
            <a:pPr marL="0" indent="0">
              <a:buNone/>
            </a:pPr>
            <a:r>
              <a:rPr lang="es-MX" dirty="0" smtClean="0"/>
              <a:t>Cuando se tenga el número, se va a calcular el factorial del numero y mostrarlo en pantalla.</a:t>
            </a:r>
          </a:p>
          <a:p>
            <a:pPr marL="0" indent="0">
              <a:buNone/>
            </a:pPr>
            <a:r>
              <a:rPr lang="es-MX" dirty="0" smtClean="0"/>
              <a:t>Ejemplo:</a:t>
            </a:r>
          </a:p>
          <a:p>
            <a:pPr marL="0" indent="0">
              <a:buNone/>
            </a:pPr>
            <a:r>
              <a:rPr lang="es-MX" dirty="0" smtClean="0"/>
              <a:t>Factorial de 5! = 5x4x3x2x1 = 120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Excepciones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El manejo de Excepciones es una técnica de programación que permite al programador controlar los errores ocasionados durante la ejecución del programa.</a:t>
            </a:r>
          </a:p>
          <a:p>
            <a:pPr marL="0" indent="0">
              <a:buNone/>
            </a:pPr>
            <a:endParaRPr lang="es-MX" u="sng" dirty="0" smtClean="0"/>
          </a:p>
          <a:p>
            <a:pPr marL="0" indent="0">
              <a:buNone/>
            </a:pPr>
            <a:r>
              <a:rPr lang="es-MX" dirty="0" smtClean="0"/>
              <a:t>Cuando ocurre un error, el programa reacciona al error ejecutando un fragmento de código que da solución al error, ya sea retornando un mensaje o devolviendo un valor por defecto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Gestión de excepciones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>
                <a:latin typeface="Consolas" panose="020B0609020204030204" pitchFamily="49" charset="0"/>
              </a:rPr>
              <a:t>t</a:t>
            </a:r>
            <a:r>
              <a:rPr lang="es-MX" sz="2400" dirty="0" smtClean="0">
                <a:latin typeface="Consolas" panose="020B0609020204030204" pitchFamily="49" charset="0"/>
              </a:rPr>
              <a:t>ry{</a:t>
            </a:r>
          </a:p>
          <a:p>
            <a:pPr marL="457200" lvl="1" indent="0">
              <a:buNone/>
            </a:pPr>
            <a:r>
              <a:rPr lang="es-MX" sz="2000" dirty="0" smtClean="0">
                <a:latin typeface="Consolas" panose="020B0609020204030204" pitchFamily="49" charset="0"/>
              </a:rPr>
              <a:t>//Instrucciones donde se puede generar la excepción.</a:t>
            </a:r>
          </a:p>
          <a:p>
            <a:pPr marL="0" indent="0">
              <a:buNone/>
            </a:pPr>
            <a:r>
              <a:rPr lang="es-MX" sz="24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s-MX" sz="2400" dirty="0">
                <a:latin typeface="Consolas" panose="020B0609020204030204" pitchFamily="49" charset="0"/>
              </a:rPr>
              <a:t>c</a:t>
            </a:r>
            <a:r>
              <a:rPr lang="es-MX" sz="2400" dirty="0" smtClean="0">
                <a:latin typeface="Consolas" panose="020B0609020204030204" pitchFamily="49" charset="0"/>
              </a:rPr>
              <a:t>atch(</a:t>
            </a:r>
            <a:r>
              <a:rPr lang="es-MX" sz="2400" dirty="0" err="1" smtClean="0">
                <a:latin typeface="Consolas" panose="020B0609020204030204" pitchFamily="49" charset="0"/>
              </a:rPr>
              <a:t>TipoDeExcepcion</a:t>
            </a:r>
            <a:r>
              <a:rPr lang="es-MX" sz="2400" dirty="0" smtClean="0">
                <a:latin typeface="Consolas" panose="020B0609020204030204" pitchFamily="49" charset="0"/>
              </a:rPr>
              <a:t> e){</a:t>
            </a:r>
          </a:p>
          <a:p>
            <a:pPr marL="400050" lvl="1" indent="0">
              <a:buNone/>
            </a:pPr>
            <a:r>
              <a:rPr lang="es-MX" sz="2000" dirty="0" smtClean="0">
                <a:latin typeface="Consolas" panose="020B0609020204030204" pitchFamily="49" charset="0"/>
              </a:rPr>
              <a:t>	//Código que de ejecuta cuando se produce la excepción</a:t>
            </a:r>
          </a:p>
          <a:p>
            <a:pPr marL="0" indent="0">
              <a:buNone/>
            </a:pPr>
            <a:r>
              <a:rPr lang="es-MX" sz="2400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9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public static void main(String[] 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) { 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Nombre</a:t>
            </a:r>
            <a:endParaRPr lang="en-US" dirty="0" smtClean="0"/>
          </a:p>
          <a:p>
            <a:r>
              <a:rPr lang="en-US" dirty="0" err="1" smtClean="0"/>
              <a:t>Parámetros</a:t>
            </a:r>
            <a:endParaRPr lang="en-US" dirty="0" smtClean="0"/>
          </a:p>
          <a:p>
            <a:r>
              <a:rPr lang="en-US" dirty="0" smtClean="0"/>
              <a:t>Valor de </a:t>
            </a:r>
            <a:r>
              <a:rPr lang="en-US" dirty="0" err="1" smtClean="0"/>
              <a:t>retorno</a:t>
            </a:r>
            <a:endParaRPr lang="en-US" dirty="0" smtClean="0"/>
          </a:p>
          <a:p>
            <a:r>
              <a:rPr lang="en-US" dirty="0" err="1" smtClean="0"/>
              <a:t>Intrucciones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5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326265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Ejemplo función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120462"/>
            <a:ext cx="8596668" cy="52674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sz="2400" dirty="0" err="1" smtClean="0">
                <a:latin typeface="Consolas" panose="020B0609020204030204" pitchFamily="49" charset="0"/>
              </a:rPr>
              <a:t>int</a:t>
            </a:r>
            <a:r>
              <a:rPr lang="es-MX" sz="2400" dirty="0" smtClean="0">
                <a:latin typeface="Consolas" panose="020B0609020204030204" pitchFamily="49" charset="0"/>
              </a:rPr>
              <a:t> </a:t>
            </a:r>
            <a:r>
              <a:rPr lang="es-MX" sz="2400" dirty="0" err="1" smtClean="0">
                <a:latin typeface="Consolas" panose="020B0609020204030204" pitchFamily="49" charset="0"/>
              </a:rPr>
              <a:t>multiplicaPorTres</a:t>
            </a:r>
            <a:r>
              <a:rPr lang="es-MX" sz="2400" dirty="0" smtClean="0">
                <a:latin typeface="Consolas" panose="020B0609020204030204" pitchFamily="49" charset="0"/>
              </a:rPr>
              <a:t>(</a:t>
            </a:r>
            <a:r>
              <a:rPr lang="es-MX" sz="2400" dirty="0" err="1" smtClean="0">
                <a:latin typeface="Consolas" panose="020B0609020204030204" pitchFamily="49" charset="0"/>
              </a:rPr>
              <a:t>int</a:t>
            </a:r>
            <a:r>
              <a:rPr lang="es-MX" sz="2400" dirty="0" smtClean="0">
                <a:latin typeface="Consolas" panose="020B0609020204030204" pitchFamily="49" charset="0"/>
              </a:rPr>
              <a:t> x){</a:t>
            </a:r>
          </a:p>
          <a:p>
            <a:pPr marL="457200" lvl="1" indent="0">
              <a:buNone/>
            </a:pPr>
            <a:r>
              <a:rPr lang="es-MX" sz="2000" dirty="0" err="1">
                <a:latin typeface="Consolas" panose="020B0609020204030204" pitchFamily="49" charset="0"/>
              </a:rPr>
              <a:t>i</a:t>
            </a:r>
            <a:r>
              <a:rPr lang="es-MX" sz="2000" dirty="0" err="1" smtClean="0">
                <a:latin typeface="Consolas" panose="020B0609020204030204" pitchFamily="49" charset="0"/>
              </a:rPr>
              <a:t>nt</a:t>
            </a:r>
            <a:r>
              <a:rPr lang="es-MX" sz="2000" dirty="0" smtClean="0">
                <a:latin typeface="Consolas" panose="020B0609020204030204" pitchFamily="49" charset="0"/>
              </a:rPr>
              <a:t> resultado = x*3;</a:t>
            </a:r>
            <a:endParaRPr lang="es-MX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s-MX" sz="2000" dirty="0" err="1" smtClean="0">
                <a:latin typeface="Consolas" panose="020B0609020204030204" pitchFamily="49" charset="0"/>
              </a:rPr>
              <a:t>return</a:t>
            </a:r>
            <a:r>
              <a:rPr lang="es-MX" sz="2000" dirty="0" smtClean="0">
                <a:latin typeface="Consolas" panose="020B0609020204030204" pitchFamily="49" charset="0"/>
              </a:rPr>
              <a:t> resultado;</a:t>
            </a:r>
          </a:p>
          <a:p>
            <a:pPr marL="0" indent="0">
              <a:buNone/>
            </a:pPr>
            <a:r>
              <a:rPr lang="es-MX" sz="24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s-MX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public static void main(String[] </a:t>
            </a:r>
            <a:r>
              <a:rPr lang="en-US" sz="2400" dirty="0" err="1" smtClean="0">
                <a:latin typeface="Consolas" panose="020B0609020204030204" pitchFamily="49" charset="0"/>
              </a:rPr>
              <a:t>args</a:t>
            </a:r>
            <a:r>
              <a:rPr lang="en-US" sz="2400" dirty="0" smtClean="0">
                <a:latin typeface="Consolas" panose="020B0609020204030204" pitchFamily="49" charset="0"/>
              </a:rPr>
              <a:t>) { 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 a = 5;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 b = </a:t>
            </a:r>
            <a:r>
              <a:rPr lang="es-MX" sz="2400" dirty="0" err="1" smtClean="0">
                <a:latin typeface="Consolas" panose="020B0609020204030204" pitchFamily="49" charset="0"/>
              </a:rPr>
              <a:t>multiplicaPorTres</a:t>
            </a:r>
            <a:r>
              <a:rPr lang="es-MX" sz="2400" dirty="0" smtClean="0">
                <a:latin typeface="Consolas" panose="020B0609020204030204" pitchFamily="49" charset="0"/>
              </a:rPr>
              <a:t>(a);</a:t>
            </a:r>
          </a:p>
          <a:p>
            <a:pPr marL="0" indent="0">
              <a:buNone/>
            </a:pPr>
            <a:r>
              <a:rPr lang="es-MX" sz="2400" dirty="0">
                <a:latin typeface="Consolas" panose="020B0609020204030204" pitchFamily="49" charset="0"/>
              </a:rPr>
              <a:t>   </a:t>
            </a:r>
            <a:r>
              <a:rPr lang="es-MX" sz="2400" dirty="0" err="1">
                <a:latin typeface="Consolas" panose="020B0609020204030204" pitchFamily="49" charset="0"/>
              </a:rPr>
              <a:t>System.out.println</a:t>
            </a:r>
            <a:r>
              <a:rPr lang="es-MX" sz="2400" dirty="0" smtClean="0">
                <a:latin typeface="Consolas" panose="020B0609020204030204" pitchFamily="49" charset="0"/>
              </a:rPr>
              <a:t>(“Resultado: “ + b);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/>
              <a:t>Nota: Las </a:t>
            </a:r>
            <a:r>
              <a:rPr lang="en-US" dirty="0" err="1" smtClean="0"/>
              <a:t>funciones</a:t>
            </a:r>
            <a:r>
              <a:rPr lang="en-US" dirty="0" smtClean="0"/>
              <a:t> </a:t>
            </a:r>
            <a:r>
              <a:rPr lang="en-US" dirty="0" err="1" smtClean="0"/>
              <a:t>llamadas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el </a:t>
            </a:r>
            <a:r>
              <a:rPr lang="en-US" dirty="0" err="1" smtClean="0"/>
              <a:t>metodo</a:t>
            </a:r>
            <a:r>
              <a:rPr lang="en-US" dirty="0" smtClean="0"/>
              <a:t> main </a:t>
            </a:r>
            <a:r>
              <a:rPr lang="en-US" dirty="0" err="1" smtClean="0"/>
              <a:t>deben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‘static’</a:t>
            </a:r>
          </a:p>
          <a:p>
            <a:pPr marL="0" indent="0">
              <a:buNone/>
            </a:pPr>
            <a:endParaRPr lang="es-MX" sz="2400" dirty="0">
              <a:latin typeface="Consolas" panose="020B0609020204030204" pitchFamily="49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9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Proyecto: </a:t>
            </a:r>
            <a:r>
              <a:rPr lang="es-MX" dirty="0" err="1" smtClean="0"/>
              <a:t>EjercicioFuncionPrimos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El programa mostrará una lista de todos los números primos que hay comprendidos entre 1 y 1000.</a:t>
            </a:r>
          </a:p>
          <a:p>
            <a:pPr marL="0" indent="0">
              <a:buNone/>
            </a:pPr>
            <a:r>
              <a:rPr lang="es-MX" dirty="0" smtClean="0"/>
              <a:t>Para saber si un número es primo, crear una función ‘</a:t>
            </a:r>
            <a:r>
              <a:rPr lang="es-MX" dirty="0" err="1" smtClean="0"/>
              <a:t>esPrimo</a:t>
            </a:r>
            <a:r>
              <a:rPr lang="es-MX" dirty="0" smtClean="0"/>
              <a:t>()’ que devolverá el valor verdadero si el numero es primo y falso si no.</a:t>
            </a:r>
          </a:p>
          <a:p>
            <a:pPr marL="0" indent="0">
              <a:buNone/>
            </a:pPr>
            <a:r>
              <a:rPr lang="es-MX" dirty="0" smtClean="0"/>
              <a:t>Nota: Un numero primo es cuando solo es divisible por 1 o por el mismo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90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Recursividad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 smtClean="0"/>
              <a:t>Es la forma en la cual es especifica un proceso basado en su propia definición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r>
              <a:rPr lang="es-MX" sz="2400" dirty="0" smtClean="0"/>
              <a:t>Ejemplo:</a:t>
            </a:r>
          </a:p>
          <a:p>
            <a:pPr marL="0" indent="0">
              <a:buNone/>
            </a:pPr>
            <a:r>
              <a:rPr lang="es-MX" sz="2400" dirty="0" smtClean="0"/>
              <a:t>Versión iterativa 5!= 5x4x3x2x1=120</a:t>
            </a:r>
          </a:p>
          <a:p>
            <a:pPr marL="0" indent="0">
              <a:buNone/>
            </a:pPr>
            <a:r>
              <a:rPr lang="es-MX" sz="2400" dirty="0" smtClean="0"/>
              <a:t>Versión recursiva 5!= 5x4!</a:t>
            </a:r>
            <a:endParaRPr lang="es-MX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3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Factorial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5! = 5x4!</a:t>
            </a:r>
          </a:p>
          <a:p>
            <a:pPr marL="0" indent="0">
              <a:buNone/>
            </a:pPr>
            <a:r>
              <a:rPr lang="es-MX" dirty="0" smtClean="0"/>
              <a:t>5! = 5x4x3!</a:t>
            </a:r>
          </a:p>
          <a:p>
            <a:pPr marL="0" indent="0">
              <a:buNone/>
            </a:pPr>
            <a:r>
              <a:rPr lang="es-MX" dirty="0" smtClean="0"/>
              <a:t>5! = 5x4x3x2!</a:t>
            </a:r>
          </a:p>
          <a:p>
            <a:pPr marL="0" indent="0">
              <a:buNone/>
            </a:pPr>
            <a:r>
              <a:rPr lang="es-MX" dirty="0" smtClean="0"/>
              <a:t>5! = 5x4x3x2x1!</a:t>
            </a:r>
          </a:p>
          <a:p>
            <a:pPr marL="0" indent="0">
              <a:buNone/>
            </a:pPr>
            <a:r>
              <a:rPr lang="es-MX" dirty="0" smtClean="0"/>
              <a:t>51 = 5x4x3x2x1x0!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Caso general: n! = n x (n-1)!</a:t>
            </a:r>
          </a:p>
          <a:p>
            <a:pPr marL="0" indent="0">
              <a:buNone/>
            </a:pPr>
            <a:r>
              <a:rPr lang="es-MX" dirty="0" smtClean="0"/>
              <a:t>Caso base 0! = 1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9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dirty="0" smtClean="0"/>
              <a:t>Proyecto: </a:t>
            </a:r>
            <a:r>
              <a:rPr lang="es-MX" sz="2000" dirty="0" err="1" smtClean="0"/>
              <a:t>EjercicioFibonacci</a:t>
            </a:r>
            <a:endParaRPr lang="es-MX" sz="2000" dirty="0" smtClean="0"/>
          </a:p>
          <a:p>
            <a:pPr marL="0" indent="0">
              <a:buNone/>
            </a:pPr>
            <a:r>
              <a:rPr lang="es-MX" sz="2000" dirty="0" smtClean="0"/>
              <a:t>El programa pide al usuario un numero entero y positivo y calculará mediante una función recursiva, el numero </a:t>
            </a:r>
            <a:r>
              <a:rPr lang="es-MX" sz="2000" dirty="0" err="1" smtClean="0"/>
              <a:t>Fibonnaci</a:t>
            </a:r>
            <a:r>
              <a:rPr lang="es-MX" sz="2000" dirty="0" smtClean="0"/>
              <a:t> correspondiente</a:t>
            </a:r>
            <a:endParaRPr lang="es-MX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0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Características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Orientado a Objetos</a:t>
            </a:r>
          </a:p>
          <a:p>
            <a:r>
              <a:rPr lang="es-MX" dirty="0" smtClean="0"/>
              <a:t>Distribuido</a:t>
            </a:r>
          </a:p>
          <a:p>
            <a:r>
              <a:rPr lang="es-MX" dirty="0" smtClean="0"/>
              <a:t>Simple</a:t>
            </a:r>
          </a:p>
          <a:p>
            <a:r>
              <a:rPr lang="es-MX" dirty="0" err="1" smtClean="0"/>
              <a:t>Multihilo</a:t>
            </a:r>
            <a:r>
              <a:rPr lang="es-MX" dirty="0" smtClean="0"/>
              <a:t> (</a:t>
            </a:r>
            <a:r>
              <a:rPr lang="es-MX" dirty="0" err="1" smtClean="0"/>
              <a:t>Multithread</a:t>
            </a:r>
            <a:r>
              <a:rPr lang="es-MX" dirty="0" smtClean="0"/>
              <a:t>)</a:t>
            </a:r>
          </a:p>
          <a:p>
            <a:r>
              <a:rPr lang="es-MX" dirty="0" smtClean="0"/>
              <a:t>Seguro</a:t>
            </a:r>
          </a:p>
          <a:p>
            <a:r>
              <a:rPr lang="es-MX" dirty="0" smtClean="0"/>
              <a:t>Independiente de plataforma</a:t>
            </a:r>
            <a:endParaRPr lang="es-MX" dirty="0"/>
          </a:p>
        </p:txBody>
      </p:sp>
      <p:pic>
        <p:nvPicPr>
          <p:cNvPr id="4" name="Picture 2" descr="Resultado de imagen para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883" y="1604493"/>
            <a:ext cx="3168204" cy="316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1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Arrays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400" dirty="0" smtClean="0"/>
              <a:t>Es una zona de almacenamiento continuo, que contiene una serie de elementos del mismo tipo, los elementos de la matriz</a:t>
            </a:r>
          </a:p>
          <a:p>
            <a:pPr marL="0" indent="0">
              <a:buNone/>
            </a:pPr>
            <a:r>
              <a:rPr lang="es-MX" sz="2400" dirty="0" smtClean="0"/>
              <a:t>Sintaxis:</a:t>
            </a:r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dirty="0" err="1" smtClean="0"/>
              <a:t>tipo_de_dato</a:t>
            </a:r>
            <a:r>
              <a:rPr lang="es-MX" sz="2400" dirty="0" smtClean="0"/>
              <a:t>[] </a:t>
            </a:r>
            <a:r>
              <a:rPr lang="es-MX" sz="2400" dirty="0" err="1" smtClean="0"/>
              <a:t>nombre_del_array</a:t>
            </a:r>
            <a:r>
              <a:rPr lang="es-MX" sz="2400" dirty="0" smtClean="0"/>
              <a:t>;</a:t>
            </a:r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dirty="0" err="1" smtClean="0"/>
              <a:t>nombre_del_array</a:t>
            </a:r>
            <a:r>
              <a:rPr lang="es-MX" sz="2400" dirty="0" smtClean="0"/>
              <a:t> = new </a:t>
            </a:r>
            <a:r>
              <a:rPr lang="es-MX" sz="2400" dirty="0" err="1" smtClean="0"/>
              <a:t>tipo_de_dato</a:t>
            </a:r>
            <a:r>
              <a:rPr lang="es-MX" sz="2400" dirty="0" smtClean="0"/>
              <a:t>[dimensión];</a:t>
            </a:r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dirty="0" err="1" smtClean="0"/>
              <a:t>nombre_del_array</a:t>
            </a:r>
            <a:r>
              <a:rPr lang="es-MX" sz="2400" dirty="0" smtClean="0"/>
              <a:t>[posición] = valor;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9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de </a:t>
            </a:r>
            <a:r>
              <a:rPr lang="es-MX" dirty="0" err="1" smtClean="0"/>
              <a:t>Array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MX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s-MX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s-MX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s-MX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s-MX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s-MX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s-MX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marL="0" indent="0">
              <a:buNone/>
            </a:pPr>
            <a:r>
              <a:rPr lang="es-MX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s-MX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[3] = 5;</a:t>
            </a:r>
          </a:p>
          <a:p>
            <a:pPr marL="0" indent="0">
              <a:buNone/>
            </a:pPr>
            <a:endParaRPr lang="es-MX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MX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MX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s-MX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[][] matriz = new </a:t>
            </a:r>
            <a:r>
              <a:rPr lang="es-MX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[5][3];</a:t>
            </a:r>
          </a:p>
          <a:p>
            <a:pPr marL="0" indent="0">
              <a:buNone/>
            </a:pPr>
            <a:r>
              <a:rPr lang="es-MX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MX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atriz[2][2] = 4;</a:t>
            </a:r>
            <a:endParaRPr lang="es-MX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5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Programación Orientada a Objetos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800" dirty="0" smtClean="0"/>
              <a:t>Es un paradigma de programación que usa los objetos en sus interacciones, para diseñar aplicaciones y programas informáticos</a:t>
            </a:r>
            <a:endParaRPr lang="es-MX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4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7486" y="1322297"/>
            <a:ext cx="8596668" cy="775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4400" dirty="0" smtClean="0"/>
              <a:t>Objetos</a:t>
            </a:r>
            <a:endParaRPr lang="es-MX" sz="4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  <p:pic>
        <p:nvPicPr>
          <p:cNvPr id="1026" name="Picture 2" descr="Resultado de imagen para au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59" y="2713516"/>
            <a:ext cx="4184605" cy="209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perso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310" y="4366268"/>
            <a:ext cx="2203629" cy="220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cuenta bancar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125" y="1963446"/>
            <a:ext cx="2711494" cy="169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79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CLASES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  <p:pic>
        <p:nvPicPr>
          <p:cNvPr id="2050" name="Picture 2" descr="Resultado de imagen para pla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54" y="1930400"/>
            <a:ext cx="7719836" cy="3688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92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Instancia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800" dirty="0" smtClean="0"/>
              <a:t>Objeto creado a partir de una clase</a:t>
            </a:r>
            <a:endParaRPr lang="es-MX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5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Construcción de la Clase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Clase: </a:t>
            </a:r>
          </a:p>
          <a:p>
            <a:pPr marL="0" indent="0">
              <a:buNone/>
            </a:pPr>
            <a:r>
              <a:rPr lang="es-MX" dirty="0" smtClean="0"/>
              <a:t>	Recibe un nombre (Empleado, </a:t>
            </a:r>
            <a:r>
              <a:rPr lang="es-MX" dirty="0" err="1" smtClean="0"/>
              <a:t>Cuenta_Corriente</a:t>
            </a:r>
            <a:r>
              <a:rPr lang="es-MX" dirty="0" smtClean="0"/>
              <a:t>, Auto, Casa, etc.)</a:t>
            </a:r>
          </a:p>
          <a:p>
            <a:pPr marL="0" indent="0">
              <a:buNone/>
            </a:pPr>
            <a:endParaRPr lang="es-MX" dirty="0" smtClean="0"/>
          </a:p>
          <a:p>
            <a:r>
              <a:rPr lang="es-MX" dirty="0" smtClean="0"/>
              <a:t>Propiedades:</a:t>
            </a:r>
          </a:p>
          <a:p>
            <a:pPr marL="0" indent="0">
              <a:buNone/>
            </a:pPr>
            <a:r>
              <a:rPr lang="es-MX" dirty="0" smtClean="0"/>
              <a:t>	Describen la clase (Altura, anchura, color, puntuación, etc.)</a:t>
            </a:r>
          </a:p>
          <a:p>
            <a:pPr marL="0" indent="0">
              <a:buNone/>
            </a:pPr>
            <a:endParaRPr lang="es-MX" dirty="0" smtClean="0"/>
          </a:p>
          <a:p>
            <a:r>
              <a:rPr lang="es-MX" dirty="0" smtClean="0"/>
              <a:t>Métodos:</a:t>
            </a:r>
          </a:p>
          <a:p>
            <a:pPr marL="0" indent="0">
              <a:buNone/>
            </a:pPr>
            <a:r>
              <a:rPr lang="es-MX" dirty="0" smtClean="0"/>
              <a:t>	Las acciones que puede realizar (Abrir, cerrar, acelerar, girar, imprimir, etc.)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0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Ejemplo: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313645"/>
            <a:ext cx="8596668" cy="515154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MX" dirty="0" smtClean="0"/>
              <a:t>CUENTA DEL BANCO</a:t>
            </a:r>
          </a:p>
          <a:p>
            <a:pPr marL="0" indent="0">
              <a:buNone/>
            </a:pPr>
            <a:r>
              <a:rPr lang="es-MX" dirty="0" smtClean="0"/>
              <a:t>Nombre: </a:t>
            </a:r>
            <a:r>
              <a:rPr lang="es-MX" dirty="0" err="1" smtClean="0"/>
              <a:t>CuentaBancaria</a:t>
            </a: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Propiedades:</a:t>
            </a:r>
          </a:p>
          <a:p>
            <a:pPr lvl="1"/>
            <a:r>
              <a:rPr lang="es-MX" dirty="0" err="1" smtClean="0"/>
              <a:t>NumeroDeCuenta</a:t>
            </a:r>
            <a:endParaRPr lang="es-MX" dirty="0" smtClean="0"/>
          </a:p>
          <a:p>
            <a:pPr lvl="1"/>
            <a:r>
              <a:rPr lang="es-MX" dirty="0" err="1" smtClean="0"/>
              <a:t>FechaDeInicio</a:t>
            </a:r>
            <a:endParaRPr lang="es-MX" dirty="0" smtClean="0"/>
          </a:p>
          <a:p>
            <a:pPr lvl="1"/>
            <a:r>
              <a:rPr lang="es-MX" dirty="0" smtClean="0"/>
              <a:t>Saldo</a:t>
            </a:r>
          </a:p>
          <a:p>
            <a:pPr lvl="1"/>
            <a:r>
              <a:rPr lang="es-MX" dirty="0" err="1" smtClean="0"/>
              <a:t>NumeroDeCliente</a:t>
            </a: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Métodos:</a:t>
            </a:r>
          </a:p>
          <a:p>
            <a:pPr lvl="1"/>
            <a:r>
              <a:rPr lang="es-MX" dirty="0" err="1" smtClean="0"/>
              <a:t>AbrirCuenta</a:t>
            </a:r>
            <a:endParaRPr lang="es-MX" dirty="0" smtClean="0"/>
          </a:p>
          <a:p>
            <a:pPr lvl="1"/>
            <a:r>
              <a:rPr lang="es-MX" dirty="0" smtClean="0"/>
              <a:t>Depositar</a:t>
            </a:r>
          </a:p>
          <a:p>
            <a:pPr lvl="1"/>
            <a:r>
              <a:rPr lang="es-MX" dirty="0" smtClean="0"/>
              <a:t>Retirar</a:t>
            </a:r>
          </a:p>
          <a:p>
            <a:pPr lvl="1"/>
            <a:r>
              <a:rPr lang="es-MX" dirty="0" err="1" smtClean="0"/>
              <a:t>ConsultarSaldo</a:t>
            </a:r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5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UML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058891"/>
              </p:ext>
            </p:extLst>
          </p:nvPr>
        </p:nvGraphicFramePr>
        <p:xfrm>
          <a:off x="793772" y="2353771"/>
          <a:ext cx="2219883" cy="274828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219883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CuentaBancaria</a:t>
                      </a:r>
                      <a:endParaRPr lang="es-MX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s-MX" dirty="0" err="1" smtClean="0"/>
                        <a:t>NumeroDeCuenta</a:t>
                      </a:r>
                      <a:endParaRPr lang="es-MX" dirty="0" smtClean="0"/>
                    </a:p>
                    <a:p>
                      <a:pPr lvl="0"/>
                      <a:r>
                        <a:rPr lang="es-MX" dirty="0" err="1" smtClean="0"/>
                        <a:t>FechaDeInicio</a:t>
                      </a:r>
                      <a:endParaRPr lang="es-MX" dirty="0" smtClean="0"/>
                    </a:p>
                    <a:p>
                      <a:pPr lvl="0"/>
                      <a:r>
                        <a:rPr lang="es-MX" dirty="0" smtClean="0"/>
                        <a:t>Saldo</a:t>
                      </a:r>
                    </a:p>
                    <a:p>
                      <a:pPr lvl="0"/>
                      <a:r>
                        <a:rPr lang="es-MX" dirty="0" err="1" smtClean="0"/>
                        <a:t>NumeroDeCliente</a:t>
                      </a:r>
                      <a:endParaRPr lang="es-MX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s-MX" dirty="0" err="1" smtClean="0"/>
                        <a:t>AbrirCuenta</a:t>
                      </a:r>
                      <a:r>
                        <a:rPr lang="es-MX" dirty="0" smtClean="0"/>
                        <a:t>()</a:t>
                      </a:r>
                    </a:p>
                    <a:p>
                      <a:pPr lvl="0"/>
                      <a:r>
                        <a:rPr lang="es-MX" dirty="0" smtClean="0"/>
                        <a:t>Depositar()</a:t>
                      </a:r>
                    </a:p>
                    <a:p>
                      <a:pPr lvl="0"/>
                      <a:r>
                        <a:rPr lang="es-MX" dirty="0" smtClean="0"/>
                        <a:t>Retirar()</a:t>
                      </a:r>
                    </a:p>
                    <a:p>
                      <a:pPr lvl="0"/>
                      <a:r>
                        <a:rPr lang="es-MX" dirty="0" err="1" smtClean="0"/>
                        <a:t>ConsultarSaldo</a:t>
                      </a:r>
                      <a:r>
                        <a:rPr lang="es-MX" dirty="0" smtClean="0"/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1236372" y="1724338"/>
            <a:ext cx="10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/>
              <a:t>C</a:t>
            </a:r>
            <a:r>
              <a:rPr lang="es-MX" sz="2800" b="1" dirty="0" smtClean="0"/>
              <a:t>lase</a:t>
            </a:r>
            <a:endParaRPr lang="es-MX" sz="2800" b="1" dirty="0"/>
          </a:p>
        </p:txBody>
      </p:sp>
      <p:graphicFrame>
        <p:nvGraphicFramePr>
          <p:cNvPr id="6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0213782"/>
              </p:ext>
            </p:extLst>
          </p:nvPr>
        </p:nvGraphicFramePr>
        <p:xfrm>
          <a:off x="3380277" y="2730321"/>
          <a:ext cx="2219883" cy="237744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219883"/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s-MX" dirty="0" smtClean="0"/>
                        <a:t>154789862</a:t>
                      </a:r>
                    </a:p>
                    <a:p>
                      <a:pPr lvl="0"/>
                      <a:r>
                        <a:rPr lang="es-MX" dirty="0" smtClean="0"/>
                        <a:t>01/02/2005</a:t>
                      </a:r>
                    </a:p>
                    <a:p>
                      <a:pPr lvl="0"/>
                      <a:r>
                        <a:rPr lang="es-MX" dirty="0" smtClean="0"/>
                        <a:t>$85,520.00</a:t>
                      </a:r>
                    </a:p>
                    <a:p>
                      <a:pPr lvl="0"/>
                      <a:r>
                        <a:rPr lang="es-MX" dirty="0" smtClean="0"/>
                        <a:t>78958622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s-MX" dirty="0" err="1" smtClean="0"/>
                        <a:t>AbrirCuenta</a:t>
                      </a:r>
                      <a:r>
                        <a:rPr lang="es-MX" dirty="0" smtClean="0"/>
                        <a:t>()</a:t>
                      </a:r>
                    </a:p>
                    <a:p>
                      <a:pPr lvl="0"/>
                      <a:r>
                        <a:rPr lang="es-MX" dirty="0" smtClean="0"/>
                        <a:t>Depositar()</a:t>
                      </a:r>
                    </a:p>
                    <a:p>
                      <a:pPr lvl="0"/>
                      <a:r>
                        <a:rPr lang="es-MX" dirty="0" smtClean="0"/>
                        <a:t>Retirar()</a:t>
                      </a:r>
                    </a:p>
                    <a:p>
                      <a:pPr lvl="0"/>
                      <a:r>
                        <a:rPr lang="es-MX" dirty="0" err="1" smtClean="0"/>
                        <a:t>ConsultarSaldo</a:t>
                      </a:r>
                      <a:r>
                        <a:rPr lang="es-MX" dirty="0" smtClean="0"/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2443624"/>
              </p:ext>
            </p:extLst>
          </p:nvPr>
        </p:nvGraphicFramePr>
        <p:xfrm>
          <a:off x="5915270" y="2728174"/>
          <a:ext cx="2219883" cy="237744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219883"/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s-MX" dirty="0" smtClean="0"/>
                        <a:t>991863533</a:t>
                      </a:r>
                    </a:p>
                    <a:p>
                      <a:pPr lvl="0"/>
                      <a:r>
                        <a:rPr lang="es-MX" dirty="0" smtClean="0"/>
                        <a:t>23/10/2012</a:t>
                      </a:r>
                    </a:p>
                    <a:p>
                      <a:pPr lvl="0"/>
                      <a:r>
                        <a:rPr lang="es-MX" dirty="0" smtClean="0"/>
                        <a:t>$7,000.00</a:t>
                      </a:r>
                    </a:p>
                    <a:p>
                      <a:pPr lvl="0"/>
                      <a:r>
                        <a:rPr lang="es-MX" dirty="0" smtClean="0"/>
                        <a:t>12557743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s-MX" dirty="0" err="1" smtClean="0"/>
                        <a:t>AbrirCuenta</a:t>
                      </a:r>
                      <a:r>
                        <a:rPr lang="es-MX" dirty="0" smtClean="0"/>
                        <a:t>()</a:t>
                      </a:r>
                    </a:p>
                    <a:p>
                      <a:pPr lvl="0"/>
                      <a:r>
                        <a:rPr lang="es-MX" dirty="0" smtClean="0"/>
                        <a:t>Depositar()</a:t>
                      </a:r>
                    </a:p>
                    <a:p>
                      <a:pPr lvl="0"/>
                      <a:r>
                        <a:rPr lang="es-MX" dirty="0" smtClean="0"/>
                        <a:t>Retirar()</a:t>
                      </a:r>
                    </a:p>
                    <a:p>
                      <a:pPr lvl="0"/>
                      <a:r>
                        <a:rPr lang="es-MX" dirty="0" err="1" smtClean="0"/>
                        <a:t>ConsultarSaldo</a:t>
                      </a:r>
                      <a:r>
                        <a:rPr lang="es-MX" dirty="0" smtClean="0"/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3928056" y="224755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Marcos</a:t>
            </a:r>
            <a:endParaRPr lang="es-MX" dirty="0"/>
          </a:p>
        </p:txBody>
      </p:sp>
      <p:sp>
        <p:nvSpPr>
          <p:cNvPr id="9" name="CuadroTexto 8"/>
          <p:cNvSpPr txBox="1"/>
          <p:nvPr/>
        </p:nvSpPr>
        <p:spPr>
          <a:xfrm>
            <a:off x="6630473" y="224755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Sofia</a:t>
            </a:r>
            <a:endParaRPr lang="es-MX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Abstracción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1750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800" dirty="0" smtClean="0"/>
              <a:t>Céntrate en lo importante</a:t>
            </a:r>
          </a:p>
          <a:p>
            <a:pPr marL="0" indent="0" algn="ctr">
              <a:buNone/>
            </a:pPr>
            <a:r>
              <a:rPr lang="es-MX" sz="2800" dirty="0" smtClean="0"/>
              <a:t>Ignora lo irrelevante</a:t>
            </a:r>
            <a:endParaRPr lang="es-MX" sz="2800" dirty="0"/>
          </a:p>
        </p:txBody>
      </p:sp>
      <p:sp>
        <p:nvSpPr>
          <p:cNvPr id="4" name="CuadroTexto 3"/>
          <p:cNvSpPr txBox="1"/>
          <p:nvPr/>
        </p:nvSpPr>
        <p:spPr>
          <a:xfrm>
            <a:off x="2498501" y="5795493"/>
            <a:ext cx="499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Crear objetos fáciles de utilizar y reutilizables</a:t>
            </a:r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2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938" y="339145"/>
            <a:ext cx="8596668" cy="523741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err="1" smtClean="0"/>
              <a:t>Write</a:t>
            </a:r>
            <a:r>
              <a:rPr lang="es-MX" dirty="0" smtClean="0"/>
              <a:t> once </a:t>
            </a:r>
            <a:r>
              <a:rPr lang="es-MX" dirty="0" err="1" smtClean="0"/>
              <a:t>run</a:t>
            </a:r>
            <a:r>
              <a:rPr lang="es-MX" dirty="0" smtClean="0"/>
              <a:t> </a:t>
            </a:r>
            <a:r>
              <a:rPr lang="es-MX" dirty="0" err="1" smtClean="0"/>
              <a:t>everywhere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80" y="1698152"/>
            <a:ext cx="9163984" cy="340188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61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Propiedades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Definen las características del objeto y se declaran como variables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Ejemplo:</a:t>
            </a:r>
          </a:p>
          <a:p>
            <a:pPr marL="0" indent="0">
              <a:buNone/>
            </a:pP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NumeroDeCuenta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Saldo;</a:t>
            </a:r>
          </a:p>
          <a:p>
            <a:pPr marL="0" indent="0">
              <a:buNone/>
            </a:pP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NumeroDeCliente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MX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3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318"/>
          </a:xfrm>
        </p:spPr>
        <p:txBody>
          <a:bodyPr/>
          <a:lstStyle/>
          <a:p>
            <a:r>
              <a:rPr lang="es-MX" dirty="0" smtClean="0"/>
              <a:t>Métodos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687133"/>
            <a:ext cx="8596668" cy="4354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Las acciones que puede realizar el objeto y se definen como funciones y métodos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Ejemplo:</a:t>
            </a:r>
          </a:p>
          <a:p>
            <a:pPr marL="0" indent="0">
              <a:buNone/>
            </a:pP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mostrarNumeroCuenta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NumeroDeCuenta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s-MX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mostrarSaldo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saldo;</a:t>
            </a:r>
          </a:p>
          <a:p>
            <a:pPr marL="0" indent="0">
              <a:buNone/>
            </a:pP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MX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93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Constructor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55313"/>
            <a:ext cx="8596668" cy="4586049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Es un método que inicializa la clase y/o sus propiedades.</a:t>
            </a:r>
          </a:p>
          <a:p>
            <a:pPr marL="0" indent="0">
              <a:buNone/>
            </a:pPr>
            <a:r>
              <a:rPr lang="es-MX" dirty="0" smtClean="0"/>
              <a:t>El constructor ‘debe llevar el nombre de la clase’ y NO debe devolver un valor de retorno.</a:t>
            </a:r>
          </a:p>
          <a:p>
            <a:pPr marL="0" indent="0">
              <a:buNone/>
            </a:pPr>
            <a:r>
              <a:rPr lang="es-MX" dirty="0" smtClean="0"/>
              <a:t>Ejemplo:</a:t>
            </a:r>
          </a:p>
          <a:p>
            <a:pPr marL="400050" lvl="1" indent="0">
              <a:buNone/>
            </a:pP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CuentaBancaria</a:t>
            </a: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400050" lvl="1" indent="0">
              <a:buNone/>
            </a:pP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saldo = 1000;</a:t>
            </a:r>
          </a:p>
          <a:p>
            <a:pPr marL="400050" lvl="1" indent="0">
              <a:buNone/>
            </a:pPr>
            <a:r>
              <a:rPr lang="es-MX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MX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MX" dirty="0" smtClean="0"/>
              <a:t>Una clase puede tener mas de un constructor, en ese caso todos deben de llamarse igual (sobrecarga).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6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Encapsulación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2628704"/>
              </p:ext>
            </p:extLst>
          </p:nvPr>
        </p:nvGraphicFramePr>
        <p:xfrm>
          <a:off x="819531" y="1460607"/>
          <a:ext cx="2039579" cy="165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9579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Foco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estado: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baseline="0" dirty="0" err="1" smtClean="0"/>
                        <a:t>boolean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encender();</a:t>
                      </a:r>
                    </a:p>
                    <a:p>
                      <a:r>
                        <a:rPr lang="es-MX" dirty="0" smtClean="0"/>
                        <a:t>apagar();</a:t>
                      </a:r>
                    </a:p>
                    <a:p>
                      <a:r>
                        <a:rPr lang="es-MX" dirty="0" smtClean="0"/>
                        <a:t>estado();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478318" y="4669933"/>
            <a:ext cx="92194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La capsula del objeto almacena las propiedades que no son accesibles desde fuera de la clase.</a:t>
            </a:r>
          </a:p>
          <a:p>
            <a:endParaRPr lang="es-MX" sz="1600" dirty="0" smtClean="0"/>
          </a:p>
          <a:p>
            <a:r>
              <a:rPr lang="es-MX" sz="1600" dirty="0" smtClean="0"/>
              <a:t>Lo ideal en la programación orientada a objetos es que todas las propiedades estén escondidas dentro del objeto y solo se puedan manipular mediante los métodos correspondientes del objeto. Esto permite controlar lo que les ocurre a las propiedades de los objetos</a:t>
            </a:r>
            <a:endParaRPr lang="es-MX" sz="1600" dirty="0"/>
          </a:p>
        </p:txBody>
      </p:sp>
      <p:sp>
        <p:nvSpPr>
          <p:cNvPr id="6" name="CuadroTexto 5"/>
          <p:cNvSpPr txBox="1"/>
          <p:nvPr/>
        </p:nvSpPr>
        <p:spPr>
          <a:xfrm>
            <a:off x="4790941" y="609600"/>
            <a:ext cx="4910319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Foco {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estado = false;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encender(){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estado = true;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apagar(){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estado = false;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estado(){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(estado == true){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("Encendida");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MX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("Apagado");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s-MX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2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Visibilidad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959613"/>
              </p:ext>
            </p:extLst>
          </p:nvPr>
        </p:nvGraphicFramePr>
        <p:xfrm>
          <a:off x="677863" y="2160588"/>
          <a:ext cx="8596312" cy="1939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484858">
                <a:tc>
                  <a:txBody>
                    <a:bodyPr/>
                    <a:lstStyle/>
                    <a:p>
                      <a:r>
                        <a:rPr lang="es-MX" dirty="0" smtClean="0"/>
                        <a:t>Tipo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Modificador</a:t>
                      </a:r>
                      <a:endParaRPr lang="es-MX" dirty="0"/>
                    </a:p>
                  </a:txBody>
                  <a:tcPr/>
                </a:tc>
              </a:tr>
              <a:tr h="484858">
                <a:tc>
                  <a:txBody>
                    <a:bodyPr/>
                    <a:lstStyle/>
                    <a:p>
                      <a:r>
                        <a:rPr lang="es-MX" dirty="0" smtClean="0"/>
                        <a:t>Privada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private</a:t>
                      </a:r>
                      <a:endParaRPr lang="es-MX" dirty="0"/>
                    </a:p>
                  </a:txBody>
                  <a:tcPr/>
                </a:tc>
              </a:tr>
              <a:tr h="484858">
                <a:tc>
                  <a:txBody>
                    <a:bodyPr/>
                    <a:lstStyle/>
                    <a:p>
                      <a:r>
                        <a:rPr lang="es-MX" dirty="0" smtClean="0"/>
                        <a:t>Publica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public</a:t>
                      </a:r>
                      <a:endParaRPr lang="es-MX" dirty="0"/>
                    </a:p>
                  </a:txBody>
                  <a:tcPr/>
                </a:tc>
              </a:tr>
              <a:tr h="484858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Protegidad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protected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5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	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Crea un proyecto llamado </a:t>
            </a:r>
            <a:r>
              <a:rPr lang="es-MX" dirty="0" err="1" smtClean="0"/>
              <a:t>EjercicioMoledarObjetos</a:t>
            </a:r>
            <a:r>
              <a:rPr lang="es-MX" dirty="0" smtClean="0"/>
              <a:t> y modela las clases Alumno y Libro. Instancia un objeto de cada una de ellas y llama a sus métodos públicos, si los hay.</a:t>
            </a:r>
          </a:p>
          <a:p>
            <a:endParaRPr lang="es-MX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81208"/>
              </p:ext>
            </p:extLst>
          </p:nvPr>
        </p:nvGraphicFramePr>
        <p:xfrm>
          <a:off x="1336541" y="3449987"/>
          <a:ext cx="2411211" cy="155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12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Alumno</a:t>
                      </a:r>
                      <a:endParaRPr lang="es-MX" b="1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MX" b="0" dirty="0" smtClean="0"/>
                        <a:t>nombre: </a:t>
                      </a:r>
                      <a:r>
                        <a:rPr lang="es-MX" b="0" dirty="0" err="1" smtClean="0"/>
                        <a:t>String</a:t>
                      </a:r>
                      <a:endParaRPr lang="es-MX" b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b="0" dirty="0" smtClean="0"/>
                        <a:t>apellidos: </a:t>
                      </a:r>
                      <a:r>
                        <a:rPr lang="es-MX" b="0" dirty="0" err="1" smtClean="0"/>
                        <a:t>String</a:t>
                      </a:r>
                      <a:endParaRPr lang="es-MX" b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b="0" dirty="0" smtClean="0"/>
                        <a:t>CURP: </a:t>
                      </a:r>
                      <a:r>
                        <a:rPr lang="es-MX" b="0" dirty="0" err="1" smtClean="0"/>
                        <a:t>String</a:t>
                      </a:r>
                      <a:endParaRPr lang="es-MX" b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b="0" dirty="0" err="1" smtClean="0"/>
                        <a:t>telefono</a:t>
                      </a:r>
                      <a:r>
                        <a:rPr lang="es-MX" b="0" dirty="0" smtClean="0"/>
                        <a:t>: </a:t>
                      </a:r>
                      <a:r>
                        <a:rPr lang="es-MX" b="0" dirty="0" err="1" smtClean="0"/>
                        <a:t>String</a:t>
                      </a:r>
                      <a:endParaRPr lang="es-MX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479582"/>
              </p:ext>
            </p:extLst>
          </p:nvPr>
        </p:nvGraphicFramePr>
        <p:xfrm>
          <a:off x="5313967" y="3319051"/>
          <a:ext cx="3134574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345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Libro</a:t>
                      </a:r>
                      <a:endParaRPr lang="es-MX" b="1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MX" dirty="0" smtClean="0"/>
                        <a:t>titulo: </a:t>
                      </a:r>
                      <a:r>
                        <a:rPr lang="es-MX" dirty="0" err="1" smtClean="0"/>
                        <a:t>String</a:t>
                      </a:r>
                      <a:endParaRPr lang="es-MX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dirty="0" smtClean="0"/>
                        <a:t>autor: </a:t>
                      </a:r>
                      <a:r>
                        <a:rPr lang="es-MX" dirty="0" err="1" smtClean="0"/>
                        <a:t>String</a:t>
                      </a:r>
                      <a:endParaRPr lang="es-MX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dirty="0" smtClean="0"/>
                        <a:t>abierto: </a:t>
                      </a:r>
                      <a:r>
                        <a:rPr lang="es-MX" dirty="0" err="1" smtClean="0"/>
                        <a:t>boolean</a:t>
                      </a:r>
                      <a:r>
                        <a:rPr lang="es-MX" dirty="0" smtClean="0"/>
                        <a:t>=false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dirty="0" err="1" smtClean="0"/>
                        <a:t>numeroPaginas</a:t>
                      </a:r>
                      <a:r>
                        <a:rPr lang="es-MX" dirty="0" smtClean="0"/>
                        <a:t>: </a:t>
                      </a:r>
                      <a:r>
                        <a:rPr lang="es-MX" dirty="0" err="1" smtClean="0"/>
                        <a:t>int</a:t>
                      </a:r>
                      <a:endParaRPr lang="es-MX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dirty="0" err="1" smtClean="0"/>
                        <a:t>paginaActual</a:t>
                      </a:r>
                      <a:r>
                        <a:rPr lang="es-MX" baseline="0" dirty="0" smtClean="0"/>
                        <a:t> : </a:t>
                      </a:r>
                      <a:r>
                        <a:rPr lang="es-MX" baseline="0" dirty="0" err="1" smtClean="0"/>
                        <a:t>int</a:t>
                      </a:r>
                      <a:r>
                        <a:rPr lang="es-MX" baseline="0" dirty="0" smtClean="0"/>
                        <a:t> = 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MX" baseline="0" dirty="0" smtClean="0"/>
                        <a:t>abrir();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baseline="0" dirty="0" smtClean="0"/>
                        <a:t>cerrar();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0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Herencia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400" dirty="0" smtClean="0"/>
              <a:t>La herencia facilita la creación de objetos a partir de otros ya existentes e implica que una subclase obtiene todo el comportamiento (métodos) y eventualmente las propiedades (variables) de su superclase</a:t>
            </a:r>
            <a:endParaRPr lang="es-MX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8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736086"/>
              </p:ext>
            </p:extLst>
          </p:nvPr>
        </p:nvGraphicFramePr>
        <p:xfrm>
          <a:off x="3382427" y="417513"/>
          <a:ext cx="2411211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12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Figura</a:t>
                      </a:r>
                      <a:endParaRPr lang="es-MX" b="1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MX" b="0" dirty="0" smtClean="0"/>
                        <a:t>color: </a:t>
                      </a:r>
                      <a:r>
                        <a:rPr lang="es-MX" b="0" dirty="0" err="1" smtClean="0"/>
                        <a:t>int</a:t>
                      </a:r>
                      <a:endParaRPr lang="es-MX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MX" b="0" dirty="0" smtClean="0"/>
                        <a:t>dibujar():</a:t>
                      </a:r>
                      <a:r>
                        <a:rPr lang="es-MX" b="0" dirty="0" err="1" smtClean="0"/>
                        <a:t>void</a:t>
                      </a:r>
                      <a:endParaRPr lang="es-MX" b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b="0" dirty="0" smtClean="0"/>
                        <a:t>mover():</a:t>
                      </a:r>
                      <a:r>
                        <a:rPr lang="es-MX" b="0" dirty="0" err="1" smtClean="0"/>
                        <a:t>void</a:t>
                      </a:r>
                      <a:endParaRPr lang="es-MX" b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812627"/>
              </p:ext>
            </p:extLst>
          </p:nvPr>
        </p:nvGraphicFramePr>
        <p:xfrm>
          <a:off x="394494" y="3071136"/>
          <a:ext cx="241121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12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Circulo</a:t>
                      </a:r>
                      <a:endParaRPr lang="es-MX" b="1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es-MX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MX" b="0" dirty="0" smtClean="0"/>
                        <a:t>dibujar():</a:t>
                      </a:r>
                      <a:r>
                        <a:rPr lang="es-MX" b="0" dirty="0" err="1" smtClean="0"/>
                        <a:t>void</a:t>
                      </a:r>
                      <a:endParaRPr lang="es-MX" b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7053"/>
              </p:ext>
            </p:extLst>
          </p:nvPr>
        </p:nvGraphicFramePr>
        <p:xfrm>
          <a:off x="3253768" y="3069559"/>
          <a:ext cx="2942317" cy="165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4231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Triangulo</a:t>
                      </a:r>
                      <a:endParaRPr lang="es-MX" b="1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es-MX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MX" b="0" dirty="0" smtClean="0"/>
                        <a:t>dibujar():</a:t>
                      </a:r>
                      <a:r>
                        <a:rPr lang="es-MX" b="0" dirty="0" err="1" smtClean="0"/>
                        <a:t>void</a:t>
                      </a:r>
                      <a:endParaRPr lang="es-MX" b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b="0" dirty="0" err="1" smtClean="0"/>
                        <a:t>voltearHoriz</a:t>
                      </a:r>
                      <a:r>
                        <a:rPr lang="es-MX" b="0" dirty="0" smtClean="0"/>
                        <a:t>(): </a:t>
                      </a:r>
                      <a:r>
                        <a:rPr lang="es-MX" b="0" dirty="0" err="1" smtClean="0"/>
                        <a:t>void</a:t>
                      </a:r>
                      <a:endParaRPr lang="es-MX" b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b="0" dirty="0" err="1" smtClean="0"/>
                        <a:t>voltearVert</a:t>
                      </a:r>
                      <a:r>
                        <a:rPr lang="es-MX" b="0" dirty="0" smtClean="0"/>
                        <a:t>():</a:t>
                      </a:r>
                      <a:r>
                        <a:rPr lang="es-MX" b="0" dirty="0" err="1" smtClean="0"/>
                        <a:t>void</a:t>
                      </a:r>
                      <a:endParaRPr lang="es-MX" b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069448"/>
              </p:ext>
            </p:extLst>
          </p:nvPr>
        </p:nvGraphicFramePr>
        <p:xfrm>
          <a:off x="6844993" y="3074041"/>
          <a:ext cx="2411211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12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 smtClean="0"/>
                        <a:t>Rectangulo</a:t>
                      </a:r>
                      <a:endParaRPr lang="es-MX" b="1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es-MX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MX" b="0" dirty="0" smtClean="0"/>
                        <a:t>dibujar():</a:t>
                      </a:r>
                      <a:r>
                        <a:rPr lang="es-MX" b="0" dirty="0" err="1" smtClean="0"/>
                        <a:t>void</a:t>
                      </a:r>
                      <a:endParaRPr lang="es-MX" b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es-MX" b="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Conector recto de flecha 13"/>
          <p:cNvCxnSpPr/>
          <p:nvPr/>
        </p:nvCxnSpPr>
        <p:spPr>
          <a:xfrm flipV="1">
            <a:off x="4514850" y="1809750"/>
            <a:ext cx="0" cy="124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295400" y="2333625"/>
            <a:ext cx="6743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1295400" y="2333625"/>
            <a:ext cx="1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8039099" y="2333625"/>
            <a:ext cx="1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n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4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696566"/>
            <a:ext cx="3717245" cy="3880773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Crea un proyecto llamado </a:t>
            </a:r>
            <a:r>
              <a:rPr lang="es-MX" dirty="0" err="1" smtClean="0"/>
              <a:t>EjercicioLibroInfantil</a:t>
            </a:r>
            <a:r>
              <a:rPr lang="es-MX" dirty="0" smtClean="0"/>
              <a:t> e implementa el diagrama de clases, creando un objeto de cada clase y llamando a todos sus métodos públicos, si los hay.</a:t>
            </a:r>
            <a:endParaRPr lang="es-MX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883564"/>
              </p:ext>
            </p:extLst>
          </p:nvPr>
        </p:nvGraphicFramePr>
        <p:xfrm>
          <a:off x="5249860" y="775308"/>
          <a:ext cx="3134574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345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Libro</a:t>
                      </a:r>
                      <a:endParaRPr lang="es-MX" b="1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MX" dirty="0" smtClean="0"/>
                        <a:t>titulo: </a:t>
                      </a:r>
                      <a:r>
                        <a:rPr lang="es-MX" dirty="0" err="1" smtClean="0"/>
                        <a:t>String</a:t>
                      </a:r>
                      <a:endParaRPr lang="es-MX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dirty="0" smtClean="0"/>
                        <a:t>autor: </a:t>
                      </a:r>
                      <a:r>
                        <a:rPr lang="es-MX" dirty="0" err="1" smtClean="0"/>
                        <a:t>String</a:t>
                      </a:r>
                      <a:endParaRPr lang="es-MX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dirty="0" smtClean="0"/>
                        <a:t>abierto: </a:t>
                      </a:r>
                      <a:r>
                        <a:rPr lang="es-MX" dirty="0" err="1" smtClean="0"/>
                        <a:t>boolean</a:t>
                      </a:r>
                      <a:r>
                        <a:rPr lang="es-MX" dirty="0" smtClean="0"/>
                        <a:t>=false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dirty="0" err="1" smtClean="0"/>
                        <a:t>numeroPaginas</a:t>
                      </a:r>
                      <a:r>
                        <a:rPr lang="es-MX" dirty="0" smtClean="0"/>
                        <a:t>: </a:t>
                      </a:r>
                      <a:r>
                        <a:rPr lang="es-MX" dirty="0" err="1" smtClean="0"/>
                        <a:t>int</a:t>
                      </a:r>
                      <a:endParaRPr lang="es-MX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dirty="0" err="1" smtClean="0"/>
                        <a:t>paginaActual</a:t>
                      </a:r>
                      <a:r>
                        <a:rPr lang="es-MX" baseline="0" dirty="0" smtClean="0"/>
                        <a:t> : </a:t>
                      </a:r>
                      <a:r>
                        <a:rPr lang="es-MX" baseline="0" dirty="0" err="1" smtClean="0"/>
                        <a:t>int</a:t>
                      </a:r>
                      <a:r>
                        <a:rPr lang="es-MX" baseline="0" dirty="0" smtClean="0"/>
                        <a:t> = 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MX" baseline="0" dirty="0" smtClean="0"/>
                        <a:t>abrir();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baseline="0" dirty="0" smtClean="0"/>
                        <a:t>cerrar();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599087"/>
              </p:ext>
            </p:extLst>
          </p:nvPr>
        </p:nvGraphicFramePr>
        <p:xfrm>
          <a:off x="4558355" y="4689261"/>
          <a:ext cx="4476467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64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 smtClean="0"/>
                        <a:t>LibroInfantil</a:t>
                      </a:r>
                      <a:endParaRPr lang="es-MX" b="1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MX" b="0" dirty="0" err="1" smtClean="0"/>
                        <a:t>edadRecomendada</a:t>
                      </a:r>
                      <a:r>
                        <a:rPr lang="es-MX" b="0" dirty="0" smtClean="0"/>
                        <a:t>: </a:t>
                      </a:r>
                      <a:r>
                        <a:rPr lang="es-MX" b="0" dirty="0" err="1" smtClean="0"/>
                        <a:t>int</a:t>
                      </a:r>
                      <a:r>
                        <a:rPr lang="es-MX" b="0" dirty="0" smtClean="0"/>
                        <a:t> = 18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MX" b="0" dirty="0" err="1" smtClean="0"/>
                        <a:t>esRecomendable</a:t>
                      </a:r>
                      <a:r>
                        <a:rPr lang="es-MX" b="0" dirty="0" smtClean="0"/>
                        <a:t>(</a:t>
                      </a:r>
                      <a:r>
                        <a:rPr lang="es-MX" b="0" dirty="0" err="1" smtClean="0"/>
                        <a:t>edadNino</a:t>
                      </a:r>
                      <a:r>
                        <a:rPr lang="es-MX" b="0" dirty="0" smtClean="0"/>
                        <a:t>:</a:t>
                      </a:r>
                      <a:r>
                        <a:rPr lang="es-MX" b="0" baseline="0" dirty="0" smtClean="0"/>
                        <a:t> </a:t>
                      </a:r>
                      <a:r>
                        <a:rPr lang="es-MX" b="0" baseline="0" dirty="0" err="1" smtClean="0"/>
                        <a:t>int</a:t>
                      </a:r>
                      <a:r>
                        <a:rPr lang="es-MX" b="0" baseline="0" dirty="0" smtClean="0"/>
                        <a:t>): </a:t>
                      </a:r>
                      <a:r>
                        <a:rPr lang="es-MX" b="0" baseline="0" dirty="0" err="1" smtClean="0"/>
                        <a:t>boolean</a:t>
                      </a:r>
                      <a:endParaRPr lang="es-MX" b="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Conector recto de flecha 7"/>
          <p:cNvCxnSpPr/>
          <p:nvPr/>
        </p:nvCxnSpPr>
        <p:spPr>
          <a:xfrm flipV="1">
            <a:off x="6810233" y="3316406"/>
            <a:ext cx="0" cy="1351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2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Interfaces y clases abstractas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8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70" y="888644"/>
            <a:ext cx="9252163" cy="448151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7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Interfaces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3845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400" dirty="0" smtClean="0"/>
              <a:t>Es una colección de métodos abstractos y propiedades. En ellas se especifica que se debe hacer pero no su implementación. Serán las clases que implementen estas interfaces las que describan la lógica del comportamiento de los métodos.</a:t>
            </a:r>
            <a:endParaRPr lang="es-MX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7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Clases abstractas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s-MX" sz="2400" dirty="0" smtClean="0"/>
              <a:t>Son las clases tanto explícitamente declaradas como abstractas como las que contienen métodos abstractos (no implementados). Excepto la capacidad de instanciación, tienen las mismas capacidades que una clase o tipo concreto.</a:t>
            </a:r>
          </a:p>
          <a:p>
            <a:pPr marL="0" indent="0" algn="ctr">
              <a:buNone/>
            </a:pPr>
            <a:endParaRPr lang="es-MX" sz="2400" dirty="0"/>
          </a:p>
          <a:p>
            <a:pPr marL="0" indent="0">
              <a:buNone/>
            </a:pPr>
            <a:r>
              <a:rPr lang="es-MX" sz="2400" i="1" dirty="0" smtClean="0"/>
              <a:t>No se pueden generar objetos de las clases abstractas (objetos).</a:t>
            </a:r>
          </a:p>
          <a:p>
            <a:pPr marL="0" indent="0">
              <a:buNone/>
            </a:pPr>
            <a:endParaRPr lang="es-MX" sz="2400" i="1" dirty="0" smtClean="0"/>
          </a:p>
          <a:p>
            <a:pPr marL="0" indent="0">
              <a:buNone/>
            </a:pPr>
            <a:r>
              <a:rPr lang="es-MX" sz="2400" i="1" dirty="0" smtClean="0"/>
              <a:t>Sirven para generar plantillas genéricas para que después se personalicen</a:t>
            </a:r>
            <a:endParaRPr lang="es-MX" sz="2400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0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280810"/>
              </p:ext>
            </p:extLst>
          </p:nvPr>
        </p:nvGraphicFramePr>
        <p:xfrm>
          <a:off x="2266323" y="390619"/>
          <a:ext cx="2411211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1211"/>
              </a:tblGrid>
              <a:tr h="37084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s-MX" b="0" dirty="0" smtClean="0"/>
                        <a:t>&lt;&lt;interface&gt;&gt;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s-MX" b="0" dirty="0" smtClean="0"/>
                        <a:t>Sonoro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s-MX" b="0" dirty="0" smtClean="0"/>
                        <a:t>+</a:t>
                      </a:r>
                      <a:r>
                        <a:rPr lang="es-MX" b="0" baseline="0" dirty="0" smtClean="0"/>
                        <a:t> sonar(</a:t>
                      </a:r>
                      <a:r>
                        <a:rPr lang="es-MX" b="0" baseline="0" dirty="0" err="1" smtClean="0"/>
                        <a:t>volumen:int</a:t>
                      </a:r>
                      <a:r>
                        <a:rPr lang="es-MX" b="0" baseline="0" dirty="0" smtClean="0"/>
                        <a:t>)</a:t>
                      </a:r>
                      <a:endParaRPr lang="es-MX" b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718822"/>
              </p:ext>
            </p:extLst>
          </p:nvPr>
        </p:nvGraphicFramePr>
        <p:xfrm>
          <a:off x="1747233" y="2667655"/>
          <a:ext cx="241121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12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i="1" dirty="0" err="1" smtClean="0">
                          <a:solidFill>
                            <a:schemeClr val="bg1"/>
                          </a:solidFill>
                        </a:rPr>
                        <a:t>IntrumentoMusical</a:t>
                      </a:r>
                      <a:endParaRPr lang="es-MX" b="1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s-MX" b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903892"/>
              </p:ext>
            </p:extLst>
          </p:nvPr>
        </p:nvGraphicFramePr>
        <p:xfrm>
          <a:off x="5745485" y="2675964"/>
          <a:ext cx="2411211" cy="7378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1211"/>
              </a:tblGrid>
              <a:tr h="367012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bg1"/>
                          </a:solidFill>
                        </a:rPr>
                        <a:t>Sirena</a:t>
                      </a:r>
                      <a:endParaRPr lang="es-MX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s-MX" b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010495"/>
              </p:ext>
            </p:extLst>
          </p:nvPr>
        </p:nvGraphicFramePr>
        <p:xfrm>
          <a:off x="725256" y="4899212"/>
          <a:ext cx="2411211" cy="7378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1211"/>
              </a:tblGrid>
              <a:tr h="367012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bg1"/>
                          </a:solidFill>
                        </a:rPr>
                        <a:t>Trompeta</a:t>
                      </a:r>
                      <a:endParaRPr lang="es-MX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s-MX" b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358984"/>
              </p:ext>
            </p:extLst>
          </p:nvPr>
        </p:nvGraphicFramePr>
        <p:xfrm>
          <a:off x="3383285" y="4899211"/>
          <a:ext cx="2411211" cy="7378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1211"/>
              </a:tblGrid>
              <a:tr h="367012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bg1"/>
                          </a:solidFill>
                        </a:rPr>
                        <a:t>Tambor</a:t>
                      </a:r>
                      <a:endParaRPr lang="es-MX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s-MX" b="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Conector recto de flecha 8"/>
          <p:cNvCxnSpPr/>
          <p:nvPr/>
        </p:nvCxnSpPr>
        <p:spPr>
          <a:xfrm flipV="1">
            <a:off x="3482788" y="1428601"/>
            <a:ext cx="1" cy="1210642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3482788" y="2003612"/>
            <a:ext cx="326763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V="1">
            <a:off x="6750424" y="2003612"/>
            <a:ext cx="0" cy="63563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flipV="1">
            <a:off x="1747233" y="4114800"/>
            <a:ext cx="0" cy="766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V="1">
            <a:off x="4589043" y="4119283"/>
            <a:ext cx="0" cy="766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 flipH="1">
            <a:off x="1747233" y="4114800"/>
            <a:ext cx="28247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V="1">
            <a:off x="2944906" y="3409441"/>
            <a:ext cx="0" cy="698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72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Paquetes y espacios de nombres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9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400" dirty="0" smtClean="0"/>
              <a:t>En programación, un espacio de nombre (</a:t>
            </a:r>
            <a:r>
              <a:rPr lang="es-MX" sz="2400" dirty="0" err="1" smtClean="0"/>
              <a:t>namespace</a:t>
            </a:r>
            <a:r>
              <a:rPr lang="es-MX" sz="2400" dirty="0" smtClean="0"/>
              <a:t>), en su acepción mas simple, es un conjunto de nombres en el cual todos los nombres son únicos.</a:t>
            </a:r>
            <a:endParaRPr lang="es-MX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96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38953"/>
            <a:ext cx="8596668" cy="627529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Ejercicio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1517" y="645459"/>
            <a:ext cx="9448301" cy="6091517"/>
          </a:xfrm>
        </p:spPr>
        <p:txBody>
          <a:bodyPr>
            <a:normAutofit/>
          </a:bodyPr>
          <a:lstStyle/>
          <a:p>
            <a:r>
              <a:rPr lang="es-MX" dirty="0"/>
              <a:t>Haz una clase llamada </a:t>
            </a:r>
            <a:r>
              <a:rPr lang="es-MX" b="1" dirty="0"/>
              <a:t>Persona</a:t>
            </a:r>
            <a:r>
              <a:rPr lang="es-MX" dirty="0"/>
              <a:t> que siga las siguientes condiciones:</a:t>
            </a:r>
          </a:p>
          <a:p>
            <a:r>
              <a:rPr lang="es-MX" dirty="0"/>
              <a:t>Sus atributos son: </a:t>
            </a:r>
            <a:r>
              <a:rPr lang="es-MX" b="1" dirty="0"/>
              <a:t>nombre, edad, </a:t>
            </a:r>
            <a:r>
              <a:rPr lang="es-MX" b="1" dirty="0" smtClean="0"/>
              <a:t>DNI, </a:t>
            </a:r>
            <a:r>
              <a:rPr lang="es-MX" b="1" dirty="0"/>
              <a:t>sexo </a:t>
            </a:r>
            <a:r>
              <a:rPr lang="es-MX" dirty="0"/>
              <a:t>(H hombre, M mujer)</a:t>
            </a:r>
            <a:r>
              <a:rPr lang="es-MX" b="1" dirty="0"/>
              <a:t>, peso y altura.</a:t>
            </a:r>
            <a:r>
              <a:rPr lang="es-MX" dirty="0"/>
              <a:t> No queremos que se accedan directamente a ellos. Piensa que modificador de acceso es el más adecuado, también su tipo. Si quieres añadir algún atributo puedes hacerlo.</a:t>
            </a:r>
          </a:p>
          <a:p>
            <a:r>
              <a:rPr lang="es-MX" dirty="0"/>
              <a:t>Por defecto, todos los atributos menos el DNI serán valores por defecto según su tipo (0 números, cadena vacía para </a:t>
            </a:r>
            <a:r>
              <a:rPr lang="es-MX" dirty="0" err="1"/>
              <a:t>String</a:t>
            </a:r>
            <a:r>
              <a:rPr lang="es-MX" dirty="0"/>
              <a:t>, etc.). Sexo </a:t>
            </a:r>
            <a:r>
              <a:rPr lang="es-MX" dirty="0" smtClean="0"/>
              <a:t>será </a:t>
            </a:r>
            <a:r>
              <a:rPr lang="es-MX" dirty="0"/>
              <a:t>hombre por defecto, usa una constante para ello.</a:t>
            </a:r>
          </a:p>
          <a:p>
            <a:r>
              <a:rPr lang="es-MX" dirty="0"/>
              <a:t>Se implantaran varios constructores:</a:t>
            </a:r>
          </a:p>
          <a:p>
            <a:pPr lvl="1"/>
            <a:r>
              <a:rPr lang="es-MX" dirty="0"/>
              <a:t>Un constructor por defecto.</a:t>
            </a:r>
          </a:p>
          <a:p>
            <a:pPr lvl="1"/>
            <a:r>
              <a:rPr lang="es-MX" dirty="0"/>
              <a:t>Un constructor con el nombre, edad y sexo, el resto por defecto.</a:t>
            </a:r>
          </a:p>
          <a:p>
            <a:pPr lvl="1"/>
            <a:r>
              <a:rPr lang="es-MX" dirty="0"/>
              <a:t>Un constructor con todos los atributos como parámetro.</a:t>
            </a:r>
          </a:p>
          <a:p>
            <a:r>
              <a:rPr lang="es-MX" dirty="0"/>
              <a:t>Los métodos que se implementaran son:</a:t>
            </a:r>
          </a:p>
          <a:p>
            <a:pPr lvl="1"/>
            <a:r>
              <a:rPr lang="es-MX" b="1" dirty="0" err="1"/>
              <a:t>calcularIMC</a:t>
            </a:r>
            <a:r>
              <a:rPr lang="es-MX" b="1" dirty="0"/>
              <a:t>()</a:t>
            </a:r>
            <a:r>
              <a:rPr lang="es-MX" dirty="0"/>
              <a:t>: calculara si la persona esta en su peso ideal (peso en kg/(altura^2  en m)), si esta fórmula devuelve un valor menor que 20, la función devuelve un -1, si devuelve un número entre 20 y 25 (incluidos), significa que esta por debajo de su peso ideal la función devuelve un 0  y si devuelve un valor mayor que 25 significa que tiene sobrepeso, la función devuelve un 1. Te recomiendo que uses constantes para devolver estos valores.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8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68941"/>
            <a:ext cx="8596668" cy="6454588"/>
          </a:xfrm>
        </p:spPr>
        <p:txBody>
          <a:bodyPr>
            <a:normAutofit/>
          </a:bodyPr>
          <a:lstStyle/>
          <a:p>
            <a:pPr lvl="2"/>
            <a:r>
              <a:rPr lang="es-MX" b="1" dirty="0" err="1"/>
              <a:t>esMayorDeEdad</a:t>
            </a:r>
            <a:r>
              <a:rPr lang="es-MX" b="1" dirty="0"/>
              <a:t>()</a:t>
            </a:r>
            <a:r>
              <a:rPr lang="es-MX" dirty="0"/>
              <a:t>: indica si es mayor de edad, devuelve un booleano.</a:t>
            </a:r>
          </a:p>
          <a:p>
            <a:pPr lvl="2"/>
            <a:r>
              <a:rPr lang="es-MX" b="1" dirty="0" err="1"/>
              <a:t>comprobarSexo</a:t>
            </a:r>
            <a:r>
              <a:rPr lang="es-MX" b="1" dirty="0"/>
              <a:t>(</a:t>
            </a:r>
            <a:r>
              <a:rPr lang="es-MX" b="1" dirty="0" err="1"/>
              <a:t>char</a:t>
            </a:r>
            <a:r>
              <a:rPr lang="es-MX" b="1" dirty="0"/>
              <a:t> sexo)</a:t>
            </a:r>
            <a:r>
              <a:rPr lang="es-MX" dirty="0"/>
              <a:t>: comprueba que el sexo introducido es correcto. Si no es correcto, </a:t>
            </a:r>
            <a:r>
              <a:rPr lang="es-MX" dirty="0" err="1"/>
              <a:t>sera</a:t>
            </a:r>
            <a:r>
              <a:rPr lang="es-MX" dirty="0"/>
              <a:t> H. No </a:t>
            </a:r>
            <a:r>
              <a:rPr lang="es-MX" dirty="0" err="1"/>
              <a:t>sera</a:t>
            </a:r>
            <a:r>
              <a:rPr lang="es-MX" dirty="0"/>
              <a:t> visible al exterior.</a:t>
            </a:r>
          </a:p>
          <a:p>
            <a:pPr lvl="2"/>
            <a:r>
              <a:rPr lang="es-MX" b="1" dirty="0" err="1"/>
              <a:t>toString</a:t>
            </a:r>
            <a:r>
              <a:rPr lang="es-MX" b="1" dirty="0"/>
              <a:t>()</a:t>
            </a:r>
            <a:r>
              <a:rPr lang="es-MX" dirty="0"/>
              <a:t>: devuelve toda la información del objeto.</a:t>
            </a:r>
          </a:p>
          <a:p>
            <a:pPr lvl="2"/>
            <a:r>
              <a:rPr lang="es-MX" b="1" dirty="0" err="1"/>
              <a:t>generaDNI</a:t>
            </a:r>
            <a:r>
              <a:rPr lang="es-MX" b="1" dirty="0"/>
              <a:t>()</a:t>
            </a:r>
            <a:r>
              <a:rPr lang="es-MX" dirty="0"/>
              <a:t>: genera un número aleatorio de 8 cifras, genera a partir de este su número su letra correspondiente. Este método </a:t>
            </a:r>
            <a:r>
              <a:rPr lang="es-MX" dirty="0" err="1"/>
              <a:t>sera</a:t>
            </a:r>
            <a:r>
              <a:rPr lang="es-MX" dirty="0"/>
              <a:t> invocado cuando se construya el objeto. Puedes dividir el método para que te sea más fácil. No será visible al exterior.</a:t>
            </a:r>
          </a:p>
          <a:p>
            <a:pPr lvl="2"/>
            <a:r>
              <a:rPr lang="es-MX" dirty="0"/>
              <a:t>Métodos set de cada parámetro, excepto de DNI</a:t>
            </a:r>
            <a:r>
              <a:rPr lang="es-MX" dirty="0" smtClean="0"/>
              <a:t>.</a:t>
            </a:r>
          </a:p>
          <a:p>
            <a:r>
              <a:rPr lang="es-MX" dirty="0" smtClean="0"/>
              <a:t>Ahora</a:t>
            </a:r>
            <a:r>
              <a:rPr lang="es-MX" dirty="0"/>
              <a:t>, crea una clase ejecutable que haga lo siguiente:</a:t>
            </a:r>
          </a:p>
          <a:p>
            <a:r>
              <a:rPr lang="es-MX" dirty="0"/>
              <a:t>Pide por teclado el nombre, la edad, sexo, peso y altura.</a:t>
            </a:r>
          </a:p>
          <a:p>
            <a:r>
              <a:rPr lang="es-MX" dirty="0"/>
              <a:t>Crea 3 objetos de la clase anterior, el primer objeto obtendrá las anteriores variables pedidas por teclado, el segundo objeto obtendrá todos los anteriores menos el peso y la altura y el último por defecto, para este último utiliza los métodos set para darle a los atributos un valor.</a:t>
            </a:r>
          </a:p>
          <a:p>
            <a:r>
              <a:rPr lang="es-MX" dirty="0"/>
              <a:t>Para cada objeto, deberá comprobar si esta en su peso ideal, tiene sobrepeso o por debajo de su peso ideal con un mensaje.</a:t>
            </a:r>
          </a:p>
          <a:p>
            <a:r>
              <a:rPr lang="es-MX" dirty="0"/>
              <a:t>Indicar para cada objeto si es mayor de edad.</a:t>
            </a:r>
          </a:p>
          <a:p>
            <a:r>
              <a:rPr lang="es-MX" dirty="0"/>
              <a:t>Por último, mostrar la información de cada objeto.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0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Crearemos una clase llamada </a:t>
            </a:r>
            <a:r>
              <a:rPr lang="es-MX" b="1" dirty="0"/>
              <a:t>Serie</a:t>
            </a:r>
            <a:r>
              <a:rPr lang="es-MX" dirty="0"/>
              <a:t> con las siguientes características:</a:t>
            </a:r>
          </a:p>
          <a:p>
            <a:r>
              <a:rPr lang="es-MX" dirty="0"/>
              <a:t>Sus atributos son </a:t>
            </a:r>
            <a:r>
              <a:rPr lang="es-MX" b="1" dirty="0"/>
              <a:t>titulo, numero de temporadas</a:t>
            </a:r>
            <a:r>
              <a:rPr lang="es-MX" dirty="0"/>
              <a:t>, </a:t>
            </a:r>
            <a:r>
              <a:rPr lang="es-MX" b="1" dirty="0"/>
              <a:t>entregado, genero y creador.</a:t>
            </a:r>
            <a:endParaRPr lang="es-MX" dirty="0"/>
          </a:p>
          <a:p>
            <a:r>
              <a:rPr lang="es-MX" dirty="0"/>
              <a:t>Por defecto, el numero de temporadas es de 3 temporadas y entregado </a:t>
            </a:r>
            <a:r>
              <a:rPr lang="es-MX" b="1" dirty="0"/>
              <a:t>false</a:t>
            </a:r>
            <a:r>
              <a:rPr lang="es-MX" dirty="0"/>
              <a:t>. El resto de atributos serán valores por defecto según el tipo del atributo.</a:t>
            </a:r>
          </a:p>
          <a:p>
            <a:r>
              <a:rPr lang="es-MX" dirty="0"/>
              <a:t>Los constructores que se implementaran serán:</a:t>
            </a:r>
          </a:p>
          <a:p>
            <a:pPr lvl="1"/>
            <a:r>
              <a:rPr lang="es-MX" dirty="0"/>
              <a:t>Un constructor por defecto.</a:t>
            </a:r>
          </a:p>
          <a:p>
            <a:pPr lvl="1"/>
            <a:r>
              <a:rPr lang="es-MX" dirty="0"/>
              <a:t>Un constructor con el titulo y creador. El resto por defecto.</a:t>
            </a:r>
          </a:p>
          <a:p>
            <a:pPr lvl="1"/>
            <a:r>
              <a:rPr lang="es-MX" dirty="0"/>
              <a:t>Un constructor con todos los atributos, excepto de entregado.</a:t>
            </a:r>
          </a:p>
          <a:p>
            <a:r>
              <a:rPr lang="es-MX" dirty="0"/>
              <a:t>Los métodos que se implementara serán:</a:t>
            </a:r>
          </a:p>
          <a:p>
            <a:pPr lvl="1"/>
            <a:r>
              <a:rPr lang="es-MX" dirty="0"/>
              <a:t>Métodos </a:t>
            </a:r>
            <a:r>
              <a:rPr lang="es-MX" dirty="0" err="1"/>
              <a:t>get</a:t>
            </a:r>
            <a:r>
              <a:rPr lang="es-MX" dirty="0"/>
              <a:t> de todos los atributos, excepto de entregado.</a:t>
            </a:r>
          </a:p>
          <a:p>
            <a:pPr lvl="1"/>
            <a:r>
              <a:rPr lang="es-MX" dirty="0"/>
              <a:t>Métodos set de todos los atributos, excepto de entregado.</a:t>
            </a:r>
          </a:p>
          <a:p>
            <a:pPr lvl="1"/>
            <a:r>
              <a:rPr lang="es-MX" dirty="0"/>
              <a:t>Sobrescribe los métodos </a:t>
            </a:r>
            <a:r>
              <a:rPr lang="es-MX" dirty="0" err="1"/>
              <a:t>toString</a:t>
            </a:r>
            <a:r>
              <a:rPr lang="es-MX" dirty="0"/>
              <a:t>.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0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336177"/>
            <a:ext cx="8596668" cy="5705186"/>
          </a:xfrm>
        </p:spPr>
        <p:txBody>
          <a:bodyPr/>
          <a:lstStyle/>
          <a:p>
            <a:r>
              <a:rPr lang="es-MX" dirty="0"/>
              <a:t>Crearemos una clase </a:t>
            </a:r>
            <a:r>
              <a:rPr lang="es-MX" b="1" dirty="0"/>
              <a:t>Videojuego</a:t>
            </a:r>
            <a:r>
              <a:rPr lang="es-MX" dirty="0"/>
              <a:t> con las siguientes características:</a:t>
            </a:r>
          </a:p>
          <a:p>
            <a:r>
              <a:rPr lang="es-MX" dirty="0"/>
              <a:t>Sus atributos son </a:t>
            </a:r>
            <a:r>
              <a:rPr lang="es-MX" b="1" dirty="0"/>
              <a:t>titulo, horas estimadas, entregado, genero y </a:t>
            </a:r>
            <a:r>
              <a:rPr lang="es-MX" b="1" dirty="0" err="1"/>
              <a:t>compañia</a:t>
            </a:r>
            <a:r>
              <a:rPr lang="es-MX" dirty="0"/>
              <a:t>.</a:t>
            </a:r>
          </a:p>
          <a:p>
            <a:r>
              <a:rPr lang="es-MX" dirty="0"/>
              <a:t>Por defecto, las horas estimadas serán de 10 horas y entregado false. El resto de atributos serán valores por defecto según el tipo del atributo.</a:t>
            </a:r>
          </a:p>
          <a:p>
            <a:r>
              <a:rPr lang="es-MX" dirty="0"/>
              <a:t>Los constructores que se implementaran serán:</a:t>
            </a:r>
          </a:p>
          <a:p>
            <a:pPr lvl="1"/>
            <a:r>
              <a:rPr lang="es-MX" dirty="0"/>
              <a:t>Un constructor por defecto.</a:t>
            </a:r>
          </a:p>
          <a:p>
            <a:pPr lvl="1"/>
            <a:r>
              <a:rPr lang="es-MX" dirty="0"/>
              <a:t>Un constructor con el titulo y horas estimadas. El resto por defecto.</a:t>
            </a:r>
          </a:p>
          <a:p>
            <a:pPr lvl="1"/>
            <a:r>
              <a:rPr lang="es-MX" dirty="0"/>
              <a:t>Un constructor con todos los atributos, excepto de entregado.</a:t>
            </a:r>
          </a:p>
          <a:p>
            <a:r>
              <a:rPr lang="es-MX" dirty="0"/>
              <a:t>Los métodos que se implementara serán:</a:t>
            </a:r>
          </a:p>
          <a:p>
            <a:pPr lvl="1"/>
            <a:r>
              <a:rPr lang="es-MX" dirty="0"/>
              <a:t>Métodos </a:t>
            </a:r>
            <a:r>
              <a:rPr lang="es-MX" dirty="0" err="1"/>
              <a:t>get</a:t>
            </a:r>
            <a:r>
              <a:rPr lang="es-MX" dirty="0"/>
              <a:t> de todos los atributos, excepto de entregado.</a:t>
            </a:r>
          </a:p>
          <a:p>
            <a:pPr lvl="1"/>
            <a:r>
              <a:rPr lang="es-MX" dirty="0"/>
              <a:t>Métodos set de todos los atributos, excepto de entregado.</a:t>
            </a:r>
          </a:p>
          <a:p>
            <a:pPr lvl="1"/>
            <a:r>
              <a:rPr lang="es-MX" dirty="0"/>
              <a:t>Sobrescribe los métodos </a:t>
            </a:r>
            <a:r>
              <a:rPr lang="es-MX" dirty="0" err="1"/>
              <a:t>toString</a:t>
            </a:r>
            <a:r>
              <a:rPr lang="es-MX" dirty="0"/>
              <a:t>.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00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4813"/>
            <a:ext cx="8596668" cy="5866550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Como vemos, en principio, las clases anteriores no son padre-hija, pero si tienen en común, por eso vamos a hacer una interfaz llamada </a:t>
            </a:r>
            <a:r>
              <a:rPr lang="es-MX" b="1" dirty="0"/>
              <a:t>Entregable</a:t>
            </a:r>
            <a:r>
              <a:rPr lang="es-MX" dirty="0"/>
              <a:t> con los siguientes métodos:</a:t>
            </a:r>
          </a:p>
          <a:p>
            <a:r>
              <a:rPr lang="es-MX" b="1" dirty="0"/>
              <a:t>entregar()</a:t>
            </a:r>
            <a:r>
              <a:rPr lang="es-MX" dirty="0"/>
              <a:t>: cambia el atributo prestado a true.</a:t>
            </a:r>
          </a:p>
          <a:p>
            <a:r>
              <a:rPr lang="es-MX" b="1" dirty="0"/>
              <a:t>devolver()</a:t>
            </a:r>
            <a:r>
              <a:rPr lang="es-MX" dirty="0"/>
              <a:t>: cambia el atributo prestado a false.</a:t>
            </a:r>
          </a:p>
          <a:p>
            <a:r>
              <a:rPr lang="es-MX" b="1" dirty="0" err="1"/>
              <a:t>isEntregado</a:t>
            </a:r>
            <a:r>
              <a:rPr lang="es-MX" b="1" dirty="0"/>
              <a:t>()</a:t>
            </a:r>
            <a:r>
              <a:rPr lang="es-MX" dirty="0"/>
              <a:t>: devuelve el estado del atributo prestado.</a:t>
            </a:r>
          </a:p>
          <a:p>
            <a:r>
              <a:rPr lang="es-MX" dirty="0"/>
              <a:t>Método </a:t>
            </a:r>
            <a:r>
              <a:rPr lang="es-MX" b="1" dirty="0" err="1"/>
              <a:t>compareTo</a:t>
            </a:r>
            <a:r>
              <a:rPr lang="es-MX" b="1" dirty="0"/>
              <a:t> (</a:t>
            </a:r>
            <a:r>
              <a:rPr lang="es-MX" b="1" dirty="0" err="1"/>
              <a:t>Object</a:t>
            </a:r>
            <a:r>
              <a:rPr lang="es-MX" b="1" dirty="0"/>
              <a:t> a)</a:t>
            </a:r>
            <a:r>
              <a:rPr lang="es-MX" dirty="0"/>
              <a:t>, compara las horas estimadas en los videojuegos y en las series el numero de temporadas. Como parámetro que tenga un objeto, no es necesario que implementes la interfaz Comparable. Recuerda el uso de los casting de objetos.</a:t>
            </a:r>
          </a:p>
          <a:p>
            <a:r>
              <a:rPr lang="es-MX" dirty="0"/>
              <a:t>Implementa los anteriores métodos en las clases Videojuego y Serie. Ahora crea una aplicación ejecutable y realiza lo siguiente:</a:t>
            </a:r>
          </a:p>
          <a:p>
            <a:r>
              <a:rPr lang="es-MX" dirty="0"/>
              <a:t>Crea dos </a:t>
            </a:r>
            <a:r>
              <a:rPr lang="es-MX" dirty="0" err="1"/>
              <a:t>arrays</a:t>
            </a:r>
            <a:r>
              <a:rPr lang="es-MX" dirty="0"/>
              <a:t>, uno de</a:t>
            </a:r>
            <a:r>
              <a:rPr lang="es-MX" b="1" dirty="0"/>
              <a:t> Series</a:t>
            </a:r>
            <a:r>
              <a:rPr lang="es-MX" dirty="0"/>
              <a:t> y otro de </a:t>
            </a:r>
            <a:r>
              <a:rPr lang="es-MX" b="1" dirty="0"/>
              <a:t>Videojuegos</a:t>
            </a:r>
            <a:r>
              <a:rPr lang="es-MX" dirty="0"/>
              <a:t>, de 5 posiciones cada uno.</a:t>
            </a:r>
          </a:p>
          <a:p>
            <a:r>
              <a:rPr lang="es-MX" dirty="0"/>
              <a:t>Crea un objeto en cada posición del </a:t>
            </a:r>
            <a:r>
              <a:rPr lang="es-MX" dirty="0" err="1"/>
              <a:t>array</a:t>
            </a:r>
            <a:r>
              <a:rPr lang="es-MX" dirty="0"/>
              <a:t>, con los valores que desees, puedes usar distintos constructores.</a:t>
            </a:r>
          </a:p>
          <a:p>
            <a:r>
              <a:rPr lang="es-MX" dirty="0"/>
              <a:t>Entrega algunos </a:t>
            </a:r>
            <a:r>
              <a:rPr lang="es-MX" b="1" dirty="0"/>
              <a:t>Videojuegos</a:t>
            </a:r>
            <a:r>
              <a:rPr lang="es-MX" dirty="0"/>
              <a:t> y </a:t>
            </a:r>
            <a:r>
              <a:rPr lang="es-MX" b="1" dirty="0"/>
              <a:t>Series</a:t>
            </a:r>
            <a:r>
              <a:rPr lang="es-MX" dirty="0"/>
              <a:t> con el método </a:t>
            </a:r>
            <a:r>
              <a:rPr lang="es-MX" b="1" dirty="0"/>
              <a:t>entregar()</a:t>
            </a:r>
            <a:r>
              <a:rPr lang="es-MX" dirty="0"/>
              <a:t>.</a:t>
            </a:r>
          </a:p>
          <a:p>
            <a:r>
              <a:rPr lang="es-MX" dirty="0"/>
              <a:t>Cuenta cuantos </a:t>
            </a:r>
            <a:r>
              <a:rPr lang="es-MX" b="1" dirty="0"/>
              <a:t>Series</a:t>
            </a:r>
            <a:r>
              <a:rPr lang="es-MX" dirty="0"/>
              <a:t> y </a:t>
            </a:r>
            <a:r>
              <a:rPr lang="es-MX" b="1" dirty="0"/>
              <a:t>Videojuegos</a:t>
            </a:r>
            <a:r>
              <a:rPr lang="es-MX" dirty="0"/>
              <a:t> hay entregados. Al contarlos, devuélvelos.</a:t>
            </a:r>
          </a:p>
          <a:p>
            <a:r>
              <a:rPr lang="es-MX" dirty="0"/>
              <a:t>Por último, indica el </a:t>
            </a:r>
            <a:r>
              <a:rPr lang="es-MX" b="1" dirty="0"/>
              <a:t>Videojuego</a:t>
            </a:r>
            <a:r>
              <a:rPr lang="es-MX" dirty="0"/>
              <a:t> tiene más horas estimadas y la serie con mas temporadas. </a:t>
            </a:r>
            <a:r>
              <a:rPr lang="es-MX" dirty="0" err="1"/>
              <a:t>Muestralos</a:t>
            </a:r>
            <a:r>
              <a:rPr lang="es-MX" dirty="0"/>
              <a:t> en pantalla con toda su información (usa el método </a:t>
            </a:r>
            <a:r>
              <a:rPr lang="es-MX" dirty="0" err="1"/>
              <a:t>toString</a:t>
            </a:r>
            <a:r>
              <a:rPr lang="es-MX" dirty="0"/>
              <a:t>()).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7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Simple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 smtClean="0"/>
              <a:t>No usa punteros</a:t>
            </a:r>
          </a:p>
          <a:p>
            <a:r>
              <a:rPr lang="es-MX" sz="2400" dirty="0" err="1" smtClean="0"/>
              <a:t>Garbage</a:t>
            </a:r>
            <a:r>
              <a:rPr lang="es-MX" sz="2400" dirty="0" smtClean="0"/>
              <a:t> </a:t>
            </a:r>
            <a:r>
              <a:rPr lang="es-MX" sz="2400" dirty="0" err="1" smtClean="0"/>
              <a:t>collector</a:t>
            </a:r>
            <a:endParaRPr lang="es-MX" sz="2400" dirty="0" smtClean="0"/>
          </a:p>
          <a:p>
            <a:r>
              <a:rPr lang="es-MX" sz="2400" dirty="0" smtClean="0"/>
              <a:t>Herencia simple</a:t>
            </a:r>
          </a:p>
          <a:p>
            <a:r>
              <a:rPr lang="es-MX" sz="2400" dirty="0" err="1" smtClean="0"/>
              <a:t>Boolean</a:t>
            </a:r>
            <a:r>
              <a:rPr lang="es-MX" sz="2400" dirty="0" smtClean="0"/>
              <a:t> true/false</a:t>
            </a:r>
            <a:endParaRPr lang="es-MX" sz="2400" dirty="0"/>
          </a:p>
        </p:txBody>
      </p:sp>
      <p:pic>
        <p:nvPicPr>
          <p:cNvPr id="5" name="Picture 2" descr="Resultado de imagen para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883" y="1604493"/>
            <a:ext cx="3168204" cy="316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1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Listas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TIPOS GENERICOS</a:t>
            </a:r>
          </a:p>
          <a:p>
            <a:pPr lvl="1"/>
            <a:r>
              <a:rPr lang="es-MX" dirty="0" smtClean="0"/>
              <a:t>Son clases o interfaces </a:t>
            </a:r>
            <a:r>
              <a:rPr lang="es-MX" dirty="0" err="1" smtClean="0"/>
              <a:t>parametrizados</a:t>
            </a:r>
            <a:r>
              <a:rPr lang="es-MX" dirty="0" smtClean="0"/>
              <a:t> mediante tipos de datos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3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multihilo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92" y="160987"/>
            <a:ext cx="1912512" cy="191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multihilo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616" y="2292439"/>
            <a:ext cx="6039321" cy="412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8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Como trabajar con JAVA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JDK (Java </a:t>
            </a:r>
            <a:r>
              <a:rPr lang="es-MX" sz="2800" dirty="0" err="1" smtClean="0"/>
              <a:t>Developmet</a:t>
            </a:r>
            <a:r>
              <a:rPr lang="es-MX" sz="2800" dirty="0" smtClean="0"/>
              <a:t> Kit)</a:t>
            </a:r>
          </a:p>
          <a:p>
            <a:pPr lvl="1"/>
            <a:r>
              <a:rPr lang="es-MX" sz="2400" dirty="0" smtClean="0"/>
              <a:t>JRE (Java </a:t>
            </a:r>
            <a:r>
              <a:rPr lang="es-MX" sz="2400" dirty="0" err="1" smtClean="0"/>
              <a:t>Rutime</a:t>
            </a:r>
            <a:r>
              <a:rPr lang="es-MX" sz="2400" dirty="0" smtClean="0"/>
              <a:t> </a:t>
            </a:r>
            <a:r>
              <a:rPr lang="es-MX" sz="2400" dirty="0" err="1" smtClean="0"/>
              <a:t>Evironment</a:t>
            </a:r>
            <a:r>
              <a:rPr lang="es-MX" sz="2400" dirty="0" smtClean="0"/>
              <a:t>)</a:t>
            </a:r>
          </a:p>
          <a:p>
            <a:pPr lvl="2"/>
            <a:r>
              <a:rPr lang="es-MX" sz="2000" dirty="0" smtClean="0"/>
              <a:t>JVM (Java Virtual Machine)</a:t>
            </a:r>
          </a:p>
          <a:p>
            <a:pPr lvl="2"/>
            <a:r>
              <a:rPr lang="es-MX" sz="2000" dirty="0" smtClean="0"/>
              <a:t>Librerías de clases</a:t>
            </a:r>
          </a:p>
          <a:p>
            <a:pPr lvl="1"/>
            <a:r>
              <a:rPr lang="es-MX" sz="2400" dirty="0" smtClean="0"/>
              <a:t>Compilador</a:t>
            </a:r>
          </a:p>
          <a:p>
            <a:pPr lvl="1"/>
            <a:r>
              <a:rPr lang="es-MX" sz="2400" dirty="0" smtClean="0"/>
              <a:t>Utilidades</a:t>
            </a:r>
          </a:p>
          <a:p>
            <a:pPr lvl="1"/>
            <a:r>
              <a:rPr lang="es-MX" sz="2400" dirty="0" smtClean="0"/>
              <a:t>Ejemplos</a:t>
            </a:r>
            <a:endParaRPr lang="es-MX" sz="2400" dirty="0"/>
          </a:p>
        </p:txBody>
      </p:sp>
      <p:pic>
        <p:nvPicPr>
          <p:cNvPr id="4" name="Picture 2" descr="Resultado de imagen para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883" y="1604493"/>
            <a:ext cx="3168204" cy="316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6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de datos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429979"/>
              </p:ext>
            </p:extLst>
          </p:nvPr>
        </p:nvGraphicFramePr>
        <p:xfrm>
          <a:off x="677334" y="1619675"/>
          <a:ext cx="8596312" cy="18542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Enteros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Byte, short, 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, </a:t>
                      </a:r>
                      <a:r>
                        <a:rPr lang="es-MX" dirty="0" err="1" smtClean="0"/>
                        <a:t>long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Reales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Float</a:t>
                      </a:r>
                      <a:r>
                        <a:rPr lang="es-MX" dirty="0" smtClean="0"/>
                        <a:t>, doublé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Lógicos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Boolean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Caracteres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Char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String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" y="6130345"/>
            <a:ext cx="1628127" cy="7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4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888</TotalTime>
  <Words>1842</Words>
  <Application>Microsoft Office PowerPoint</Application>
  <PresentationFormat>Panorámica</PresentationFormat>
  <Paragraphs>467</Paragraphs>
  <Slides>60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60</vt:i4>
      </vt:variant>
    </vt:vector>
  </HeadingPairs>
  <TitlesOfParts>
    <vt:vector size="66" baseType="lpstr">
      <vt:lpstr>Arial</vt:lpstr>
      <vt:lpstr>Consolas</vt:lpstr>
      <vt:lpstr>Courier New</vt:lpstr>
      <vt:lpstr>Trebuchet MS</vt:lpstr>
      <vt:lpstr>Wingdings 3</vt:lpstr>
      <vt:lpstr>Faceta</vt:lpstr>
      <vt:lpstr>Presentación de PowerPoint</vt:lpstr>
      <vt:lpstr>Presentación de PowerPoint</vt:lpstr>
      <vt:lpstr>Características</vt:lpstr>
      <vt:lpstr>Write once run everywhere </vt:lpstr>
      <vt:lpstr>Presentación de PowerPoint</vt:lpstr>
      <vt:lpstr>Simple</vt:lpstr>
      <vt:lpstr>Presentación de PowerPoint</vt:lpstr>
      <vt:lpstr>Como trabajar con JAVA</vt:lpstr>
      <vt:lpstr>Tipos de datos</vt:lpstr>
      <vt:lpstr>Conversiones</vt:lpstr>
      <vt:lpstr>Operadores aritméticos</vt:lpstr>
      <vt:lpstr>Operadores relacionales</vt:lpstr>
      <vt:lpstr>Operadores lógicos</vt:lpstr>
      <vt:lpstr>Constantes</vt:lpstr>
      <vt:lpstr>Ejercicio</vt:lpstr>
      <vt:lpstr>Ejercicio</vt:lpstr>
      <vt:lpstr>Switch</vt:lpstr>
      <vt:lpstr>Ejercicio</vt:lpstr>
      <vt:lpstr>Ciclos</vt:lpstr>
      <vt:lpstr>Ejercicio</vt:lpstr>
      <vt:lpstr>Ejercicio</vt:lpstr>
      <vt:lpstr>Excepciones</vt:lpstr>
      <vt:lpstr>Gestión de excepciones</vt:lpstr>
      <vt:lpstr>Funciones</vt:lpstr>
      <vt:lpstr>Ejemplo función</vt:lpstr>
      <vt:lpstr>Ejercicio</vt:lpstr>
      <vt:lpstr>Recursividad</vt:lpstr>
      <vt:lpstr>Factorial</vt:lpstr>
      <vt:lpstr>Ejercicio</vt:lpstr>
      <vt:lpstr>Arrays</vt:lpstr>
      <vt:lpstr>Ejemplo de Array</vt:lpstr>
      <vt:lpstr>Programación Orientada a Objetos</vt:lpstr>
      <vt:lpstr>Presentación de PowerPoint</vt:lpstr>
      <vt:lpstr>CLASES</vt:lpstr>
      <vt:lpstr>Instancia</vt:lpstr>
      <vt:lpstr>Construcción de la Clase</vt:lpstr>
      <vt:lpstr>Ejemplo:</vt:lpstr>
      <vt:lpstr>UML</vt:lpstr>
      <vt:lpstr>Abstracción</vt:lpstr>
      <vt:lpstr>Propiedades</vt:lpstr>
      <vt:lpstr>Métodos</vt:lpstr>
      <vt:lpstr>Constructor</vt:lpstr>
      <vt:lpstr>Encapsulación</vt:lpstr>
      <vt:lpstr>Visibilidad</vt:lpstr>
      <vt:lpstr>Ejercicio </vt:lpstr>
      <vt:lpstr>Herencia</vt:lpstr>
      <vt:lpstr>Presentación de PowerPoint</vt:lpstr>
      <vt:lpstr>Ejercicio</vt:lpstr>
      <vt:lpstr>Interfaces y clases abstractas</vt:lpstr>
      <vt:lpstr>Interfaces</vt:lpstr>
      <vt:lpstr>Clases abstractas</vt:lpstr>
      <vt:lpstr>Presentación de PowerPoint</vt:lpstr>
      <vt:lpstr>Paquetes y espacios de nombres</vt:lpstr>
      <vt:lpstr>Presentación de PowerPoint</vt:lpstr>
      <vt:lpstr>Ejercicio</vt:lpstr>
      <vt:lpstr>Presentación de PowerPoint</vt:lpstr>
      <vt:lpstr>Ejercicio</vt:lpstr>
      <vt:lpstr>Presentación de PowerPoint</vt:lpstr>
      <vt:lpstr>Presentación de PowerPoint</vt:lpstr>
      <vt:lpstr>Listas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7</dc:title>
  <dc:creator>Miguel Chuil</dc:creator>
  <cp:lastModifiedBy>Miguel Chuil</cp:lastModifiedBy>
  <cp:revision>54</cp:revision>
  <dcterms:created xsi:type="dcterms:W3CDTF">2017-04-05T22:06:48Z</dcterms:created>
  <dcterms:modified xsi:type="dcterms:W3CDTF">2017-04-17T13:51:52Z</dcterms:modified>
</cp:coreProperties>
</file>