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559875" cy="4967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2933" autoAdjust="0"/>
  </p:normalViewPr>
  <p:slideViewPr>
    <p:cSldViewPr snapToGrid="0">
      <p:cViewPr>
        <p:scale>
          <a:sx n="10" d="100"/>
          <a:sy n="10" d="100"/>
        </p:scale>
        <p:origin x="148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1" y="8130377"/>
            <a:ext cx="29375894" cy="17295730"/>
          </a:xfrm>
        </p:spPr>
        <p:txBody>
          <a:bodyPr anchor="b"/>
          <a:lstStyle>
            <a:lvl1pPr algn="ctr">
              <a:defRPr sz="22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85" y="26093097"/>
            <a:ext cx="25919906" cy="11994309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7987" indent="0" algn="ctr">
              <a:buNone/>
              <a:defRPr sz="7559"/>
            </a:lvl2pPr>
            <a:lvl3pPr marL="3455975" indent="0" algn="ctr">
              <a:buNone/>
              <a:defRPr sz="6803"/>
            </a:lvl3pPr>
            <a:lvl4pPr marL="5183962" indent="0" algn="ctr">
              <a:buNone/>
              <a:defRPr sz="6047"/>
            </a:lvl4pPr>
            <a:lvl5pPr marL="6911950" indent="0" algn="ctr">
              <a:buNone/>
              <a:defRPr sz="6047"/>
            </a:lvl5pPr>
            <a:lvl6pPr marL="8639937" indent="0" algn="ctr">
              <a:buNone/>
              <a:defRPr sz="6047"/>
            </a:lvl6pPr>
            <a:lvl7pPr marL="10367924" indent="0" algn="ctr">
              <a:buNone/>
              <a:defRPr sz="6047"/>
            </a:lvl7pPr>
            <a:lvl8pPr marL="12095912" indent="0" algn="ctr">
              <a:buNone/>
              <a:defRPr sz="6047"/>
            </a:lvl8pPr>
            <a:lvl9pPr marL="13823899" indent="0" algn="ctr">
              <a:buNone/>
              <a:defRPr sz="60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8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4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12" y="2644959"/>
            <a:ext cx="7451973" cy="42100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5993" y="2644959"/>
            <a:ext cx="21923921" cy="42100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3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3" y="12385321"/>
            <a:ext cx="29807892" cy="20665174"/>
          </a:xfrm>
        </p:spPr>
        <p:txBody>
          <a:bodyPr anchor="b"/>
          <a:lstStyle>
            <a:lvl1pPr>
              <a:defRPr sz="22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3" y="33245996"/>
            <a:ext cx="29807892" cy="10867327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/>
                </a:solidFill>
              </a:defRPr>
            </a:lvl1pPr>
            <a:lvl2pPr marL="172798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5975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396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1950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39937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7924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591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38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1" y="13224794"/>
            <a:ext cx="14687947" cy="3152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37" y="13224794"/>
            <a:ext cx="14687947" cy="3152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644970"/>
            <a:ext cx="29807892" cy="9602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496" y="12178314"/>
            <a:ext cx="14620445" cy="5968403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496" y="18146717"/>
            <a:ext cx="14620445" cy="2669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39" y="12178314"/>
            <a:ext cx="14692448" cy="5968403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39" y="18146717"/>
            <a:ext cx="14692448" cy="2669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75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3311948"/>
            <a:ext cx="11146459" cy="11591819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48" y="7152899"/>
            <a:ext cx="17495937" cy="35304449"/>
          </a:xfrm>
        </p:spPr>
        <p:txBody>
          <a:bodyPr/>
          <a:lstStyle>
            <a:lvl1pPr>
              <a:defRPr sz="12094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4903767"/>
            <a:ext cx="11146459" cy="27611073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3311948"/>
            <a:ext cx="11146459" cy="11591819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48" y="7152899"/>
            <a:ext cx="17495937" cy="35304449"/>
          </a:xfrm>
        </p:spPr>
        <p:txBody>
          <a:bodyPr anchor="t"/>
          <a:lstStyle>
            <a:lvl1pPr marL="0" indent="0">
              <a:buNone/>
              <a:defRPr sz="12094"/>
            </a:lvl1pPr>
            <a:lvl2pPr marL="1727987" indent="0">
              <a:buNone/>
              <a:defRPr sz="10583"/>
            </a:lvl2pPr>
            <a:lvl3pPr marL="3455975" indent="0">
              <a:buNone/>
              <a:defRPr sz="9071"/>
            </a:lvl3pPr>
            <a:lvl4pPr marL="5183962" indent="0">
              <a:buNone/>
              <a:defRPr sz="7559"/>
            </a:lvl4pPr>
            <a:lvl5pPr marL="6911950" indent="0">
              <a:buNone/>
              <a:defRPr sz="7559"/>
            </a:lvl5pPr>
            <a:lvl6pPr marL="8639937" indent="0">
              <a:buNone/>
              <a:defRPr sz="7559"/>
            </a:lvl6pPr>
            <a:lvl7pPr marL="10367924" indent="0">
              <a:buNone/>
              <a:defRPr sz="7559"/>
            </a:lvl7pPr>
            <a:lvl8pPr marL="12095912" indent="0">
              <a:buNone/>
              <a:defRPr sz="7559"/>
            </a:lvl8pPr>
            <a:lvl9pPr marL="13823899" indent="0">
              <a:buNone/>
              <a:defRPr sz="7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4903767"/>
            <a:ext cx="11146459" cy="27611073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2" y="2644970"/>
            <a:ext cx="29807892" cy="960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2" y="13224794"/>
            <a:ext cx="29807892" cy="3152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1" y="46045292"/>
            <a:ext cx="7775972" cy="2644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4C8E-408D-4A2A-BC22-4ED64AE226E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59" y="46045292"/>
            <a:ext cx="11663958" cy="2644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12" y="46045292"/>
            <a:ext cx="7775972" cy="2644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DF9-59C1-4AB0-9A3A-3C37120FA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7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55975" rtl="0" eaLnBrk="1" latinLnBrk="0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94" indent="-863994" algn="l" defTabSz="3455975" rtl="0" eaLnBrk="1" latinLnBrk="0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1981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19969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7956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5943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3931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1918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59906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7893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7987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5975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3962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1950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39937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7924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5912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3899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marionclaireaux.wordpress.com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mailto:*marion.claireau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879F62A-2B48-4ADB-B4A2-6560EF46B5F8}"/>
              </a:ext>
            </a:extLst>
          </p:cNvPr>
          <p:cNvSpPr/>
          <p:nvPr/>
        </p:nvSpPr>
        <p:spPr>
          <a:xfrm>
            <a:off x="17546040" y="17807510"/>
            <a:ext cx="16273615" cy="218459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39AC-B56B-4D22-9611-751B7FC44D5F}"/>
              </a:ext>
            </a:extLst>
          </p:cNvPr>
          <p:cNvSpPr/>
          <p:nvPr/>
        </p:nvSpPr>
        <p:spPr>
          <a:xfrm>
            <a:off x="-1" y="1"/>
            <a:ext cx="30795687" cy="506663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nb-NO" sz="100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Rosa Lee phenomenon </a:t>
            </a:r>
            <a:r>
              <a:rPr lang="nb-NO" sz="10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revisited</a:t>
            </a:r>
          </a:p>
          <a:p>
            <a:pPr algn="ctr">
              <a:spcBef>
                <a:spcPts val="1800"/>
              </a:spcBef>
            </a:pPr>
            <a:r>
              <a:rPr lang="nb-NO" sz="6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Sampling and selectivity affect the apparent changes in growth rate</a:t>
            </a:r>
          </a:p>
          <a:p>
            <a:pPr algn="ctr">
              <a:spcBef>
                <a:spcPts val="1200"/>
              </a:spcBef>
            </a:pPr>
            <a:r>
              <a:rPr lang="nb-NO" sz="3600" b="1" dirty="0">
                <a:solidFill>
                  <a:schemeClr val="tx1"/>
                </a:solidFill>
              </a:rPr>
              <a:t>Marion Claireaux*, Arild Folkvord, Mikko Heino, Katja Enberg</a:t>
            </a:r>
          </a:p>
          <a:p>
            <a:pPr algn="ctr">
              <a:spcBef>
                <a:spcPts val="1800"/>
              </a:spcBef>
            </a:pPr>
            <a:r>
              <a:rPr lang="nb-NO" sz="36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*marion.claireaux@gmail.com</a:t>
            </a:r>
            <a:endParaRPr lang="nb-NO" sz="3600" b="1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GB" sz="3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https://marionclaireaux.wordpress.com/</a:t>
            </a:r>
            <a:endParaRPr lang="nb-NO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11807-E6D7-4C4C-9F8E-7B177D654B91}"/>
              </a:ext>
            </a:extLst>
          </p:cNvPr>
          <p:cNvSpPr/>
          <p:nvPr/>
        </p:nvSpPr>
        <p:spPr>
          <a:xfrm>
            <a:off x="684243" y="5438551"/>
            <a:ext cx="16422258" cy="11527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v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nb-N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7B773-1A16-42B4-ADF7-A7E8AF5F20EB}"/>
              </a:ext>
            </a:extLst>
          </p:cNvPr>
          <p:cNvSpPr/>
          <p:nvPr/>
        </p:nvSpPr>
        <p:spPr>
          <a:xfrm>
            <a:off x="17853948" y="5406467"/>
            <a:ext cx="15940995" cy="11527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FF9AD-3DDC-4544-81FE-9D235D0F9EED}"/>
              </a:ext>
            </a:extLst>
          </p:cNvPr>
          <p:cNvSpPr/>
          <p:nvPr/>
        </p:nvSpPr>
        <p:spPr>
          <a:xfrm>
            <a:off x="692971" y="18013758"/>
            <a:ext cx="16709691" cy="216397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30</a:t>
            </a:r>
          </a:p>
          <a:p>
            <a:pPr algn="ctr"/>
            <a:endParaRPr lang="nb-NO"/>
          </a:p>
          <a:p>
            <a:pPr algn="ctr"/>
            <a:r>
              <a:rPr lang="nb-NO"/>
              <a:t>25</a:t>
            </a:r>
          </a:p>
          <a:p>
            <a:pPr algn="ctr"/>
            <a:endParaRPr lang="nb-NO"/>
          </a:p>
          <a:p>
            <a:pPr algn="ctr"/>
            <a:r>
              <a:rPr lang="nb-NO"/>
              <a:t>20</a:t>
            </a:r>
          </a:p>
          <a:p>
            <a:pPr algn="ctr"/>
            <a:endParaRPr lang="nb-NO"/>
          </a:p>
          <a:p>
            <a:pPr algn="ctr"/>
            <a:r>
              <a:rPr lang="nb-NO"/>
              <a:t>15</a:t>
            </a:r>
          </a:p>
          <a:p>
            <a:pPr algn="ctr"/>
            <a:endParaRPr lang="nb-NO"/>
          </a:p>
          <a:p>
            <a:pPr algn="ctr"/>
            <a:endParaRPr lang="nb-NO"/>
          </a:p>
          <a:p>
            <a:pPr algn="ctr"/>
            <a:r>
              <a:rPr lang="nb-NO"/>
              <a:t>10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EF1BF5-CA9A-407C-87B9-3F455A323F5A}"/>
              </a:ext>
            </a:extLst>
          </p:cNvPr>
          <p:cNvSpPr/>
          <p:nvPr/>
        </p:nvSpPr>
        <p:spPr>
          <a:xfrm>
            <a:off x="684244" y="5438552"/>
            <a:ext cx="16422258" cy="9797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5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Introduction</a:t>
            </a:r>
            <a:endParaRPr lang="en-GB" sz="5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81824-6492-44A1-B8AA-2902924F1C86}"/>
              </a:ext>
            </a:extLst>
          </p:cNvPr>
          <p:cNvSpPr/>
          <p:nvPr/>
        </p:nvSpPr>
        <p:spPr>
          <a:xfrm>
            <a:off x="17853949" y="5422508"/>
            <a:ext cx="15940994" cy="97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5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Methods</a:t>
            </a:r>
            <a:endParaRPr lang="en-GB" sz="5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2B90C-BD5E-495B-9C78-627716FE1C95}"/>
              </a:ext>
            </a:extLst>
          </p:cNvPr>
          <p:cNvSpPr txBox="1"/>
          <p:nvPr/>
        </p:nvSpPr>
        <p:spPr>
          <a:xfrm>
            <a:off x="684242" y="6454477"/>
            <a:ext cx="107670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scales have growth rings used to  age individual fish. The Rosa Lee phenomenon, first described by Rosa Lee in 1912</a:t>
            </a:r>
            <a:r>
              <a:rPr lang="nb-NO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occurs when different growth rates are obtained when back-calculating from an older fish or from a younger fish</a:t>
            </a:r>
          </a:p>
          <a:p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C5FC40-9B19-48BA-9C31-48B73E368687}"/>
              </a:ext>
            </a:extLst>
          </p:cNvPr>
          <p:cNvSpPr txBox="1"/>
          <p:nvPr/>
        </p:nvSpPr>
        <p:spPr>
          <a:xfrm>
            <a:off x="684242" y="9359005"/>
            <a:ext cx="107670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factors can lead to the Rosa Lee Phenomenon</a:t>
            </a:r>
            <a:r>
              <a:rPr lang="nb-NO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[1][2]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 algn="just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back-calculation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is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adapted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studied species</a:t>
            </a:r>
          </a:p>
          <a:p>
            <a:pPr marL="1371600" lvl="2" indent="-457200" algn="just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is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sampled representatively</a:t>
            </a:r>
          </a:p>
          <a:p>
            <a:pPr marL="1371600" lvl="2" indent="-457200" algn="just">
              <a:buFont typeface="Wingdings" panose="05000000000000000000" pitchFamily="2" charset="2"/>
              <a:buChar char="Ø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mortality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(natural or fishing) leads to fast- or slow-growing individuals dying faster</a:t>
            </a:r>
          </a:p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5812D-EC62-4895-BDAF-7D45A5F5CD6A}"/>
              </a:ext>
            </a:extLst>
          </p:cNvPr>
          <p:cNvSpPr txBox="1"/>
          <p:nvPr/>
        </p:nvSpPr>
        <p:spPr>
          <a:xfrm>
            <a:off x="772304" y="13190912"/>
            <a:ext cx="155527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simple individual-based model parameterised from herring:</a:t>
            </a:r>
          </a:p>
          <a:p>
            <a:pPr marL="1371600" lvl="4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bias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fishing selectivity affect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Rosa Lee phenomenon?</a:t>
            </a:r>
          </a:p>
          <a:p>
            <a:pPr marL="1371600" lvl="4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the Rosa Lee phenomenon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infer about the selectivity landscape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371600" lvl="4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calculation of  biological parameters?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conclusions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model to a data-rich species: the Norwegian Spring-spawning herring</a:t>
            </a:r>
          </a:p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2FB847-43BC-4986-AB89-7D6822E45AA3}"/>
              </a:ext>
            </a:extLst>
          </p:cNvPr>
          <p:cNvSpPr/>
          <p:nvPr/>
        </p:nvSpPr>
        <p:spPr>
          <a:xfrm>
            <a:off x="11655466" y="5278591"/>
            <a:ext cx="5798102" cy="7830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close up of an animal&#10;&#10;Description automatically generated">
            <a:extLst>
              <a:ext uri="{FF2B5EF4-FFF2-40B4-BE49-F238E27FC236}">
                <a16:creationId xmlns:a16="http://schemas.microsoft.com/office/drawing/2014/main" id="{51EBE238-5EED-4F72-8736-EC02C9AE3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406" y="5402771"/>
            <a:ext cx="5224652" cy="54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B941E1-748E-4E5A-A8B9-F795D45BC586}"/>
              </a:ext>
            </a:extLst>
          </p:cNvPr>
          <p:cNvSpPr txBox="1"/>
          <p:nvPr/>
        </p:nvSpPr>
        <p:spPr>
          <a:xfrm>
            <a:off x="11859406" y="10970526"/>
            <a:ext cx="553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the Rosa Lee Phenomenon. When calculating size at a specific age, lengths obtained from younger fish are different than the ones obtained from older fish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95F82E1-A445-4C86-A171-C0536735A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68" y="7018973"/>
            <a:ext cx="11152414" cy="98073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AFCC0E-9AE5-4CBF-8BAA-0A176A8B8E9A}"/>
              </a:ext>
            </a:extLst>
          </p:cNvPr>
          <p:cNvSpPr txBox="1"/>
          <p:nvPr/>
        </p:nvSpPr>
        <p:spPr>
          <a:xfrm>
            <a:off x="821352" y="18553902"/>
            <a:ext cx="297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82551B-7F9D-41C1-9A08-1475E9FAB6F4}"/>
              </a:ext>
            </a:extLst>
          </p:cNvPr>
          <p:cNvSpPr txBox="1"/>
          <p:nvPr/>
        </p:nvSpPr>
        <p:spPr>
          <a:xfrm>
            <a:off x="29214602" y="6606333"/>
            <a:ext cx="297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A2FDD-252E-41D2-8C57-C3BABCDB921A}"/>
              </a:ext>
            </a:extLst>
          </p:cNvPr>
          <p:cNvSpPr txBox="1"/>
          <p:nvPr/>
        </p:nvSpPr>
        <p:spPr>
          <a:xfrm>
            <a:off x="27729797" y="8371520"/>
            <a:ext cx="7903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in 3 periods: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Pre-collapse (1930-1960)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(1968-1980)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Post-collapse (1989-2009)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B0C9-526B-4757-AA21-A64832CFCCC5}"/>
              </a:ext>
            </a:extLst>
          </p:cNvPr>
          <p:cNvSpPr txBox="1"/>
          <p:nvPr/>
        </p:nvSpPr>
        <p:spPr>
          <a:xfrm>
            <a:off x="27729797" y="7201993"/>
            <a:ext cx="5764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and catch length data back-calculated from scales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50171D-2DE7-482B-9CCC-A87EB8D6CE3B}"/>
              </a:ext>
            </a:extLst>
          </p:cNvPr>
          <p:cNvSpPr/>
          <p:nvPr/>
        </p:nvSpPr>
        <p:spPr>
          <a:xfrm>
            <a:off x="676872" y="17504818"/>
            <a:ext cx="33142783" cy="9797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5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Results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3DB01-F0D9-49D5-97B3-65B580CAF2AF}"/>
              </a:ext>
            </a:extLst>
          </p:cNvPr>
          <p:cNvSpPr/>
          <p:nvPr/>
        </p:nvSpPr>
        <p:spPr>
          <a:xfrm>
            <a:off x="713591" y="40303218"/>
            <a:ext cx="33132691" cy="488008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D3958-8388-44B8-8379-B60ABAA17D99}"/>
              </a:ext>
            </a:extLst>
          </p:cNvPr>
          <p:cNvSpPr txBox="1"/>
          <p:nvPr/>
        </p:nvSpPr>
        <p:spPr>
          <a:xfrm>
            <a:off x="18353415" y="6779020"/>
            <a:ext cx="297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7A9705-047A-4880-BBD5-0953543CE607}"/>
              </a:ext>
            </a:extLst>
          </p:cNvPr>
          <p:cNvSpPr txBox="1"/>
          <p:nvPr/>
        </p:nvSpPr>
        <p:spPr>
          <a:xfrm>
            <a:off x="5495928" y="19523206"/>
            <a:ext cx="1183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Fishing/sampling intensity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more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factor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selectivity in inducing the </a:t>
            </a:r>
            <a:r>
              <a:rPr lang="nb-NO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 Lee Phenomenon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population 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740A82-267E-4F14-9B5C-D91C2A6B9AD4}"/>
              </a:ext>
            </a:extLst>
          </p:cNvPr>
          <p:cNvSpPr txBox="1"/>
          <p:nvPr/>
        </p:nvSpPr>
        <p:spPr>
          <a:xfrm>
            <a:off x="5424179" y="21177109"/>
            <a:ext cx="1134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selectivity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intensity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nb-NO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 Lee phenomenon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it existing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natural population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86A576-7C78-436F-96D0-FCE6493B4704}"/>
              </a:ext>
            </a:extLst>
          </p:cNvPr>
          <p:cNvSpPr txBox="1"/>
          <p:nvPr/>
        </p:nvSpPr>
        <p:spPr>
          <a:xfrm>
            <a:off x="5450680" y="23422283"/>
            <a:ext cx="11413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data / biased survey data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give a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picture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pressures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faces, illustrated by the </a:t>
            </a:r>
            <a:r>
              <a:rPr lang="nb-NO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 Lee phenomenon 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1FF0463-E5E7-449B-A77D-3729AD3B501C}"/>
              </a:ext>
            </a:extLst>
          </p:cNvPr>
          <p:cNvGrpSpPr/>
          <p:nvPr/>
        </p:nvGrpSpPr>
        <p:grpSpPr>
          <a:xfrm>
            <a:off x="3472943" y="26036613"/>
            <a:ext cx="13077529" cy="13291730"/>
            <a:chOff x="3642172" y="27593795"/>
            <a:chExt cx="13077529" cy="1329173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311CEA7-8852-4109-AC39-6C027BAAFAEE}"/>
                </a:ext>
              </a:extLst>
            </p:cNvPr>
            <p:cNvGrpSpPr/>
            <p:nvPr/>
          </p:nvGrpSpPr>
          <p:grpSpPr>
            <a:xfrm>
              <a:off x="4816451" y="28326271"/>
              <a:ext cx="7837728" cy="5776089"/>
              <a:chOff x="4763527" y="22614627"/>
              <a:chExt cx="7837728" cy="577608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FDCA3FA-2226-45BF-BF8B-D9054E8F4A83}"/>
                  </a:ext>
                </a:extLst>
              </p:cNvPr>
              <p:cNvGrpSpPr/>
              <p:nvPr/>
            </p:nvGrpSpPr>
            <p:grpSpPr>
              <a:xfrm>
                <a:off x="4763527" y="22614627"/>
                <a:ext cx="7837728" cy="5776089"/>
                <a:chOff x="5415753" y="22411498"/>
                <a:chExt cx="7837728" cy="5776089"/>
              </a:xfrm>
            </p:grpSpPr>
            <p:pic>
              <p:nvPicPr>
                <p:cNvPr id="72" name="Picture 7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D57E869B-A547-47E6-8B30-45ECC4F87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34" t="7498" r="25618" b="27755"/>
                <a:stretch/>
              </p:blipFill>
              <p:spPr>
                <a:xfrm>
                  <a:off x="5721341" y="22411498"/>
                  <a:ext cx="5513616" cy="5074652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7A1F3D91-FA9F-4863-BF32-760D16E5B4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8080" b="4355"/>
                <a:stretch/>
              </p:blipFill>
              <p:spPr>
                <a:xfrm>
                  <a:off x="5415753" y="27594634"/>
                  <a:ext cx="7837728" cy="592953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2101AD0-8358-4170-8A79-8BDB3973540A}"/>
                    </a:ext>
                  </a:extLst>
                </p:cNvPr>
                <p:cNvSpPr txBox="1"/>
                <p:nvPr/>
              </p:nvSpPr>
              <p:spPr>
                <a:xfrm>
                  <a:off x="5469350" y="23238387"/>
                  <a:ext cx="49302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35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306F401-2DB1-4D31-953A-2AADBB7F3B4A}"/>
                    </a:ext>
                  </a:extLst>
                </p:cNvPr>
                <p:cNvSpPr txBox="1"/>
                <p:nvPr/>
              </p:nvSpPr>
              <p:spPr>
                <a:xfrm>
                  <a:off x="5448368" y="24656260"/>
                  <a:ext cx="49302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25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E0B9506-D262-46E9-B13D-28EA74A0B8C2}"/>
                    </a:ext>
                  </a:extLst>
                </p:cNvPr>
                <p:cNvSpPr txBox="1"/>
                <p:nvPr/>
              </p:nvSpPr>
              <p:spPr>
                <a:xfrm>
                  <a:off x="5469351" y="25402752"/>
                  <a:ext cx="49302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20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EB8ADF3-EFF0-4099-85AC-0DA69F161643}"/>
                    </a:ext>
                  </a:extLst>
                </p:cNvPr>
                <p:cNvSpPr txBox="1"/>
                <p:nvPr/>
              </p:nvSpPr>
              <p:spPr>
                <a:xfrm>
                  <a:off x="5450252" y="26900872"/>
                  <a:ext cx="493027" cy="7951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10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FF548BD-3A32-443D-B275-68568B102556}"/>
                    </a:ext>
                  </a:extLst>
                </p:cNvPr>
                <p:cNvSpPr txBox="1"/>
                <p:nvPr/>
              </p:nvSpPr>
              <p:spPr>
                <a:xfrm>
                  <a:off x="5450281" y="26164500"/>
                  <a:ext cx="49302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15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F030773-B2C3-4F02-BCF4-854B33F39B6D}"/>
                    </a:ext>
                  </a:extLst>
                </p:cNvPr>
                <p:cNvSpPr txBox="1"/>
                <p:nvPr/>
              </p:nvSpPr>
              <p:spPr>
                <a:xfrm>
                  <a:off x="5448368" y="23925002"/>
                  <a:ext cx="49302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30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7AA92DE-5CB6-4F6F-A50A-AB46BE8B228E}"/>
                    </a:ext>
                  </a:extLst>
                </p:cNvPr>
                <p:cNvSpPr txBox="1"/>
                <p:nvPr/>
              </p:nvSpPr>
              <p:spPr>
                <a:xfrm>
                  <a:off x="5470801" y="22567358"/>
                  <a:ext cx="49302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dirty="0"/>
                    <a:t>40</a:t>
                  </a:r>
                </a:p>
                <a:p>
                  <a:pPr algn="ctr"/>
                  <a:endParaRPr lang="nb-NO" sz="2000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BDE4754-E28A-41CD-93BA-5DB10CD93A79}"/>
                    </a:ext>
                  </a:extLst>
                </p:cNvPr>
                <p:cNvSpPr txBox="1"/>
                <p:nvPr/>
              </p:nvSpPr>
              <p:spPr>
                <a:xfrm>
                  <a:off x="6562825" y="22475772"/>
                  <a:ext cx="1442305" cy="7951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b="1" dirty="0"/>
                    <a:t>Natural</a:t>
                  </a:r>
                  <a:r>
                    <a:rPr lang="nb-NO" sz="2000" dirty="0"/>
                    <a:t> population</a:t>
                  </a:r>
                  <a:endParaRPr lang="en-GB" sz="20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546C13D-51DB-4EA4-82EF-93421385BA36}"/>
                    </a:ext>
                  </a:extLst>
                </p:cNvPr>
                <p:cNvSpPr txBox="1"/>
                <p:nvPr/>
              </p:nvSpPr>
              <p:spPr>
                <a:xfrm>
                  <a:off x="8225411" y="22475772"/>
                  <a:ext cx="1442305" cy="7951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b="1" dirty="0"/>
                    <a:t>Sampled </a:t>
                  </a:r>
                  <a:r>
                    <a:rPr lang="nb-NO" sz="2000" dirty="0"/>
                    <a:t>population</a:t>
                  </a:r>
                  <a:endParaRPr lang="en-GB" sz="20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8D1A310-A4D7-42F4-9A7D-47B522AF796E}"/>
                    </a:ext>
                  </a:extLst>
                </p:cNvPr>
                <p:cNvSpPr txBox="1"/>
                <p:nvPr/>
              </p:nvSpPr>
              <p:spPr>
                <a:xfrm>
                  <a:off x="9887997" y="22475116"/>
                  <a:ext cx="1442305" cy="7951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2000" b="1" dirty="0"/>
                    <a:t>Fished </a:t>
                  </a:r>
                  <a:r>
                    <a:rPr lang="nb-NO" sz="2000" dirty="0"/>
                    <a:t>population</a:t>
                  </a:r>
                  <a:endParaRPr lang="en-GB" sz="2000" dirty="0"/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0D3E0E1-5D92-4257-A868-B68132EF8D5F}"/>
                  </a:ext>
                </a:extLst>
              </p:cNvPr>
              <p:cNvSpPr txBox="1"/>
              <p:nvPr/>
            </p:nvSpPr>
            <p:spPr>
              <a:xfrm>
                <a:off x="5603762" y="27959970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4B2813D-264E-4C2C-B9CC-6B91A2620C00}"/>
                  </a:ext>
                </a:extLst>
              </p:cNvPr>
              <p:cNvSpPr txBox="1"/>
              <p:nvPr/>
            </p:nvSpPr>
            <p:spPr>
              <a:xfrm>
                <a:off x="7317059" y="27963892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675E976-1DE8-4FD4-AF19-37A2C087FC1A}"/>
                  </a:ext>
                </a:extLst>
              </p:cNvPr>
              <p:cNvSpPr txBox="1"/>
              <p:nvPr/>
            </p:nvSpPr>
            <p:spPr>
              <a:xfrm>
                <a:off x="8969036" y="27990029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3D37316-DFDA-42F8-9301-EDD9B0C903AC}"/>
                </a:ext>
              </a:extLst>
            </p:cNvPr>
            <p:cNvGrpSpPr/>
            <p:nvPr/>
          </p:nvGrpSpPr>
          <p:grpSpPr>
            <a:xfrm>
              <a:off x="10786193" y="28319518"/>
              <a:ext cx="5785577" cy="5782265"/>
              <a:chOff x="10827908" y="22684999"/>
              <a:chExt cx="5785577" cy="5782265"/>
            </a:xfrm>
          </p:grpSpPr>
          <p:pic>
            <p:nvPicPr>
              <p:cNvPr id="82" name="Picture 8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BCF6E67-2143-437B-82FE-61BFE7C76E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3" t="7719" r="24635" b="29153"/>
              <a:stretch/>
            </p:blipFill>
            <p:spPr>
              <a:xfrm>
                <a:off x="11026909" y="22766273"/>
                <a:ext cx="5539719" cy="4864447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867008-ABBF-4053-9233-A65CEBE129ED}"/>
                  </a:ext>
                </a:extLst>
              </p:cNvPr>
              <p:cNvSpPr txBox="1"/>
              <p:nvPr/>
            </p:nvSpPr>
            <p:spPr>
              <a:xfrm>
                <a:off x="11803970" y="22685655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Natural</a:t>
                </a:r>
                <a:r>
                  <a:rPr lang="nb-NO" sz="2000" dirty="0"/>
                  <a:t> population</a:t>
                </a:r>
                <a:endParaRPr lang="en-GB" sz="2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8983C5-EF93-4CEF-9200-41BD18CFBC33}"/>
                  </a:ext>
                </a:extLst>
              </p:cNvPr>
              <p:cNvSpPr txBox="1"/>
              <p:nvPr/>
            </p:nvSpPr>
            <p:spPr>
              <a:xfrm>
                <a:off x="13466556" y="22685655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Sampled </a:t>
                </a:r>
                <a:r>
                  <a:rPr lang="nb-NO" sz="2000" dirty="0"/>
                  <a:t>population</a:t>
                </a:r>
                <a:endParaRPr lang="en-GB" sz="2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C813E11-9232-434A-A44D-C75E787E7855}"/>
                  </a:ext>
                </a:extLst>
              </p:cNvPr>
              <p:cNvSpPr txBox="1"/>
              <p:nvPr/>
            </p:nvSpPr>
            <p:spPr>
              <a:xfrm>
                <a:off x="15129142" y="22684999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Fished </a:t>
                </a:r>
                <a:r>
                  <a:rPr lang="nb-NO" sz="2000" dirty="0"/>
                  <a:t>population</a:t>
                </a:r>
                <a:endParaRPr lang="en-GB" sz="2000" dirty="0"/>
              </a:p>
            </p:txBody>
          </p:sp>
          <p:pic>
            <p:nvPicPr>
              <p:cNvPr id="122" name="Picture 12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7885A99-DEA1-48FC-9CDE-77BACA1424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3" t="88836" r="24635" b="4689"/>
              <a:stretch/>
            </p:blipFill>
            <p:spPr>
              <a:xfrm>
                <a:off x="11073766" y="27900259"/>
                <a:ext cx="5539719" cy="498887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68E5BE-A1C2-4AD3-BA0E-4EAA9948765A}"/>
                  </a:ext>
                </a:extLst>
              </p:cNvPr>
              <p:cNvSpPr txBox="1"/>
              <p:nvPr/>
            </p:nvSpPr>
            <p:spPr>
              <a:xfrm>
                <a:off x="11594733" y="28037095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399647A-AA85-41E9-BA04-D3C3B0B8B70A}"/>
                  </a:ext>
                </a:extLst>
              </p:cNvPr>
              <p:cNvSpPr txBox="1"/>
              <p:nvPr/>
            </p:nvSpPr>
            <p:spPr>
              <a:xfrm>
                <a:off x="13308030" y="28041017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17CB7E5-F1F6-4D55-B556-7D02C23992E8}"/>
                  </a:ext>
                </a:extLst>
              </p:cNvPr>
              <p:cNvSpPr txBox="1"/>
              <p:nvPr/>
            </p:nvSpPr>
            <p:spPr>
              <a:xfrm>
                <a:off x="14960007" y="28067154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C1DACA3-CD63-47FA-82B0-0D74D7BF90C0}"/>
                  </a:ext>
                </a:extLst>
              </p:cNvPr>
              <p:cNvSpPr txBox="1"/>
              <p:nvPr/>
            </p:nvSpPr>
            <p:spPr>
              <a:xfrm>
                <a:off x="10848890" y="23549616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35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EB87001-A698-4BF7-8992-BD3E13585D4E}"/>
                  </a:ext>
                </a:extLst>
              </p:cNvPr>
              <p:cNvSpPr txBox="1"/>
              <p:nvPr/>
            </p:nvSpPr>
            <p:spPr>
              <a:xfrm>
                <a:off x="10829792" y="27212101"/>
                <a:ext cx="493027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3B45A2-AFAC-4D96-9DE8-4180A262FE72}"/>
                  </a:ext>
                </a:extLst>
              </p:cNvPr>
              <p:cNvSpPr txBox="1"/>
              <p:nvPr/>
            </p:nvSpPr>
            <p:spPr>
              <a:xfrm>
                <a:off x="10829821" y="26475729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1E5A3E-2885-4F47-9966-01D012433A14}"/>
                  </a:ext>
                </a:extLst>
              </p:cNvPr>
              <p:cNvSpPr txBox="1"/>
              <p:nvPr/>
            </p:nvSpPr>
            <p:spPr>
              <a:xfrm>
                <a:off x="10827908" y="24236231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30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DCD8367-B7B6-494C-BF0B-BF3F6950FA11}"/>
                  </a:ext>
                </a:extLst>
              </p:cNvPr>
              <p:cNvSpPr txBox="1"/>
              <p:nvPr/>
            </p:nvSpPr>
            <p:spPr>
              <a:xfrm>
                <a:off x="10856999" y="25684322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20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6582BFA-EB87-4EB7-8066-0353B6838DE6}"/>
                  </a:ext>
                </a:extLst>
              </p:cNvPr>
              <p:cNvSpPr txBox="1"/>
              <p:nvPr/>
            </p:nvSpPr>
            <p:spPr>
              <a:xfrm>
                <a:off x="10834721" y="24976436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25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7E23703-D02E-4B2B-AFD9-859EFF1B5DBA}"/>
                  </a:ext>
                </a:extLst>
              </p:cNvPr>
              <p:cNvSpPr txBox="1"/>
              <p:nvPr/>
            </p:nvSpPr>
            <p:spPr>
              <a:xfrm>
                <a:off x="10827908" y="22766420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40</a:t>
                </a:r>
              </a:p>
              <a:p>
                <a:pPr algn="ctr"/>
                <a:endParaRPr lang="nb-NO" sz="2000" dirty="0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BCDC1FA-0CB0-42DD-9266-E3D689E29965}"/>
                </a:ext>
              </a:extLst>
            </p:cNvPr>
            <p:cNvSpPr txBox="1"/>
            <p:nvPr/>
          </p:nvSpPr>
          <p:spPr>
            <a:xfrm>
              <a:off x="6616368" y="34009213"/>
              <a:ext cx="3345293" cy="4494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Age at capture (yr)</a:t>
              </a:r>
              <a:endParaRPr lang="en-GB" sz="20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36201A-2BA1-462F-BDF9-A5E0543385DC}"/>
                </a:ext>
              </a:extLst>
            </p:cNvPr>
            <p:cNvSpPr txBox="1"/>
            <p:nvPr/>
          </p:nvSpPr>
          <p:spPr>
            <a:xfrm>
              <a:off x="12299474" y="33982373"/>
              <a:ext cx="3345293" cy="4494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Age at capture (yr)</a:t>
              </a:r>
              <a:endParaRPr lang="en-GB" sz="2000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126BD2F-C3CF-410C-B553-3752CF63EDBA}"/>
                </a:ext>
              </a:extLst>
            </p:cNvPr>
            <p:cNvGrpSpPr/>
            <p:nvPr/>
          </p:nvGrpSpPr>
          <p:grpSpPr>
            <a:xfrm>
              <a:off x="4844839" y="34728621"/>
              <a:ext cx="5960407" cy="6156904"/>
              <a:chOff x="5478730" y="35368619"/>
              <a:chExt cx="5960407" cy="6156904"/>
            </a:xfrm>
          </p:grpSpPr>
          <p:pic>
            <p:nvPicPr>
              <p:cNvPr id="145" name="Picture 14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01383A4-4FD3-4BB0-B2CD-A72C91368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3" t="8739" r="26156" b="29197"/>
              <a:stretch/>
            </p:blipFill>
            <p:spPr>
              <a:xfrm>
                <a:off x="5626614" y="35411032"/>
                <a:ext cx="5563305" cy="4864448"/>
              </a:xfrm>
              <a:prstGeom prst="rect">
                <a:avLst/>
              </a:prstGeom>
            </p:spPr>
          </p:pic>
          <p:pic>
            <p:nvPicPr>
              <p:cNvPr id="146" name="Picture 14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37D0EA7-2BC8-48EA-B13F-DEE9CBAC8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89" t="87449" r="23492" b="4739"/>
              <a:stretch/>
            </p:blipFill>
            <p:spPr>
              <a:xfrm>
                <a:off x="6267338" y="40319364"/>
                <a:ext cx="5171799" cy="618523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5B968B3-9039-45B3-B577-0C5053EE481A}"/>
                  </a:ext>
                </a:extLst>
              </p:cNvPr>
              <p:cNvSpPr txBox="1"/>
              <p:nvPr/>
            </p:nvSpPr>
            <p:spPr>
              <a:xfrm>
                <a:off x="6248649" y="40570415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69B670F-930A-42AC-8DA4-85103E81DA4C}"/>
                  </a:ext>
                </a:extLst>
              </p:cNvPr>
              <p:cNvSpPr txBox="1"/>
              <p:nvPr/>
            </p:nvSpPr>
            <p:spPr>
              <a:xfrm>
                <a:off x="7961946" y="40574337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B22579F-F378-458F-90D2-1D5BF61C1F1C}"/>
                  </a:ext>
                </a:extLst>
              </p:cNvPr>
              <p:cNvSpPr txBox="1"/>
              <p:nvPr/>
            </p:nvSpPr>
            <p:spPr>
              <a:xfrm>
                <a:off x="9613923" y="40600474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6F2C3FC-03D4-4EC3-A494-F95975B97B84}"/>
                  </a:ext>
                </a:extLst>
              </p:cNvPr>
              <p:cNvSpPr txBox="1"/>
              <p:nvPr/>
            </p:nvSpPr>
            <p:spPr>
              <a:xfrm>
                <a:off x="7044763" y="41076088"/>
                <a:ext cx="3345293" cy="4494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Age at capture (yr)</a:t>
                </a:r>
                <a:endParaRPr lang="en-GB" sz="20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891EC20-1F24-4AD3-BF50-54C2C2F98946}"/>
                  </a:ext>
                </a:extLst>
              </p:cNvPr>
              <p:cNvSpPr txBox="1"/>
              <p:nvPr/>
            </p:nvSpPr>
            <p:spPr>
              <a:xfrm>
                <a:off x="5501371" y="36142836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35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6726B6C-5C73-41D1-BE6C-CA838FF367C1}"/>
                  </a:ext>
                </a:extLst>
              </p:cNvPr>
              <p:cNvSpPr txBox="1"/>
              <p:nvPr/>
            </p:nvSpPr>
            <p:spPr>
              <a:xfrm>
                <a:off x="5482273" y="39805321"/>
                <a:ext cx="493027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B1FFF35-2AFF-4688-9727-32732368FB0B}"/>
                  </a:ext>
                </a:extLst>
              </p:cNvPr>
              <p:cNvSpPr txBox="1"/>
              <p:nvPr/>
            </p:nvSpPr>
            <p:spPr>
              <a:xfrm>
                <a:off x="5482302" y="39068949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8C61EEB-76AE-4E05-B946-C5FC95957189}"/>
                  </a:ext>
                </a:extLst>
              </p:cNvPr>
              <p:cNvSpPr txBox="1"/>
              <p:nvPr/>
            </p:nvSpPr>
            <p:spPr>
              <a:xfrm>
                <a:off x="5480389" y="36829451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30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F0F1AD-88CC-43A9-9B00-6EE1CE128E6B}"/>
                  </a:ext>
                </a:extLst>
              </p:cNvPr>
              <p:cNvSpPr txBox="1"/>
              <p:nvPr/>
            </p:nvSpPr>
            <p:spPr>
              <a:xfrm>
                <a:off x="5480360" y="38347505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20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CA15F4A-BA32-4F22-A827-D7C110A29CCB}"/>
                  </a:ext>
                </a:extLst>
              </p:cNvPr>
              <p:cNvSpPr txBox="1"/>
              <p:nvPr/>
            </p:nvSpPr>
            <p:spPr>
              <a:xfrm>
                <a:off x="5480389" y="37611133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25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FFD1A3A-2A0A-446E-8360-EA4BA73C9577}"/>
                  </a:ext>
                </a:extLst>
              </p:cNvPr>
              <p:cNvSpPr txBox="1"/>
              <p:nvPr/>
            </p:nvSpPr>
            <p:spPr>
              <a:xfrm>
                <a:off x="5478730" y="35449377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40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765FEE2-A6F4-4FBA-AEDB-CF212A689602}"/>
                  </a:ext>
                </a:extLst>
              </p:cNvPr>
              <p:cNvSpPr txBox="1"/>
              <p:nvPr/>
            </p:nvSpPr>
            <p:spPr>
              <a:xfrm>
                <a:off x="6546600" y="35387220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Natural</a:t>
                </a:r>
                <a:r>
                  <a:rPr lang="nb-NO" sz="2000" dirty="0"/>
                  <a:t> population</a:t>
                </a:r>
                <a:endParaRPr lang="en-GB" sz="20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C02649-37A6-4E91-9B80-34E477AF37F1}"/>
                  </a:ext>
                </a:extLst>
              </p:cNvPr>
              <p:cNvSpPr txBox="1"/>
              <p:nvPr/>
            </p:nvSpPr>
            <p:spPr>
              <a:xfrm>
                <a:off x="8209186" y="35387220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Sampled </a:t>
                </a:r>
                <a:r>
                  <a:rPr lang="nb-NO" sz="2000" dirty="0"/>
                  <a:t>population</a:t>
                </a:r>
                <a:endParaRPr lang="en-GB" sz="20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80FAFA6-D48B-4D16-AE8A-6C260B071722}"/>
                  </a:ext>
                </a:extLst>
              </p:cNvPr>
              <p:cNvSpPr txBox="1"/>
              <p:nvPr/>
            </p:nvSpPr>
            <p:spPr>
              <a:xfrm>
                <a:off x="9871772" y="35368619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Fished </a:t>
                </a:r>
                <a:r>
                  <a:rPr lang="nb-NO" sz="2000" dirty="0"/>
                  <a:t>population</a:t>
                </a:r>
                <a:endParaRPr lang="en-GB" sz="2000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0210C1B2-DFA2-47D8-8017-F8D64DAF28CF}"/>
                </a:ext>
              </a:extLst>
            </p:cNvPr>
            <p:cNvGrpSpPr/>
            <p:nvPr/>
          </p:nvGrpSpPr>
          <p:grpSpPr>
            <a:xfrm>
              <a:off x="10915387" y="34675887"/>
              <a:ext cx="5804314" cy="6053483"/>
              <a:chOff x="11093739" y="35305145"/>
              <a:chExt cx="5804314" cy="6053483"/>
            </a:xfrm>
          </p:grpSpPr>
          <p:pic>
            <p:nvPicPr>
              <p:cNvPr id="164" name="Picture 16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CD297FAE-2D5D-4EA6-A71E-BB08C4DED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6" t="8128" r="26034" b="27290"/>
              <a:stretch/>
            </p:blipFill>
            <p:spPr>
              <a:xfrm>
                <a:off x="11272971" y="35314226"/>
                <a:ext cx="5625082" cy="5136054"/>
              </a:xfrm>
              <a:prstGeom prst="rect">
                <a:avLst/>
              </a:prstGeom>
            </p:spPr>
          </p:pic>
          <p:pic>
            <p:nvPicPr>
              <p:cNvPr id="165" name="Picture 16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B5846D5-12D5-4710-A1E3-7A03EF8C74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19" t="87058" r="25991" b="5487"/>
              <a:stretch/>
            </p:blipFill>
            <p:spPr>
              <a:xfrm>
                <a:off x="11655419" y="40251271"/>
                <a:ext cx="4985704" cy="592953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954721-031C-4A6E-B021-ADC33CB7ECC1}"/>
                  </a:ext>
                </a:extLst>
              </p:cNvPr>
              <p:cNvSpPr txBox="1"/>
              <p:nvPr/>
            </p:nvSpPr>
            <p:spPr>
              <a:xfrm>
                <a:off x="12029047" y="35323746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Natural</a:t>
                </a:r>
                <a:r>
                  <a:rPr lang="nb-NO" sz="2000" dirty="0"/>
                  <a:t> population</a:t>
                </a:r>
                <a:endParaRPr lang="en-GB" sz="20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DA48DB1-D20D-4C11-8633-E524590AA9FF}"/>
                  </a:ext>
                </a:extLst>
              </p:cNvPr>
              <p:cNvSpPr txBox="1"/>
              <p:nvPr/>
            </p:nvSpPr>
            <p:spPr>
              <a:xfrm>
                <a:off x="13691633" y="35323746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Sampled </a:t>
                </a:r>
                <a:r>
                  <a:rPr lang="nb-NO" sz="2000" dirty="0"/>
                  <a:t>population</a:t>
                </a:r>
                <a:endParaRPr lang="en-GB" sz="2000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A4DEFD3-18AD-49B4-9358-C78B40340CBC}"/>
                  </a:ext>
                </a:extLst>
              </p:cNvPr>
              <p:cNvSpPr txBox="1"/>
              <p:nvPr/>
            </p:nvSpPr>
            <p:spPr>
              <a:xfrm>
                <a:off x="15354219" y="35305145"/>
                <a:ext cx="1442305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b="1" dirty="0"/>
                  <a:t>Fished </a:t>
                </a:r>
                <a:r>
                  <a:rPr lang="nb-NO" sz="2000" dirty="0"/>
                  <a:t>population</a:t>
                </a:r>
                <a:endParaRPr lang="en-GB" sz="20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2FB7EEF-E0D4-4F2D-A868-B799D1C9A1E1}"/>
                  </a:ext>
                </a:extLst>
              </p:cNvPr>
              <p:cNvSpPr txBox="1"/>
              <p:nvPr/>
            </p:nvSpPr>
            <p:spPr>
              <a:xfrm>
                <a:off x="11679287" y="40531675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9E584D1-3834-4FE8-8A62-3114A9C556AD}"/>
                  </a:ext>
                </a:extLst>
              </p:cNvPr>
              <p:cNvSpPr txBox="1"/>
              <p:nvPr/>
            </p:nvSpPr>
            <p:spPr>
              <a:xfrm>
                <a:off x="13392584" y="40535597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1931F78-DE4E-4C78-BB05-D0D48F6AD66A}"/>
                  </a:ext>
                </a:extLst>
              </p:cNvPr>
              <p:cNvSpPr txBox="1"/>
              <p:nvPr/>
            </p:nvSpPr>
            <p:spPr>
              <a:xfrm>
                <a:off x="15044561" y="40561734"/>
                <a:ext cx="155226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1   3   5   7   9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20081E-9E71-451A-AED2-801A7A018A81}"/>
                  </a:ext>
                </a:extLst>
              </p:cNvPr>
              <p:cNvSpPr txBox="1"/>
              <p:nvPr/>
            </p:nvSpPr>
            <p:spPr>
              <a:xfrm>
                <a:off x="12507275" y="40909193"/>
                <a:ext cx="3345293" cy="4494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Age at capture (yr)</a:t>
                </a:r>
                <a:endParaRPr lang="en-GB" sz="2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6D4259E-28C2-4E6A-A964-C05205935248}"/>
                  </a:ext>
                </a:extLst>
              </p:cNvPr>
              <p:cNvSpPr txBox="1"/>
              <p:nvPr/>
            </p:nvSpPr>
            <p:spPr>
              <a:xfrm>
                <a:off x="11116380" y="36121147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35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A865AB-C66A-4710-BF2C-31A00E380190}"/>
                  </a:ext>
                </a:extLst>
              </p:cNvPr>
              <p:cNvSpPr txBox="1"/>
              <p:nvPr/>
            </p:nvSpPr>
            <p:spPr>
              <a:xfrm>
                <a:off x="11097311" y="39047260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15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729B27C-0B95-4686-B901-4FE9954AC89C}"/>
                  </a:ext>
                </a:extLst>
              </p:cNvPr>
              <p:cNvSpPr txBox="1"/>
              <p:nvPr/>
            </p:nvSpPr>
            <p:spPr>
              <a:xfrm>
                <a:off x="11095369" y="38325816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20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1F82D2E-2B14-44D2-8595-5D9258A3CF3D}"/>
                  </a:ext>
                </a:extLst>
              </p:cNvPr>
              <p:cNvSpPr txBox="1"/>
              <p:nvPr/>
            </p:nvSpPr>
            <p:spPr>
              <a:xfrm>
                <a:off x="11093739" y="35427688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40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F2FA087-CD2B-4BB1-8463-2292DB71CE15}"/>
                  </a:ext>
                </a:extLst>
              </p:cNvPr>
              <p:cNvSpPr txBox="1"/>
              <p:nvPr/>
            </p:nvSpPr>
            <p:spPr>
              <a:xfrm>
                <a:off x="11104803" y="39818324"/>
                <a:ext cx="493027" cy="7951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10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D1D4CA1-386F-402C-9F0C-81BBA8AB6544}"/>
                  </a:ext>
                </a:extLst>
              </p:cNvPr>
              <p:cNvSpPr txBox="1"/>
              <p:nvPr/>
            </p:nvSpPr>
            <p:spPr>
              <a:xfrm>
                <a:off x="11102919" y="36842454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30</a:t>
                </a:r>
              </a:p>
              <a:p>
                <a:pPr algn="ctr"/>
                <a:endParaRPr lang="nb-NO" sz="20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7F864C7-19C3-4C06-8FF1-6193C3EA6AEE}"/>
                  </a:ext>
                </a:extLst>
              </p:cNvPr>
              <p:cNvSpPr txBox="1"/>
              <p:nvPr/>
            </p:nvSpPr>
            <p:spPr>
              <a:xfrm>
                <a:off x="11102919" y="37624136"/>
                <a:ext cx="49302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2000" dirty="0"/>
                  <a:t>25</a:t>
                </a:r>
              </a:p>
              <a:p>
                <a:pPr algn="ctr"/>
                <a:endParaRPr lang="nb-NO" sz="20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4ACCE03-07AA-44B7-A370-AEECAF7EE95B}"/>
                </a:ext>
              </a:extLst>
            </p:cNvPr>
            <p:cNvSpPr/>
            <p:nvPr/>
          </p:nvSpPr>
          <p:spPr>
            <a:xfrm>
              <a:off x="5558364" y="27593795"/>
              <a:ext cx="5316689" cy="6521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intensity</a:t>
              </a:r>
              <a:endPara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2C1AF5-E726-4FC9-933F-095AECB12F22}"/>
                </a:ext>
              </a:extLst>
            </p:cNvPr>
            <p:cNvSpPr/>
            <p:nvPr/>
          </p:nvSpPr>
          <p:spPr>
            <a:xfrm>
              <a:off x="11336637" y="27600130"/>
              <a:ext cx="5316689" cy="6521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intensity</a:t>
              </a:r>
              <a:endPara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1DFD843-579D-4412-976A-6E871EE203C3}"/>
                </a:ext>
              </a:extLst>
            </p:cNvPr>
            <p:cNvSpPr/>
            <p:nvPr/>
          </p:nvSpPr>
          <p:spPr>
            <a:xfrm rot="16200000">
              <a:off x="1094951" y="37078706"/>
              <a:ext cx="5751122" cy="651336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selectivity</a:t>
              </a:r>
              <a:endPara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26E710E-A791-425B-8A44-1D42EF888D58}"/>
                </a:ext>
              </a:extLst>
            </p:cNvPr>
            <p:cNvSpPr/>
            <p:nvPr/>
          </p:nvSpPr>
          <p:spPr>
            <a:xfrm rot="16200000">
              <a:off x="1309927" y="30887225"/>
              <a:ext cx="5316689" cy="652199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selectivity</a:t>
              </a:r>
              <a:endPara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6FE54ED-7F9D-471D-847F-DA82138C86D0}"/>
                </a:ext>
              </a:extLst>
            </p:cNvPr>
            <p:cNvSpPr txBox="1"/>
            <p:nvPr/>
          </p:nvSpPr>
          <p:spPr>
            <a:xfrm rot="16200000">
              <a:off x="3160265" y="30612391"/>
              <a:ext cx="2933348" cy="4306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Mean length (cm)</a:t>
              </a:r>
              <a:endParaRPr lang="en-GB" sz="2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06152A-5D2A-440C-B459-CDFF4599D1E4}"/>
                </a:ext>
              </a:extLst>
            </p:cNvPr>
            <p:cNvSpPr txBox="1"/>
            <p:nvPr/>
          </p:nvSpPr>
          <p:spPr>
            <a:xfrm rot="16200000">
              <a:off x="3163370" y="37125980"/>
              <a:ext cx="2933348" cy="4306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Mean length (cm)</a:t>
              </a:r>
              <a:endParaRPr lang="en-GB" sz="2000" dirty="0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3019672B-6812-486D-AD17-CEC52BBB34C7}"/>
              </a:ext>
            </a:extLst>
          </p:cNvPr>
          <p:cNvSpPr txBox="1"/>
          <p:nvPr/>
        </p:nvSpPr>
        <p:spPr>
          <a:xfrm>
            <a:off x="17967961" y="18553902"/>
            <a:ext cx="697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THE DATA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3ADF455-2FB0-44ED-A01B-90F744963CB6}"/>
              </a:ext>
            </a:extLst>
          </p:cNvPr>
          <p:cNvSpPr/>
          <p:nvPr/>
        </p:nvSpPr>
        <p:spPr>
          <a:xfrm>
            <a:off x="712546" y="40309101"/>
            <a:ext cx="33132690" cy="870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5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Conclusion and remarks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3586705-16D8-4B4A-BC72-EA3E23B65BF2}"/>
              </a:ext>
            </a:extLst>
          </p:cNvPr>
          <p:cNvSpPr txBox="1"/>
          <p:nvPr/>
        </p:nvSpPr>
        <p:spPr>
          <a:xfrm>
            <a:off x="17958068" y="33966592"/>
            <a:ext cx="153069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Collapse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fishing pressure and episodic sampling.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back-calculated size-at-age (dots) corresponds relatively well to the mean size at age of the population (stars). Is the Rosa Lee phenomenon observed a result of natural mortality?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nb-N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Post-collapse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surveys covering a wide area.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survey data, slow-growing individuals seem to be favoured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discrepancy between back-calculated data (dots) and population data (stars)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40549E7-AC5D-4960-843B-343BF137AA59}"/>
              </a:ext>
            </a:extLst>
          </p:cNvPr>
          <p:cNvSpPr txBox="1"/>
          <p:nvPr/>
        </p:nvSpPr>
        <p:spPr>
          <a:xfrm>
            <a:off x="1012461" y="41515986"/>
            <a:ext cx="32833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the </a:t>
            </a:r>
            <a:r>
              <a:rPr lang="nb-NO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 Lee phenomenon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does not mean it is present in the population and vice-versa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if the data reflect the population </a:t>
            </a:r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good knowledge of the selectivity and </a:t>
            </a: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of both the surveys and the fishery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fisheries management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ignoring the Rosa Lee phenomenon can lead to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biased estimate of fishing mortality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wrong calculations of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growth curves</a:t>
            </a:r>
            <a:r>
              <a:rPr lang="en-GB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[2][3]</a:t>
            </a:r>
          </a:p>
          <a:p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 Lee phenomenon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in the Post-collapse data be an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of selective-pressures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Norwegian Spring-spawning herring?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density-dependence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role in explaining the patterns observed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changes in natural mortality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5942AB1-D440-42EF-802F-1372FA6B5627}"/>
              </a:ext>
            </a:extLst>
          </p:cNvPr>
          <p:cNvSpPr/>
          <p:nvPr/>
        </p:nvSpPr>
        <p:spPr>
          <a:xfrm>
            <a:off x="17951321" y="19493677"/>
            <a:ext cx="15543209" cy="13758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225B634-670E-4038-A471-05F3D5BC314D}"/>
              </a:ext>
            </a:extLst>
          </p:cNvPr>
          <p:cNvGrpSpPr/>
          <p:nvPr/>
        </p:nvGrpSpPr>
        <p:grpSpPr>
          <a:xfrm>
            <a:off x="837625" y="19516485"/>
            <a:ext cx="4205660" cy="6569453"/>
            <a:chOff x="737833" y="22165891"/>
            <a:chExt cx="4205660" cy="6569453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2F84ED3-EE67-4BDA-A787-DA724272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0" t="12755" r="54755" b="32566"/>
            <a:stretch/>
          </p:blipFill>
          <p:spPr>
            <a:xfrm>
              <a:off x="1152980" y="22776641"/>
              <a:ext cx="3407730" cy="4709509"/>
            </a:xfrm>
            <a:prstGeom prst="rect">
              <a:avLst/>
            </a:prstGeom>
          </p:spPr>
        </p:pic>
        <p:pic>
          <p:nvPicPr>
            <p:cNvPr id="93" name="Picture 9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5B02EE-0CD4-4327-BC11-2DFE445AF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2" t="82383" r="54775" b="8221"/>
            <a:stretch/>
          </p:blipFill>
          <p:spPr>
            <a:xfrm>
              <a:off x="2031657" y="27625351"/>
              <a:ext cx="2529053" cy="80931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5E8D5-AC24-4D79-B30F-F52A797199EC}"/>
                </a:ext>
              </a:extLst>
            </p:cNvPr>
            <p:cNvSpPr txBox="1"/>
            <p:nvPr/>
          </p:nvSpPr>
          <p:spPr>
            <a:xfrm>
              <a:off x="1725389" y="27935764"/>
              <a:ext cx="31415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1       3       5       7       9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404264-AE50-4BCD-BCE8-D19F9B5D0E6C}"/>
                </a:ext>
              </a:extLst>
            </p:cNvPr>
            <p:cNvSpPr txBox="1"/>
            <p:nvPr/>
          </p:nvSpPr>
          <p:spPr>
            <a:xfrm>
              <a:off x="1152979" y="23437261"/>
              <a:ext cx="4930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35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7A9BAC9-DBCC-4375-B0DB-B58772FE2E16}"/>
                </a:ext>
              </a:extLst>
            </p:cNvPr>
            <p:cNvSpPr txBox="1"/>
            <p:nvPr/>
          </p:nvSpPr>
          <p:spPr>
            <a:xfrm>
              <a:off x="1131997" y="24855134"/>
              <a:ext cx="4930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25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7A7F31-E9D5-4309-AEC6-96E8EF274708}"/>
                </a:ext>
              </a:extLst>
            </p:cNvPr>
            <p:cNvSpPr txBox="1"/>
            <p:nvPr/>
          </p:nvSpPr>
          <p:spPr>
            <a:xfrm>
              <a:off x="1152980" y="25601626"/>
              <a:ext cx="4930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20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DAF6DE5-0C2E-4B25-ACAB-CBA3B65BF204}"/>
                </a:ext>
              </a:extLst>
            </p:cNvPr>
            <p:cNvSpPr txBox="1"/>
            <p:nvPr/>
          </p:nvSpPr>
          <p:spPr>
            <a:xfrm>
              <a:off x="1133881" y="27057214"/>
              <a:ext cx="493027" cy="79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10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BDB793-1EC1-4765-89C5-C1F9B0BCE847}"/>
                </a:ext>
              </a:extLst>
            </p:cNvPr>
            <p:cNvSpPr txBox="1"/>
            <p:nvPr/>
          </p:nvSpPr>
          <p:spPr>
            <a:xfrm>
              <a:off x="1133910" y="26363374"/>
              <a:ext cx="4930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15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BC439C3-302C-49BB-AC5A-11AF7F055D2D}"/>
                </a:ext>
              </a:extLst>
            </p:cNvPr>
            <p:cNvSpPr txBox="1"/>
            <p:nvPr/>
          </p:nvSpPr>
          <p:spPr>
            <a:xfrm>
              <a:off x="1131997" y="24123876"/>
              <a:ext cx="4930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30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AEA7FD8-2FCC-4AFC-9356-2E9C70D62B60}"/>
                </a:ext>
              </a:extLst>
            </p:cNvPr>
            <p:cNvSpPr txBox="1"/>
            <p:nvPr/>
          </p:nvSpPr>
          <p:spPr>
            <a:xfrm>
              <a:off x="1154430" y="22766232"/>
              <a:ext cx="4930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40</a:t>
              </a:r>
            </a:p>
            <a:p>
              <a:pPr algn="ctr"/>
              <a:endParaRPr lang="nb-NO" sz="2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0AFD14C-D02A-49F0-82B0-0838E78E466C}"/>
                </a:ext>
              </a:extLst>
            </p:cNvPr>
            <p:cNvSpPr txBox="1"/>
            <p:nvPr/>
          </p:nvSpPr>
          <p:spPr>
            <a:xfrm>
              <a:off x="1848105" y="22165891"/>
              <a:ext cx="3050093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b="1" dirty="0"/>
                <a:t>Natural population</a:t>
              </a:r>
            </a:p>
            <a:p>
              <a:pPr algn="ctr"/>
              <a:r>
                <a:rPr lang="nb-NO" sz="2000" dirty="0"/>
                <a:t>with natural mortality only</a:t>
              </a:r>
              <a:endParaRPr lang="en-GB" sz="2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CA2A6C-C5C2-4DFD-A21A-318FF3586D27}"/>
                </a:ext>
              </a:extLst>
            </p:cNvPr>
            <p:cNvSpPr/>
            <p:nvPr/>
          </p:nvSpPr>
          <p:spPr>
            <a:xfrm>
              <a:off x="3085489" y="23379638"/>
              <a:ext cx="839972" cy="320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64AD633-8DD1-4EE2-9D2B-C366D6BE49CC}"/>
                </a:ext>
              </a:extLst>
            </p:cNvPr>
            <p:cNvSpPr txBox="1"/>
            <p:nvPr/>
          </p:nvSpPr>
          <p:spPr>
            <a:xfrm rot="16200000">
              <a:off x="-513526" y="24692711"/>
              <a:ext cx="2933348" cy="4306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Mean length (cm)</a:t>
              </a:r>
              <a:endParaRPr lang="en-GB" sz="2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0E258B7-90A7-4341-A52F-24CA93B4F16D}"/>
                </a:ext>
              </a:extLst>
            </p:cNvPr>
            <p:cNvSpPr txBox="1"/>
            <p:nvPr/>
          </p:nvSpPr>
          <p:spPr>
            <a:xfrm>
              <a:off x="1598200" y="28285909"/>
              <a:ext cx="3345293" cy="4494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000" dirty="0"/>
                <a:t>Age at capture (yr)</a:t>
              </a:r>
              <a:endParaRPr lang="en-GB" sz="2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624BE14-0CCF-4856-BCF4-A2E929CE7D0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9" r="3733" b="1634"/>
          <a:stretch/>
        </p:blipFill>
        <p:spPr>
          <a:xfrm>
            <a:off x="18461810" y="19801978"/>
            <a:ext cx="14595570" cy="11677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B778C5-BD8A-4BFA-9D25-DC3423C2D103}"/>
              </a:ext>
            </a:extLst>
          </p:cNvPr>
          <p:cNvSpPr txBox="1"/>
          <p:nvPr/>
        </p:nvSpPr>
        <p:spPr>
          <a:xfrm>
            <a:off x="20503460" y="20739086"/>
            <a:ext cx="346627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FEW DATA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8A26942-7772-4B13-84BB-6C5F55648A09}"/>
              </a:ext>
            </a:extLst>
          </p:cNvPr>
          <p:cNvSpPr txBox="1"/>
          <p:nvPr/>
        </p:nvSpPr>
        <p:spPr>
          <a:xfrm>
            <a:off x="18676138" y="31580847"/>
            <a:ext cx="14595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back-calculated length at ages 1 to 5 (cm) of individuals caught from age 1 to 10. The numbers on the left indicate the age-class. The error bars represent the 1st and 3rd quartiles of the distribution. The shaded areas represent the period of first maturation. The stars indicate the mean length-at-age in the population. Values considered non reliable (e.g. low number of individuals) are not shown on the figure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854F6644-5373-44A2-98CC-81AA8FFC65C2}"/>
              </a:ext>
            </a:extLst>
          </p:cNvPr>
          <p:cNvSpPr/>
          <p:nvPr/>
        </p:nvSpPr>
        <p:spPr>
          <a:xfrm>
            <a:off x="16980088" y="24633747"/>
            <a:ext cx="1095691" cy="2327779"/>
          </a:xfrm>
          <a:prstGeom prst="rightArrow">
            <a:avLst>
              <a:gd name="adj1" fmla="val 21736"/>
              <a:gd name="adj2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34BEB63-B355-45B1-9155-9B12BC1271FA}"/>
              </a:ext>
            </a:extLst>
          </p:cNvPr>
          <p:cNvSpPr/>
          <p:nvPr/>
        </p:nvSpPr>
        <p:spPr>
          <a:xfrm>
            <a:off x="737488" y="45879574"/>
            <a:ext cx="33132691" cy="280227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D543801-9B1D-4D23-8D21-BF638DBDA781}"/>
              </a:ext>
            </a:extLst>
          </p:cNvPr>
          <p:cNvSpPr/>
          <p:nvPr/>
        </p:nvSpPr>
        <p:spPr>
          <a:xfrm>
            <a:off x="736443" y="45885457"/>
            <a:ext cx="33132690" cy="870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5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0A97A10-6A00-423A-88D6-130A1CF6A4CD}"/>
              </a:ext>
            </a:extLst>
          </p:cNvPr>
          <p:cNvSpPr txBox="1"/>
          <p:nvPr/>
        </p:nvSpPr>
        <p:spPr>
          <a:xfrm>
            <a:off x="1036358" y="47092342"/>
            <a:ext cx="3283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Lee, R.M. 1912. An investigation into the methods of growth dtermination in fishes by means of scales. Publications de Circonstance, 1:3-34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Ricker, W. 1969. Effects of size-selective mortality and sampling bias on estimates of growth, mortality, production, and yield. Journal of the Fisheries Board of Canada, 26:479-541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Hordyk, A.R. et al. 2016. A simple length-structured model based on life history ratios and incorporating size-dependent selectivity: application to spawning potential ratios for data-poor stocks. Canadian Journal of Fisheries and Aquatic Sciences, 73:1787-1799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00B83D9-EEE4-4102-8533-1418F40B814D}"/>
              </a:ext>
            </a:extLst>
          </p:cNvPr>
          <p:cNvSpPr/>
          <p:nvPr/>
        </p:nvSpPr>
        <p:spPr>
          <a:xfrm>
            <a:off x="30946185" y="2587"/>
            <a:ext cx="3613690" cy="506404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B335C34-8C73-4F9D-90C9-F5A7075637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000" y="2376137"/>
            <a:ext cx="2299649" cy="2299649"/>
          </a:xfrm>
          <a:prstGeom prst="rect">
            <a:avLst/>
          </a:prstGeom>
        </p:spPr>
      </p:pic>
      <p:pic>
        <p:nvPicPr>
          <p:cNvPr id="13" name="Picture 12" descr="A black sign with white text&#10;&#10;Description automatically generated">
            <a:extLst>
              <a:ext uri="{FF2B5EF4-FFF2-40B4-BE49-F238E27FC236}">
                <a16:creationId xmlns:a16="http://schemas.microsoft.com/office/drawing/2014/main" id="{168E9389-D8AF-4F1D-A320-A0CFE3CE9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360" y="200290"/>
            <a:ext cx="2299649" cy="2299649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66F08A15-BDA5-49EA-AC80-AB33FF28113B}"/>
              </a:ext>
            </a:extLst>
          </p:cNvPr>
          <p:cNvSpPr txBox="1"/>
          <p:nvPr/>
        </p:nvSpPr>
        <p:spPr>
          <a:xfrm>
            <a:off x="235294" y="3863391"/>
            <a:ext cx="96159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nb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supported by the Norwegian Research Council (grant n.4243735)</a:t>
            </a:r>
            <a:endParaRPr lang="nb-N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6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</TotalTime>
  <Words>932</Words>
  <Application>Microsoft Office PowerPoint</Application>
  <PresentationFormat>Custom</PresentationFormat>
  <Paragraphs>149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Marion Claireaux</dc:creator>
  <cp:lastModifiedBy>marion claireaux</cp:lastModifiedBy>
  <cp:revision>54</cp:revision>
  <dcterms:created xsi:type="dcterms:W3CDTF">2019-05-31T09:09:28Z</dcterms:created>
  <dcterms:modified xsi:type="dcterms:W3CDTF">2019-06-06T10:38:53Z</dcterms:modified>
</cp:coreProperties>
</file>