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8"/>
  </p:notesMasterIdLst>
  <p:handoutMasterIdLst>
    <p:handoutMasterId r:id="rId19"/>
  </p:handoutMasterIdLst>
  <p:sldIdLst>
    <p:sldId id="3825" r:id="rId5"/>
    <p:sldId id="3830" r:id="rId6"/>
    <p:sldId id="3826" r:id="rId7"/>
    <p:sldId id="3831" r:id="rId8"/>
    <p:sldId id="3833" r:id="rId9"/>
    <p:sldId id="3834" r:id="rId10"/>
    <p:sldId id="3828" r:id="rId11"/>
    <p:sldId id="3827" r:id="rId12"/>
    <p:sldId id="3829" r:id="rId13"/>
    <p:sldId id="3835" r:id="rId14"/>
    <p:sldId id="3836" r:id="rId15"/>
    <p:sldId id="3837" r:id="rId16"/>
    <p:sldId id="3832" r:id="rId1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C0000"/>
    <a:srgbClr val="B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C24B63-94F1-4F08-9A05-82A71111A7F1}" v="1" dt="2025-03-10T21:51:10.0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0" autoAdjust="0"/>
    <p:restoredTop sz="77845" autoAdjust="0"/>
  </p:normalViewPr>
  <p:slideViewPr>
    <p:cSldViewPr snapToGrid="0">
      <p:cViewPr>
        <p:scale>
          <a:sx n="100" d="100"/>
          <a:sy n="100" d="100"/>
        </p:scale>
        <p:origin x="762" y="72"/>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Collins" userId="bce57b7c484a51d1" providerId="LiveId" clId="{15C24B63-94F1-4F08-9A05-82A71111A7F1}"/>
    <pc:docChg chg="modSld">
      <pc:chgData name="Mark Collins" userId="bce57b7c484a51d1" providerId="LiveId" clId="{15C24B63-94F1-4F08-9A05-82A71111A7F1}" dt="2025-03-10T21:51:10" v="0"/>
      <pc:docMkLst>
        <pc:docMk/>
      </pc:docMkLst>
      <pc:sldChg chg="delSp modTransition modAnim">
        <pc:chgData name="Mark Collins" userId="bce57b7c484a51d1" providerId="LiveId" clId="{15C24B63-94F1-4F08-9A05-82A71111A7F1}" dt="2025-03-10T21:51:10" v="0"/>
        <pc:sldMkLst>
          <pc:docMk/>
          <pc:sldMk cId="800962904" sldId="3825"/>
        </pc:sldMkLst>
        <pc:picChg chg="del">
          <ac:chgData name="Mark Collins" userId="bce57b7c484a51d1" providerId="LiveId" clId="{15C24B63-94F1-4F08-9A05-82A71111A7F1}" dt="2025-03-10T21:51:10" v="0"/>
          <ac:picMkLst>
            <pc:docMk/>
            <pc:sldMk cId="800962904" sldId="3825"/>
            <ac:picMk id="26" creationId="{371AA089-88F7-CD57-4F4B-22C0449E01E8}"/>
          </ac:picMkLst>
        </pc:picChg>
      </pc:sldChg>
      <pc:sldChg chg="delSp modTransition modAnim">
        <pc:chgData name="Mark Collins" userId="bce57b7c484a51d1" providerId="LiveId" clId="{15C24B63-94F1-4F08-9A05-82A71111A7F1}" dt="2025-03-10T21:51:10" v="0"/>
        <pc:sldMkLst>
          <pc:docMk/>
          <pc:sldMk cId="2602503093" sldId="3826"/>
        </pc:sldMkLst>
        <pc:picChg chg="del">
          <ac:chgData name="Mark Collins" userId="bce57b7c484a51d1" providerId="LiveId" clId="{15C24B63-94F1-4F08-9A05-82A71111A7F1}" dt="2025-03-10T21:51:10" v="0"/>
          <ac:picMkLst>
            <pc:docMk/>
            <pc:sldMk cId="2602503093" sldId="3826"/>
            <ac:picMk id="26" creationId="{043AFB42-27D5-339E-62F6-E41EDEDA8706}"/>
          </ac:picMkLst>
        </pc:picChg>
      </pc:sldChg>
      <pc:sldChg chg="delSp modTransition modAnim">
        <pc:chgData name="Mark Collins" userId="bce57b7c484a51d1" providerId="LiveId" clId="{15C24B63-94F1-4F08-9A05-82A71111A7F1}" dt="2025-03-10T21:51:10" v="0"/>
        <pc:sldMkLst>
          <pc:docMk/>
          <pc:sldMk cId="1383887963" sldId="3827"/>
        </pc:sldMkLst>
        <pc:picChg chg="del">
          <ac:chgData name="Mark Collins" userId="bce57b7c484a51d1" providerId="LiveId" clId="{15C24B63-94F1-4F08-9A05-82A71111A7F1}" dt="2025-03-10T21:51:10" v="0"/>
          <ac:picMkLst>
            <pc:docMk/>
            <pc:sldMk cId="1383887963" sldId="3827"/>
            <ac:picMk id="14" creationId="{0636F0CF-D0C2-973F-C26A-173672553C14}"/>
          </ac:picMkLst>
        </pc:picChg>
      </pc:sldChg>
      <pc:sldChg chg="delSp modTransition modAnim">
        <pc:chgData name="Mark Collins" userId="bce57b7c484a51d1" providerId="LiveId" clId="{15C24B63-94F1-4F08-9A05-82A71111A7F1}" dt="2025-03-10T21:51:10" v="0"/>
        <pc:sldMkLst>
          <pc:docMk/>
          <pc:sldMk cId="2912066196" sldId="3828"/>
        </pc:sldMkLst>
        <pc:picChg chg="del">
          <ac:chgData name="Mark Collins" userId="bce57b7c484a51d1" providerId="LiveId" clId="{15C24B63-94F1-4F08-9A05-82A71111A7F1}" dt="2025-03-10T21:51:10" v="0"/>
          <ac:picMkLst>
            <pc:docMk/>
            <pc:sldMk cId="2912066196" sldId="3828"/>
            <ac:picMk id="19" creationId="{60C2052D-2602-2885-585D-01F5C9F04698}"/>
          </ac:picMkLst>
        </pc:picChg>
      </pc:sldChg>
      <pc:sldChg chg="delSp modTransition modAnim">
        <pc:chgData name="Mark Collins" userId="bce57b7c484a51d1" providerId="LiveId" clId="{15C24B63-94F1-4F08-9A05-82A71111A7F1}" dt="2025-03-10T21:51:10" v="0"/>
        <pc:sldMkLst>
          <pc:docMk/>
          <pc:sldMk cId="1238087962" sldId="3829"/>
        </pc:sldMkLst>
        <pc:picChg chg="del">
          <ac:chgData name="Mark Collins" userId="bce57b7c484a51d1" providerId="LiveId" clId="{15C24B63-94F1-4F08-9A05-82A71111A7F1}" dt="2025-03-10T21:51:10" v="0"/>
          <ac:picMkLst>
            <pc:docMk/>
            <pc:sldMk cId="1238087962" sldId="3829"/>
            <ac:picMk id="22" creationId="{CF1846FA-FD32-1FD9-57D4-B193E806DCA0}"/>
          </ac:picMkLst>
        </pc:picChg>
      </pc:sldChg>
      <pc:sldChg chg="delSp modTransition modAnim">
        <pc:chgData name="Mark Collins" userId="bce57b7c484a51d1" providerId="LiveId" clId="{15C24B63-94F1-4F08-9A05-82A71111A7F1}" dt="2025-03-10T21:51:10" v="0"/>
        <pc:sldMkLst>
          <pc:docMk/>
          <pc:sldMk cId="1566149195" sldId="3830"/>
        </pc:sldMkLst>
        <pc:picChg chg="del">
          <ac:chgData name="Mark Collins" userId="bce57b7c484a51d1" providerId="LiveId" clId="{15C24B63-94F1-4F08-9A05-82A71111A7F1}" dt="2025-03-10T21:51:10" v="0"/>
          <ac:picMkLst>
            <pc:docMk/>
            <pc:sldMk cId="1566149195" sldId="3830"/>
            <ac:picMk id="24" creationId="{719E525C-08D3-A226-0C57-023657D1BE26}"/>
          </ac:picMkLst>
        </pc:picChg>
      </pc:sldChg>
      <pc:sldChg chg="delSp modTransition modAnim">
        <pc:chgData name="Mark Collins" userId="bce57b7c484a51d1" providerId="LiveId" clId="{15C24B63-94F1-4F08-9A05-82A71111A7F1}" dt="2025-03-10T21:51:10" v="0"/>
        <pc:sldMkLst>
          <pc:docMk/>
          <pc:sldMk cId="2883389005" sldId="3831"/>
        </pc:sldMkLst>
        <pc:picChg chg="del">
          <ac:chgData name="Mark Collins" userId="bce57b7c484a51d1" providerId="LiveId" clId="{15C24B63-94F1-4F08-9A05-82A71111A7F1}" dt="2025-03-10T21:51:10" v="0"/>
          <ac:picMkLst>
            <pc:docMk/>
            <pc:sldMk cId="2883389005" sldId="3831"/>
            <ac:picMk id="22" creationId="{66676320-35D5-0F6C-1538-462B08AE8A5F}"/>
          </ac:picMkLst>
        </pc:picChg>
      </pc:sldChg>
      <pc:sldChg chg="delSp modTransition modAnim">
        <pc:chgData name="Mark Collins" userId="bce57b7c484a51d1" providerId="LiveId" clId="{15C24B63-94F1-4F08-9A05-82A71111A7F1}" dt="2025-03-10T21:51:10" v="0"/>
        <pc:sldMkLst>
          <pc:docMk/>
          <pc:sldMk cId="2767756398" sldId="3832"/>
        </pc:sldMkLst>
        <pc:picChg chg="del">
          <ac:chgData name="Mark Collins" userId="bce57b7c484a51d1" providerId="LiveId" clId="{15C24B63-94F1-4F08-9A05-82A71111A7F1}" dt="2025-03-10T21:51:10" v="0"/>
          <ac:picMkLst>
            <pc:docMk/>
            <pc:sldMk cId="2767756398" sldId="3832"/>
            <ac:picMk id="20" creationId="{70BB9D95-E591-0293-8BA9-7FCF7BC41853}"/>
          </ac:picMkLst>
        </pc:picChg>
      </pc:sldChg>
      <pc:sldChg chg="delSp modTransition modAnim">
        <pc:chgData name="Mark Collins" userId="bce57b7c484a51d1" providerId="LiveId" clId="{15C24B63-94F1-4F08-9A05-82A71111A7F1}" dt="2025-03-10T21:51:10" v="0"/>
        <pc:sldMkLst>
          <pc:docMk/>
          <pc:sldMk cId="3244036023" sldId="3833"/>
        </pc:sldMkLst>
        <pc:picChg chg="del">
          <ac:chgData name="Mark Collins" userId="bce57b7c484a51d1" providerId="LiveId" clId="{15C24B63-94F1-4F08-9A05-82A71111A7F1}" dt="2025-03-10T21:51:10" v="0"/>
          <ac:picMkLst>
            <pc:docMk/>
            <pc:sldMk cId="3244036023" sldId="3833"/>
            <ac:picMk id="28" creationId="{3F4E8567-D094-F883-428D-5F68DABAB361}"/>
          </ac:picMkLst>
        </pc:picChg>
      </pc:sldChg>
      <pc:sldChg chg="delSp modTransition modAnim">
        <pc:chgData name="Mark Collins" userId="bce57b7c484a51d1" providerId="LiveId" clId="{15C24B63-94F1-4F08-9A05-82A71111A7F1}" dt="2025-03-10T21:51:10" v="0"/>
        <pc:sldMkLst>
          <pc:docMk/>
          <pc:sldMk cId="2475707067" sldId="3834"/>
        </pc:sldMkLst>
        <pc:picChg chg="del">
          <ac:chgData name="Mark Collins" userId="bce57b7c484a51d1" providerId="LiveId" clId="{15C24B63-94F1-4F08-9A05-82A71111A7F1}" dt="2025-03-10T21:51:10" v="0"/>
          <ac:picMkLst>
            <pc:docMk/>
            <pc:sldMk cId="2475707067" sldId="3834"/>
            <ac:picMk id="34" creationId="{29C671E4-0DC6-3C25-952A-16B449B5C258}"/>
          </ac:picMkLst>
        </pc:picChg>
      </pc:sldChg>
      <pc:sldChg chg="delSp modTransition modAnim">
        <pc:chgData name="Mark Collins" userId="bce57b7c484a51d1" providerId="LiveId" clId="{15C24B63-94F1-4F08-9A05-82A71111A7F1}" dt="2025-03-10T21:51:10" v="0"/>
        <pc:sldMkLst>
          <pc:docMk/>
          <pc:sldMk cId="4284362003" sldId="3835"/>
        </pc:sldMkLst>
        <pc:picChg chg="del">
          <ac:chgData name="Mark Collins" userId="bce57b7c484a51d1" providerId="LiveId" clId="{15C24B63-94F1-4F08-9A05-82A71111A7F1}" dt="2025-03-10T21:51:10" v="0"/>
          <ac:picMkLst>
            <pc:docMk/>
            <pc:sldMk cId="4284362003" sldId="3835"/>
            <ac:picMk id="27" creationId="{9C3D3BC6-09AD-9AED-748B-BBD690314871}"/>
          </ac:picMkLst>
        </pc:picChg>
      </pc:sldChg>
      <pc:sldChg chg="delSp modTransition modAnim">
        <pc:chgData name="Mark Collins" userId="bce57b7c484a51d1" providerId="LiveId" clId="{15C24B63-94F1-4F08-9A05-82A71111A7F1}" dt="2025-03-10T21:51:10" v="0"/>
        <pc:sldMkLst>
          <pc:docMk/>
          <pc:sldMk cId="2153463825" sldId="3836"/>
        </pc:sldMkLst>
        <pc:picChg chg="del">
          <ac:chgData name="Mark Collins" userId="bce57b7c484a51d1" providerId="LiveId" clId="{15C24B63-94F1-4F08-9A05-82A71111A7F1}" dt="2025-03-10T21:51:10" v="0"/>
          <ac:picMkLst>
            <pc:docMk/>
            <pc:sldMk cId="2153463825" sldId="3836"/>
            <ac:picMk id="23" creationId="{2F865CE1-B228-31A7-BA0D-E1760241ACD6}"/>
          </ac:picMkLst>
        </pc:picChg>
      </pc:sldChg>
      <pc:sldChg chg="delSp modTransition modAnim">
        <pc:chgData name="Mark Collins" userId="bce57b7c484a51d1" providerId="LiveId" clId="{15C24B63-94F1-4F08-9A05-82A71111A7F1}" dt="2025-03-10T21:51:10" v="0"/>
        <pc:sldMkLst>
          <pc:docMk/>
          <pc:sldMk cId="1642690943" sldId="3837"/>
        </pc:sldMkLst>
        <pc:picChg chg="del">
          <ac:chgData name="Mark Collins" userId="bce57b7c484a51d1" providerId="LiveId" clId="{15C24B63-94F1-4F08-9A05-82A71111A7F1}" dt="2025-03-10T21:51:10" v="0"/>
          <ac:picMkLst>
            <pc:docMk/>
            <pc:sldMk cId="1642690943" sldId="3837"/>
            <ac:picMk id="23" creationId="{48111C81-CDCD-C374-7111-2CD047F6695A}"/>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4A151E-34B3-42BD-B597-BCC65604733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FD5C98B-C584-4785-BDC1-04B947AA21A2}">
      <dgm:prSet/>
      <dgm:spPr/>
      <dgm:t>
        <a:bodyPr/>
        <a:lstStyle/>
        <a:p>
          <a:r>
            <a:rPr lang="en-GB"/>
            <a:t>Complete failure of Runi UI development.</a:t>
          </a:r>
          <a:endParaRPr lang="en-US"/>
        </a:p>
      </dgm:t>
    </dgm:pt>
    <dgm:pt modelId="{3F36330B-6BBA-49CD-BECC-09DC582D8530}" type="parTrans" cxnId="{F58A5031-3834-4968-850C-D9D53739DB73}">
      <dgm:prSet/>
      <dgm:spPr/>
      <dgm:t>
        <a:bodyPr/>
        <a:lstStyle/>
        <a:p>
          <a:endParaRPr lang="en-US"/>
        </a:p>
      </dgm:t>
    </dgm:pt>
    <dgm:pt modelId="{6BDECBC0-57BA-40D6-87BE-8492DD09A00B}" type="sibTrans" cxnId="{F58A5031-3834-4968-850C-D9D53739DB73}">
      <dgm:prSet/>
      <dgm:spPr/>
      <dgm:t>
        <a:bodyPr/>
        <a:lstStyle/>
        <a:p>
          <a:endParaRPr lang="en-US"/>
        </a:p>
      </dgm:t>
    </dgm:pt>
    <dgm:pt modelId="{DB338EA6-B81B-47B7-A69A-6E2BF6A7DBEB}">
      <dgm:prSet/>
      <dgm:spPr/>
      <dgm:t>
        <a:bodyPr/>
        <a:lstStyle/>
        <a:p>
          <a:r>
            <a:rPr lang="en-GB"/>
            <a:t>Y2 Gross profit £154k</a:t>
          </a:r>
          <a:endParaRPr lang="en-US"/>
        </a:p>
      </dgm:t>
    </dgm:pt>
    <dgm:pt modelId="{F75A157E-C312-4734-88DA-F6175E3C8BF8}" type="parTrans" cxnId="{AC0E9025-8D68-404C-A515-94E2BCD62A7D}">
      <dgm:prSet/>
      <dgm:spPr/>
      <dgm:t>
        <a:bodyPr/>
        <a:lstStyle/>
        <a:p>
          <a:endParaRPr lang="en-US"/>
        </a:p>
      </dgm:t>
    </dgm:pt>
    <dgm:pt modelId="{521281B9-4549-45DA-B0E4-5DA7CE465225}" type="sibTrans" cxnId="{AC0E9025-8D68-404C-A515-94E2BCD62A7D}">
      <dgm:prSet/>
      <dgm:spPr/>
      <dgm:t>
        <a:bodyPr/>
        <a:lstStyle/>
        <a:p>
          <a:endParaRPr lang="en-US"/>
        </a:p>
      </dgm:t>
    </dgm:pt>
    <dgm:pt modelId="{EAFA43AB-98E8-4307-89FE-7442631BDB7A}">
      <dgm:prSet/>
      <dgm:spPr/>
      <dgm:t>
        <a:bodyPr/>
        <a:lstStyle/>
        <a:p>
          <a:r>
            <a:rPr lang="en-GB"/>
            <a:t>Commission £11k</a:t>
          </a:r>
          <a:endParaRPr lang="en-US"/>
        </a:p>
      </dgm:t>
    </dgm:pt>
    <dgm:pt modelId="{DB8A8FCC-B165-4268-8FCA-3B5F1182EAF6}" type="parTrans" cxnId="{14DEDF63-7553-42ED-9507-7CC4C311F1B4}">
      <dgm:prSet/>
      <dgm:spPr/>
      <dgm:t>
        <a:bodyPr/>
        <a:lstStyle/>
        <a:p>
          <a:endParaRPr lang="en-US"/>
        </a:p>
      </dgm:t>
    </dgm:pt>
    <dgm:pt modelId="{E30BEF93-BCD2-45A5-8FD8-0E95C1712472}" type="sibTrans" cxnId="{14DEDF63-7553-42ED-9507-7CC4C311F1B4}">
      <dgm:prSet/>
      <dgm:spPr/>
      <dgm:t>
        <a:bodyPr/>
        <a:lstStyle/>
        <a:p>
          <a:endParaRPr lang="en-US"/>
        </a:p>
      </dgm:t>
    </dgm:pt>
    <dgm:pt modelId="{B9A4A374-D7C5-451D-A0C7-FC118F0C8D39}">
      <dgm:prSet/>
      <dgm:spPr/>
      <dgm:t>
        <a:bodyPr/>
        <a:lstStyle/>
        <a:p>
          <a:r>
            <a:rPr lang="en-GB"/>
            <a:t>Y3+ Gross profit £324k</a:t>
          </a:r>
          <a:endParaRPr lang="en-US"/>
        </a:p>
      </dgm:t>
    </dgm:pt>
    <dgm:pt modelId="{9BA6F67F-C2DF-424B-B151-AB30F99AD328}" type="parTrans" cxnId="{C9B1B1B3-7FEF-4602-A278-E4CE3471B00E}">
      <dgm:prSet/>
      <dgm:spPr/>
      <dgm:t>
        <a:bodyPr/>
        <a:lstStyle/>
        <a:p>
          <a:endParaRPr lang="en-US"/>
        </a:p>
      </dgm:t>
    </dgm:pt>
    <dgm:pt modelId="{7F549FD0-E2A9-4054-B7BD-BB46D46DF56E}" type="sibTrans" cxnId="{C9B1B1B3-7FEF-4602-A278-E4CE3471B00E}">
      <dgm:prSet/>
      <dgm:spPr/>
      <dgm:t>
        <a:bodyPr/>
        <a:lstStyle/>
        <a:p>
          <a:endParaRPr lang="en-US"/>
        </a:p>
      </dgm:t>
    </dgm:pt>
    <dgm:pt modelId="{6CBD645E-9CDA-48C7-A910-74FB13F2EFDD}">
      <dgm:prSet/>
      <dgm:spPr/>
      <dgm:t>
        <a:bodyPr/>
        <a:lstStyle/>
        <a:p>
          <a:r>
            <a:rPr lang="en-GB"/>
            <a:t>Commission £22k</a:t>
          </a:r>
          <a:endParaRPr lang="en-US"/>
        </a:p>
      </dgm:t>
    </dgm:pt>
    <dgm:pt modelId="{6394B478-0FC7-4642-988D-692A404825F6}" type="parTrans" cxnId="{CE48C3BB-7575-4D06-B39A-B780F0F7147E}">
      <dgm:prSet/>
      <dgm:spPr/>
      <dgm:t>
        <a:bodyPr/>
        <a:lstStyle/>
        <a:p>
          <a:endParaRPr lang="en-US"/>
        </a:p>
      </dgm:t>
    </dgm:pt>
    <dgm:pt modelId="{95F64879-73AD-4185-9A6D-A6E75DEE738E}" type="sibTrans" cxnId="{CE48C3BB-7575-4D06-B39A-B780F0F7147E}">
      <dgm:prSet/>
      <dgm:spPr/>
      <dgm:t>
        <a:bodyPr/>
        <a:lstStyle/>
        <a:p>
          <a:endParaRPr lang="en-US"/>
        </a:p>
      </dgm:t>
    </dgm:pt>
    <dgm:pt modelId="{AFB6AAB2-138E-4055-B7D5-B789971C1A8A}" type="pres">
      <dgm:prSet presAssocID="{534A151E-34B3-42BD-B597-BCC656047339}" presName="root" presStyleCnt="0">
        <dgm:presLayoutVars>
          <dgm:dir/>
          <dgm:resizeHandles val="exact"/>
        </dgm:presLayoutVars>
      </dgm:prSet>
      <dgm:spPr/>
    </dgm:pt>
    <dgm:pt modelId="{0528513E-3B80-4788-BB43-DA3D32D3AA11}" type="pres">
      <dgm:prSet presAssocID="{AFD5C98B-C584-4785-BDC1-04B947AA21A2}" presName="compNode" presStyleCnt="0"/>
      <dgm:spPr/>
    </dgm:pt>
    <dgm:pt modelId="{06DF7461-A6F4-4CC9-84A2-B425D02CCC4C}" type="pres">
      <dgm:prSet presAssocID="{AFD5C98B-C584-4785-BDC1-04B947AA21A2}" presName="bgRect" presStyleLbl="bgShp" presStyleIdx="0" presStyleCnt="3"/>
      <dgm:spPr/>
    </dgm:pt>
    <dgm:pt modelId="{D37F9FD4-9189-485B-B5A2-EF4390DD5E0E}" type="pres">
      <dgm:prSet presAssocID="{AFD5C98B-C584-4785-BDC1-04B947AA21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E0A019BF-A50B-4E2F-ACE7-C9E43DCE7A6F}" type="pres">
      <dgm:prSet presAssocID="{AFD5C98B-C584-4785-BDC1-04B947AA21A2}" presName="spaceRect" presStyleCnt="0"/>
      <dgm:spPr/>
    </dgm:pt>
    <dgm:pt modelId="{3D85EFA6-AA16-440B-B52B-214D20CAEB1A}" type="pres">
      <dgm:prSet presAssocID="{AFD5C98B-C584-4785-BDC1-04B947AA21A2}" presName="parTx" presStyleLbl="revTx" presStyleIdx="0" presStyleCnt="5">
        <dgm:presLayoutVars>
          <dgm:chMax val="0"/>
          <dgm:chPref val="0"/>
        </dgm:presLayoutVars>
      </dgm:prSet>
      <dgm:spPr/>
    </dgm:pt>
    <dgm:pt modelId="{61C3DCEE-7396-4EB6-A3B8-F0BFA45FA341}" type="pres">
      <dgm:prSet presAssocID="{6BDECBC0-57BA-40D6-87BE-8492DD09A00B}" presName="sibTrans" presStyleCnt="0"/>
      <dgm:spPr/>
    </dgm:pt>
    <dgm:pt modelId="{3DC5CEF1-31B6-44D7-B595-303F73C38742}" type="pres">
      <dgm:prSet presAssocID="{DB338EA6-B81B-47B7-A69A-6E2BF6A7DBEB}" presName="compNode" presStyleCnt="0"/>
      <dgm:spPr/>
    </dgm:pt>
    <dgm:pt modelId="{E50F2648-96C6-44BF-B0BD-137587237E14}" type="pres">
      <dgm:prSet presAssocID="{DB338EA6-B81B-47B7-A69A-6E2BF6A7DBEB}" presName="bgRect" presStyleLbl="bgShp" presStyleIdx="1" presStyleCnt="3"/>
      <dgm:spPr/>
    </dgm:pt>
    <dgm:pt modelId="{0936749B-A204-4A32-947B-7E5DCBFAB436}" type="pres">
      <dgm:prSet presAssocID="{DB338EA6-B81B-47B7-A69A-6E2BF6A7DB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A4F740A2-8EA3-498C-9A93-CE9729D2DDA2}" type="pres">
      <dgm:prSet presAssocID="{DB338EA6-B81B-47B7-A69A-6E2BF6A7DBEB}" presName="spaceRect" presStyleCnt="0"/>
      <dgm:spPr/>
    </dgm:pt>
    <dgm:pt modelId="{682902D9-63E1-40C1-81F9-8D577BE863CE}" type="pres">
      <dgm:prSet presAssocID="{DB338EA6-B81B-47B7-A69A-6E2BF6A7DBEB}" presName="parTx" presStyleLbl="revTx" presStyleIdx="1" presStyleCnt="5">
        <dgm:presLayoutVars>
          <dgm:chMax val="0"/>
          <dgm:chPref val="0"/>
        </dgm:presLayoutVars>
      </dgm:prSet>
      <dgm:spPr/>
    </dgm:pt>
    <dgm:pt modelId="{DD06B2D8-B043-4E85-A841-66F915FDDE8F}" type="pres">
      <dgm:prSet presAssocID="{DB338EA6-B81B-47B7-A69A-6E2BF6A7DBEB}" presName="desTx" presStyleLbl="revTx" presStyleIdx="2" presStyleCnt="5">
        <dgm:presLayoutVars/>
      </dgm:prSet>
      <dgm:spPr/>
    </dgm:pt>
    <dgm:pt modelId="{0E68F988-1CCA-416A-A0D0-721AE2DD64A8}" type="pres">
      <dgm:prSet presAssocID="{521281B9-4549-45DA-B0E4-5DA7CE465225}" presName="sibTrans" presStyleCnt="0"/>
      <dgm:spPr/>
    </dgm:pt>
    <dgm:pt modelId="{13E2E67C-ECE5-4DE9-B767-CD5F127AD516}" type="pres">
      <dgm:prSet presAssocID="{B9A4A374-D7C5-451D-A0C7-FC118F0C8D39}" presName="compNode" presStyleCnt="0"/>
      <dgm:spPr/>
    </dgm:pt>
    <dgm:pt modelId="{4CCD0BDE-9D7A-4990-91BA-1D256EFBBAD6}" type="pres">
      <dgm:prSet presAssocID="{B9A4A374-D7C5-451D-A0C7-FC118F0C8D39}" presName="bgRect" presStyleLbl="bgShp" presStyleIdx="2" presStyleCnt="3"/>
      <dgm:spPr/>
    </dgm:pt>
    <dgm:pt modelId="{A623950A-9E3B-4A09-8114-FDFA67BEE89D}" type="pres">
      <dgm:prSet presAssocID="{B9A4A374-D7C5-451D-A0C7-FC118F0C8D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A9BB7AC8-0F8E-4EB8-8B49-357643D504BD}" type="pres">
      <dgm:prSet presAssocID="{B9A4A374-D7C5-451D-A0C7-FC118F0C8D39}" presName="spaceRect" presStyleCnt="0"/>
      <dgm:spPr/>
    </dgm:pt>
    <dgm:pt modelId="{072BED8A-2151-4A40-974C-A6960EB32799}" type="pres">
      <dgm:prSet presAssocID="{B9A4A374-D7C5-451D-A0C7-FC118F0C8D39}" presName="parTx" presStyleLbl="revTx" presStyleIdx="3" presStyleCnt="5">
        <dgm:presLayoutVars>
          <dgm:chMax val="0"/>
          <dgm:chPref val="0"/>
        </dgm:presLayoutVars>
      </dgm:prSet>
      <dgm:spPr/>
    </dgm:pt>
    <dgm:pt modelId="{521F84BC-3A77-41F7-B16F-C65A1399BAE8}" type="pres">
      <dgm:prSet presAssocID="{B9A4A374-D7C5-451D-A0C7-FC118F0C8D39}" presName="desTx" presStyleLbl="revTx" presStyleIdx="4" presStyleCnt="5">
        <dgm:presLayoutVars/>
      </dgm:prSet>
      <dgm:spPr/>
    </dgm:pt>
  </dgm:ptLst>
  <dgm:cxnLst>
    <dgm:cxn modelId="{78D98708-1CF0-4041-9187-FA3813389B6E}" type="presOf" srcId="{B9A4A374-D7C5-451D-A0C7-FC118F0C8D39}" destId="{072BED8A-2151-4A40-974C-A6960EB32799}" srcOrd="0" destOrd="0" presId="urn:microsoft.com/office/officeart/2018/2/layout/IconVerticalSolidList"/>
    <dgm:cxn modelId="{AC0E9025-8D68-404C-A515-94E2BCD62A7D}" srcId="{534A151E-34B3-42BD-B597-BCC656047339}" destId="{DB338EA6-B81B-47B7-A69A-6E2BF6A7DBEB}" srcOrd="1" destOrd="0" parTransId="{F75A157E-C312-4734-88DA-F6175E3C8BF8}" sibTransId="{521281B9-4549-45DA-B0E4-5DA7CE465225}"/>
    <dgm:cxn modelId="{F58A5031-3834-4968-850C-D9D53739DB73}" srcId="{534A151E-34B3-42BD-B597-BCC656047339}" destId="{AFD5C98B-C584-4785-BDC1-04B947AA21A2}" srcOrd="0" destOrd="0" parTransId="{3F36330B-6BBA-49CD-BECC-09DC582D8530}" sibTransId="{6BDECBC0-57BA-40D6-87BE-8492DD09A00B}"/>
    <dgm:cxn modelId="{E7F91B34-07E2-46B8-96E0-FC463BDFBF24}" type="presOf" srcId="{6CBD645E-9CDA-48C7-A910-74FB13F2EFDD}" destId="{521F84BC-3A77-41F7-B16F-C65A1399BAE8}" srcOrd="0" destOrd="0" presId="urn:microsoft.com/office/officeart/2018/2/layout/IconVerticalSolidList"/>
    <dgm:cxn modelId="{503AFD3E-7A8D-4D13-86C7-FDD72F501412}" type="presOf" srcId="{DB338EA6-B81B-47B7-A69A-6E2BF6A7DBEB}" destId="{682902D9-63E1-40C1-81F9-8D577BE863CE}" srcOrd="0" destOrd="0" presId="urn:microsoft.com/office/officeart/2018/2/layout/IconVerticalSolidList"/>
    <dgm:cxn modelId="{14DEDF63-7553-42ED-9507-7CC4C311F1B4}" srcId="{DB338EA6-B81B-47B7-A69A-6E2BF6A7DBEB}" destId="{EAFA43AB-98E8-4307-89FE-7442631BDB7A}" srcOrd="0" destOrd="0" parTransId="{DB8A8FCC-B165-4268-8FCA-3B5F1182EAF6}" sibTransId="{E30BEF93-BCD2-45A5-8FD8-0E95C1712472}"/>
    <dgm:cxn modelId="{BC7AE490-9137-4B6A-9AFD-0FFD99B027FD}" type="presOf" srcId="{AFD5C98B-C584-4785-BDC1-04B947AA21A2}" destId="{3D85EFA6-AA16-440B-B52B-214D20CAEB1A}" srcOrd="0" destOrd="0" presId="urn:microsoft.com/office/officeart/2018/2/layout/IconVerticalSolidList"/>
    <dgm:cxn modelId="{C9B1B1B3-7FEF-4602-A278-E4CE3471B00E}" srcId="{534A151E-34B3-42BD-B597-BCC656047339}" destId="{B9A4A374-D7C5-451D-A0C7-FC118F0C8D39}" srcOrd="2" destOrd="0" parTransId="{9BA6F67F-C2DF-424B-B151-AB30F99AD328}" sibTransId="{7F549FD0-E2A9-4054-B7BD-BB46D46DF56E}"/>
    <dgm:cxn modelId="{CE48C3BB-7575-4D06-B39A-B780F0F7147E}" srcId="{B9A4A374-D7C5-451D-A0C7-FC118F0C8D39}" destId="{6CBD645E-9CDA-48C7-A910-74FB13F2EFDD}" srcOrd="0" destOrd="0" parTransId="{6394B478-0FC7-4642-988D-692A404825F6}" sibTransId="{95F64879-73AD-4185-9A6D-A6E75DEE738E}"/>
    <dgm:cxn modelId="{C2D458E1-50B6-40B8-9127-E97DDA527E78}" type="presOf" srcId="{EAFA43AB-98E8-4307-89FE-7442631BDB7A}" destId="{DD06B2D8-B043-4E85-A841-66F915FDDE8F}" srcOrd="0" destOrd="0" presId="urn:microsoft.com/office/officeart/2018/2/layout/IconVerticalSolidList"/>
    <dgm:cxn modelId="{029FC2E7-97C9-4031-A88F-794659BAAAE5}" type="presOf" srcId="{534A151E-34B3-42BD-B597-BCC656047339}" destId="{AFB6AAB2-138E-4055-B7D5-B789971C1A8A}" srcOrd="0" destOrd="0" presId="urn:microsoft.com/office/officeart/2018/2/layout/IconVerticalSolidList"/>
    <dgm:cxn modelId="{FDD67158-F2B0-434E-90B8-66D2371BA4BF}" type="presParOf" srcId="{AFB6AAB2-138E-4055-B7D5-B789971C1A8A}" destId="{0528513E-3B80-4788-BB43-DA3D32D3AA11}" srcOrd="0" destOrd="0" presId="urn:microsoft.com/office/officeart/2018/2/layout/IconVerticalSolidList"/>
    <dgm:cxn modelId="{671EFD27-AD36-4027-B84A-7C4695DDE02C}" type="presParOf" srcId="{0528513E-3B80-4788-BB43-DA3D32D3AA11}" destId="{06DF7461-A6F4-4CC9-84A2-B425D02CCC4C}" srcOrd="0" destOrd="0" presId="urn:microsoft.com/office/officeart/2018/2/layout/IconVerticalSolidList"/>
    <dgm:cxn modelId="{47F35F45-16D0-4727-B6DD-1417CE5405D3}" type="presParOf" srcId="{0528513E-3B80-4788-BB43-DA3D32D3AA11}" destId="{D37F9FD4-9189-485B-B5A2-EF4390DD5E0E}" srcOrd="1" destOrd="0" presId="urn:microsoft.com/office/officeart/2018/2/layout/IconVerticalSolidList"/>
    <dgm:cxn modelId="{E0550A5D-7296-4724-8D97-D3A85FECA1AB}" type="presParOf" srcId="{0528513E-3B80-4788-BB43-DA3D32D3AA11}" destId="{E0A019BF-A50B-4E2F-ACE7-C9E43DCE7A6F}" srcOrd="2" destOrd="0" presId="urn:microsoft.com/office/officeart/2018/2/layout/IconVerticalSolidList"/>
    <dgm:cxn modelId="{16BB04F5-D3A1-4766-9D7E-E92AE4EECCEB}" type="presParOf" srcId="{0528513E-3B80-4788-BB43-DA3D32D3AA11}" destId="{3D85EFA6-AA16-440B-B52B-214D20CAEB1A}" srcOrd="3" destOrd="0" presId="urn:microsoft.com/office/officeart/2018/2/layout/IconVerticalSolidList"/>
    <dgm:cxn modelId="{B4356B99-65D3-4377-B25D-6A89CC40E673}" type="presParOf" srcId="{AFB6AAB2-138E-4055-B7D5-B789971C1A8A}" destId="{61C3DCEE-7396-4EB6-A3B8-F0BFA45FA341}" srcOrd="1" destOrd="0" presId="urn:microsoft.com/office/officeart/2018/2/layout/IconVerticalSolidList"/>
    <dgm:cxn modelId="{B2AEFFE5-FC82-4535-AE6A-CA228FF08738}" type="presParOf" srcId="{AFB6AAB2-138E-4055-B7D5-B789971C1A8A}" destId="{3DC5CEF1-31B6-44D7-B595-303F73C38742}" srcOrd="2" destOrd="0" presId="urn:microsoft.com/office/officeart/2018/2/layout/IconVerticalSolidList"/>
    <dgm:cxn modelId="{FA67C400-13D0-4DC6-9F41-F7BA8CD6E39B}" type="presParOf" srcId="{3DC5CEF1-31B6-44D7-B595-303F73C38742}" destId="{E50F2648-96C6-44BF-B0BD-137587237E14}" srcOrd="0" destOrd="0" presId="urn:microsoft.com/office/officeart/2018/2/layout/IconVerticalSolidList"/>
    <dgm:cxn modelId="{FFE364BC-3A88-47A4-B3C7-230F67F9477E}" type="presParOf" srcId="{3DC5CEF1-31B6-44D7-B595-303F73C38742}" destId="{0936749B-A204-4A32-947B-7E5DCBFAB436}" srcOrd="1" destOrd="0" presId="urn:microsoft.com/office/officeart/2018/2/layout/IconVerticalSolidList"/>
    <dgm:cxn modelId="{5ED3E078-9B0B-4F3A-ACB8-976DBFA612DC}" type="presParOf" srcId="{3DC5CEF1-31B6-44D7-B595-303F73C38742}" destId="{A4F740A2-8EA3-498C-9A93-CE9729D2DDA2}" srcOrd="2" destOrd="0" presId="urn:microsoft.com/office/officeart/2018/2/layout/IconVerticalSolidList"/>
    <dgm:cxn modelId="{47D2D859-A8FF-489E-AF55-1ED9D01430D0}" type="presParOf" srcId="{3DC5CEF1-31B6-44D7-B595-303F73C38742}" destId="{682902D9-63E1-40C1-81F9-8D577BE863CE}" srcOrd="3" destOrd="0" presId="urn:microsoft.com/office/officeart/2018/2/layout/IconVerticalSolidList"/>
    <dgm:cxn modelId="{BE3E35F2-24B5-4E79-A884-DB31FA80E517}" type="presParOf" srcId="{3DC5CEF1-31B6-44D7-B595-303F73C38742}" destId="{DD06B2D8-B043-4E85-A841-66F915FDDE8F}" srcOrd="4" destOrd="0" presId="urn:microsoft.com/office/officeart/2018/2/layout/IconVerticalSolidList"/>
    <dgm:cxn modelId="{C5357B36-0D54-4957-B6F8-5F2CFD737D02}" type="presParOf" srcId="{AFB6AAB2-138E-4055-B7D5-B789971C1A8A}" destId="{0E68F988-1CCA-416A-A0D0-721AE2DD64A8}" srcOrd="3" destOrd="0" presId="urn:microsoft.com/office/officeart/2018/2/layout/IconVerticalSolidList"/>
    <dgm:cxn modelId="{B90F8757-9784-4765-B07E-8275DED78037}" type="presParOf" srcId="{AFB6AAB2-138E-4055-B7D5-B789971C1A8A}" destId="{13E2E67C-ECE5-4DE9-B767-CD5F127AD516}" srcOrd="4" destOrd="0" presId="urn:microsoft.com/office/officeart/2018/2/layout/IconVerticalSolidList"/>
    <dgm:cxn modelId="{4BDDE438-4DF6-41DE-AFD1-6FBE5DADDC11}" type="presParOf" srcId="{13E2E67C-ECE5-4DE9-B767-CD5F127AD516}" destId="{4CCD0BDE-9D7A-4990-91BA-1D256EFBBAD6}" srcOrd="0" destOrd="0" presId="urn:microsoft.com/office/officeart/2018/2/layout/IconVerticalSolidList"/>
    <dgm:cxn modelId="{F565ED3D-B301-4127-9279-0767B6BD6719}" type="presParOf" srcId="{13E2E67C-ECE5-4DE9-B767-CD5F127AD516}" destId="{A623950A-9E3B-4A09-8114-FDFA67BEE89D}" srcOrd="1" destOrd="0" presId="urn:microsoft.com/office/officeart/2018/2/layout/IconVerticalSolidList"/>
    <dgm:cxn modelId="{2A316C25-A9CA-409C-BECE-E9905A8B2846}" type="presParOf" srcId="{13E2E67C-ECE5-4DE9-B767-CD5F127AD516}" destId="{A9BB7AC8-0F8E-4EB8-8B49-357643D504BD}" srcOrd="2" destOrd="0" presId="urn:microsoft.com/office/officeart/2018/2/layout/IconVerticalSolidList"/>
    <dgm:cxn modelId="{881DD421-59FA-49C6-8E3C-0FA7312B208D}" type="presParOf" srcId="{13E2E67C-ECE5-4DE9-B767-CD5F127AD516}" destId="{072BED8A-2151-4A40-974C-A6960EB32799}" srcOrd="3" destOrd="0" presId="urn:microsoft.com/office/officeart/2018/2/layout/IconVerticalSolidList"/>
    <dgm:cxn modelId="{EF2966C1-355A-4AF2-9E34-7839CC47BF93}" type="presParOf" srcId="{13E2E67C-ECE5-4DE9-B767-CD5F127AD516}" destId="{521F84BC-3A77-41F7-B16F-C65A1399BAE8}"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577A26-024E-473A-B93F-334876B6CD5A}"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355FD3BA-A808-4421-B172-167231BD28F2}">
      <dgm:prSet/>
      <dgm:spPr/>
      <dgm:t>
        <a:bodyPr/>
        <a:lstStyle/>
        <a:p>
          <a:pPr>
            <a:defRPr b="1"/>
          </a:pPr>
          <a:r>
            <a:rPr lang="en-GB"/>
            <a:t>Assessed performance and options</a:t>
          </a:r>
          <a:endParaRPr lang="en-US"/>
        </a:p>
      </dgm:t>
    </dgm:pt>
    <dgm:pt modelId="{815B8159-60D7-44F9-BC25-66836DFCDC52}" type="parTrans" cxnId="{E09CA89B-2217-430C-AE4F-135A7B4F68AC}">
      <dgm:prSet/>
      <dgm:spPr/>
      <dgm:t>
        <a:bodyPr/>
        <a:lstStyle/>
        <a:p>
          <a:endParaRPr lang="en-US"/>
        </a:p>
      </dgm:t>
    </dgm:pt>
    <dgm:pt modelId="{AC4E75A6-4890-43AF-9F26-D01B3CB03CC0}" type="sibTrans" cxnId="{E09CA89B-2217-430C-AE4F-135A7B4F68AC}">
      <dgm:prSet/>
      <dgm:spPr/>
      <dgm:t>
        <a:bodyPr/>
        <a:lstStyle/>
        <a:p>
          <a:endParaRPr lang="en-US"/>
        </a:p>
      </dgm:t>
    </dgm:pt>
    <dgm:pt modelId="{17562999-6237-4A70-A526-205342515C09}">
      <dgm:prSet/>
      <dgm:spPr/>
      <dgm:t>
        <a:bodyPr/>
        <a:lstStyle/>
        <a:p>
          <a:pPr>
            <a:defRPr b="1"/>
          </a:pPr>
          <a:r>
            <a:rPr lang="en-GB"/>
            <a:t>Considered risks</a:t>
          </a:r>
          <a:endParaRPr lang="en-US"/>
        </a:p>
      </dgm:t>
    </dgm:pt>
    <dgm:pt modelId="{CD368FFE-833B-439D-A454-3DE6BFB7AC37}" type="parTrans" cxnId="{DF04B7DA-E9F2-4182-B64B-695E69D92CE0}">
      <dgm:prSet/>
      <dgm:spPr/>
      <dgm:t>
        <a:bodyPr/>
        <a:lstStyle/>
        <a:p>
          <a:endParaRPr lang="en-US"/>
        </a:p>
      </dgm:t>
    </dgm:pt>
    <dgm:pt modelId="{C1F1C9B6-5DF3-4BE9-BD99-8E7671966ABD}" type="sibTrans" cxnId="{DF04B7DA-E9F2-4182-B64B-695E69D92CE0}">
      <dgm:prSet/>
      <dgm:spPr/>
      <dgm:t>
        <a:bodyPr/>
        <a:lstStyle/>
        <a:p>
          <a:endParaRPr lang="en-US"/>
        </a:p>
      </dgm:t>
    </dgm:pt>
    <dgm:pt modelId="{B15FDC29-C63A-4D52-AB25-E74B398384A8}">
      <dgm:prSet/>
      <dgm:spPr/>
      <dgm:t>
        <a:bodyPr/>
        <a:lstStyle/>
        <a:p>
          <a:pPr>
            <a:defRPr b="1"/>
          </a:pPr>
          <a:r>
            <a:rPr lang="en-GB"/>
            <a:t>Mitigated as much as possible</a:t>
          </a:r>
          <a:endParaRPr lang="en-US"/>
        </a:p>
      </dgm:t>
    </dgm:pt>
    <dgm:pt modelId="{5BCC818D-09F9-4FB0-96B3-56E55B27D7CC}" type="parTrans" cxnId="{64A486D9-1984-4CC8-8CB1-377B3B6E44D8}">
      <dgm:prSet/>
      <dgm:spPr/>
      <dgm:t>
        <a:bodyPr/>
        <a:lstStyle/>
        <a:p>
          <a:endParaRPr lang="en-US"/>
        </a:p>
      </dgm:t>
    </dgm:pt>
    <dgm:pt modelId="{F7C700FA-F6BE-4FC1-8B06-B757204498CB}" type="sibTrans" cxnId="{64A486D9-1984-4CC8-8CB1-377B3B6E44D8}">
      <dgm:prSet/>
      <dgm:spPr/>
      <dgm:t>
        <a:bodyPr/>
        <a:lstStyle/>
        <a:p>
          <a:endParaRPr lang="en-US"/>
        </a:p>
      </dgm:t>
    </dgm:pt>
    <dgm:pt modelId="{170BBD81-78E0-4F31-831A-55577E611A48}">
      <dgm:prSet/>
      <dgm:spPr/>
      <dgm:t>
        <a:bodyPr/>
        <a:lstStyle/>
        <a:p>
          <a:pPr>
            <a:defRPr b="1"/>
          </a:pPr>
          <a:r>
            <a:rPr lang="en-GB"/>
            <a:t>Assumptions remain</a:t>
          </a:r>
          <a:endParaRPr lang="en-US"/>
        </a:p>
      </dgm:t>
    </dgm:pt>
    <dgm:pt modelId="{7476381E-C454-488D-83F3-0B7584D725A0}" type="parTrans" cxnId="{11CC85C0-EADF-4ECB-9E99-633B35F12210}">
      <dgm:prSet/>
      <dgm:spPr/>
      <dgm:t>
        <a:bodyPr/>
        <a:lstStyle/>
        <a:p>
          <a:endParaRPr lang="en-US"/>
        </a:p>
      </dgm:t>
    </dgm:pt>
    <dgm:pt modelId="{77526819-F674-403F-8894-BFE323ED701B}" type="sibTrans" cxnId="{11CC85C0-EADF-4ECB-9E99-633B35F12210}">
      <dgm:prSet/>
      <dgm:spPr/>
      <dgm:t>
        <a:bodyPr/>
        <a:lstStyle/>
        <a:p>
          <a:endParaRPr lang="en-US"/>
        </a:p>
      </dgm:t>
    </dgm:pt>
    <dgm:pt modelId="{22FA16C8-0E15-48F2-89DD-FC6990849D5B}">
      <dgm:prSet/>
      <dgm:spPr/>
      <dgm:t>
        <a:bodyPr/>
        <a:lstStyle/>
        <a:p>
          <a:r>
            <a:rPr lang="en-GB"/>
            <a:t>Will Band of Bro’s wait? </a:t>
          </a:r>
          <a:endParaRPr lang="en-US"/>
        </a:p>
      </dgm:t>
    </dgm:pt>
    <dgm:pt modelId="{44970365-7513-463B-AB87-F4D481B8B6B1}" type="parTrans" cxnId="{12E67032-FF14-47E7-A954-3F248EE2A93E}">
      <dgm:prSet/>
      <dgm:spPr/>
      <dgm:t>
        <a:bodyPr/>
        <a:lstStyle/>
        <a:p>
          <a:endParaRPr lang="en-US"/>
        </a:p>
      </dgm:t>
    </dgm:pt>
    <dgm:pt modelId="{F872722E-29DB-4D5D-8657-3D785407EB79}" type="sibTrans" cxnId="{12E67032-FF14-47E7-A954-3F248EE2A93E}">
      <dgm:prSet/>
      <dgm:spPr/>
      <dgm:t>
        <a:bodyPr/>
        <a:lstStyle/>
        <a:p>
          <a:endParaRPr lang="en-US"/>
        </a:p>
      </dgm:t>
    </dgm:pt>
    <dgm:pt modelId="{86F08291-14B7-4962-B3F9-ABC220B2D82B}">
      <dgm:prSet/>
      <dgm:spPr/>
      <dgm:t>
        <a:bodyPr/>
        <a:lstStyle/>
        <a:p>
          <a:r>
            <a:rPr lang="en-GB"/>
            <a:t>Will the threat of dropping support convince The Runes to agree to non-exclusive deal?</a:t>
          </a:r>
          <a:endParaRPr lang="en-US"/>
        </a:p>
      </dgm:t>
    </dgm:pt>
    <dgm:pt modelId="{B38E7746-3FB2-49AA-BDA6-14C4F1B65A37}" type="parTrans" cxnId="{B12F799C-943B-4C19-8A3E-450FE88658E8}">
      <dgm:prSet/>
      <dgm:spPr/>
      <dgm:t>
        <a:bodyPr/>
        <a:lstStyle/>
        <a:p>
          <a:endParaRPr lang="en-US"/>
        </a:p>
      </dgm:t>
    </dgm:pt>
    <dgm:pt modelId="{78966FF5-5198-445A-BBD9-B47F1CEA4135}" type="sibTrans" cxnId="{B12F799C-943B-4C19-8A3E-450FE88658E8}">
      <dgm:prSet/>
      <dgm:spPr/>
      <dgm:t>
        <a:bodyPr/>
        <a:lstStyle/>
        <a:p>
          <a:endParaRPr lang="en-US"/>
        </a:p>
      </dgm:t>
    </dgm:pt>
    <dgm:pt modelId="{C6FAE192-822B-464B-A74F-9183897DA6FC}" type="pres">
      <dgm:prSet presAssocID="{89577A26-024E-473A-B93F-334876B6CD5A}" presName="root" presStyleCnt="0">
        <dgm:presLayoutVars>
          <dgm:dir/>
          <dgm:resizeHandles val="exact"/>
        </dgm:presLayoutVars>
      </dgm:prSet>
      <dgm:spPr/>
    </dgm:pt>
    <dgm:pt modelId="{32DB83D0-ED32-4BC6-B17A-3C387ED4296A}" type="pres">
      <dgm:prSet presAssocID="{355FD3BA-A808-4421-B172-167231BD28F2}" presName="compNode" presStyleCnt="0"/>
      <dgm:spPr/>
    </dgm:pt>
    <dgm:pt modelId="{3A032810-274A-4B1D-9356-D9CC3A59EF3E}" type="pres">
      <dgm:prSet presAssocID="{355FD3BA-A808-4421-B172-167231BD28F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E3D472D-1E8D-4865-A72D-0FB99D4202EC}" type="pres">
      <dgm:prSet presAssocID="{355FD3BA-A808-4421-B172-167231BD28F2}" presName="iconSpace" presStyleCnt="0"/>
      <dgm:spPr/>
    </dgm:pt>
    <dgm:pt modelId="{7BF6C5FB-8E09-4C19-86E4-CA560CBFCA80}" type="pres">
      <dgm:prSet presAssocID="{355FD3BA-A808-4421-B172-167231BD28F2}" presName="parTx" presStyleLbl="revTx" presStyleIdx="0" presStyleCnt="8">
        <dgm:presLayoutVars>
          <dgm:chMax val="0"/>
          <dgm:chPref val="0"/>
        </dgm:presLayoutVars>
      </dgm:prSet>
      <dgm:spPr/>
    </dgm:pt>
    <dgm:pt modelId="{FE36FF0D-8CAC-4E0C-98D2-AF33E2A815A7}" type="pres">
      <dgm:prSet presAssocID="{355FD3BA-A808-4421-B172-167231BD28F2}" presName="txSpace" presStyleCnt="0"/>
      <dgm:spPr/>
    </dgm:pt>
    <dgm:pt modelId="{74D77F5B-2BB5-4DA3-9543-614B4F6DC904}" type="pres">
      <dgm:prSet presAssocID="{355FD3BA-A808-4421-B172-167231BD28F2}" presName="desTx" presStyleLbl="revTx" presStyleIdx="1" presStyleCnt="8">
        <dgm:presLayoutVars/>
      </dgm:prSet>
      <dgm:spPr/>
    </dgm:pt>
    <dgm:pt modelId="{DF1912E0-C3D7-4072-9A74-7266D01CF867}" type="pres">
      <dgm:prSet presAssocID="{AC4E75A6-4890-43AF-9F26-D01B3CB03CC0}" presName="sibTrans" presStyleCnt="0"/>
      <dgm:spPr/>
    </dgm:pt>
    <dgm:pt modelId="{C6E12972-685C-4CC6-8C99-89419B534BD8}" type="pres">
      <dgm:prSet presAssocID="{17562999-6237-4A70-A526-205342515C09}" presName="compNode" presStyleCnt="0"/>
      <dgm:spPr/>
    </dgm:pt>
    <dgm:pt modelId="{AC51EB24-1086-4B85-9FB2-637A30DA95A7}" type="pres">
      <dgm:prSet presAssocID="{17562999-6237-4A70-A526-205342515C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43E5CDB2-3E61-4685-8723-4E853A6DC3BA}" type="pres">
      <dgm:prSet presAssocID="{17562999-6237-4A70-A526-205342515C09}" presName="iconSpace" presStyleCnt="0"/>
      <dgm:spPr/>
    </dgm:pt>
    <dgm:pt modelId="{D2898504-8444-4FE3-9C09-CBABD87359A3}" type="pres">
      <dgm:prSet presAssocID="{17562999-6237-4A70-A526-205342515C09}" presName="parTx" presStyleLbl="revTx" presStyleIdx="2" presStyleCnt="8">
        <dgm:presLayoutVars>
          <dgm:chMax val="0"/>
          <dgm:chPref val="0"/>
        </dgm:presLayoutVars>
      </dgm:prSet>
      <dgm:spPr/>
    </dgm:pt>
    <dgm:pt modelId="{556FC40C-9018-47CD-A2F7-9FE98F3661A7}" type="pres">
      <dgm:prSet presAssocID="{17562999-6237-4A70-A526-205342515C09}" presName="txSpace" presStyleCnt="0"/>
      <dgm:spPr/>
    </dgm:pt>
    <dgm:pt modelId="{2F332238-7180-441C-898E-FFB8A1A16898}" type="pres">
      <dgm:prSet presAssocID="{17562999-6237-4A70-A526-205342515C09}" presName="desTx" presStyleLbl="revTx" presStyleIdx="3" presStyleCnt="8">
        <dgm:presLayoutVars/>
      </dgm:prSet>
      <dgm:spPr/>
    </dgm:pt>
    <dgm:pt modelId="{28A9F234-9FCA-4159-A19D-C685D77C97C2}" type="pres">
      <dgm:prSet presAssocID="{C1F1C9B6-5DF3-4BE9-BD99-8E7671966ABD}" presName="sibTrans" presStyleCnt="0"/>
      <dgm:spPr/>
    </dgm:pt>
    <dgm:pt modelId="{67B2C239-AC24-4C35-815A-9560BB65F719}" type="pres">
      <dgm:prSet presAssocID="{B15FDC29-C63A-4D52-AB25-E74B398384A8}" presName="compNode" presStyleCnt="0"/>
      <dgm:spPr/>
    </dgm:pt>
    <dgm:pt modelId="{B876A724-1C7E-42C2-9884-E0DDDEC1BD04}" type="pres">
      <dgm:prSet presAssocID="{B15FDC29-C63A-4D52-AB25-E74B398384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01BD96DE-96F3-4244-A202-685984C10207}" type="pres">
      <dgm:prSet presAssocID="{B15FDC29-C63A-4D52-AB25-E74B398384A8}" presName="iconSpace" presStyleCnt="0"/>
      <dgm:spPr/>
    </dgm:pt>
    <dgm:pt modelId="{B07D8552-A896-4702-A680-29A74A75F07A}" type="pres">
      <dgm:prSet presAssocID="{B15FDC29-C63A-4D52-AB25-E74B398384A8}" presName="parTx" presStyleLbl="revTx" presStyleIdx="4" presStyleCnt="8">
        <dgm:presLayoutVars>
          <dgm:chMax val="0"/>
          <dgm:chPref val="0"/>
        </dgm:presLayoutVars>
      </dgm:prSet>
      <dgm:spPr/>
    </dgm:pt>
    <dgm:pt modelId="{70278E42-9EB4-4311-A4B8-1AEAEA3E6473}" type="pres">
      <dgm:prSet presAssocID="{B15FDC29-C63A-4D52-AB25-E74B398384A8}" presName="txSpace" presStyleCnt="0"/>
      <dgm:spPr/>
    </dgm:pt>
    <dgm:pt modelId="{CA77BE07-4530-4B4E-BBB4-161983EBDAB4}" type="pres">
      <dgm:prSet presAssocID="{B15FDC29-C63A-4D52-AB25-E74B398384A8}" presName="desTx" presStyleLbl="revTx" presStyleIdx="5" presStyleCnt="8">
        <dgm:presLayoutVars/>
      </dgm:prSet>
      <dgm:spPr/>
    </dgm:pt>
    <dgm:pt modelId="{C9F22DBD-F35A-435D-8D23-4E714C28A95C}" type="pres">
      <dgm:prSet presAssocID="{F7C700FA-F6BE-4FC1-8B06-B757204498CB}" presName="sibTrans" presStyleCnt="0"/>
      <dgm:spPr/>
    </dgm:pt>
    <dgm:pt modelId="{12D07F8D-862E-4335-9108-F240124BD877}" type="pres">
      <dgm:prSet presAssocID="{170BBD81-78E0-4F31-831A-55577E611A48}" presName="compNode" presStyleCnt="0"/>
      <dgm:spPr/>
    </dgm:pt>
    <dgm:pt modelId="{BC7BD918-383E-49F9-8EDC-19F6523EFFDC}" type="pres">
      <dgm:prSet presAssocID="{170BBD81-78E0-4F31-831A-55577E611A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ayer Candle"/>
        </a:ext>
      </dgm:extLst>
    </dgm:pt>
    <dgm:pt modelId="{E04DFBA2-0335-48DE-B557-D5E6442D8BF1}" type="pres">
      <dgm:prSet presAssocID="{170BBD81-78E0-4F31-831A-55577E611A48}" presName="iconSpace" presStyleCnt="0"/>
      <dgm:spPr/>
    </dgm:pt>
    <dgm:pt modelId="{5CA085CB-C832-480A-996E-26EF3FC18394}" type="pres">
      <dgm:prSet presAssocID="{170BBD81-78E0-4F31-831A-55577E611A48}" presName="parTx" presStyleLbl="revTx" presStyleIdx="6" presStyleCnt="8">
        <dgm:presLayoutVars>
          <dgm:chMax val="0"/>
          <dgm:chPref val="0"/>
        </dgm:presLayoutVars>
      </dgm:prSet>
      <dgm:spPr/>
    </dgm:pt>
    <dgm:pt modelId="{AB97E04A-E80D-47ED-9FCB-E7B869A5FCF3}" type="pres">
      <dgm:prSet presAssocID="{170BBD81-78E0-4F31-831A-55577E611A48}" presName="txSpace" presStyleCnt="0"/>
      <dgm:spPr/>
    </dgm:pt>
    <dgm:pt modelId="{5D248F84-30AE-4427-9CD9-1502B63CEEF5}" type="pres">
      <dgm:prSet presAssocID="{170BBD81-78E0-4F31-831A-55577E611A48}" presName="desTx" presStyleLbl="revTx" presStyleIdx="7" presStyleCnt="8">
        <dgm:presLayoutVars/>
      </dgm:prSet>
      <dgm:spPr/>
    </dgm:pt>
  </dgm:ptLst>
  <dgm:cxnLst>
    <dgm:cxn modelId="{DD1F0E1B-456F-46C4-B728-267A8178E80A}" type="presOf" srcId="{89577A26-024E-473A-B93F-334876B6CD5A}" destId="{C6FAE192-822B-464B-A74F-9183897DA6FC}" srcOrd="0" destOrd="0" presId="urn:microsoft.com/office/officeart/2018/5/layout/CenteredIconLabelDescriptionList"/>
    <dgm:cxn modelId="{12E67032-FF14-47E7-A954-3F248EE2A93E}" srcId="{170BBD81-78E0-4F31-831A-55577E611A48}" destId="{22FA16C8-0E15-48F2-89DD-FC6990849D5B}" srcOrd="0" destOrd="0" parTransId="{44970365-7513-463B-AB87-F4D481B8B6B1}" sibTransId="{F872722E-29DB-4D5D-8657-3D785407EB79}"/>
    <dgm:cxn modelId="{CE28F263-C9A9-4759-97A0-29045B053515}" type="presOf" srcId="{B15FDC29-C63A-4D52-AB25-E74B398384A8}" destId="{B07D8552-A896-4702-A680-29A74A75F07A}" srcOrd="0" destOrd="0" presId="urn:microsoft.com/office/officeart/2018/5/layout/CenteredIconLabelDescriptionList"/>
    <dgm:cxn modelId="{60145569-36EC-4C63-A691-E00C83FD604F}" type="presOf" srcId="{17562999-6237-4A70-A526-205342515C09}" destId="{D2898504-8444-4FE3-9C09-CBABD87359A3}" srcOrd="0" destOrd="0" presId="urn:microsoft.com/office/officeart/2018/5/layout/CenteredIconLabelDescriptionList"/>
    <dgm:cxn modelId="{E122D74B-B0E4-4E8D-8D36-7CA8E7D3ABF9}" type="presOf" srcId="{86F08291-14B7-4962-B3F9-ABC220B2D82B}" destId="{5D248F84-30AE-4427-9CD9-1502B63CEEF5}" srcOrd="0" destOrd="1" presId="urn:microsoft.com/office/officeart/2018/5/layout/CenteredIconLabelDescriptionList"/>
    <dgm:cxn modelId="{E09CA89B-2217-430C-AE4F-135A7B4F68AC}" srcId="{89577A26-024E-473A-B93F-334876B6CD5A}" destId="{355FD3BA-A808-4421-B172-167231BD28F2}" srcOrd="0" destOrd="0" parTransId="{815B8159-60D7-44F9-BC25-66836DFCDC52}" sibTransId="{AC4E75A6-4890-43AF-9F26-D01B3CB03CC0}"/>
    <dgm:cxn modelId="{B12F799C-943B-4C19-8A3E-450FE88658E8}" srcId="{170BBD81-78E0-4F31-831A-55577E611A48}" destId="{86F08291-14B7-4962-B3F9-ABC220B2D82B}" srcOrd="1" destOrd="0" parTransId="{B38E7746-3FB2-49AA-BDA6-14C4F1B65A37}" sibTransId="{78966FF5-5198-445A-BBD9-B47F1CEA4135}"/>
    <dgm:cxn modelId="{49B6D6A1-95E6-4696-B9D8-0AF4002BCDFE}" type="presOf" srcId="{22FA16C8-0E15-48F2-89DD-FC6990849D5B}" destId="{5D248F84-30AE-4427-9CD9-1502B63CEEF5}" srcOrd="0" destOrd="0" presId="urn:microsoft.com/office/officeart/2018/5/layout/CenteredIconLabelDescriptionList"/>
    <dgm:cxn modelId="{D5E288AF-5FE8-41D5-A377-854882D5F142}" type="presOf" srcId="{170BBD81-78E0-4F31-831A-55577E611A48}" destId="{5CA085CB-C832-480A-996E-26EF3FC18394}" srcOrd="0" destOrd="0" presId="urn:microsoft.com/office/officeart/2018/5/layout/CenteredIconLabelDescriptionList"/>
    <dgm:cxn modelId="{11CC85C0-EADF-4ECB-9E99-633B35F12210}" srcId="{89577A26-024E-473A-B93F-334876B6CD5A}" destId="{170BBD81-78E0-4F31-831A-55577E611A48}" srcOrd="3" destOrd="0" parTransId="{7476381E-C454-488D-83F3-0B7584D725A0}" sibTransId="{77526819-F674-403F-8894-BFE323ED701B}"/>
    <dgm:cxn modelId="{06DF3CD7-39AD-4761-8B0F-D5B6C9881E6E}" type="presOf" srcId="{355FD3BA-A808-4421-B172-167231BD28F2}" destId="{7BF6C5FB-8E09-4C19-86E4-CA560CBFCA80}" srcOrd="0" destOrd="0" presId="urn:microsoft.com/office/officeart/2018/5/layout/CenteredIconLabelDescriptionList"/>
    <dgm:cxn modelId="{64A486D9-1984-4CC8-8CB1-377B3B6E44D8}" srcId="{89577A26-024E-473A-B93F-334876B6CD5A}" destId="{B15FDC29-C63A-4D52-AB25-E74B398384A8}" srcOrd="2" destOrd="0" parTransId="{5BCC818D-09F9-4FB0-96B3-56E55B27D7CC}" sibTransId="{F7C700FA-F6BE-4FC1-8B06-B757204498CB}"/>
    <dgm:cxn modelId="{DF04B7DA-E9F2-4182-B64B-695E69D92CE0}" srcId="{89577A26-024E-473A-B93F-334876B6CD5A}" destId="{17562999-6237-4A70-A526-205342515C09}" srcOrd="1" destOrd="0" parTransId="{CD368FFE-833B-439D-A454-3DE6BFB7AC37}" sibTransId="{C1F1C9B6-5DF3-4BE9-BD99-8E7671966ABD}"/>
    <dgm:cxn modelId="{4ED36930-C908-4DD7-A1DE-CD7AB7454BD9}" type="presParOf" srcId="{C6FAE192-822B-464B-A74F-9183897DA6FC}" destId="{32DB83D0-ED32-4BC6-B17A-3C387ED4296A}" srcOrd="0" destOrd="0" presId="urn:microsoft.com/office/officeart/2018/5/layout/CenteredIconLabelDescriptionList"/>
    <dgm:cxn modelId="{E63ECEC4-EE3B-40B1-99C3-8619AD62598C}" type="presParOf" srcId="{32DB83D0-ED32-4BC6-B17A-3C387ED4296A}" destId="{3A032810-274A-4B1D-9356-D9CC3A59EF3E}" srcOrd="0" destOrd="0" presId="urn:microsoft.com/office/officeart/2018/5/layout/CenteredIconLabelDescriptionList"/>
    <dgm:cxn modelId="{9E8A557B-4B8C-4503-B563-C864D1B2D3B6}" type="presParOf" srcId="{32DB83D0-ED32-4BC6-B17A-3C387ED4296A}" destId="{EE3D472D-1E8D-4865-A72D-0FB99D4202EC}" srcOrd="1" destOrd="0" presId="urn:microsoft.com/office/officeart/2018/5/layout/CenteredIconLabelDescriptionList"/>
    <dgm:cxn modelId="{331CFE07-94CF-4B6E-825A-82CB7382C0CD}" type="presParOf" srcId="{32DB83D0-ED32-4BC6-B17A-3C387ED4296A}" destId="{7BF6C5FB-8E09-4C19-86E4-CA560CBFCA80}" srcOrd="2" destOrd="0" presId="urn:microsoft.com/office/officeart/2018/5/layout/CenteredIconLabelDescriptionList"/>
    <dgm:cxn modelId="{600112FD-7251-4919-AADD-11A2CED03084}" type="presParOf" srcId="{32DB83D0-ED32-4BC6-B17A-3C387ED4296A}" destId="{FE36FF0D-8CAC-4E0C-98D2-AF33E2A815A7}" srcOrd="3" destOrd="0" presId="urn:microsoft.com/office/officeart/2018/5/layout/CenteredIconLabelDescriptionList"/>
    <dgm:cxn modelId="{466111B4-4184-40AA-92E8-725AF90FA410}" type="presParOf" srcId="{32DB83D0-ED32-4BC6-B17A-3C387ED4296A}" destId="{74D77F5B-2BB5-4DA3-9543-614B4F6DC904}" srcOrd="4" destOrd="0" presId="urn:microsoft.com/office/officeart/2018/5/layout/CenteredIconLabelDescriptionList"/>
    <dgm:cxn modelId="{5023019A-C1C0-4E3C-A3E0-F1870680516E}" type="presParOf" srcId="{C6FAE192-822B-464B-A74F-9183897DA6FC}" destId="{DF1912E0-C3D7-4072-9A74-7266D01CF867}" srcOrd="1" destOrd="0" presId="urn:microsoft.com/office/officeart/2018/5/layout/CenteredIconLabelDescriptionList"/>
    <dgm:cxn modelId="{19F3730A-C2F7-4E9A-AD4A-A43C9DAE8E4E}" type="presParOf" srcId="{C6FAE192-822B-464B-A74F-9183897DA6FC}" destId="{C6E12972-685C-4CC6-8C99-89419B534BD8}" srcOrd="2" destOrd="0" presId="urn:microsoft.com/office/officeart/2018/5/layout/CenteredIconLabelDescriptionList"/>
    <dgm:cxn modelId="{A796DF33-5196-462B-A928-3864A07F6BA1}" type="presParOf" srcId="{C6E12972-685C-4CC6-8C99-89419B534BD8}" destId="{AC51EB24-1086-4B85-9FB2-637A30DA95A7}" srcOrd="0" destOrd="0" presId="urn:microsoft.com/office/officeart/2018/5/layout/CenteredIconLabelDescriptionList"/>
    <dgm:cxn modelId="{9CF98C1D-B856-4B7F-888B-50D66E73B5F2}" type="presParOf" srcId="{C6E12972-685C-4CC6-8C99-89419B534BD8}" destId="{43E5CDB2-3E61-4685-8723-4E853A6DC3BA}" srcOrd="1" destOrd="0" presId="urn:microsoft.com/office/officeart/2018/5/layout/CenteredIconLabelDescriptionList"/>
    <dgm:cxn modelId="{A7A8DEB4-D0E9-4265-997B-7350887096A3}" type="presParOf" srcId="{C6E12972-685C-4CC6-8C99-89419B534BD8}" destId="{D2898504-8444-4FE3-9C09-CBABD87359A3}" srcOrd="2" destOrd="0" presId="urn:microsoft.com/office/officeart/2018/5/layout/CenteredIconLabelDescriptionList"/>
    <dgm:cxn modelId="{A7435496-DBBA-4DFA-A135-0B3CE2DE79E5}" type="presParOf" srcId="{C6E12972-685C-4CC6-8C99-89419B534BD8}" destId="{556FC40C-9018-47CD-A2F7-9FE98F3661A7}" srcOrd="3" destOrd="0" presId="urn:microsoft.com/office/officeart/2018/5/layout/CenteredIconLabelDescriptionList"/>
    <dgm:cxn modelId="{C4444145-4663-47AF-B0F2-752817CBCA3E}" type="presParOf" srcId="{C6E12972-685C-4CC6-8C99-89419B534BD8}" destId="{2F332238-7180-441C-898E-FFB8A1A16898}" srcOrd="4" destOrd="0" presId="urn:microsoft.com/office/officeart/2018/5/layout/CenteredIconLabelDescriptionList"/>
    <dgm:cxn modelId="{8AC1EC02-01D3-49A6-B7DF-086D1595C3A8}" type="presParOf" srcId="{C6FAE192-822B-464B-A74F-9183897DA6FC}" destId="{28A9F234-9FCA-4159-A19D-C685D77C97C2}" srcOrd="3" destOrd="0" presId="urn:microsoft.com/office/officeart/2018/5/layout/CenteredIconLabelDescriptionList"/>
    <dgm:cxn modelId="{4BEE6775-612D-401B-8D3E-7ED30014EAFB}" type="presParOf" srcId="{C6FAE192-822B-464B-A74F-9183897DA6FC}" destId="{67B2C239-AC24-4C35-815A-9560BB65F719}" srcOrd="4" destOrd="0" presId="urn:microsoft.com/office/officeart/2018/5/layout/CenteredIconLabelDescriptionList"/>
    <dgm:cxn modelId="{A9FAC206-C6FD-4F4E-AF70-3705A7E08C60}" type="presParOf" srcId="{67B2C239-AC24-4C35-815A-9560BB65F719}" destId="{B876A724-1C7E-42C2-9884-E0DDDEC1BD04}" srcOrd="0" destOrd="0" presId="urn:microsoft.com/office/officeart/2018/5/layout/CenteredIconLabelDescriptionList"/>
    <dgm:cxn modelId="{D1F978C0-C7F4-438A-BED0-E9C7BB4265E1}" type="presParOf" srcId="{67B2C239-AC24-4C35-815A-9560BB65F719}" destId="{01BD96DE-96F3-4244-A202-685984C10207}" srcOrd="1" destOrd="0" presId="urn:microsoft.com/office/officeart/2018/5/layout/CenteredIconLabelDescriptionList"/>
    <dgm:cxn modelId="{9AE1BEB7-EBBA-4863-8969-7FF54C0210C4}" type="presParOf" srcId="{67B2C239-AC24-4C35-815A-9560BB65F719}" destId="{B07D8552-A896-4702-A680-29A74A75F07A}" srcOrd="2" destOrd="0" presId="urn:microsoft.com/office/officeart/2018/5/layout/CenteredIconLabelDescriptionList"/>
    <dgm:cxn modelId="{DFCB2F7A-88F8-4CF5-882C-B84714A9E696}" type="presParOf" srcId="{67B2C239-AC24-4C35-815A-9560BB65F719}" destId="{70278E42-9EB4-4311-A4B8-1AEAEA3E6473}" srcOrd="3" destOrd="0" presId="urn:microsoft.com/office/officeart/2018/5/layout/CenteredIconLabelDescriptionList"/>
    <dgm:cxn modelId="{951B1DC3-F747-4184-9B6B-22C40C8CEC3B}" type="presParOf" srcId="{67B2C239-AC24-4C35-815A-9560BB65F719}" destId="{CA77BE07-4530-4B4E-BBB4-161983EBDAB4}" srcOrd="4" destOrd="0" presId="urn:microsoft.com/office/officeart/2018/5/layout/CenteredIconLabelDescriptionList"/>
    <dgm:cxn modelId="{D56770E6-F50C-4934-A80A-306760B49989}" type="presParOf" srcId="{C6FAE192-822B-464B-A74F-9183897DA6FC}" destId="{C9F22DBD-F35A-435D-8D23-4E714C28A95C}" srcOrd="5" destOrd="0" presId="urn:microsoft.com/office/officeart/2018/5/layout/CenteredIconLabelDescriptionList"/>
    <dgm:cxn modelId="{56314118-8B07-4C4B-8B3F-9F28D0F109FD}" type="presParOf" srcId="{C6FAE192-822B-464B-A74F-9183897DA6FC}" destId="{12D07F8D-862E-4335-9108-F240124BD877}" srcOrd="6" destOrd="0" presId="urn:microsoft.com/office/officeart/2018/5/layout/CenteredIconLabelDescriptionList"/>
    <dgm:cxn modelId="{909ABE0C-BC96-4CE9-B403-E166B5786C6A}" type="presParOf" srcId="{12D07F8D-862E-4335-9108-F240124BD877}" destId="{BC7BD918-383E-49F9-8EDC-19F6523EFFDC}" srcOrd="0" destOrd="0" presId="urn:microsoft.com/office/officeart/2018/5/layout/CenteredIconLabelDescriptionList"/>
    <dgm:cxn modelId="{F034CB3F-C054-4D81-9B38-C15288B3EA2D}" type="presParOf" srcId="{12D07F8D-862E-4335-9108-F240124BD877}" destId="{E04DFBA2-0335-48DE-B557-D5E6442D8BF1}" srcOrd="1" destOrd="0" presId="urn:microsoft.com/office/officeart/2018/5/layout/CenteredIconLabelDescriptionList"/>
    <dgm:cxn modelId="{B7587CC5-CFEB-44CD-8D04-78D6FA2025B5}" type="presParOf" srcId="{12D07F8D-862E-4335-9108-F240124BD877}" destId="{5CA085CB-C832-480A-996E-26EF3FC18394}" srcOrd="2" destOrd="0" presId="urn:microsoft.com/office/officeart/2018/5/layout/CenteredIconLabelDescriptionList"/>
    <dgm:cxn modelId="{322698BF-D366-4998-B300-D0DC36679820}" type="presParOf" srcId="{12D07F8D-862E-4335-9108-F240124BD877}" destId="{AB97E04A-E80D-47ED-9FCB-E7B869A5FCF3}" srcOrd="3" destOrd="0" presId="urn:microsoft.com/office/officeart/2018/5/layout/CenteredIconLabelDescriptionList"/>
    <dgm:cxn modelId="{4CDDC75B-6043-4747-B2D9-E4DD6C608A23}" type="presParOf" srcId="{12D07F8D-862E-4335-9108-F240124BD877}" destId="{5D248F84-30AE-4427-9CD9-1502B63CEEF5}"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F7461-A6F4-4CC9-84A2-B425D02CCC4C}">
      <dsp:nvSpPr>
        <dsp:cNvPr id="0" name=""/>
        <dsp:cNvSpPr/>
      </dsp:nvSpPr>
      <dsp:spPr>
        <a:xfrm>
          <a:off x="0" y="471"/>
          <a:ext cx="9829800" cy="11025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7F9FD4-9189-485B-B5A2-EF4390DD5E0E}">
      <dsp:nvSpPr>
        <dsp:cNvPr id="0" name=""/>
        <dsp:cNvSpPr/>
      </dsp:nvSpPr>
      <dsp:spPr>
        <a:xfrm>
          <a:off x="333510" y="248536"/>
          <a:ext cx="606382" cy="606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85EFA6-AA16-440B-B52B-214D20CAEB1A}">
      <dsp:nvSpPr>
        <dsp:cNvPr id="0" name=""/>
        <dsp:cNvSpPr/>
      </dsp:nvSpPr>
      <dsp:spPr>
        <a:xfrm>
          <a:off x="1273403" y="471"/>
          <a:ext cx="855639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1111250">
            <a:lnSpc>
              <a:spcPct val="90000"/>
            </a:lnSpc>
            <a:spcBef>
              <a:spcPct val="0"/>
            </a:spcBef>
            <a:spcAft>
              <a:spcPct val="35000"/>
            </a:spcAft>
            <a:buNone/>
          </a:pPr>
          <a:r>
            <a:rPr lang="en-GB" sz="2500" kern="1200"/>
            <a:t>Complete failure of Runi UI development.</a:t>
          </a:r>
          <a:endParaRPr lang="en-US" sz="2500" kern="1200"/>
        </a:p>
      </dsp:txBody>
      <dsp:txXfrm>
        <a:off x="1273403" y="471"/>
        <a:ext cx="8556396" cy="1102514"/>
      </dsp:txXfrm>
    </dsp:sp>
    <dsp:sp modelId="{E50F2648-96C6-44BF-B0BD-137587237E14}">
      <dsp:nvSpPr>
        <dsp:cNvPr id="0" name=""/>
        <dsp:cNvSpPr/>
      </dsp:nvSpPr>
      <dsp:spPr>
        <a:xfrm>
          <a:off x="0" y="1378613"/>
          <a:ext cx="9829800" cy="11025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6749B-A204-4A32-947B-7E5DCBFAB436}">
      <dsp:nvSpPr>
        <dsp:cNvPr id="0" name=""/>
        <dsp:cNvSpPr/>
      </dsp:nvSpPr>
      <dsp:spPr>
        <a:xfrm>
          <a:off x="333510" y="1626679"/>
          <a:ext cx="606382" cy="606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2902D9-63E1-40C1-81F9-8D577BE863CE}">
      <dsp:nvSpPr>
        <dsp:cNvPr id="0" name=""/>
        <dsp:cNvSpPr/>
      </dsp:nvSpPr>
      <dsp:spPr>
        <a:xfrm>
          <a:off x="1273403" y="1378613"/>
          <a:ext cx="4423410"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1111250">
            <a:lnSpc>
              <a:spcPct val="90000"/>
            </a:lnSpc>
            <a:spcBef>
              <a:spcPct val="0"/>
            </a:spcBef>
            <a:spcAft>
              <a:spcPct val="35000"/>
            </a:spcAft>
            <a:buNone/>
          </a:pPr>
          <a:r>
            <a:rPr lang="en-GB" sz="2500" kern="1200"/>
            <a:t>Y2 Gross profit £154k</a:t>
          </a:r>
          <a:endParaRPr lang="en-US" sz="2500" kern="1200"/>
        </a:p>
      </dsp:txBody>
      <dsp:txXfrm>
        <a:off x="1273403" y="1378613"/>
        <a:ext cx="4423410" cy="1102514"/>
      </dsp:txXfrm>
    </dsp:sp>
    <dsp:sp modelId="{DD06B2D8-B043-4E85-A841-66F915FDDE8F}">
      <dsp:nvSpPr>
        <dsp:cNvPr id="0" name=""/>
        <dsp:cNvSpPr/>
      </dsp:nvSpPr>
      <dsp:spPr>
        <a:xfrm>
          <a:off x="5696813" y="1378613"/>
          <a:ext cx="413298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800100">
            <a:lnSpc>
              <a:spcPct val="90000"/>
            </a:lnSpc>
            <a:spcBef>
              <a:spcPct val="0"/>
            </a:spcBef>
            <a:spcAft>
              <a:spcPct val="35000"/>
            </a:spcAft>
            <a:buNone/>
          </a:pPr>
          <a:r>
            <a:rPr lang="en-GB" sz="1800" kern="1200"/>
            <a:t>Commission £11k</a:t>
          </a:r>
          <a:endParaRPr lang="en-US" sz="1800" kern="1200"/>
        </a:p>
      </dsp:txBody>
      <dsp:txXfrm>
        <a:off x="5696813" y="1378613"/>
        <a:ext cx="4132986" cy="1102514"/>
      </dsp:txXfrm>
    </dsp:sp>
    <dsp:sp modelId="{4CCD0BDE-9D7A-4990-91BA-1D256EFBBAD6}">
      <dsp:nvSpPr>
        <dsp:cNvPr id="0" name=""/>
        <dsp:cNvSpPr/>
      </dsp:nvSpPr>
      <dsp:spPr>
        <a:xfrm>
          <a:off x="0" y="2756756"/>
          <a:ext cx="9829800" cy="11025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23950A-9E3B-4A09-8114-FDFA67BEE89D}">
      <dsp:nvSpPr>
        <dsp:cNvPr id="0" name=""/>
        <dsp:cNvSpPr/>
      </dsp:nvSpPr>
      <dsp:spPr>
        <a:xfrm>
          <a:off x="333510" y="3004822"/>
          <a:ext cx="606382" cy="606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2BED8A-2151-4A40-974C-A6960EB32799}">
      <dsp:nvSpPr>
        <dsp:cNvPr id="0" name=""/>
        <dsp:cNvSpPr/>
      </dsp:nvSpPr>
      <dsp:spPr>
        <a:xfrm>
          <a:off x="1273403" y="2756756"/>
          <a:ext cx="4423410"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1111250">
            <a:lnSpc>
              <a:spcPct val="90000"/>
            </a:lnSpc>
            <a:spcBef>
              <a:spcPct val="0"/>
            </a:spcBef>
            <a:spcAft>
              <a:spcPct val="35000"/>
            </a:spcAft>
            <a:buNone/>
          </a:pPr>
          <a:r>
            <a:rPr lang="en-GB" sz="2500" kern="1200"/>
            <a:t>Y3+ Gross profit £324k</a:t>
          </a:r>
          <a:endParaRPr lang="en-US" sz="2500" kern="1200"/>
        </a:p>
      </dsp:txBody>
      <dsp:txXfrm>
        <a:off x="1273403" y="2756756"/>
        <a:ext cx="4423410" cy="1102514"/>
      </dsp:txXfrm>
    </dsp:sp>
    <dsp:sp modelId="{521F84BC-3A77-41F7-B16F-C65A1399BAE8}">
      <dsp:nvSpPr>
        <dsp:cNvPr id="0" name=""/>
        <dsp:cNvSpPr/>
      </dsp:nvSpPr>
      <dsp:spPr>
        <a:xfrm>
          <a:off x="5696813" y="2756756"/>
          <a:ext cx="413298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800100">
            <a:lnSpc>
              <a:spcPct val="90000"/>
            </a:lnSpc>
            <a:spcBef>
              <a:spcPct val="0"/>
            </a:spcBef>
            <a:spcAft>
              <a:spcPct val="35000"/>
            </a:spcAft>
            <a:buNone/>
          </a:pPr>
          <a:r>
            <a:rPr lang="en-GB" sz="1800" kern="1200"/>
            <a:t>Commission £22k</a:t>
          </a:r>
          <a:endParaRPr lang="en-US" sz="1800" kern="1200"/>
        </a:p>
      </dsp:txBody>
      <dsp:txXfrm>
        <a:off x="5696813" y="2756756"/>
        <a:ext cx="4132986" cy="1102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32810-274A-4B1D-9356-D9CC3A59EF3E}">
      <dsp:nvSpPr>
        <dsp:cNvPr id="0" name=""/>
        <dsp:cNvSpPr/>
      </dsp:nvSpPr>
      <dsp:spPr>
        <a:xfrm>
          <a:off x="762194" y="929127"/>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F6C5FB-8E09-4C19-86E4-CA560CBFCA80}">
      <dsp:nvSpPr>
        <dsp:cNvPr id="0" name=""/>
        <dsp:cNvSpPr/>
      </dsp:nvSpPr>
      <dsp:spPr>
        <a:xfrm>
          <a:off x="8092" y="1827300"/>
          <a:ext cx="2320312" cy="39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a:t>Assessed performance and options</a:t>
          </a:r>
          <a:endParaRPr lang="en-US" sz="1400" kern="1200"/>
        </a:p>
      </dsp:txBody>
      <dsp:txXfrm>
        <a:off x="8092" y="1827300"/>
        <a:ext cx="2320312" cy="391552"/>
      </dsp:txXfrm>
    </dsp:sp>
    <dsp:sp modelId="{74D77F5B-2BB5-4DA3-9543-614B4F6DC904}">
      <dsp:nvSpPr>
        <dsp:cNvPr id="0" name=""/>
        <dsp:cNvSpPr/>
      </dsp:nvSpPr>
      <dsp:spPr>
        <a:xfrm>
          <a:off x="8092" y="2258883"/>
          <a:ext cx="2320312" cy="671731"/>
        </a:xfrm>
        <a:prstGeom prst="rect">
          <a:avLst/>
        </a:prstGeom>
        <a:noFill/>
        <a:ln>
          <a:noFill/>
        </a:ln>
        <a:effectLst/>
      </dsp:spPr>
      <dsp:style>
        <a:lnRef idx="0">
          <a:scrgbClr r="0" g="0" b="0"/>
        </a:lnRef>
        <a:fillRef idx="0">
          <a:scrgbClr r="0" g="0" b="0"/>
        </a:fillRef>
        <a:effectRef idx="0">
          <a:scrgbClr r="0" g="0" b="0"/>
        </a:effectRef>
        <a:fontRef idx="minor"/>
      </dsp:style>
    </dsp:sp>
    <dsp:sp modelId="{AC51EB24-1086-4B85-9FB2-637A30DA95A7}">
      <dsp:nvSpPr>
        <dsp:cNvPr id="0" name=""/>
        <dsp:cNvSpPr/>
      </dsp:nvSpPr>
      <dsp:spPr>
        <a:xfrm>
          <a:off x="3488561" y="929127"/>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898504-8444-4FE3-9C09-CBABD87359A3}">
      <dsp:nvSpPr>
        <dsp:cNvPr id="0" name=""/>
        <dsp:cNvSpPr/>
      </dsp:nvSpPr>
      <dsp:spPr>
        <a:xfrm>
          <a:off x="2734460" y="1827300"/>
          <a:ext cx="2320312" cy="39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a:t>Considered risks</a:t>
          </a:r>
          <a:endParaRPr lang="en-US" sz="1400" kern="1200"/>
        </a:p>
      </dsp:txBody>
      <dsp:txXfrm>
        <a:off x="2734460" y="1827300"/>
        <a:ext cx="2320312" cy="391552"/>
      </dsp:txXfrm>
    </dsp:sp>
    <dsp:sp modelId="{2F332238-7180-441C-898E-FFB8A1A16898}">
      <dsp:nvSpPr>
        <dsp:cNvPr id="0" name=""/>
        <dsp:cNvSpPr/>
      </dsp:nvSpPr>
      <dsp:spPr>
        <a:xfrm>
          <a:off x="2734460" y="2258883"/>
          <a:ext cx="2320312" cy="671731"/>
        </a:xfrm>
        <a:prstGeom prst="rect">
          <a:avLst/>
        </a:prstGeom>
        <a:noFill/>
        <a:ln>
          <a:noFill/>
        </a:ln>
        <a:effectLst/>
      </dsp:spPr>
      <dsp:style>
        <a:lnRef idx="0">
          <a:scrgbClr r="0" g="0" b="0"/>
        </a:lnRef>
        <a:fillRef idx="0">
          <a:scrgbClr r="0" g="0" b="0"/>
        </a:fillRef>
        <a:effectRef idx="0">
          <a:scrgbClr r="0" g="0" b="0"/>
        </a:effectRef>
        <a:fontRef idx="minor"/>
      </dsp:style>
    </dsp:sp>
    <dsp:sp modelId="{B876A724-1C7E-42C2-9884-E0DDDEC1BD04}">
      <dsp:nvSpPr>
        <dsp:cNvPr id="0" name=""/>
        <dsp:cNvSpPr/>
      </dsp:nvSpPr>
      <dsp:spPr>
        <a:xfrm>
          <a:off x="6214928" y="929127"/>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7D8552-A896-4702-A680-29A74A75F07A}">
      <dsp:nvSpPr>
        <dsp:cNvPr id="0" name=""/>
        <dsp:cNvSpPr/>
      </dsp:nvSpPr>
      <dsp:spPr>
        <a:xfrm>
          <a:off x="5460827" y="1827300"/>
          <a:ext cx="2320312" cy="39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a:t>Mitigated as much as possible</a:t>
          </a:r>
          <a:endParaRPr lang="en-US" sz="1400" kern="1200"/>
        </a:p>
      </dsp:txBody>
      <dsp:txXfrm>
        <a:off x="5460827" y="1827300"/>
        <a:ext cx="2320312" cy="391552"/>
      </dsp:txXfrm>
    </dsp:sp>
    <dsp:sp modelId="{CA77BE07-4530-4B4E-BBB4-161983EBDAB4}">
      <dsp:nvSpPr>
        <dsp:cNvPr id="0" name=""/>
        <dsp:cNvSpPr/>
      </dsp:nvSpPr>
      <dsp:spPr>
        <a:xfrm>
          <a:off x="5460827" y="2258883"/>
          <a:ext cx="2320312" cy="671731"/>
        </a:xfrm>
        <a:prstGeom prst="rect">
          <a:avLst/>
        </a:prstGeom>
        <a:noFill/>
        <a:ln>
          <a:noFill/>
        </a:ln>
        <a:effectLst/>
      </dsp:spPr>
      <dsp:style>
        <a:lnRef idx="0">
          <a:scrgbClr r="0" g="0" b="0"/>
        </a:lnRef>
        <a:fillRef idx="0">
          <a:scrgbClr r="0" g="0" b="0"/>
        </a:fillRef>
        <a:effectRef idx="0">
          <a:scrgbClr r="0" g="0" b="0"/>
        </a:effectRef>
        <a:fontRef idx="minor"/>
      </dsp:style>
    </dsp:sp>
    <dsp:sp modelId="{BC7BD918-383E-49F9-8EDC-19F6523EFFDC}">
      <dsp:nvSpPr>
        <dsp:cNvPr id="0" name=""/>
        <dsp:cNvSpPr/>
      </dsp:nvSpPr>
      <dsp:spPr>
        <a:xfrm>
          <a:off x="8941296" y="929127"/>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A085CB-C832-480A-996E-26EF3FC18394}">
      <dsp:nvSpPr>
        <dsp:cNvPr id="0" name=""/>
        <dsp:cNvSpPr/>
      </dsp:nvSpPr>
      <dsp:spPr>
        <a:xfrm>
          <a:off x="8187194" y="1827300"/>
          <a:ext cx="2320312" cy="39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a:t>Assumptions remain</a:t>
          </a:r>
          <a:endParaRPr lang="en-US" sz="1400" kern="1200"/>
        </a:p>
      </dsp:txBody>
      <dsp:txXfrm>
        <a:off x="8187194" y="1827300"/>
        <a:ext cx="2320312" cy="391552"/>
      </dsp:txXfrm>
    </dsp:sp>
    <dsp:sp modelId="{5D248F84-30AE-4427-9CD9-1502B63CEEF5}">
      <dsp:nvSpPr>
        <dsp:cNvPr id="0" name=""/>
        <dsp:cNvSpPr/>
      </dsp:nvSpPr>
      <dsp:spPr>
        <a:xfrm>
          <a:off x="8187194" y="2258883"/>
          <a:ext cx="2320312" cy="671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Will Band of Bro’s wait? </a:t>
          </a:r>
          <a:endParaRPr lang="en-US" sz="1100" kern="1200"/>
        </a:p>
        <a:p>
          <a:pPr marL="0" lvl="0" indent="0" algn="ctr" defTabSz="488950">
            <a:lnSpc>
              <a:spcPct val="90000"/>
            </a:lnSpc>
            <a:spcBef>
              <a:spcPct val="0"/>
            </a:spcBef>
            <a:spcAft>
              <a:spcPct val="35000"/>
            </a:spcAft>
            <a:buNone/>
          </a:pPr>
          <a:r>
            <a:rPr lang="en-GB" sz="1100" kern="1200"/>
            <a:t>Will the threat of dropping support convince The Runes to agree to non-exclusive deal?</a:t>
          </a:r>
          <a:endParaRPr lang="en-US" sz="1100" kern="1200"/>
        </a:p>
      </dsp:txBody>
      <dsp:txXfrm>
        <a:off x="8187194" y="2258883"/>
        <a:ext cx="2320312" cy="67173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DCE667-0E8B-4020-B798-9F540ACF8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98FE84B-4CF5-479A-98FA-101E6C9224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249E17-B59A-4F61-B8D2-5B4F41E1978D}" type="datetime1">
              <a:rPr lang="en-GB" smtClean="0"/>
              <a:t>09/03/2025</a:t>
            </a:fld>
            <a:endParaRPr lang="en-GB" dirty="0"/>
          </a:p>
        </p:txBody>
      </p:sp>
      <p:sp>
        <p:nvSpPr>
          <p:cNvPr id="4" name="Footer Placeholder 3">
            <a:extLst>
              <a:ext uri="{FF2B5EF4-FFF2-40B4-BE49-F238E27FC236}">
                <a16:creationId xmlns:a16="http://schemas.microsoft.com/office/drawing/2014/main" id="{E9871FFA-2EDD-435F-95BB-D4913CE523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9F549EF-DEA6-491C-B092-AD1829A0E2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3C7C88-02FC-450C-BC0C-36A3D372F9C7}" type="slidenum">
              <a:rPr lang="en-GB" smtClean="0"/>
              <a:t>‹#›</a:t>
            </a:fld>
            <a:endParaRPr lang="en-GB"/>
          </a:p>
        </p:txBody>
      </p:sp>
    </p:spTree>
    <p:extLst>
      <p:ext uri="{BB962C8B-B14F-4D97-AF65-F5344CB8AC3E}">
        <p14:creationId xmlns:p14="http://schemas.microsoft.com/office/powerpoint/2010/main" val="524669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E95BD-28DC-4C06-ABE7-D1DD6658916C}" type="datetime1">
              <a:rPr lang="en-GB" smtClean="0"/>
              <a:pPr/>
              <a:t>09/03/2025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n-GB" noProof="0" smtClean="0"/>
              <a:t>‹#›</a:t>
            </a:fld>
            <a:endParaRPr lang="en-GB"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cs typeface="Times New Roman" panose="02020603050405020304" pitchFamily="18" charset="0"/>
              </a:rPr>
              <a:t>Hello,</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Welcome to the end of year position presentation for the endorsement options for DJ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Ascentia</a:t>
            </a:r>
            <a:r>
              <a:rPr lang="en-US" sz="1800" dirty="0">
                <a:effectLst/>
                <a:latin typeface="Cambria" panose="02040503050406030204" pitchFamily="18" charset="0"/>
                <a:ea typeface="Cambria" panose="02040503050406030204" pitchFamily="18" charset="0"/>
                <a:cs typeface="Times New Roman" panose="02020603050405020304" pitchFamily="18" charset="0"/>
              </a:rPr>
              <a:t>.</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1</a:t>
            </a:fld>
            <a:endParaRPr lang="en-GB"/>
          </a:p>
        </p:txBody>
      </p:sp>
    </p:spTree>
    <p:extLst>
      <p:ext uri="{BB962C8B-B14F-4D97-AF65-F5344CB8AC3E}">
        <p14:creationId xmlns:p14="http://schemas.microsoft.com/office/powerpoint/2010/main" val="2028141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This is an additional scenario that we need to consider before making a final decision, and that is the distinct possibility that the Runes fail to complete the next stage of their project, and the pre-assembled unit never actually makes it to market. If that is the case, then the sales we saw in year one are the best they are going to get. Combined with the £47k invested to try and reverse engineer the user interface, we will be left with £11k commission the next year and then £22k each year after.</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@georgeEssenceRiskIdentification2020</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@Olson2020</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10</a:t>
            </a:fld>
            <a:endParaRPr lang="en-GB" noProof="0"/>
          </a:p>
        </p:txBody>
      </p:sp>
    </p:spTree>
    <p:extLst>
      <p:ext uri="{BB962C8B-B14F-4D97-AF65-F5344CB8AC3E}">
        <p14:creationId xmlns:p14="http://schemas.microsoft.com/office/powerpoint/2010/main" val="851007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So based on all of these options, my recommendation is to re-enter negotiations with both companies.</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The counter offer we should approach The Runes with is they need to ensure the UI can be successfully reverse engineered. At the end of each sprint, we will have checkpoints with defined requirements. If they are unable to meet any of the objectives of these checkpoints, then they will be dropped as a client.</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We will also re-approach the exclusivity clause with The Runes. With their final position on exclusivity, we can then approach Band of Bros. If the Runes are still insistent on an exclusive deal, we will ask Band of Bros to wait up to six weeks before confirming either way. If the Runes agree to no longer require an exclusive deal, then we can start working with them straight away. otherwise if the Runes miss any checkpoints with the Runi UI, we can switch to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ARMBand</a:t>
            </a:r>
            <a:r>
              <a:rPr lang="en-US" sz="1800" dirty="0">
                <a:effectLst/>
                <a:latin typeface="Cambria" panose="02040503050406030204" pitchFamily="18" charset="0"/>
                <a:ea typeface="Cambria" panose="02040503050406030204" pitchFamily="18" charset="0"/>
                <a:cs typeface="Times New Roman" panose="02020603050405020304" pitchFamily="18" charset="0"/>
              </a:rPr>
              <a:t>.</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Whilst the exclusive deal with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ARMBand</a:t>
            </a:r>
            <a:r>
              <a:rPr lang="en-US" sz="1800" dirty="0">
                <a:effectLst/>
                <a:latin typeface="Cambria" panose="02040503050406030204" pitchFamily="18" charset="0"/>
                <a:ea typeface="Cambria" panose="02040503050406030204" pitchFamily="18" charset="0"/>
                <a:cs typeface="Times New Roman" panose="02020603050405020304" pitchFamily="18" charset="0"/>
              </a:rPr>
              <a:t> is still less than worst case Runi scenario, the difference is only 10% over the next four years, and the threat of withdrawing support may convince The Runes to accept the non-exclusive deal.</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11</a:t>
            </a:fld>
            <a:endParaRPr lang="en-GB" noProof="0"/>
          </a:p>
        </p:txBody>
      </p:sp>
    </p:spTree>
    <p:extLst>
      <p:ext uri="{BB962C8B-B14F-4D97-AF65-F5344CB8AC3E}">
        <p14:creationId xmlns:p14="http://schemas.microsoft.com/office/powerpoint/2010/main" val="2962941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We have assessed the performance of both brands, and the potential options for moving forward.</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A recommendation for next steps has been made, which mitigates the risk as much as possible, and also provides an improved bargaining position for negotiating a non-exclusive deal with both companies.</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There are a couple of assumptions that remain, for example, will Band of Bros wait the six weeks until we know for certain that the Runi UI will be delivered on time.</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We are also assuming that the threat of dropping Runi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wil</a:t>
            </a:r>
            <a:r>
              <a:rPr lang="en-US" sz="1800" dirty="0">
                <a:effectLst/>
                <a:latin typeface="Cambria" panose="02040503050406030204" pitchFamily="18" charset="0"/>
                <a:ea typeface="Cambria" panose="02040503050406030204" pitchFamily="18" charset="0"/>
                <a:cs typeface="Times New Roman" panose="02020603050405020304" pitchFamily="18" charset="0"/>
              </a:rPr>
              <a:t> sway the Runes into signing a non-exclusive deal.</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12</a:t>
            </a:fld>
            <a:endParaRPr lang="en-GB" noProof="0"/>
          </a:p>
        </p:txBody>
      </p:sp>
    </p:spTree>
    <p:extLst>
      <p:ext uri="{BB962C8B-B14F-4D97-AF65-F5344CB8AC3E}">
        <p14:creationId xmlns:p14="http://schemas.microsoft.com/office/powerpoint/2010/main" val="404935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cs typeface="Times New Roman" panose="02020603050405020304" pitchFamily="18" charset="0"/>
              </a:rPr>
              <a:t>A quick overview of what we will be covering today.</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First, we will review the Year one sales for both Runi and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ARMBand</a:t>
            </a:r>
            <a:r>
              <a:rPr lang="en-US" sz="1800" dirty="0">
                <a:effectLst/>
                <a:latin typeface="Cambria" panose="02040503050406030204" pitchFamily="18" charset="0"/>
                <a:ea typeface="Cambria" panose="02040503050406030204" pitchFamily="18" charset="0"/>
                <a:cs typeface="Times New Roman" panose="02020603050405020304" pitchFamily="18" charset="0"/>
              </a:rPr>
              <a:t>, and where each company sits in relation to their predicted sales.</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Second, we will look at the performance of our chosen product, Runi, and reflect on why the actual sales do not meet the predicted (spoiler alert for item 1).</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Next we will look at what we need to do for Runi to boost sales.</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Next we will look at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ARMBand</a:t>
            </a:r>
            <a:r>
              <a:rPr lang="en-US" sz="1800" dirty="0">
                <a:effectLst/>
                <a:latin typeface="Cambria" panose="02040503050406030204" pitchFamily="18" charset="0"/>
                <a:ea typeface="Cambria" panose="02040503050406030204" pitchFamily="18" charset="0"/>
                <a:cs typeface="Times New Roman" panose="02020603050405020304" pitchFamily="18" charset="0"/>
              </a:rPr>
              <a:t>. They have presented a new offer, which on the face of it, looks to be quite appealing.</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Finally, we will look at the options available, the risks, and the mitigations and make a final recommendation.</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2</a:t>
            </a:fld>
            <a:endParaRPr lang="en-GB" noProof="0"/>
          </a:p>
        </p:txBody>
      </p:sp>
    </p:spTree>
    <p:extLst>
      <p:ext uri="{BB962C8B-B14F-4D97-AF65-F5344CB8AC3E}">
        <p14:creationId xmlns:p14="http://schemas.microsoft.com/office/powerpoint/2010/main" val="69525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cs typeface="Times New Roman" panose="02020603050405020304" pitchFamily="18" charset="0"/>
              </a:rPr>
              <a:t>Lets first look at the one that never was –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ARMBand</a:t>
            </a:r>
            <a:r>
              <a:rPr lang="en-US" sz="1800" dirty="0">
                <a:effectLst/>
                <a:latin typeface="Cambria" panose="02040503050406030204" pitchFamily="18" charset="0"/>
                <a:ea typeface="Cambria" panose="02040503050406030204" pitchFamily="18" charset="0"/>
                <a:cs typeface="Times New Roman" panose="02020603050405020304" pitchFamily="18" charset="0"/>
              </a:rPr>
              <a:t>. The Band of Bros have seen sales of 750 units, against a projected 800. That’s 94% of predicted units. They of course were predicted to be in the red at the end of the first year, at negative £46k. They have ended the year on £53k in the red.</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Runi on the other hand, have not sold anywhere near as many units as predicted. They have only sold 1500 self-assembly units against a predicted 2750 and have not managed to sell any completed units.</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By following an Agile style of implementation, they were able to save on some costs and were predicted to end the year with a gross profit of £370k, however they have only managed a profit of £38.5k, leaving DJ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Ascentia</a:t>
            </a:r>
            <a:r>
              <a:rPr lang="en-US" sz="1800" dirty="0">
                <a:effectLst/>
                <a:latin typeface="Cambria" panose="02040503050406030204" pitchFamily="18" charset="0"/>
                <a:ea typeface="Cambria" panose="02040503050406030204" pitchFamily="18" charset="0"/>
                <a:cs typeface="Times New Roman" panose="02020603050405020304" pitchFamily="18" charset="0"/>
              </a:rPr>
              <a:t> with just shy of £3k commission. We had predicted £26k to DJ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Ascentia</a:t>
            </a:r>
            <a:r>
              <a:rPr lang="en-US" sz="1800" dirty="0">
                <a:effectLst/>
                <a:latin typeface="Cambria" panose="02040503050406030204" pitchFamily="18" charset="0"/>
                <a:ea typeface="Cambria" panose="02040503050406030204" pitchFamily="18" charset="0"/>
                <a:cs typeface="Times New Roman" panose="02020603050405020304" pitchFamily="18" charset="0"/>
              </a:rPr>
              <a:t>.</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3</a:t>
            </a:fld>
            <a:endParaRPr lang="en-GB" noProof="0"/>
          </a:p>
        </p:txBody>
      </p:sp>
    </p:spTree>
    <p:extLst>
      <p:ext uri="{BB962C8B-B14F-4D97-AF65-F5344CB8AC3E}">
        <p14:creationId xmlns:p14="http://schemas.microsoft.com/office/powerpoint/2010/main" val="35329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So, what went wrong. Whilst the end off year position is better than where we would have been had we chosen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ARMBand</a:t>
            </a:r>
            <a:r>
              <a:rPr lang="en-US" sz="1800" dirty="0">
                <a:effectLst/>
                <a:latin typeface="Cambria" panose="02040503050406030204" pitchFamily="18" charset="0"/>
                <a:ea typeface="Cambria" panose="02040503050406030204" pitchFamily="18" charset="0"/>
                <a:cs typeface="Times New Roman" panose="02020603050405020304" pitchFamily="18" charset="0"/>
              </a:rPr>
              <a:t>, we are still £24k short of where we thought we would be in terms of commission.</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The main reason behind this is the lack of completed units sold. An error in assumptions was made regarding the licensing of the User Interface components, and we have not been able to port the Norns ( @monome2024 ) software.</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Because of this, DJ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Ascentia</a:t>
            </a:r>
            <a:r>
              <a:rPr lang="en-US" sz="1800" dirty="0">
                <a:effectLst/>
                <a:latin typeface="Cambria" panose="02040503050406030204" pitchFamily="18" charset="0"/>
                <a:ea typeface="Cambria" panose="02040503050406030204" pitchFamily="18" charset="0"/>
                <a:cs typeface="Times New Roman" panose="02020603050405020304" pitchFamily="18" charset="0"/>
              </a:rPr>
              <a:t> has not been able to produce any demos, which has drastically affected sales.</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Of the self-assembly kits, we have seen sales of only 1500 against a predicted 2750. That’s only 64% of predicted self-assembly kits sold. It is unclear if these sales would be better if DJ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Ascentia</a:t>
            </a:r>
            <a:r>
              <a:rPr lang="en-US" sz="1800" dirty="0">
                <a:effectLst/>
                <a:latin typeface="Cambria" panose="02040503050406030204" pitchFamily="18" charset="0"/>
                <a:ea typeface="Cambria" panose="02040503050406030204" pitchFamily="18" charset="0"/>
                <a:cs typeface="Times New Roman" panose="02020603050405020304" pitchFamily="18" charset="0"/>
              </a:rPr>
              <a:t> had been able to make demos on the completed unit.</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@mccartneySuperCollider2023</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4</a:t>
            </a:fld>
            <a:endParaRPr lang="en-GB" noProof="0"/>
          </a:p>
        </p:txBody>
      </p:sp>
    </p:spTree>
    <p:extLst>
      <p:ext uri="{BB962C8B-B14F-4D97-AF65-F5344CB8AC3E}">
        <p14:creationId xmlns:p14="http://schemas.microsoft.com/office/powerpoint/2010/main" val="39828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What are the next steps for Runi?</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The development team estimate approximately six weeks to reverse engineer the Nornes UI. On top of that, DJ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Ascentia</a:t>
            </a:r>
            <a:r>
              <a:rPr lang="en-US" sz="1800" dirty="0">
                <a:effectLst/>
                <a:latin typeface="Cambria" panose="02040503050406030204" pitchFamily="18" charset="0"/>
                <a:ea typeface="Cambria" panose="02040503050406030204" pitchFamily="18" charset="0"/>
                <a:cs typeface="Times New Roman" panose="02020603050405020304" pitchFamily="18" charset="0"/>
              </a:rPr>
              <a:t> will need another four weeks to produce the Demos needed to sell the completed unit, so that’s the next ten weeks without the completed units on the market.</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Unfortunately, we need to take a waterfall approach ( @hughesProjectManagementITrelated2019 ) to this as there are clear direct dependencies – DJ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Ascentia</a:t>
            </a:r>
            <a:r>
              <a:rPr lang="en-US" sz="1800" dirty="0">
                <a:effectLst/>
                <a:latin typeface="Cambria" panose="02040503050406030204" pitchFamily="18" charset="0"/>
                <a:ea typeface="Cambria" panose="02040503050406030204" pitchFamily="18" charset="0"/>
                <a:cs typeface="Times New Roman" panose="02020603050405020304" pitchFamily="18" charset="0"/>
              </a:rPr>
              <a:t> cannot make a demo without a finished product.</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5</a:t>
            </a:fld>
            <a:endParaRPr lang="en-GB" noProof="0"/>
          </a:p>
        </p:txBody>
      </p:sp>
    </p:spTree>
    <p:extLst>
      <p:ext uri="{BB962C8B-B14F-4D97-AF65-F5344CB8AC3E}">
        <p14:creationId xmlns:p14="http://schemas.microsoft.com/office/powerpoint/2010/main" val="106792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To ensure that this project is achieved, we will assign our resources on a flat rate for the duration of their tasks. We will also assign two developers to the development stage.</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Over the six week development time frame we will work in two week sprints.</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The first - to reverse engineer the Nornes UI. The second - to build our own, and the final one to test.</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The second phase will require DJ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Ascentia</a:t>
            </a:r>
            <a:r>
              <a:rPr lang="en-US" sz="1800" dirty="0">
                <a:effectLst/>
                <a:latin typeface="Cambria" panose="02040503050406030204" pitchFamily="18" charset="0"/>
                <a:ea typeface="Cambria" panose="02040503050406030204" pitchFamily="18" charset="0"/>
                <a:cs typeface="Times New Roman" panose="02020603050405020304" pitchFamily="18" charset="0"/>
              </a:rPr>
              <a:t> to first learn the new software, then produce the demo's and then finally make the appropriate marketing material for Insta,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Youtube</a:t>
            </a:r>
            <a:r>
              <a:rPr lang="en-US" sz="1800" dirty="0">
                <a:effectLst/>
                <a:latin typeface="Cambria" panose="02040503050406030204" pitchFamily="18" charset="0"/>
                <a:ea typeface="Cambria" panose="02040503050406030204" pitchFamily="18" charset="0"/>
                <a:cs typeface="Times New Roman" panose="02020603050405020304" pitchFamily="18" charset="0"/>
              </a:rPr>
              <a:t> etc.</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All in-all, the additional project work is going to cost an additional ~£47k.</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@obrienProjectLibre2021</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6</a:t>
            </a:fld>
            <a:endParaRPr lang="en-GB" noProof="0"/>
          </a:p>
        </p:txBody>
      </p:sp>
    </p:spTree>
    <p:extLst>
      <p:ext uri="{BB962C8B-B14F-4D97-AF65-F5344CB8AC3E}">
        <p14:creationId xmlns:p14="http://schemas.microsoft.com/office/powerpoint/2010/main" val="403364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If we want to model worst case scenario, then we can make the following assumptions:</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spcBef>
                <a:spcPts val="180"/>
              </a:spcBef>
              <a:spcAft>
                <a:spcPts val="180"/>
              </a:spcAft>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Any income from the completed units for the first year will be reduced by 42/52, or 80%.</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spcBef>
                <a:spcPts val="180"/>
              </a:spcBef>
              <a:spcAft>
                <a:spcPts val="180"/>
              </a:spcAft>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The lower amount of earnings will be based on 65% of predicted annual sales.</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If we make these assumptions, then any predictions will be the lowest expected earnings.</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We are looking at nearly £19k commission in the next year after development costs have been deducted, and then £47k each year after, which is still better than the original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ARMband</a:t>
            </a:r>
            <a:r>
              <a:rPr lang="en-US" sz="1800" dirty="0">
                <a:effectLst/>
                <a:latin typeface="Cambria" panose="02040503050406030204" pitchFamily="18" charset="0"/>
                <a:ea typeface="Cambria" panose="02040503050406030204" pitchFamily="18" charset="0"/>
                <a:cs typeface="Times New Roman" panose="02020603050405020304" pitchFamily="18" charset="0"/>
              </a:rPr>
              <a:t> offer.</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7</a:t>
            </a:fld>
            <a:endParaRPr lang="en-GB" noProof="0"/>
          </a:p>
        </p:txBody>
      </p:sp>
    </p:spTree>
    <p:extLst>
      <p:ext uri="{BB962C8B-B14F-4D97-AF65-F5344CB8AC3E}">
        <p14:creationId xmlns:p14="http://schemas.microsoft.com/office/powerpoint/2010/main" val="1776683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The Band of Bros have approached with a new offer, which is worth consideration.</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Having completed their first year of sales, and brought their product to market, they are no longer looking for initial investment, and also do not need exclusivity, but are offering a lower commission of 8%.</a:t>
            </a:r>
            <a:br>
              <a:rPr lang="en-US" sz="18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effectLst/>
                <a:latin typeface="Cambria" panose="02040503050406030204" pitchFamily="18" charset="0"/>
                <a:ea typeface="Cambria" panose="02040503050406030204" pitchFamily="18" charset="0"/>
                <a:cs typeface="Times New Roman" panose="02020603050405020304" pitchFamily="18" charset="0"/>
              </a:rPr>
              <a:t>That said, if the Runes reject a non-exclusive deal, Band of Bros will increase their offer to 11%.</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Given they managed to sell 94% of predicted products without DJ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Ascentia</a:t>
            </a:r>
            <a:r>
              <a:rPr lang="en-US" sz="1800" dirty="0">
                <a:effectLst/>
                <a:latin typeface="Cambria" panose="02040503050406030204" pitchFamily="18" charset="0"/>
                <a:ea typeface="Cambria" panose="02040503050406030204" pitchFamily="18" charset="0"/>
                <a:cs typeface="Times New Roman" panose="02020603050405020304" pitchFamily="18" charset="0"/>
              </a:rPr>
              <a:t>, we can make the same assumption for the Runi, and apply 94% to the endorsed sale numbers.</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Because the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ARMBand</a:t>
            </a:r>
            <a:r>
              <a:rPr lang="en-US" sz="1800" dirty="0">
                <a:effectLst/>
                <a:latin typeface="Cambria" panose="02040503050406030204" pitchFamily="18" charset="0"/>
                <a:ea typeface="Cambria" panose="02040503050406030204" pitchFamily="18" charset="0"/>
                <a:cs typeface="Times New Roman" panose="02020603050405020304" pitchFamily="18" charset="0"/>
              </a:rPr>
              <a:t> product was starting at a deficit at the end of year one / beginning of year 2, their next year Gross profits and therefor commission are projected to be either £10k for non-exclusive deal or £14 for an exclusive deal.</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8</a:t>
            </a:fld>
            <a:endParaRPr lang="en-GB" noProof="0"/>
          </a:p>
        </p:txBody>
      </p:sp>
    </p:spTree>
    <p:extLst>
      <p:ext uri="{BB962C8B-B14F-4D97-AF65-F5344CB8AC3E}">
        <p14:creationId xmlns:p14="http://schemas.microsoft.com/office/powerpoint/2010/main" val="3030631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Ultimately we have three options, one of which is not 100% within our control.</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Option 1, is if we were to continue with Runi and the Runes. This would result in next year gross profit of £266k and commission of £18.6 and then £46.6k Commission each year after.</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Option 2, is if we were to take on the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ARMBand</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their non-exclusive offer. this would add an additional £10k - £14k to option 1, which I think we can all agree is the best possible outcome.</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Unfortunately if we go with option 2, there is a 50-50 chance that Runes will withdraw and we will lose their product and income. This will force us into option 3, which is the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ARMBand</a:t>
            </a:r>
            <a:r>
              <a:rPr lang="en-US" sz="1800" dirty="0">
                <a:effectLst/>
                <a:latin typeface="Cambria" panose="02040503050406030204" pitchFamily="18" charset="0"/>
                <a:ea typeface="Cambria" panose="02040503050406030204" pitchFamily="18" charset="0"/>
                <a:cs typeface="Times New Roman" panose="02020603050405020304" pitchFamily="18" charset="0"/>
              </a:rPr>
              <a:t> exclusive deal, giving us a gross profit and commission of £14k-£20.</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9</a:t>
            </a:fld>
            <a:endParaRPr lang="en-GB" noProof="0"/>
          </a:p>
        </p:txBody>
      </p:sp>
    </p:spTree>
    <p:extLst>
      <p:ext uri="{BB962C8B-B14F-4D97-AF65-F5344CB8AC3E}">
        <p14:creationId xmlns:p14="http://schemas.microsoft.com/office/powerpoint/2010/main" val="2204490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fld id="{2DAF9AAE-69EC-48ED-88AF-328B4730C6B5}" type="datetime1">
              <a:rPr lang="en-GB" noProof="0" smtClean="0">
                <a:solidFill>
                  <a:prstClr val="black">
                    <a:tint val="75000"/>
                  </a:prstClr>
                </a:solidFill>
              </a:rPr>
              <a:t>10/03/2025</a:t>
            </a:fld>
            <a:endParaRPr lang="en-GB" noProof="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DJ Ascentia  End of Year Position</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fld id="{67D77CB1-B34C-4CDD-B9EB-FC3E5FB18FB2}" type="datetime1">
              <a:rPr lang="en-GB" noProof="0" smtClean="0">
                <a:solidFill>
                  <a:prstClr val="black">
                    <a:tint val="75000"/>
                  </a:prstClr>
                </a:solidFill>
              </a:rPr>
              <a:t>10/03/2025</a:t>
            </a:fld>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DJ Ascentia  End of Year Position</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fld id="{B4C76246-5907-4F2E-8148-C008AFB4A831}" type="datetime1">
              <a:rPr lang="en-GB" noProof="0" smtClean="0">
                <a:solidFill>
                  <a:prstClr val="black">
                    <a:tint val="75000"/>
                  </a:prstClr>
                </a:solidFill>
              </a:rPr>
              <a:t>10/03/2025</a:t>
            </a:fld>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GB" noProof="0">
                <a:solidFill>
                  <a:prstClr val="black">
                    <a:tint val="75000"/>
                  </a:prstClr>
                </a:solidFill>
              </a:rPr>
              <a:t>DJ Ascentia  End of Year Position</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n-US" noProof="0"/>
              <a:t>Click to edit Master text styles</a:t>
            </a:r>
          </a:p>
          <a:p>
            <a:pPr lvl="1" rtl="0"/>
            <a:r>
              <a:rPr lang="en-US" noProof="0"/>
              <a:t>Second level</a:t>
            </a:r>
          </a:p>
          <a:p>
            <a:pPr lvl="2" rtl="0"/>
            <a:r>
              <a:rPr lang="en-US" noProof="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fld id="{5906BDB2-40A9-497C-BD9B-8BB6869CD2F5}" type="datetime1">
              <a:rPr lang="en-GB" noProof="0" smtClean="0">
                <a:solidFill>
                  <a:prstClr val="black">
                    <a:tint val="75000"/>
                  </a:prstClr>
                </a:solidFill>
              </a:rPr>
              <a:t>10/03/2025</a:t>
            </a:fld>
            <a:endParaRPr lang="en-GB" noProof="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DJ Ascentia  End of Year Position</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fld id="{81A7171E-68EA-4D09-8982-BEFE0FFC831E}" type="datetime1">
              <a:rPr lang="en-GB" noProof="0" smtClean="0">
                <a:solidFill>
                  <a:prstClr val="black">
                    <a:tint val="75000"/>
                  </a:prstClr>
                </a:solidFill>
              </a:rPr>
              <a:t>10/03/2025</a:t>
            </a:fld>
            <a:endParaRPr lang="en-GB" noProof="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DJ Ascentia  End of Year Position</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fld id="{B6D5D089-3CC0-4257-852D-0DC13BC8B3A1}" type="datetime1">
              <a:rPr lang="en-GB" noProof="0" smtClean="0">
                <a:solidFill>
                  <a:prstClr val="black">
                    <a:tint val="75000"/>
                  </a:prstClr>
                </a:solidFill>
              </a:rPr>
              <a:t>10/03/2025</a:t>
            </a:fld>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DJ Ascentia  End of Year Position</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fld id="{0B2539F3-7D76-4202-BE57-D195209E60BC}" type="datetime1">
              <a:rPr lang="en-GB" noProof="0" smtClean="0">
                <a:solidFill>
                  <a:prstClr val="black">
                    <a:tint val="75000"/>
                  </a:prstClr>
                </a:solidFill>
              </a:rPr>
              <a:t>10/03/2025</a:t>
            </a:fld>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DJ Ascentia  End of Year Position</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n-US" noProof="0"/>
              <a:t>Click to edit Master text styles</a:t>
            </a:r>
          </a:p>
          <a:p>
            <a:pPr lvl="1" rtl="0"/>
            <a:r>
              <a:rPr lang="en-US" noProof="0"/>
              <a:t>Second level</a:t>
            </a:r>
          </a:p>
          <a:p>
            <a:pPr lvl="2" rtl="0"/>
            <a:r>
              <a:rPr lang="en-US" noProof="0"/>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fld id="{77B2D875-6348-446E-A7B0-5BC9ECAD9293}" type="datetime1">
              <a:rPr lang="en-GB" noProof="0" smtClean="0">
                <a:solidFill>
                  <a:prstClr val="black">
                    <a:tint val="75000"/>
                  </a:prstClr>
                </a:solidFill>
              </a:rPr>
              <a:t>10/03/2025</a:t>
            </a:fld>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DJ Ascentia  End of Year Position</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fld id="{6C890487-1483-40AB-BDE6-3E3B00B02EA3}" type="datetime1">
              <a:rPr lang="en-GB" noProof="0" smtClean="0">
                <a:solidFill>
                  <a:prstClr val="black">
                    <a:tint val="75000"/>
                  </a:prstClr>
                </a:solidFill>
              </a:rPr>
              <a:t>10/03/2025</a:t>
            </a:fld>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DJ Ascentia  End of Year Position</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fld id="{93A98E0F-3950-41DA-B6DF-CAECB61C3DFF}" type="datetime1">
              <a:rPr lang="en-GB" noProof="0" smtClean="0">
                <a:solidFill>
                  <a:prstClr val="black">
                    <a:tint val="75000"/>
                  </a:prstClr>
                </a:solidFill>
              </a:rPr>
              <a:t>10/03/2025</a:t>
            </a:fld>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DJ Ascentia  End of Year Position</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fld id="{C233FD3B-4AC5-4ADE-A385-99DFF6445D09}" type="datetime1">
              <a:rPr lang="en-GB" noProof="0" smtClean="0">
                <a:solidFill>
                  <a:prstClr val="black">
                    <a:tint val="75000"/>
                  </a:prstClr>
                </a:solidFill>
              </a:rPr>
              <a:t>10/03/2025</a:t>
            </a:fld>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DJ Ascentia  End of Year Position</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n-US" noProof="0"/>
              <a:t>Click icon to add picture</a:t>
            </a:r>
            <a:endParaRPr lang="en-GB" noProof="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fld id="{6D5FD4B0-9181-45FE-887F-E4A3A40592AD}" type="datetime1">
              <a:rPr lang="en-GB" noProof="0" smtClean="0"/>
              <a:t>10/03/2025</a:t>
            </a:fld>
            <a:endParaRPr lang="en-GB" noProof="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GB" noProof="0"/>
              <a:t>DJ Ascentia  End of Year Position</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GB" noProof="0" smtClean="0"/>
              <a:pPr>
                <a:defRPr/>
              </a:pPr>
              <a:t>‹#›</a:t>
            </a:fld>
            <a:endParaRPr lang="en-GB"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fld id="{29314751-18A0-47A4-94CB-DC2D33663563}" type="datetime1">
              <a:rPr lang="en-GB" noProof="0" smtClean="0">
                <a:solidFill>
                  <a:prstClr val="black">
                    <a:tint val="75000"/>
                  </a:prstClr>
                </a:solidFill>
              </a:rPr>
              <a:t>10/03/2025</a:t>
            </a:fld>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DJ Ascentia  End of Year Position</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fld id="{64435886-9763-4CFB-898E-1FC8B0904C69}" type="datetime1">
              <a:rPr lang="en-GB" noProof="0" smtClean="0">
                <a:solidFill>
                  <a:prstClr val="black">
                    <a:tint val="75000"/>
                  </a:prstClr>
                </a:solidFill>
              </a:rPr>
              <a:t>10/03/2025</a:t>
            </a:fld>
            <a:endParaRPr lang="en-GB" noProof="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DJ Ascentia  End of Year Position</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fld id="{A30B2127-3363-42F1-BC03-56F06F8C456E}" type="datetime1">
              <a:rPr lang="en-GB" noProof="0" smtClean="0">
                <a:solidFill>
                  <a:prstClr val="black">
                    <a:tint val="75000"/>
                  </a:prstClr>
                </a:solidFill>
              </a:rPr>
              <a:t>10/03/2025</a:t>
            </a:fld>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GB" noProof="0">
                <a:solidFill>
                  <a:prstClr val="black">
                    <a:tint val="75000"/>
                  </a:prstClr>
                </a:solidFill>
              </a:rPr>
              <a:t>DJ Ascentia  End of Year Position</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supercollider.github.io" TargetMode="External"/><Relationship Id="rId2" Type="http://schemas.openxmlformats.org/officeDocument/2006/relationships/hyperlink" Target="https://doi.org/10.21275/SR20215023033" TargetMode="External"/><Relationship Id="rId1" Type="http://schemas.openxmlformats.org/officeDocument/2006/relationships/slideLayout" Target="../slideLayouts/slideLayout6.xml"/><Relationship Id="rId6" Type="http://schemas.openxmlformats.org/officeDocument/2006/relationships/hyperlink" Target="https://doi.org/10.1007/978-3-662-60608-7" TargetMode="External"/><Relationship Id="rId5" Type="http://schemas.openxmlformats.org/officeDocument/2006/relationships/hyperlink" Target="https://doi.org/www.projectlibre.com" TargetMode="External"/><Relationship Id="rId4" Type="http://schemas.openxmlformats.org/officeDocument/2006/relationships/hyperlink" Target="https://github.com/monome/norns-imag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rtlCol="0"/>
          <a:lstStyle/>
          <a:p>
            <a:pPr rtl="0"/>
            <a:r>
              <a:rPr lang="en-GB" dirty="0">
                <a:solidFill>
                  <a:srgbClr val="FFFFFF"/>
                </a:solidFill>
              </a:rPr>
              <a:t>DJ </a:t>
            </a:r>
            <a:r>
              <a:rPr lang="en-GB" dirty="0" err="1">
                <a:solidFill>
                  <a:srgbClr val="FFFFFF"/>
                </a:solidFill>
              </a:rPr>
              <a:t>Ascentia</a:t>
            </a:r>
            <a:r>
              <a:rPr lang="en-GB" dirty="0">
                <a:solidFill>
                  <a:srgbClr val="FFFFFF"/>
                </a:solidFill>
              </a:rPr>
              <a:t> </a:t>
            </a:r>
            <a:br>
              <a:rPr lang="en-GB" dirty="0">
                <a:solidFill>
                  <a:srgbClr val="FFFFFF"/>
                </a:solidFill>
              </a:rPr>
            </a:br>
            <a:r>
              <a:rPr lang="en-GB" dirty="0">
                <a:solidFill>
                  <a:srgbClr val="FFFFFF"/>
                </a:solidFill>
              </a:rPr>
              <a:t>End of Year Position</a:t>
            </a:r>
            <a:endParaRPr lang="en-GB"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n-GB" dirty="0">
                <a:solidFill>
                  <a:srgbClr val="FFFFFF"/>
                </a:solidFill>
              </a:rPr>
              <a:t>Mark Collins</a:t>
            </a:r>
          </a:p>
          <a:p>
            <a:pPr rtl="0"/>
            <a:endParaRPr lang="en-GB"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A20CE18-C687-D47B-7474-ECFB6D37B5B5}"/>
              </a:ext>
            </a:extLst>
          </p:cNvPr>
          <p:cNvSpPr>
            <a:spLocks noGrp="1"/>
          </p:cNvSpPr>
          <p:nvPr>
            <p:ph type="title"/>
          </p:nvPr>
        </p:nvSpPr>
        <p:spPr>
          <a:xfrm>
            <a:off x="539496" y="365125"/>
            <a:ext cx="10515600" cy="1325563"/>
          </a:xfrm>
        </p:spPr>
        <p:txBody>
          <a:bodyPr anchor="ctr">
            <a:normAutofit/>
          </a:bodyPr>
          <a:lstStyle/>
          <a:p>
            <a:r>
              <a:rPr lang="en-GB" dirty="0"/>
              <a:t>Fourth option</a:t>
            </a:r>
          </a:p>
        </p:txBody>
      </p:sp>
      <p:sp>
        <p:nvSpPr>
          <p:cNvPr id="7" name="Date Placeholder 6">
            <a:extLst>
              <a:ext uri="{FF2B5EF4-FFF2-40B4-BE49-F238E27FC236}">
                <a16:creationId xmlns:a16="http://schemas.microsoft.com/office/drawing/2014/main" id="{CBF93617-142A-EFF6-5491-9E3F729B926B}"/>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fld id="{0FF1D323-10F7-4D04-B498-CA72B93E047A}" type="datetime1">
              <a:rPr lang="en-GB" noProof="0" smtClean="0">
                <a:solidFill>
                  <a:prstClr val="black">
                    <a:tint val="75000"/>
                  </a:prstClr>
                </a:solidFill>
              </a:rPr>
              <a:t>10/03/2025</a:t>
            </a:fld>
            <a:endParaRPr lang="en-GB" noProof="0">
              <a:solidFill>
                <a:prstClr val="black">
                  <a:tint val="75000"/>
                </a:prstClr>
              </a:solidFill>
            </a:endParaRPr>
          </a:p>
        </p:txBody>
      </p:sp>
      <p:sp>
        <p:nvSpPr>
          <p:cNvPr id="8" name="Footer Placeholder 7">
            <a:extLst>
              <a:ext uri="{FF2B5EF4-FFF2-40B4-BE49-F238E27FC236}">
                <a16:creationId xmlns:a16="http://schemas.microsoft.com/office/drawing/2014/main" id="{2F03E20B-2D81-A4DE-E382-42D5981345BC}"/>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GB" noProof="0">
                <a:solidFill>
                  <a:prstClr val="black">
                    <a:tint val="75000"/>
                  </a:prstClr>
                </a:solidFill>
              </a:rPr>
              <a:t>DJ Ascentia  End of Year Position</a:t>
            </a:r>
          </a:p>
        </p:txBody>
      </p:sp>
      <p:sp>
        <p:nvSpPr>
          <p:cNvPr id="9" name="Slide Number Placeholder 8">
            <a:extLst>
              <a:ext uri="{FF2B5EF4-FFF2-40B4-BE49-F238E27FC236}">
                <a16:creationId xmlns:a16="http://schemas.microsoft.com/office/drawing/2014/main" id="{A1C5B0F1-3EE5-E7B9-03F6-76E45AA0477A}"/>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n-GB" noProof="0" smtClean="0">
                <a:solidFill>
                  <a:prstClr val="black">
                    <a:tint val="75000"/>
                  </a:prstClr>
                </a:solidFill>
              </a:rPr>
              <a:pPr rtl="0">
                <a:spcAft>
                  <a:spcPts val="600"/>
                </a:spcAft>
                <a:defRPr/>
              </a:pPr>
              <a:t>10</a:t>
            </a:fld>
            <a:endParaRPr lang="en-GB" noProof="0">
              <a:solidFill>
                <a:prstClr val="black">
                  <a:tint val="75000"/>
                </a:prstClr>
              </a:solidFill>
            </a:endParaRPr>
          </a:p>
        </p:txBody>
      </p:sp>
      <p:graphicFrame>
        <p:nvGraphicFramePr>
          <p:cNvPr id="15" name="Content Placeholder 12">
            <a:extLst>
              <a:ext uri="{FF2B5EF4-FFF2-40B4-BE49-F238E27FC236}">
                <a16:creationId xmlns:a16="http://schemas.microsoft.com/office/drawing/2014/main" id="{43AC7EA1-F912-EBA4-EFC0-12185716650F}"/>
              </a:ext>
            </a:extLst>
          </p:cNvPr>
          <p:cNvGraphicFramePr>
            <a:graphicFrameLocks noGrp="1"/>
          </p:cNvGraphicFramePr>
          <p:nvPr>
            <p:ph idx="1"/>
            <p:extLst>
              <p:ext uri="{D42A27DB-BD31-4B8C-83A1-F6EECF244321}">
                <p14:modId xmlns:p14="http://schemas.microsoft.com/office/powerpoint/2010/main" val="15256489"/>
              </p:ext>
            </p:extLst>
          </p:nvPr>
        </p:nvGraphicFramePr>
        <p:xfrm>
          <a:off x="1179576" y="1911096"/>
          <a:ext cx="9829800" cy="3859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00AC9AA9-8456-C96E-0E48-A9DF460C7569}"/>
              </a:ext>
            </a:extLst>
          </p:cNvPr>
          <p:cNvSpPr txBox="1"/>
          <p:nvPr/>
        </p:nvSpPr>
        <p:spPr>
          <a:xfrm>
            <a:off x="838200" y="5710019"/>
            <a:ext cx="2422138" cy="646331"/>
          </a:xfrm>
          <a:prstGeom prst="rect">
            <a:avLst/>
          </a:prstGeom>
          <a:noFill/>
        </p:spPr>
        <p:txBody>
          <a:bodyPr wrap="none" rtlCol="0">
            <a:spAutoFit/>
          </a:bodyPr>
          <a:lstStyle/>
          <a:p>
            <a:r>
              <a:rPr lang="en-GB" dirty="0"/>
              <a:t>George (2020)</a:t>
            </a:r>
          </a:p>
          <a:p>
            <a:r>
              <a:rPr lang="en-GB" dirty="0"/>
              <a:t>Olson and Wu (2020)</a:t>
            </a:r>
          </a:p>
        </p:txBody>
      </p:sp>
    </p:spTree>
    <p:extLst>
      <p:ext uri="{BB962C8B-B14F-4D97-AF65-F5344CB8AC3E}">
        <p14:creationId xmlns:p14="http://schemas.microsoft.com/office/powerpoint/2010/main" val="428436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F9AB-B402-3794-2F6C-C117E5784C40}"/>
              </a:ext>
            </a:extLst>
          </p:cNvPr>
          <p:cNvSpPr>
            <a:spLocks noGrp="1"/>
          </p:cNvSpPr>
          <p:nvPr>
            <p:ph type="title"/>
          </p:nvPr>
        </p:nvSpPr>
        <p:spPr>
          <a:xfrm>
            <a:off x="539496" y="365125"/>
            <a:ext cx="10515600" cy="1325563"/>
          </a:xfrm>
        </p:spPr>
        <p:txBody>
          <a:bodyPr anchor="ctr">
            <a:normAutofit/>
          </a:bodyPr>
          <a:lstStyle/>
          <a:p>
            <a:r>
              <a:rPr lang="en-GB" dirty="0"/>
              <a:t>Recommendation</a:t>
            </a:r>
          </a:p>
        </p:txBody>
      </p:sp>
      <p:pic>
        <p:nvPicPr>
          <p:cNvPr id="8" name="Content Placeholder 7" descr="A diagram of a check point&#10;&#10;AI-generated content may be incorrect.">
            <a:extLst>
              <a:ext uri="{FF2B5EF4-FFF2-40B4-BE49-F238E27FC236}">
                <a16:creationId xmlns:a16="http://schemas.microsoft.com/office/drawing/2014/main" id="{8C47C96D-2357-7363-FBEB-DDB134700428}"/>
              </a:ext>
            </a:extLst>
          </p:cNvPr>
          <p:cNvPicPr>
            <a:picLocks noGrp="1" noChangeAspect="1"/>
          </p:cNvPicPr>
          <p:nvPr>
            <p:ph idx="1"/>
          </p:nvPr>
        </p:nvPicPr>
        <p:blipFill>
          <a:blip r:embed="rId3"/>
          <a:stretch>
            <a:fillRect/>
          </a:stretch>
        </p:blipFill>
        <p:spPr>
          <a:xfrm>
            <a:off x="1179576" y="2157614"/>
            <a:ext cx="9829800" cy="3366705"/>
          </a:xfrm>
          <a:noFill/>
        </p:spPr>
      </p:pic>
      <p:sp>
        <p:nvSpPr>
          <p:cNvPr id="3" name="Date Placeholder 2">
            <a:extLst>
              <a:ext uri="{FF2B5EF4-FFF2-40B4-BE49-F238E27FC236}">
                <a16:creationId xmlns:a16="http://schemas.microsoft.com/office/drawing/2014/main" id="{8C6B1ECA-8FDE-1168-AB4D-6CED4E4885D2}"/>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fld id="{7E988F6F-A2BC-4A32-A00E-45B18DA41C16}" type="datetime1">
              <a:rPr lang="en-GB" noProof="0" smtClean="0">
                <a:solidFill>
                  <a:prstClr val="black">
                    <a:tint val="75000"/>
                  </a:prstClr>
                </a:solidFill>
              </a:rPr>
              <a:t>10/03/2025</a:t>
            </a:fld>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94D6566E-E0B4-DCA8-8033-7215228F137D}"/>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GB" noProof="0">
                <a:solidFill>
                  <a:prstClr val="black">
                    <a:tint val="75000"/>
                  </a:prstClr>
                </a:solidFill>
              </a:rPr>
              <a:t>DJ Ascentia  End of Year Position</a:t>
            </a:r>
          </a:p>
        </p:txBody>
      </p:sp>
      <p:sp>
        <p:nvSpPr>
          <p:cNvPr id="5" name="Slide Number Placeholder 4">
            <a:extLst>
              <a:ext uri="{FF2B5EF4-FFF2-40B4-BE49-F238E27FC236}">
                <a16:creationId xmlns:a16="http://schemas.microsoft.com/office/drawing/2014/main" id="{0EE35F9B-58E4-B8CE-A70B-16EE9FADE6BF}"/>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n-GB" noProof="0" smtClean="0">
                <a:solidFill>
                  <a:prstClr val="black">
                    <a:tint val="75000"/>
                  </a:prstClr>
                </a:solidFill>
              </a:rPr>
              <a:pPr rtl="0">
                <a:spcAft>
                  <a:spcPts val="600"/>
                </a:spcAft>
                <a:defRPr/>
              </a:pPr>
              <a:t>11</a:t>
            </a:fld>
            <a:endParaRPr lang="en-GB" noProof="0">
              <a:solidFill>
                <a:prstClr val="black">
                  <a:tint val="75000"/>
                </a:prstClr>
              </a:solidFill>
            </a:endParaRPr>
          </a:p>
        </p:txBody>
      </p:sp>
    </p:spTree>
    <p:extLst>
      <p:ext uri="{BB962C8B-B14F-4D97-AF65-F5344CB8AC3E}">
        <p14:creationId xmlns:p14="http://schemas.microsoft.com/office/powerpoint/2010/main" val="215346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A2DED0-B1ED-A11E-B4EF-575ADDC55486}"/>
              </a:ext>
            </a:extLst>
          </p:cNvPr>
          <p:cNvSpPr>
            <a:spLocks noGrp="1"/>
          </p:cNvSpPr>
          <p:nvPr>
            <p:ph type="title"/>
          </p:nvPr>
        </p:nvSpPr>
        <p:spPr>
          <a:xfrm>
            <a:off x="838200" y="365125"/>
            <a:ext cx="10515600" cy="1325563"/>
          </a:xfrm>
        </p:spPr>
        <p:txBody>
          <a:bodyPr anchor="ctr">
            <a:normAutofit/>
          </a:bodyPr>
          <a:lstStyle/>
          <a:p>
            <a:r>
              <a:rPr lang="en-GB" dirty="0"/>
              <a:t>Conclusion</a:t>
            </a:r>
          </a:p>
        </p:txBody>
      </p:sp>
      <p:sp>
        <p:nvSpPr>
          <p:cNvPr id="4" name="Date Placeholder 3">
            <a:extLst>
              <a:ext uri="{FF2B5EF4-FFF2-40B4-BE49-F238E27FC236}">
                <a16:creationId xmlns:a16="http://schemas.microsoft.com/office/drawing/2014/main" id="{95A82B29-AEA0-AD36-064B-57D7086394D4}"/>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fld id="{493C535E-F762-4528-94DF-2D9393712DA2}" type="datetime1">
              <a:rPr lang="en-GB" noProof="0" smtClean="0">
                <a:solidFill>
                  <a:prstClr val="black">
                    <a:tint val="75000"/>
                  </a:prstClr>
                </a:solidFill>
              </a:rPr>
              <a:t>10/03/2025</a:t>
            </a:fld>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4C0BADD0-61B6-418F-2819-834C5C04D201}"/>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GB" noProof="0">
                <a:solidFill>
                  <a:prstClr val="black">
                    <a:tint val="75000"/>
                  </a:prstClr>
                </a:solidFill>
              </a:rPr>
              <a:t>DJ Ascentia  End of Year Position</a:t>
            </a:r>
          </a:p>
        </p:txBody>
      </p:sp>
      <p:sp>
        <p:nvSpPr>
          <p:cNvPr id="6" name="Slide Number Placeholder 5">
            <a:extLst>
              <a:ext uri="{FF2B5EF4-FFF2-40B4-BE49-F238E27FC236}">
                <a16:creationId xmlns:a16="http://schemas.microsoft.com/office/drawing/2014/main" id="{ED86857C-4F40-035C-9B78-CB7D8177F356}"/>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n-GB" noProof="0" smtClean="0">
                <a:solidFill>
                  <a:prstClr val="black">
                    <a:tint val="75000"/>
                  </a:prstClr>
                </a:solidFill>
              </a:rPr>
              <a:pPr rtl="0">
                <a:spcAft>
                  <a:spcPts val="600"/>
                </a:spcAft>
                <a:defRPr/>
              </a:pPr>
              <a:t>12</a:t>
            </a:fld>
            <a:endParaRPr lang="en-GB" noProof="0">
              <a:solidFill>
                <a:prstClr val="black">
                  <a:tint val="75000"/>
                </a:prstClr>
              </a:solidFill>
            </a:endParaRPr>
          </a:p>
        </p:txBody>
      </p:sp>
      <p:graphicFrame>
        <p:nvGraphicFramePr>
          <p:cNvPr id="10" name="Content Placeholder 7">
            <a:extLst>
              <a:ext uri="{FF2B5EF4-FFF2-40B4-BE49-F238E27FC236}">
                <a16:creationId xmlns:a16="http://schemas.microsoft.com/office/drawing/2014/main" id="{82CFBF3A-DF05-7B00-2860-5661954EA79E}"/>
              </a:ext>
            </a:extLst>
          </p:cNvPr>
          <p:cNvGraphicFramePr>
            <a:graphicFrameLocks noGrp="1"/>
          </p:cNvGraphicFramePr>
          <p:nvPr>
            <p:ph idx="1"/>
            <p:extLst>
              <p:ext uri="{D42A27DB-BD31-4B8C-83A1-F6EECF244321}">
                <p14:modId xmlns:p14="http://schemas.microsoft.com/office/powerpoint/2010/main" val="1798252878"/>
              </p:ext>
            </p:extLst>
          </p:nvPr>
        </p:nvGraphicFramePr>
        <p:xfrm>
          <a:off x="838200" y="1911096"/>
          <a:ext cx="10515600" cy="3859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2690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4A3ECCC-BCCF-BFB9-1343-16136B51A6EC}"/>
              </a:ext>
            </a:extLst>
          </p:cNvPr>
          <p:cNvSpPr>
            <a:spLocks noGrp="1"/>
          </p:cNvSpPr>
          <p:nvPr>
            <p:ph type="title"/>
          </p:nvPr>
        </p:nvSpPr>
        <p:spPr/>
        <p:txBody>
          <a:bodyPr/>
          <a:lstStyle/>
          <a:p>
            <a:r>
              <a:rPr lang="en-GB" dirty="0"/>
              <a:t>References</a:t>
            </a:r>
          </a:p>
        </p:txBody>
      </p:sp>
      <p:sp>
        <p:nvSpPr>
          <p:cNvPr id="5" name="Date Placeholder 4">
            <a:extLst>
              <a:ext uri="{FF2B5EF4-FFF2-40B4-BE49-F238E27FC236}">
                <a16:creationId xmlns:a16="http://schemas.microsoft.com/office/drawing/2014/main" id="{BC23DFAB-6C6E-F9DC-4D61-C5E6B89F850E}"/>
              </a:ext>
            </a:extLst>
          </p:cNvPr>
          <p:cNvSpPr>
            <a:spLocks noGrp="1"/>
          </p:cNvSpPr>
          <p:nvPr>
            <p:ph type="dt" sz="half" idx="10"/>
          </p:nvPr>
        </p:nvSpPr>
        <p:spPr/>
        <p:txBody>
          <a:bodyPr/>
          <a:lstStyle/>
          <a:p>
            <a:pPr rtl="0">
              <a:defRPr/>
            </a:pPr>
            <a:fld id="{BE8A6501-2D91-4CB5-BEED-572EF33D4874}" type="datetime1">
              <a:rPr lang="en-GB" noProof="0" smtClean="0">
                <a:solidFill>
                  <a:prstClr val="black">
                    <a:tint val="75000"/>
                  </a:prstClr>
                </a:solidFill>
              </a:rPr>
              <a:t>10/03/2025</a:t>
            </a:fld>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2BD61864-4DA4-9EB5-BA10-85215287896A}"/>
              </a:ext>
            </a:extLst>
          </p:cNvPr>
          <p:cNvSpPr>
            <a:spLocks noGrp="1"/>
          </p:cNvSpPr>
          <p:nvPr>
            <p:ph type="ftr" sz="quarter" idx="11"/>
          </p:nvPr>
        </p:nvSpPr>
        <p:spPr/>
        <p:txBody>
          <a:bodyPr/>
          <a:lstStyle/>
          <a:p>
            <a:pPr rtl="0">
              <a:defRPr/>
            </a:pPr>
            <a:r>
              <a:rPr lang="en-GB" noProof="0">
                <a:solidFill>
                  <a:prstClr val="black">
                    <a:tint val="75000"/>
                  </a:prstClr>
                </a:solidFill>
              </a:rPr>
              <a:t>DJ Ascentia  End of Year Position</a:t>
            </a:r>
          </a:p>
        </p:txBody>
      </p:sp>
      <p:sp>
        <p:nvSpPr>
          <p:cNvPr id="7" name="Slide Number Placeholder 6">
            <a:extLst>
              <a:ext uri="{FF2B5EF4-FFF2-40B4-BE49-F238E27FC236}">
                <a16:creationId xmlns:a16="http://schemas.microsoft.com/office/drawing/2014/main" id="{786C2B77-8485-AD2B-96FA-A0FAE71062B3}"/>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13</a:t>
            </a:fld>
            <a:endParaRPr lang="en-GB" noProof="0">
              <a:solidFill>
                <a:prstClr val="black">
                  <a:tint val="75000"/>
                </a:prstClr>
              </a:solidFill>
            </a:endParaRPr>
          </a:p>
        </p:txBody>
      </p:sp>
      <p:sp>
        <p:nvSpPr>
          <p:cNvPr id="9" name="Content Placeholder 8">
            <a:extLst>
              <a:ext uri="{FF2B5EF4-FFF2-40B4-BE49-F238E27FC236}">
                <a16:creationId xmlns:a16="http://schemas.microsoft.com/office/drawing/2014/main" id="{79F1B1E1-E8E0-107B-CEB1-95D450D39468}"/>
              </a:ext>
            </a:extLst>
          </p:cNvPr>
          <p:cNvSpPr>
            <a:spLocks noGrp="1"/>
          </p:cNvSpPr>
          <p:nvPr>
            <p:ph idx="1"/>
          </p:nvPr>
        </p:nvSpPr>
        <p:spPr/>
        <p:txBody>
          <a:bodyPr>
            <a:normAutofit fontScale="92500" lnSpcReduction="10000"/>
          </a:bodyPr>
          <a:lstStyle/>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George, C. (2020) ‘The Essence of Risk Identification in Project Risk Management: An Overview’,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International Journal of Science and Research (IJSR)</a:t>
            </a:r>
            <a:r>
              <a:rPr lang="en-US" sz="1800" dirty="0">
                <a:effectLst/>
                <a:latin typeface="Cambria" panose="02040503050406030204" pitchFamily="18" charset="0"/>
                <a:ea typeface="Cambria" panose="02040503050406030204" pitchFamily="18" charset="0"/>
                <a:cs typeface="Times New Roman" panose="02020603050405020304" pitchFamily="18" charset="0"/>
              </a:rPr>
              <a:t>, 9(2), pp. 973–978. Available at: </a:t>
            </a:r>
            <a:r>
              <a:rPr lang="en-US" sz="18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2"/>
              </a:rPr>
              <a:t>https://doi.org/10.21275/SR20215023033</a:t>
            </a:r>
            <a:r>
              <a:rPr lang="en-US" sz="1800" dirty="0">
                <a:effectLst/>
                <a:latin typeface="Cambria" panose="02040503050406030204" pitchFamily="18" charset="0"/>
                <a:ea typeface="Cambria" panose="02040503050406030204" pitchFamily="18" charset="0"/>
                <a:cs typeface="Times New Roman" panose="02020603050405020304" pitchFamily="18" charset="0"/>
              </a:rPr>
              <a:t>.</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Hughes, B. (ed.) (2019)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Project management for IT-related projects</a:t>
            </a:r>
            <a:r>
              <a:rPr lang="en-US" sz="1800" dirty="0">
                <a:effectLst/>
                <a:latin typeface="Cambria" panose="02040503050406030204" pitchFamily="18" charset="0"/>
                <a:ea typeface="Cambria" panose="02040503050406030204" pitchFamily="18" charset="0"/>
                <a:cs typeface="Times New Roman" panose="02020603050405020304" pitchFamily="18" charset="0"/>
              </a:rPr>
              <a:t>. Third edition. Swindon, UK: BCS Learning and Development.</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McCartney, J. (2023) </a:t>
            </a:r>
            <a:r>
              <a:rPr lang="en-US" sz="1800" i="1" dirty="0" err="1">
                <a:effectLst/>
                <a:latin typeface="Cambria" panose="02040503050406030204" pitchFamily="18" charset="0"/>
                <a:ea typeface="Cambria" panose="02040503050406030204" pitchFamily="18" charset="0"/>
                <a:cs typeface="Times New Roman" panose="02020603050405020304" pitchFamily="18" charset="0"/>
              </a:rPr>
              <a:t>SuperCollider</a:t>
            </a:r>
            <a:r>
              <a:rPr lang="en-US" sz="1800" i="1" dirty="0">
                <a:effectLst/>
                <a:latin typeface="Cambria" panose="02040503050406030204" pitchFamily="18" charset="0"/>
                <a:ea typeface="Cambria" panose="02040503050406030204" pitchFamily="18" charset="0"/>
                <a:cs typeface="Times New Roman" panose="02020603050405020304" pitchFamily="18" charset="0"/>
              </a:rPr>
              <a:t> </a:t>
            </a:r>
            <a:r>
              <a:rPr lang="en-US" sz="1800" dirty="0">
                <a:effectLst/>
                <a:latin typeface="Cambria" panose="02040503050406030204" pitchFamily="18" charset="0"/>
                <a:ea typeface="Cambria" panose="02040503050406030204" pitchFamily="18" charset="0"/>
                <a:cs typeface="Times New Roman" panose="02020603050405020304" pitchFamily="18" charset="0"/>
              </a:rPr>
              <a:t>[Computer program].</a:t>
            </a:r>
            <a:r>
              <a:rPr lang="en-US" sz="1800" i="1" dirty="0">
                <a:effectLst/>
                <a:latin typeface="Cambria" panose="02040503050406030204" pitchFamily="18" charset="0"/>
                <a:ea typeface="Cambria" panose="02040503050406030204" pitchFamily="18" charset="0"/>
                <a:cs typeface="Times New Roman" panose="02020603050405020304" pitchFamily="18" charset="0"/>
              </a:rPr>
              <a:t> </a:t>
            </a:r>
            <a:r>
              <a:rPr lang="en-US" sz="1800" dirty="0">
                <a:effectLst/>
                <a:latin typeface="Cambria" panose="02040503050406030204" pitchFamily="18" charset="0"/>
                <a:ea typeface="Cambria" panose="02040503050406030204" pitchFamily="18" charset="0"/>
                <a:cs typeface="Times New Roman" panose="02020603050405020304" pitchFamily="18" charset="0"/>
              </a:rPr>
              <a:t>Available at: </a:t>
            </a:r>
            <a:r>
              <a:rPr lang="en-US" sz="18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3"/>
              </a:rPr>
              <a:t>supercollider.github.io</a:t>
            </a:r>
            <a:r>
              <a:rPr lang="en-US" sz="1800" dirty="0">
                <a:effectLst/>
                <a:latin typeface="Cambria" panose="02040503050406030204" pitchFamily="18" charset="0"/>
                <a:ea typeface="Cambria" panose="02040503050406030204" pitchFamily="18" charset="0"/>
                <a:cs typeface="Times New Roman" panose="02020603050405020304" pitchFamily="18" charset="0"/>
              </a:rPr>
              <a:t> (Accessed: 13 February 2025).</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buNone/>
            </a:pPr>
            <a:r>
              <a:rPr lang="en-US" sz="1800" dirty="0" err="1">
                <a:effectLst/>
                <a:latin typeface="Cambria" panose="02040503050406030204" pitchFamily="18" charset="0"/>
                <a:ea typeface="Cambria" panose="02040503050406030204" pitchFamily="18" charset="0"/>
                <a:cs typeface="Times New Roman" panose="02020603050405020304" pitchFamily="18" charset="0"/>
              </a:rPr>
              <a:t>Monome</a:t>
            </a:r>
            <a:r>
              <a:rPr lang="en-US" sz="1800" dirty="0">
                <a:effectLst/>
                <a:latin typeface="Cambria" panose="02040503050406030204" pitchFamily="18" charset="0"/>
                <a:ea typeface="Cambria" panose="02040503050406030204" pitchFamily="18" charset="0"/>
                <a:cs typeface="Times New Roman" panose="02020603050405020304" pitchFamily="18" charset="0"/>
              </a:rPr>
              <a:t> (2024)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Norns </a:t>
            </a:r>
            <a:r>
              <a:rPr lang="en-US" sz="1800" dirty="0">
                <a:latin typeface="Cambria" panose="02040503050406030204" pitchFamily="18" charset="0"/>
                <a:ea typeface="Cambria" panose="02040503050406030204" pitchFamily="18" charset="0"/>
                <a:cs typeface="Times New Roman" panose="02020603050405020304" pitchFamily="18" charset="0"/>
              </a:rPr>
              <a:t>[Computer program].</a:t>
            </a:r>
            <a:r>
              <a:rPr lang="en-US" sz="1800" dirty="0">
                <a:effectLst/>
                <a:latin typeface="Cambria" panose="02040503050406030204" pitchFamily="18" charset="0"/>
                <a:ea typeface="Cambria" panose="02040503050406030204" pitchFamily="18" charset="0"/>
                <a:cs typeface="Times New Roman" panose="02020603050405020304" pitchFamily="18" charset="0"/>
              </a:rPr>
              <a:t> Available at: </a:t>
            </a:r>
            <a:r>
              <a:rPr lang="en-US" sz="18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4"/>
              </a:rPr>
              <a:t>https://github.com/monome/norns-image</a:t>
            </a:r>
            <a:r>
              <a:rPr lang="en-US" sz="1800" dirty="0">
                <a:effectLst/>
                <a:latin typeface="Cambria" panose="02040503050406030204" pitchFamily="18" charset="0"/>
                <a:ea typeface="Cambria" panose="02040503050406030204" pitchFamily="18" charset="0"/>
                <a:cs typeface="Times New Roman" panose="02020603050405020304" pitchFamily="18" charset="0"/>
              </a:rPr>
              <a:t>.</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O’Brien, M. and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Chrettienau</a:t>
            </a:r>
            <a:r>
              <a:rPr lang="en-US" sz="1800" dirty="0">
                <a:effectLst/>
                <a:latin typeface="Cambria" panose="02040503050406030204" pitchFamily="18" charset="0"/>
                <a:ea typeface="Cambria" panose="02040503050406030204" pitchFamily="18" charset="0"/>
                <a:cs typeface="Times New Roman" panose="02020603050405020304" pitchFamily="18" charset="0"/>
              </a:rPr>
              <a:t>, L. (2021) </a:t>
            </a:r>
            <a:r>
              <a:rPr lang="en-US" sz="1800" i="1" dirty="0" err="1">
                <a:effectLst/>
                <a:latin typeface="Cambria" panose="02040503050406030204" pitchFamily="18" charset="0"/>
                <a:ea typeface="Cambria" panose="02040503050406030204" pitchFamily="18" charset="0"/>
                <a:cs typeface="Times New Roman" panose="02020603050405020304" pitchFamily="18" charset="0"/>
              </a:rPr>
              <a:t>ProjectLibre</a:t>
            </a:r>
            <a:r>
              <a:rPr lang="en-US" sz="1800" dirty="0">
                <a:effectLst/>
                <a:latin typeface="Cambria" panose="02040503050406030204" pitchFamily="18" charset="0"/>
                <a:ea typeface="Cambria" panose="02040503050406030204" pitchFamily="18" charset="0"/>
                <a:cs typeface="Times New Roman" panose="02020603050405020304" pitchFamily="18" charset="0"/>
              </a:rPr>
              <a:t> [Computer program]. Available at: </a:t>
            </a:r>
            <a:r>
              <a:rPr lang="en-US" sz="18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5"/>
              </a:rPr>
              <a:t>www.projectlibre.com</a:t>
            </a:r>
            <a:r>
              <a:rPr lang="en-US" sz="1800" dirty="0">
                <a:effectLst/>
                <a:latin typeface="Cambria" panose="02040503050406030204" pitchFamily="18" charset="0"/>
                <a:ea typeface="Cambria" panose="02040503050406030204" pitchFamily="18" charset="0"/>
                <a:cs typeface="Times New Roman" panose="02020603050405020304" pitchFamily="18" charset="0"/>
              </a:rPr>
              <a:t> (Accessed: 2 January 2025).</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Olson, D.L. and Wu, D. (2020)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Enterprise risk management models</a:t>
            </a:r>
            <a:r>
              <a:rPr lang="en-US" sz="1800" dirty="0">
                <a:effectLst/>
                <a:latin typeface="Cambria" panose="02040503050406030204" pitchFamily="18" charset="0"/>
                <a:ea typeface="Cambria" panose="02040503050406030204" pitchFamily="18" charset="0"/>
                <a:cs typeface="Times New Roman" panose="02020603050405020304" pitchFamily="18" charset="0"/>
              </a:rPr>
              <a:t>. 3rd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edn</a:t>
            </a:r>
            <a:r>
              <a:rPr lang="en-US" sz="1800" dirty="0">
                <a:effectLst/>
                <a:latin typeface="Cambria" panose="02040503050406030204" pitchFamily="18" charset="0"/>
                <a:ea typeface="Cambria" panose="02040503050406030204" pitchFamily="18" charset="0"/>
                <a:cs typeface="Times New Roman" panose="02020603050405020304" pitchFamily="18" charset="0"/>
              </a:rPr>
              <a:t>. Berlin: Springer Nature. Available at: </a:t>
            </a:r>
            <a:r>
              <a:rPr lang="en-US" sz="18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6"/>
              </a:rPr>
              <a:t>https://doi.org/10.1007/978-3-662-60608-7</a:t>
            </a:r>
            <a:r>
              <a:rPr lang="en-US" sz="1800" dirty="0">
                <a:effectLst/>
                <a:latin typeface="Cambria" panose="02040503050406030204" pitchFamily="18" charset="0"/>
                <a:ea typeface="Cambria" panose="02040503050406030204" pitchFamily="18" charset="0"/>
                <a:cs typeface="Times New Roman" panose="02020603050405020304" pitchFamily="18" charset="0"/>
              </a:rPr>
              <a:t>.</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76775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3151-19C8-6833-2FA1-4D85B3B3EF2F}"/>
              </a:ext>
            </a:extLst>
          </p:cNvPr>
          <p:cNvSpPr>
            <a:spLocks noGrp="1"/>
          </p:cNvSpPr>
          <p:nvPr>
            <p:ph type="title"/>
          </p:nvPr>
        </p:nvSpPr>
        <p:spPr>
          <a:xfrm>
            <a:off x="1389888" y="1234440"/>
            <a:ext cx="3236976" cy="4069080"/>
          </a:xfrm>
        </p:spPr>
        <p:txBody>
          <a:bodyPr anchor="ctr">
            <a:normAutofit/>
          </a:bodyPr>
          <a:lstStyle/>
          <a:p>
            <a:r>
              <a:rPr lang="en-GB" dirty="0"/>
              <a:t>Agenda</a:t>
            </a:r>
          </a:p>
        </p:txBody>
      </p:sp>
      <p:sp>
        <p:nvSpPr>
          <p:cNvPr id="4" name="Date Placeholder 3">
            <a:extLst>
              <a:ext uri="{FF2B5EF4-FFF2-40B4-BE49-F238E27FC236}">
                <a16:creationId xmlns:a16="http://schemas.microsoft.com/office/drawing/2014/main" id="{14698C95-A537-04F7-B0B9-DA03724D4F67}"/>
              </a:ext>
            </a:extLst>
          </p:cNvPr>
          <p:cNvSpPr>
            <a:spLocks noGrp="1"/>
          </p:cNvSpPr>
          <p:nvPr>
            <p:ph type="dt" sz="half" idx="10"/>
          </p:nvPr>
        </p:nvSpPr>
        <p:spPr>
          <a:xfrm>
            <a:off x="1682496" y="6356350"/>
            <a:ext cx="1545336" cy="365125"/>
          </a:xfrm>
        </p:spPr>
        <p:txBody>
          <a:bodyPr anchor="ctr">
            <a:normAutofit/>
          </a:bodyPr>
          <a:lstStyle/>
          <a:p>
            <a:pPr rtl="0">
              <a:spcAft>
                <a:spcPts val="600"/>
              </a:spcAft>
              <a:defRPr/>
            </a:pPr>
            <a:fld id="{33FA1596-5597-4B65-9FDE-8AD6C79EDBBC}" type="datetime1">
              <a:rPr lang="en-GB" noProof="0" smtClean="0">
                <a:solidFill>
                  <a:prstClr val="black">
                    <a:tint val="75000"/>
                  </a:prstClr>
                </a:solidFill>
              </a:rPr>
              <a:t>10/03/2025</a:t>
            </a:fld>
            <a:endParaRPr lang="en-GB" noProof="0" dirty="0">
              <a:solidFill>
                <a:prstClr val="black">
                  <a:tint val="75000"/>
                </a:prstClr>
              </a:solidFill>
            </a:endParaRPr>
          </a:p>
        </p:txBody>
      </p:sp>
      <p:sp>
        <p:nvSpPr>
          <p:cNvPr id="5" name="Footer Placeholder 4">
            <a:extLst>
              <a:ext uri="{FF2B5EF4-FFF2-40B4-BE49-F238E27FC236}">
                <a16:creationId xmlns:a16="http://schemas.microsoft.com/office/drawing/2014/main" id="{1D169DA0-6578-2B37-19CD-CDB0222D49E1}"/>
              </a:ext>
            </a:extLst>
          </p:cNvPr>
          <p:cNvSpPr>
            <a:spLocks noGrp="1"/>
          </p:cNvSpPr>
          <p:nvPr>
            <p:ph type="ftr" sz="quarter" idx="11"/>
          </p:nvPr>
        </p:nvSpPr>
        <p:spPr>
          <a:xfrm>
            <a:off x="6099048" y="6356350"/>
            <a:ext cx="4114800" cy="365125"/>
          </a:xfrm>
        </p:spPr>
        <p:txBody>
          <a:bodyPr anchor="ctr">
            <a:normAutofit/>
          </a:bodyPr>
          <a:lstStyle/>
          <a:p>
            <a:pPr rtl="0">
              <a:lnSpc>
                <a:spcPct val="90000"/>
              </a:lnSpc>
              <a:spcAft>
                <a:spcPts val="600"/>
              </a:spcAft>
              <a:defRPr/>
            </a:pPr>
            <a:r>
              <a:rPr lang="en-GB" sz="900" noProof="0">
                <a:solidFill>
                  <a:prstClr val="black">
                    <a:tint val="75000"/>
                  </a:prstClr>
                </a:solidFill>
              </a:rPr>
              <a:t>DJ </a:t>
            </a:r>
            <a:r>
              <a:rPr lang="en-GB" sz="900" noProof="0" err="1">
                <a:solidFill>
                  <a:prstClr val="black">
                    <a:tint val="75000"/>
                  </a:prstClr>
                </a:solidFill>
              </a:rPr>
              <a:t>Ascentia</a:t>
            </a:r>
            <a:r>
              <a:rPr lang="en-GB" sz="900" noProof="0">
                <a:solidFill>
                  <a:prstClr val="black">
                    <a:tint val="75000"/>
                  </a:prstClr>
                </a:solidFill>
              </a:rPr>
              <a:t> </a:t>
            </a:r>
            <a:br>
              <a:rPr lang="en-GB" sz="900" noProof="0">
                <a:solidFill>
                  <a:prstClr val="black">
                    <a:tint val="75000"/>
                  </a:prstClr>
                </a:solidFill>
              </a:rPr>
            </a:br>
            <a:r>
              <a:rPr lang="en-GB" sz="900" noProof="0">
                <a:solidFill>
                  <a:prstClr val="black">
                    <a:tint val="75000"/>
                  </a:prstClr>
                </a:solidFill>
              </a:rPr>
              <a:t>End of Year Position</a:t>
            </a:r>
          </a:p>
        </p:txBody>
      </p:sp>
      <p:sp>
        <p:nvSpPr>
          <p:cNvPr id="6" name="Slide Number Placeholder 5">
            <a:extLst>
              <a:ext uri="{FF2B5EF4-FFF2-40B4-BE49-F238E27FC236}">
                <a16:creationId xmlns:a16="http://schemas.microsoft.com/office/drawing/2014/main" id="{17733B1C-DC5F-2150-FE69-BE0DEBEBFBE0}"/>
              </a:ext>
            </a:extLst>
          </p:cNvPr>
          <p:cNvSpPr>
            <a:spLocks noGrp="1"/>
          </p:cNvSpPr>
          <p:nvPr>
            <p:ph type="sldNum" sz="quarter" idx="12"/>
          </p:nvPr>
        </p:nvSpPr>
        <p:spPr>
          <a:xfrm>
            <a:off x="10506456" y="6356350"/>
            <a:ext cx="850392" cy="365125"/>
          </a:xfrm>
        </p:spPr>
        <p:txBody>
          <a:bodyPr anchor="ctr">
            <a:normAutofit/>
          </a:bodyPr>
          <a:lstStyle/>
          <a:p>
            <a:pPr rtl="0">
              <a:spcAft>
                <a:spcPts val="600"/>
              </a:spcAft>
              <a:defRPr/>
            </a:pPr>
            <a:fld id="{D76B855D-E9CC-4FF8-AD85-6CDC7B89A0DE}" type="slidenum">
              <a:rPr lang="en-GB" noProof="0" smtClean="0">
                <a:solidFill>
                  <a:prstClr val="black">
                    <a:tint val="75000"/>
                  </a:prstClr>
                </a:solidFill>
              </a:rPr>
              <a:pPr rtl="0">
                <a:spcAft>
                  <a:spcPts val="600"/>
                </a:spcAft>
                <a:defRPr/>
              </a:pPr>
              <a:t>2</a:t>
            </a:fld>
            <a:endParaRPr lang="en-GB" noProof="0">
              <a:solidFill>
                <a:prstClr val="black">
                  <a:tint val="75000"/>
                </a:prstClr>
              </a:solidFill>
            </a:endParaRPr>
          </a:p>
        </p:txBody>
      </p:sp>
      <p:sp>
        <p:nvSpPr>
          <p:cNvPr id="3" name="Content Placeholder 2">
            <a:extLst>
              <a:ext uri="{FF2B5EF4-FFF2-40B4-BE49-F238E27FC236}">
                <a16:creationId xmlns:a16="http://schemas.microsoft.com/office/drawing/2014/main" id="{B5A44341-0B63-04F8-FBAC-3F9BBA9DA952}"/>
              </a:ext>
            </a:extLst>
          </p:cNvPr>
          <p:cNvSpPr>
            <a:spLocks noGrp="1"/>
          </p:cNvSpPr>
          <p:nvPr>
            <p:ph idx="1"/>
          </p:nvPr>
        </p:nvSpPr>
        <p:spPr>
          <a:xfrm>
            <a:off x="6665976" y="2551176"/>
            <a:ext cx="4709160" cy="1755648"/>
          </a:xfrm>
        </p:spPr>
        <p:txBody>
          <a:bodyPr>
            <a:normAutofit/>
          </a:bodyPr>
          <a:lstStyle/>
          <a:p>
            <a:pPr marL="514350" indent="-514350">
              <a:buAutoNum type="arabicPeriod"/>
            </a:pPr>
            <a:r>
              <a:rPr lang="en-GB" sz="1500"/>
              <a:t>Year 1 Sales</a:t>
            </a:r>
          </a:p>
          <a:p>
            <a:pPr marL="514350" indent="-514350">
              <a:buAutoNum type="arabicPeriod"/>
            </a:pPr>
            <a:r>
              <a:rPr lang="en-GB" sz="1500"/>
              <a:t>Reflection on current performance</a:t>
            </a:r>
          </a:p>
          <a:p>
            <a:pPr marL="514350" indent="-514350">
              <a:buAutoNum type="arabicPeriod"/>
            </a:pPr>
            <a:r>
              <a:rPr lang="en-GB" sz="1500"/>
              <a:t>Next steps for </a:t>
            </a:r>
            <a:r>
              <a:rPr lang="en-GB" sz="1500" err="1"/>
              <a:t>Runi</a:t>
            </a:r>
            <a:endParaRPr lang="en-GB" sz="1500"/>
          </a:p>
          <a:p>
            <a:pPr marL="514350" indent="-514350">
              <a:buAutoNum type="arabicPeriod"/>
            </a:pPr>
            <a:r>
              <a:rPr lang="en-GB" sz="1500" err="1"/>
              <a:t>ARMBand</a:t>
            </a:r>
            <a:r>
              <a:rPr lang="en-GB" sz="1500"/>
              <a:t> offer</a:t>
            </a:r>
          </a:p>
          <a:p>
            <a:pPr marL="514350" indent="-514350">
              <a:buAutoNum type="arabicPeriod"/>
            </a:pPr>
            <a:r>
              <a:rPr lang="en-GB" sz="1500"/>
              <a:t>Options </a:t>
            </a:r>
          </a:p>
        </p:txBody>
      </p:sp>
    </p:spTree>
    <p:extLst>
      <p:ext uri="{BB962C8B-B14F-4D97-AF65-F5344CB8AC3E}">
        <p14:creationId xmlns:p14="http://schemas.microsoft.com/office/powerpoint/2010/main" val="1566149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BECEC0-B056-C95D-1AFA-15DD13590651}"/>
              </a:ext>
            </a:extLst>
          </p:cNvPr>
          <p:cNvSpPr>
            <a:spLocks noGrp="1"/>
          </p:cNvSpPr>
          <p:nvPr>
            <p:ph type="title"/>
          </p:nvPr>
        </p:nvSpPr>
        <p:spPr/>
        <p:txBody>
          <a:bodyPr/>
          <a:lstStyle/>
          <a:p>
            <a:r>
              <a:rPr lang="en-GB" dirty="0"/>
              <a:t>Year 1 sales</a:t>
            </a:r>
          </a:p>
        </p:txBody>
      </p:sp>
      <p:sp>
        <p:nvSpPr>
          <p:cNvPr id="8" name="Text Placeholder 7">
            <a:extLst>
              <a:ext uri="{FF2B5EF4-FFF2-40B4-BE49-F238E27FC236}">
                <a16:creationId xmlns:a16="http://schemas.microsoft.com/office/drawing/2014/main" id="{86454D3D-0D59-20BE-2DBB-74BF6C475E59}"/>
              </a:ext>
            </a:extLst>
          </p:cNvPr>
          <p:cNvSpPr>
            <a:spLocks noGrp="1"/>
          </p:cNvSpPr>
          <p:nvPr>
            <p:ph type="body" idx="1"/>
          </p:nvPr>
        </p:nvSpPr>
        <p:spPr/>
        <p:txBody>
          <a:bodyPr/>
          <a:lstStyle/>
          <a:p>
            <a:r>
              <a:rPr lang="en-GB" dirty="0" err="1"/>
              <a:t>ARMBand</a:t>
            </a:r>
            <a:endParaRPr lang="en-GB" dirty="0"/>
          </a:p>
        </p:txBody>
      </p:sp>
      <p:sp>
        <p:nvSpPr>
          <p:cNvPr id="9" name="Content Placeholder 8">
            <a:extLst>
              <a:ext uri="{FF2B5EF4-FFF2-40B4-BE49-F238E27FC236}">
                <a16:creationId xmlns:a16="http://schemas.microsoft.com/office/drawing/2014/main" id="{A0FEA8C1-4B04-85C2-B609-2A938ACACCD1}"/>
              </a:ext>
            </a:extLst>
          </p:cNvPr>
          <p:cNvSpPr>
            <a:spLocks noGrp="1"/>
          </p:cNvSpPr>
          <p:nvPr>
            <p:ph sz="half" idx="2"/>
          </p:nvPr>
        </p:nvSpPr>
        <p:spPr/>
        <p:txBody>
          <a:bodyPr/>
          <a:lstStyle/>
          <a:p>
            <a:r>
              <a:rPr lang="en-GB" dirty="0"/>
              <a:t>750 units sold (800 predicted)</a:t>
            </a:r>
          </a:p>
          <a:p>
            <a:r>
              <a:rPr lang="en-GB" dirty="0"/>
              <a:t>Income £300,000</a:t>
            </a:r>
          </a:p>
          <a:p>
            <a:r>
              <a:rPr lang="en-GB" dirty="0">
                <a:solidFill>
                  <a:srgbClr val="FF0000"/>
                </a:solidFill>
              </a:rPr>
              <a:t>-£248,719 </a:t>
            </a:r>
            <a:r>
              <a:rPr lang="en-GB" dirty="0"/>
              <a:t>Project costs</a:t>
            </a:r>
          </a:p>
          <a:p>
            <a:r>
              <a:rPr lang="en-GB" dirty="0">
                <a:solidFill>
                  <a:srgbClr val="FF0000"/>
                </a:solidFill>
              </a:rPr>
              <a:t>-£204,000 </a:t>
            </a:r>
            <a:r>
              <a:rPr lang="en-GB" dirty="0"/>
              <a:t>Manufacture costs</a:t>
            </a:r>
          </a:p>
          <a:p>
            <a:r>
              <a:rPr lang="en-GB" dirty="0"/>
              <a:t>End of year position: </a:t>
            </a:r>
            <a:r>
              <a:rPr lang="en-GB" dirty="0">
                <a:solidFill>
                  <a:srgbClr val="FF0000"/>
                </a:solidFill>
              </a:rPr>
              <a:t>-£52,718</a:t>
            </a:r>
          </a:p>
        </p:txBody>
      </p:sp>
      <p:sp>
        <p:nvSpPr>
          <p:cNvPr id="10" name="Text Placeholder 9">
            <a:extLst>
              <a:ext uri="{FF2B5EF4-FFF2-40B4-BE49-F238E27FC236}">
                <a16:creationId xmlns:a16="http://schemas.microsoft.com/office/drawing/2014/main" id="{E48155D7-EB9C-88B4-CD67-653A91C5B8C4}"/>
              </a:ext>
            </a:extLst>
          </p:cNvPr>
          <p:cNvSpPr>
            <a:spLocks noGrp="1"/>
          </p:cNvSpPr>
          <p:nvPr>
            <p:ph type="body" sz="quarter" idx="3"/>
          </p:nvPr>
        </p:nvSpPr>
        <p:spPr/>
        <p:txBody>
          <a:bodyPr/>
          <a:lstStyle/>
          <a:p>
            <a:r>
              <a:rPr lang="en-GB" dirty="0" err="1"/>
              <a:t>Runi</a:t>
            </a:r>
            <a:endParaRPr lang="en-GB" dirty="0"/>
          </a:p>
        </p:txBody>
      </p:sp>
      <p:sp>
        <p:nvSpPr>
          <p:cNvPr id="11" name="Content Placeholder 10">
            <a:extLst>
              <a:ext uri="{FF2B5EF4-FFF2-40B4-BE49-F238E27FC236}">
                <a16:creationId xmlns:a16="http://schemas.microsoft.com/office/drawing/2014/main" id="{C0385CA0-D15B-114F-7C9A-D443DF11E0A4}"/>
              </a:ext>
            </a:extLst>
          </p:cNvPr>
          <p:cNvSpPr>
            <a:spLocks noGrp="1"/>
          </p:cNvSpPr>
          <p:nvPr>
            <p:ph sz="quarter" idx="4"/>
          </p:nvPr>
        </p:nvSpPr>
        <p:spPr/>
        <p:txBody>
          <a:bodyPr/>
          <a:lstStyle/>
          <a:p>
            <a:r>
              <a:rPr lang="en-GB" dirty="0"/>
              <a:t>1500 self assembly kits sold</a:t>
            </a:r>
          </a:p>
          <a:p>
            <a:r>
              <a:rPr lang="en-GB" dirty="0"/>
              <a:t>0 complete units sold</a:t>
            </a:r>
          </a:p>
          <a:p>
            <a:r>
              <a:rPr lang="en-GB" dirty="0"/>
              <a:t>Income £262,500</a:t>
            </a:r>
          </a:p>
          <a:p>
            <a:r>
              <a:rPr lang="en-GB" dirty="0">
                <a:solidFill>
                  <a:srgbClr val="FF0000"/>
                </a:solidFill>
              </a:rPr>
              <a:t>-£162,645 </a:t>
            </a:r>
            <a:r>
              <a:rPr lang="en-GB" dirty="0"/>
              <a:t>Project costs</a:t>
            </a:r>
          </a:p>
          <a:p>
            <a:r>
              <a:rPr lang="en-GB" dirty="0">
                <a:solidFill>
                  <a:srgbClr val="FF0000"/>
                </a:solidFill>
              </a:rPr>
              <a:t>-£61,250 </a:t>
            </a:r>
            <a:r>
              <a:rPr lang="en-GB" dirty="0"/>
              <a:t>Manufacture costs</a:t>
            </a:r>
          </a:p>
          <a:p>
            <a:r>
              <a:rPr lang="en-GB" dirty="0"/>
              <a:t>End of year position: £38,604</a:t>
            </a:r>
          </a:p>
          <a:p>
            <a:r>
              <a:rPr lang="en-GB" dirty="0"/>
              <a:t>Commission: £2,702 (predicted £26,047)</a:t>
            </a:r>
          </a:p>
        </p:txBody>
      </p:sp>
      <p:sp>
        <p:nvSpPr>
          <p:cNvPr id="4" name="Date Placeholder 3">
            <a:extLst>
              <a:ext uri="{FF2B5EF4-FFF2-40B4-BE49-F238E27FC236}">
                <a16:creationId xmlns:a16="http://schemas.microsoft.com/office/drawing/2014/main" id="{E7603517-237A-1322-E418-E8F0B37820EC}"/>
              </a:ext>
            </a:extLst>
          </p:cNvPr>
          <p:cNvSpPr>
            <a:spLocks noGrp="1"/>
          </p:cNvSpPr>
          <p:nvPr>
            <p:ph type="dt" sz="half" idx="10"/>
          </p:nvPr>
        </p:nvSpPr>
        <p:spPr/>
        <p:txBody>
          <a:bodyPr/>
          <a:lstStyle/>
          <a:p>
            <a:pPr rtl="0">
              <a:defRPr/>
            </a:pPr>
            <a:fld id="{44F32047-CCFF-41EE-AB86-56AFDC1AAA20}" type="datetime1">
              <a:rPr lang="en-GB" noProof="0" smtClean="0">
                <a:solidFill>
                  <a:prstClr val="black">
                    <a:tint val="75000"/>
                  </a:prstClr>
                </a:solidFill>
              </a:rPr>
              <a:t>10/03/2025</a:t>
            </a:fld>
            <a:endParaRPr lang="en-GB" noProof="0" dirty="0">
              <a:solidFill>
                <a:prstClr val="black">
                  <a:tint val="75000"/>
                </a:prstClr>
              </a:solidFill>
            </a:endParaRPr>
          </a:p>
        </p:txBody>
      </p:sp>
      <p:sp>
        <p:nvSpPr>
          <p:cNvPr id="5" name="Footer Placeholder 4">
            <a:extLst>
              <a:ext uri="{FF2B5EF4-FFF2-40B4-BE49-F238E27FC236}">
                <a16:creationId xmlns:a16="http://schemas.microsoft.com/office/drawing/2014/main" id="{3FDB6F90-811B-D081-C528-AF7E1E7ABDC2}"/>
              </a:ext>
            </a:extLst>
          </p:cNvPr>
          <p:cNvSpPr>
            <a:spLocks noGrp="1"/>
          </p:cNvSpPr>
          <p:nvPr>
            <p:ph type="ftr" sz="quarter" idx="11"/>
          </p:nvPr>
        </p:nvSpPr>
        <p:spPr/>
        <p:txBody>
          <a:bodyPr/>
          <a:lstStyle/>
          <a:p>
            <a:pPr rtl="0">
              <a:defRPr/>
            </a:pPr>
            <a:r>
              <a:rPr lang="en-GB" noProof="0">
                <a:solidFill>
                  <a:prstClr val="black">
                    <a:tint val="75000"/>
                  </a:prstClr>
                </a:solidFill>
              </a:rPr>
              <a:t>DJ Ascentia  End of Year Position</a:t>
            </a:r>
            <a:endParaRPr lang="en-GB" noProof="0" dirty="0">
              <a:solidFill>
                <a:prstClr val="black">
                  <a:tint val="75000"/>
                </a:prstClr>
              </a:solidFill>
            </a:endParaRPr>
          </a:p>
        </p:txBody>
      </p:sp>
      <p:sp>
        <p:nvSpPr>
          <p:cNvPr id="6" name="Slide Number Placeholder 5">
            <a:extLst>
              <a:ext uri="{FF2B5EF4-FFF2-40B4-BE49-F238E27FC236}">
                <a16:creationId xmlns:a16="http://schemas.microsoft.com/office/drawing/2014/main" id="{34E75865-5B84-D9BB-DB10-0C8BD9C98ABD}"/>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3</a:t>
            </a:fld>
            <a:endParaRPr lang="en-GB" noProof="0">
              <a:solidFill>
                <a:prstClr val="black">
                  <a:tint val="75000"/>
                </a:prstClr>
              </a:solidFill>
            </a:endParaRPr>
          </a:p>
        </p:txBody>
      </p:sp>
    </p:spTree>
    <p:extLst>
      <p:ext uri="{BB962C8B-B14F-4D97-AF65-F5344CB8AC3E}">
        <p14:creationId xmlns:p14="http://schemas.microsoft.com/office/powerpoint/2010/main" val="260250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228E6F8F-EC49-E2C0-E578-7C618C41347D}"/>
              </a:ext>
            </a:extLst>
          </p:cNvPr>
          <p:cNvPicPr>
            <a:picLocks noGrp="1" noChangeAspect="1"/>
          </p:cNvPicPr>
          <p:nvPr>
            <p:ph type="pic" sz="quarter" idx="13"/>
          </p:nvPr>
        </p:nvPicPr>
        <p:blipFill>
          <a:blip r:embed="rId3"/>
          <a:srcRect t="72" b="72"/>
          <a:stretch>
            <a:fillRect/>
          </a:stretch>
        </p:blipFill>
        <p:spPr>
          <a:prstGeom prst="rect">
            <a:avLst/>
          </a:prstGeom>
        </p:spPr>
      </p:pic>
      <p:pic>
        <p:nvPicPr>
          <p:cNvPr id="15" name="Picture Placeholder 14">
            <a:extLst>
              <a:ext uri="{FF2B5EF4-FFF2-40B4-BE49-F238E27FC236}">
                <a16:creationId xmlns:a16="http://schemas.microsoft.com/office/drawing/2014/main" id="{08D1C56B-F4BC-BD63-766C-D8C1A5A10704}"/>
              </a:ext>
            </a:extLst>
          </p:cNvPr>
          <p:cNvPicPr>
            <a:picLocks noGrp="1" noChangeAspect="1"/>
          </p:cNvPicPr>
          <p:nvPr>
            <p:ph type="pic" sz="quarter" idx="14"/>
          </p:nvPr>
        </p:nvPicPr>
        <p:blipFill>
          <a:blip r:embed="rId4"/>
          <a:srcRect l="18750" r="18750"/>
          <a:stretch>
            <a:fillRect/>
          </a:stretch>
        </p:blipFill>
        <p:spPr>
          <a:prstGeom prst="rect">
            <a:avLst/>
          </a:prstGeom>
        </p:spPr>
      </p:pic>
      <p:sp>
        <p:nvSpPr>
          <p:cNvPr id="10" name="Title 9">
            <a:extLst>
              <a:ext uri="{FF2B5EF4-FFF2-40B4-BE49-F238E27FC236}">
                <a16:creationId xmlns:a16="http://schemas.microsoft.com/office/drawing/2014/main" id="{7FAFC221-3283-FC44-4323-A5BFCB76DBD0}"/>
              </a:ext>
            </a:extLst>
          </p:cNvPr>
          <p:cNvSpPr>
            <a:spLocks noGrp="1"/>
          </p:cNvSpPr>
          <p:nvPr>
            <p:ph type="title"/>
          </p:nvPr>
        </p:nvSpPr>
        <p:spPr/>
        <p:txBody>
          <a:bodyPr/>
          <a:lstStyle/>
          <a:p>
            <a:r>
              <a:rPr lang="en-GB" dirty="0" err="1"/>
              <a:t>Runi</a:t>
            </a:r>
            <a:r>
              <a:rPr lang="en-GB" dirty="0"/>
              <a:t> Reflection</a:t>
            </a:r>
          </a:p>
        </p:txBody>
      </p:sp>
      <p:sp>
        <p:nvSpPr>
          <p:cNvPr id="11" name="Content Placeholder 10">
            <a:extLst>
              <a:ext uri="{FF2B5EF4-FFF2-40B4-BE49-F238E27FC236}">
                <a16:creationId xmlns:a16="http://schemas.microsoft.com/office/drawing/2014/main" id="{5D5A4692-4ED3-10A3-0B3E-7661DA614B43}"/>
              </a:ext>
            </a:extLst>
          </p:cNvPr>
          <p:cNvSpPr>
            <a:spLocks noGrp="1"/>
          </p:cNvSpPr>
          <p:nvPr>
            <p:ph idx="1"/>
          </p:nvPr>
        </p:nvSpPr>
        <p:spPr/>
        <p:txBody>
          <a:bodyPr/>
          <a:lstStyle/>
          <a:p>
            <a:pPr marL="342900" indent="-342900">
              <a:buFont typeface="Arial" panose="020B0604020202020204" pitchFamily="34" charset="0"/>
              <a:buChar char="•"/>
            </a:pPr>
            <a:r>
              <a:rPr lang="en-GB" dirty="0"/>
              <a:t>£24k missing commission. </a:t>
            </a:r>
          </a:p>
          <a:p>
            <a:pPr marL="342900" indent="-342900">
              <a:buFont typeface="Arial" panose="020B0604020202020204" pitchFamily="34" charset="0"/>
              <a:buChar char="•"/>
            </a:pPr>
            <a:r>
              <a:rPr lang="en-GB" dirty="0"/>
              <a:t>Nornes UI not open source. </a:t>
            </a:r>
          </a:p>
          <a:p>
            <a:pPr marL="342900" indent="-342900">
              <a:buFont typeface="Arial" panose="020B0604020202020204" pitchFamily="34" charset="0"/>
              <a:buChar char="•"/>
            </a:pPr>
            <a:r>
              <a:rPr lang="en-GB" dirty="0"/>
              <a:t>Ass-u-me</a:t>
            </a:r>
          </a:p>
          <a:p>
            <a:pPr marL="342900" indent="-342900">
              <a:buFont typeface="Arial" panose="020B0604020202020204" pitchFamily="34" charset="0"/>
              <a:buChar char="•"/>
            </a:pPr>
            <a:r>
              <a:rPr lang="en-GB" dirty="0"/>
              <a:t>64% predicted self assembly kits sold</a:t>
            </a:r>
          </a:p>
          <a:p>
            <a:pPr marL="342900" indent="-342900">
              <a:buFont typeface="Arial" panose="020B0604020202020204" pitchFamily="34" charset="0"/>
              <a:buChar char="•"/>
            </a:pPr>
            <a:r>
              <a:rPr lang="en-GB" dirty="0"/>
              <a:t>No demos possible</a:t>
            </a:r>
          </a:p>
        </p:txBody>
      </p:sp>
      <p:sp>
        <p:nvSpPr>
          <p:cNvPr id="7" name="Date Placeholder 6">
            <a:extLst>
              <a:ext uri="{FF2B5EF4-FFF2-40B4-BE49-F238E27FC236}">
                <a16:creationId xmlns:a16="http://schemas.microsoft.com/office/drawing/2014/main" id="{52ACE93E-EE32-6842-90E4-966C1D542838}"/>
              </a:ext>
            </a:extLst>
          </p:cNvPr>
          <p:cNvSpPr>
            <a:spLocks noGrp="1"/>
          </p:cNvSpPr>
          <p:nvPr>
            <p:ph type="dt" sz="half" idx="10"/>
          </p:nvPr>
        </p:nvSpPr>
        <p:spPr/>
        <p:txBody>
          <a:bodyPr/>
          <a:lstStyle/>
          <a:p>
            <a:pPr rtl="0">
              <a:defRPr/>
            </a:pPr>
            <a:fld id="{440A720F-4617-4E11-915C-A8AF428032E7}" type="datetime1">
              <a:rPr lang="en-GB" noProof="0" smtClean="0">
                <a:solidFill>
                  <a:prstClr val="black">
                    <a:tint val="75000"/>
                  </a:prstClr>
                </a:solidFill>
              </a:rPr>
              <a:t>10/03/2025</a:t>
            </a:fld>
            <a:endParaRPr lang="en-GB" noProof="0" dirty="0">
              <a:solidFill>
                <a:prstClr val="black">
                  <a:tint val="75000"/>
                </a:prstClr>
              </a:solidFill>
            </a:endParaRPr>
          </a:p>
        </p:txBody>
      </p:sp>
      <p:sp>
        <p:nvSpPr>
          <p:cNvPr id="8" name="Footer Placeholder 7">
            <a:extLst>
              <a:ext uri="{FF2B5EF4-FFF2-40B4-BE49-F238E27FC236}">
                <a16:creationId xmlns:a16="http://schemas.microsoft.com/office/drawing/2014/main" id="{CB587822-1CE3-BF86-EE24-0D6C389AF160}"/>
              </a:ext>
            </a:extLst>
          </p:cNvPr>
          <p:cNvSpPr>
            <a:spLocks noGrp="1"/>
          </p:cNvSpPr>
          <p:nvPr>
            <p:ph type="ftr" sz="quarter" idx="11"/>
          </p:nvPr>
        </p:nvSpPr>
        <p:spPr/>
        <p:txBody>
          <a:bodyPr/>
          <a:lstStyle/>
          <a:p>
            <a:pPr rtl="0">
              <a:defRPr/>
            </a:pPr>
            <a:r>
              <a:rPr lang="en-GB" noProof="0">
                <a:solidFill>
                  <a:prstClr val="black">
                    <a:tint val="75000"/>
                  </a:prstClr>
                </a:solidFill>
              </a:rPr>
              <a:t>DJ Ascentia  End of Year Position</a:t>
            </a:r>
          </a:p>
        </p:txBody>
      </p:sp>
      <p:sp>
        <p:nvSpPr>
          <p:cNvPr id="9" name="Slide Number Placeholder 8">
            <a:extLst>
              <a:ext uri="{FF2B5EF4-FFF2-40B4-BE49-F238E27FC236}">
                <a16:creationId xmlns:a16="http://schemas.microsoft.com/office/drawing/2014/main" id="{3B8704CE-6BB7-46F8-DC01-54BD226B079A}"/>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4</a:t>
            </a:fld>
            <a:endParaRPr lang="en-GB" noProof="0">
              <a:solidFill>
                <a:prstClr val="black">
                  <a:tint val="75000"/>
                </a:prstClr>
              </a:solidFill>
            </a:endParaRPr>
          </a:p>
        </p:txBody>
      </p:sp>
      <p:sp>
        <p:nvSpPr>
          <p:cNvPr id="16" name="TextBox 15">
            <a:extLst>
              <a:ext uri="{FF2B5EF4-FFF2-40B4-BE49-F238E27FC236}">
                <a16:creationId xmlns:a16="http://schemas.microsoft.com/office/drawing/2014/main" id="{CE61F103-B4C2-A5EE-2B21-A9199A90BACA}"/>
              </a:ext>
            </a:extLst>
          </p:cNvPr>
          <p:cNvSpPr txBox="1"/>
          <p:nvPr/>
        </p:nvSpPr>
        <p:spPr>
          <a:xfrm>
            <a:off x="650561" y="5531838"/>
            <a:ext cx="2200274" cy="646331"/>
          </a:xfrm>
          <a:prstGeom prst="rect">
            <a:avLst/>
          </a:prstGeom>
          <a:noFill/>
        </p:spPr>
        <p:txBody>
          <a:bodyPr wrap="square" rtlCol="0">
            <a:spAutoFit/>
          </a:bodyPr>
          <a:lstStyle/>
          <a:p>
            <a:r>
              <a:rPr lang="en-GB" dirty="0"/>
              <a:t>McCartney (2023)</a:t>
            </a:r>
          </a:p>
          <a:p>
            <a:r>
              <a:rPr lang="en-GB" dirty="0" err="1"/>
              <a:t>Monome</a:t>
            </a:r>
            <a:r>
              <a:rPr lang="en-GB" dirty="0"/>
              <a:t> (2024)</a:t>
            </a:r>
          </a:p>
        </p:txBody>
      </p:sp>
    </p:spTree>
    <p:extLst>
      <p:ext uri="{BB962C8B-B14F-4D97-AF65-F5344CB8AC3E}">
        <p14:creationId xmlns:p14="http://schemas.microsoft.com/office/powerpoint/2010/main" val="2883389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ED5F4F6-D94F-3D8D-BF09-BAA5AD9488D5}"/>
              </a:ext>
            </a:extLst>
          </p:cNvPr>
          <p:cNvSpPr>
            <a:spLocks noGrp="1"/>
          </p:cNvSpPr>
          <p:nvPr>
            <p:ph type="title"/>
          </p:nvPr>
        </p:nvSpPr>
        <p:spPr/>
        <p:txBody>
          <a:bodyPr/>
          <a:lstStyle/>
          <a:p>
            <a:r>
              <a:rPr lang="en-GB" dirty="0"/>
              <a:t>Runi next steps</a:t>
            </a:r>
          </a:p>
        </p:txBody>
      </p:sp>
      <p:pic>
        <p:nvPicPr>
          <p:cNvPr id="17" name="Content Placeholder 16">
            <a:extLst>
              <a:ext uri="{FF2B5EF4-FFF2-40B4-BE49-F238E27FC236}">
                <a16:creationId xmlns:a16="http://schemas.microsoft.com/office/drawing/2014/main" id="{1CC3331B-864D-BB32-148B-B505C91BD0A6}"/>
              </a:ext>
            </a:extLst>
          </p:cNvPr>
          <p:cNvPicPr>
            <a:picLocks noGrp="1" noChangeAspect="1"/>
          </p:cNvPicPr>
          <p:nvPr>
            <p:ph sz="half" idx="1"/>
          </p:nvPr>
        </p:nvPicPr>
        <p:blipFill>
          <a:blip r:embed="rId3"/>
          <a:stretch>
            <a:fillRect/>
          </a:stretch>
        </p:blipFill>
        <p:spPr>
          <a:xfrm>
            <a:off x="0" y="3259590"/>
            <a:ext cx="6019800" cy="1302102"/>
          </a:xfrm>
        </p:spPr>
      </p:pic>
      <p:sp>
        <p:nvSpPr>
          <p:cNvPr id="15" name="Content Placeholder 14">
            <a:extLst>
              <a:ext uri="{FF2B5EF4-FFF2-40B4-BE49-F238E27FC236}">
                <a16:creationId xmlns:a16="http://schemas.microsoft.com/office/drawing/2014/main" id="{BDC19BF4-1C60-23D1-2F6E-87B9D41C2A02}"/>
              </a:ext>
            </a:extLst>
          </p:cNvPr>
          <p:cNvSpPr>
            <a:spLocks noGrp="1"/>
          </p:cNvSpPr>
          <p:nvPr>
            <p:ph sz="half" idx="2"/>
          </p:nvPr>
        </p:nvSpPr>
        <p:spPr/>
        <p:txBody>
          <a:bodyPr/>
          <a:lstStyle/>
          <a:p>
            <a:r>
              <a:rPr lang="en-GB" dirty="0"/>
              <a:t>6 weeks to reverse engineer UI, including testing.</a:t>
            </a:r>
          </a:p>
          <a:p>
            <a:r>
              <a:rPr lang="en-GB" dirty="0"/>
              <a:t>Direct dependencies</a:t>
            </a:r>
          </a:p>
          <a:p>
            <a:r>
              <a:rPr lang="en-GB" dirty="0"/>
              <a:t>Two developers</a:t>
            </a:r>
          </a:p>
          <a:p>
            <a:r>
              <a:rPr lang="en-GB" dirty="0"/>
              <a:t>No work contours</a:t>
            </a:r>
          </a:p>
        </p:txBody>
      </p:sp>
      <p:sp>
        <p:nvSpPr>
          <p:cNvPr id="6" name="Date Placeholder 5">
            <a:extLst>
              <a:ext uri="{FF2B5EF4-FFF2-40B4-BE49-F238E27FC236}">
                <a16:creationId xmlns:a16="http://schemas.microsoft.com/office/drawing/2014/main" id="{17389282-9D33-A045-4A6E-4DDCC8767E5E}"/>
              </a:ext>
            </a:extLst>
          </p:cNvPr>
          <p:cNvSpPr>
            <a:spLocks noGrp="1"/>
          </p:cNvSpPr>
          <p:nvPr>
            <p:ph type="dt" sz="half" idx="10"/>
          </p:nvPr>
        </p:nvSpPr>
        <p:spPr/>
        <p:txBody>
          <a:bodyPr/>
          <a:lstStyle/>
          <a:p>
            <a:pPr rtl="0">
              <a:defRPr/>
            </a:pPr>
            <a:fld id="{64BFADF8-84C9-41B6-AD92-4C6D18DB1DAE}" type="datetime1">
              <a:rPr lang="en-GB" noProof="0" smtClean="0">
                <a:solidFill>
                  <a:prstClr val="black">
                    <a:tint val="75000"/>
                  </a:prstClr>
                </a:solidFill>
              </a:rPr>
              <a:t>10/03/2025</a:t>
            </a:fld>
            <a:endParaRPr lang="en-GB" noProof="0" dirty="0">
              <a:solidFill>
                <a:prstClr val="black">
                  <a:tint val="75000"/>
                </a:prstClr>
              </a:solidFill>
            </a:endParaRPr>
          </a:p>
        </p:txBody>
      </p:sp>
      <p:sp>
        <p:nvSpPr>
          <p:cNvPr id="7" name="Footer Placeholder 6">
            <a:extLst>
              <a:ext uri="{FF2B5EF4-FFF2-40B4-BE49-F238E27FC236}">
                <a16:creationId xmlns:a16="http://schemas.microsoft.com/office/drawing/2014/main" id="{8AEA4484-D960-9FE4-F9EB-43CB38E5AA5F}"/>
              </a:ext>
            </a:extLst>
          </p:cNvPr>
          <p:cNvSpPr>
            <a:spLocks noGrp="1"/>
          </p:cNvSpPr>
          <p:nvPr>
            <p:ph type="ftr" sz="quarter" idx="11"/>
          </p:nvPr>
        </p:nvSpPr>
        <p:spPr/>
        <p:txBody>
          <a:bodyPr/>
          <a:lstStyle/>
          <a:p>
            <a:pPr rtl="0">
              <a:defRPr/>
            </a:pPr>
            <a:r>
              <a:rPr lang="en-GB" noProof="0">
                <a:solidFill>
                  <a:prstClr val="black">
                    <a:tint val="75000"/>
                  </a:prstClr>
                </a:solidFill>
              </a:rPr>
              <a:t>DJ Ascentia  End of Year Position</a:t>
            </a:r>
          </a:p>
        </p:txBody>
      </p:sp>
      <p:sp>
        <p:nvSpPr>
          <p:cNvPr id="8" name="Slide Number Placeholder 7">
            <a:extLst>
              <a:ext uri="{FF2B5EF4-FFF2-40B4-BE49-F238E27FC236}">
                <a16:creationId xmlns:a16="http://schemas.microsoft.com/office/drawing/2014/main" id="{99B5AFFA-C2CC-4334-B905-6DA3B0B06296}"/>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5</a:t>
            </a:fld>
            <a:endParaRPr lang="en-GB" noProof="0">
              <a:solidFill>
                <a:prstClr val="black">
                  <a:tint val="75000"/>
                </a:prstClr>
              </a:solidFill>
            </a:endParaRPr>
          </a:p>
        </p:txBody>
      </p:sp>
      <p:sp>
        <p:nvSpPr>
          <p:cNvPr id="18" name="TextBox 17">
            <a:extLst>
              <a:ext uri="{FF2B5EF4-FFF2-40B4-BE49-F238E27FC236}">
                <a16:creationId xmlns:a16="http://schemas.microsoft.com/office/drawing/2014/main" id="{B6B93BE3-71E1-EF11-E1D6-4BE0B399DFE7}"/>
              </a:ext>
            </a:extLst>
          </p:cNvPr>
          <p:cNvSpPr txBox="1"/>
          <p:nvPr/>
        </p:nvSpPr>
        <p:spPr>
          <a:xfrm>
            <a:off x="611285" y="5807631"/>
            <a:ext cx="1598515" cy="369332"/>
          </a:xfrm>
          <a:prstGeom prst="rect">
            <a:avLst/>
          </a:prstGeom>
          <a:noFill/>
        </p:spPr>
        <p:txBody>
          <a:bodyPr wrap="none" rtlCol="0">
            <a:spAutoFit/>
          </a:bodyPr>
          <a:lstStyle/>
          <a:p>
            <a:r>
              <a:rPr lang="en-GB" dirty="0"/>
              <a:t>Huges (2019)</a:t>
            </a:r>
          </a:p>
        </p:txBody>
      </p:sp>
    </p:spTree>
    <p:extLst>
      <p:ext uri="{BB962C8B-B14F-4D97-AF65-F5344CB8AC3E}">
        <p14:creationId xmlns:p14="http://schemas.microsoft.com/office/powerpoint/2010/main" val="324403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A52D-7CFB-400C-CE45-1EB31CCEF2D5}"/>
              </a:ext>
            </a:extLst>
          </p:cNvPr>
          <p:cNvSpPr>
            <a:spLocks noGrp="1"/>
          </p:cNvSpPr>
          <p:nvPr>
            <p:ph type="title"/>
          </p:nvPr>
        </p:nvSpPr>
        <p:spPr/>
        <p:txBody>
          <a:bodyPr/>
          <a:lstStyle/>
          <a:p>
            <a:r>
              <a:rPr lang="en-GB" dirty="0"/>
              <a:t>Runi Project costs and outline</a:t>
            </a:r>
          </a:p>
        </p:txBody>
      </p:sp>
      <p:sp>
        <p:nvSpPr>
          <p:cNvPr id="5" name="Date Placeholder 4">
            <a:extLst>
              <a:ext uri="{FF2B5EF4-FFF2-40B4-BE49-F238E27FC236}">
                <a16:creationId xmlns:a16="http://schemas.microsoft.com/office/drawing/2014/main" id="{12737683-07E3-E1C4-6143-2D14FD1C13BC}"/>
              </a:ext>
            </a:extLst>
          </p:cNvPr>
          <p:cNvSpPr>
            <a:spLocks noGrp="1"/>
          </p:cNvSpPr>
          <p:nvPr>
            <p:ph type="dt" sz="half" idx="10"/>
          </p:nvPr>
        </p:nvSpPr>
        <p:spPr/>
        <p:txBody>
          <a:bodyPr/>
          <a:lstStyle/>
          <a:p>
            <a:pPr rtl="0">
              <a:defRPr/>
            </a:pPr>
            <a:fld id="{204A4DAB-8FC5-4B8F-BA04-EC7E3C5E120D}" type="datetime1">
              <a:rPr lang="en-GB" noProof="0" smtClean="0">
                <a:solidFill>
                  <a:prstClr val="black">
                    <a:tint val="75000"/>
                  </a:prstClr>
                </a:solidFill>
              </a:rPr>
              <a:t>10/03/2025</a:t>
            </a:fld>
            <a:endParaRPr lang="en-GB" noProof="0" dirty="0">
              <a:solidFill>
                <a:prstClr val="black">
                  <a:tint val="75000"/>
                </a:prstClr>
              </a:solidFill>
            </a:endParaRPr>
          </a:p>
        </p:txBody>
      </p:sp>
      <p:sp>
        <p:nvSpPr>
          <p:cNvPr id="6" name="Footer Placeholder 5">
            <a:extLst>
              <a:ext uri="{FF2B5EF4-FFF2-40B4-BE49-F238E27FC236}">
                <a16:creationId xmlns:a16="http://schemas.microsoft.com/office/drawing/2014/main" id="{3F039CB3-E9E3-82B1-CFA7-08D22C875134}"/>
              </a:ext>
            </a:extLst>
          </p:cNvPr>
          <p:cNvSpPr>
            <a:spLocks noGrp="1"/>
          </p:cNvSpPr>
          <p:nvPr>
            <p:ph type="ftr" sz="quarter" idx="11"/>
          </p:nvPr>
        </p:nvSpPr>
        <p:spPr/>
        <p:txBody>
          <a:bodyPr/>
          <a:lstStyle/>
          <a:p>
            <a:pPr rtl="0">
              <a:defRPr/>
            </a:pPr>
            <a:r>
              <a:rPr lang="en-GB" noProof="0">
                <a:solidFill>
                  <a:prstClr val="black">
                    <a:tint val="75000"/>
                  </a:prstClr>
                </a:solidFill>
              </a:rPr>
              <a:t>DJ Ascentia  End of Year Position</a:t>
            </a:r>
          </a:p>
        </p:txBody>
      </p:sp>
      <p:sp>
        <p:nvSpPr>
          <p:cNvPr id="7" name="Slide Number Placeholder 6">
            <a:extLst>
              <a:ext uri="{FF2B5EF4-FFF2-40B4-BE49-F238E27FC236}">
                <a16:creationId xmlns:a16="http://schemas.microsoft.com/office/drawing/2014/main" id="{F11CB6A6-B097-9641-5F4E-FC1D7252A445}"/>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6</a:t>
            </a:fld>
            <a:endParaRPr lang="en-GB" noProof="0">
              <a:solidFill>
                <a:prstClr val="black">
                  <a:tint val="75000"/>
                </a:prstClr>
              </a:solidFill>
            </a:endParaRPr>
          </a:p>
        </p:txBody>
      </p:sp>
      <p:pic>
        <p:nvPicPr>
          <p:cNvPr id="23" name="Content Placeholder 22">
            <a:extLst>
              <a:ext uri="{FF2B5EF4-FFF2-40B4-BE49-F238E27FC236}">
                <a16:creationId xmlns:a16="http://schemas.microsoft.com/office/drawing/2014/main" id="{94E4DE51-BE60-A5C8-872A-56039DE857EF}"/>
              </a:ext>
            </a:extLst>
          </p:cNvPr>
          <p:cNvPicPr>
            <a:picLocks noGrp="1" noChangeAspect="1"/>
          </p:cNvPicPr>
          <p:nvPr>
            <p:ph idx="1"/>
          </p:nvPr>
        </p:nvPicPr>
        <p:blipFill>
          <a:blip r:embed="rId3"/>
          <a:srcRect r="16395"/>
          <a:stretch/>
        </p:blipFill>
        <p:spPr>
          <a:xfrm>
            <a:off x="119485" y="2914650"/>
            <a:ext cx="11385287" cy="1508872"/>
          </a:xfrm>
        </p:spPr>
      </p:pic>
      <p:sp>
        <p:nvSpPr>
          <p:cNvPr id="24" name="TextBox 23">
            <a:extLst>
              <a:ext uri="{FF2B5EF4-FFF2-40B4-BE49-F238E27FC236}">
                <a16:creationId xmlns:a16="http://schemas.microsoft.com/office/drawing/2014/main" id="{D4600D9F-9A56-EA82-7226-37FADA8D5C64}"/>
              </a:ext>
            </a:extLst>
          </p:cNvPr>
          <p:cNvSpPr txBox="1"/>
          <p:nvPr/>
        </p:nvSpPr>
        <p:spPr>
          <a:xfrm>
            <a:off x="469868" y="5987018"/>
            <a:ext cx="3479863" cy="369332"/>
          </a:xfrm>
          <a:prstGeom prst="rect">
            <a:avLst/>
          </a:prstGeom>
          <a:noFill/>
        </p:spPr>
        <p:txBody>
          <a:bodyPr wrap="none" rtlCol="0">
            <a:spAutoFit/>
          </a:bodyPr>
          <a:lstStyle/>
          <a:p>
            <a:r>
              <a:rPr lang="en-GB" dirty="0"/>
              <a:t>O’Brien and </a:t>
            </a:r>
            <a:r>
              <a:rPr lang="en-GB" dirty="0" err="1"/>
              <a:t>Chrettienau</a:t>
            </a:r>
            <a:r>
              <a:rPr lang="en-GB" dirty="0"/>
              <a:t> (2021)</a:t>
            </a:r>
          </a:p>
        </p:txBody>
      </p:sp>
    </p:spTree>
    <p:extLst>
      <p:ext uri="{BB962C8B-B14F-4D97-AF65-F5344CB8AC3E}">
        <p14:creationId xmlns:p14="http://schemas.microsoft.com/office/powerpoint/2010/main" val="247570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6952-8397-FCF3-3B01-3D746FAC68BF}"/>
              </a:ext>
            </a:extLst>
          </p:cNvPr>
          <p:cNvSpPr>
            <a:spLocks noGrp="1"/>
          </p:cNvSpPr>
          <p:nvPr>
            <p:ph type="title"/>
          </p:nvPr>
        </p:nvSpPr>
        <p:spPr>
          <a:xfrm>
            <a:off x="838200" y="365125"/>
            <a:ext cx="10515600" cy="1325563"/>
          </a:xfrm>
        </p:spPr>
        <p:txBody>
          <a:bodyPr anchor="ctr">
            <a:normAutofit/>
          </a:bodyPr>
          <a:lstStyle/>
          <a:p>
            <a:r>
              <a:rPr lang="en-GB" dirty="0"/>
              <a:t>Runi Finances</a:t>
            </a:r>
          </a:p>
        </p:txBody>
      </p:sp>
      <p:sp>
        <p:nvSpPr>
          <p:cNvPr id="4" name="Text Placeholder 3">
            <a:extLst>
              <a:ext uri="{FF2B5EF4-FFF2-40B4-BE49-F238E27FC236}">
                <a16:creationId xmlns:a16="http://schemas.microsoft.com/office/drawing/2014/main" id="{5C4AC90B-E2AC-2740-4846-BBB855E78FA0}"/>
              </a:ext>
            </a:extLst>
          </p:cNvPr>
          <p:cNvSpPr>
            <a:spLocks noGrp="1"/>
          </p:cNvSpPr>
          <p:nvPr>
            <p:ph sz="half" idx="2"/>
          </p:nvPr>
        </p:nvSpPr>
        <p:spPr>
          <a:xfrm>
            <a:off x="6172200" y="1825625"/>
            <a:ext cx="5181600" cy="4351338"/>
          </a:xfrm>
        </p:spPr>
        <p:txBody>
          <a:bodyPr>
            <a:normAutofit/>
          </a:bodyPr>
          <a:lstStyle/>
          <a:p>
            <a:pPr marL="285750" indent="-285750">
              <a:buFont typeface="Arial" panose="020B0604020202020204" pitchFamily="34" charset="0"/>
              <a:buChar char="•"/>
            </a:pPr>
            <a:r>
              <a:rPr lang="en-GB" dirty="0"/>
              <a:t>Worst case scenario:</a:t>
            </a:r>
          </a:p>
          <a:p>
            <a:pPr marL="742950" lvl="1" indent="-285750">
              <a:buFont typeface="Arial" panose="020B0604020202020204" pitchFamily="34" charset="0"/>
              <a:buChar char="•"/>
            </a:pPr>
            <a:r>
              <a:rPr lang="en-GB" sz="2800"/>
              <a:t>All sales estimated reduced to 64% of original</a:t>
            </a:r>
          </a:p>
          <a:p>
            <a:pPr marL="742950" lvl="1" indent="-285750">
              <a:buFont typeface="Arial" panose="020B0604020202020204" pitchFamily="34" charset="0"/>
              <a:buChar char="•"/>
            </a:pPr>
            <a:r>
              <a:rPr lang="en-GB" sz="2800"/>
              <a:t>Completed units annual sales reduced by additional 42/52</a:t>
            </a:r>
          </a:p>
          <a:p>
            <a:pPr marL="285750" indent="-285750">
              <a:buFont typeface="Arial" panose="020B0604020202020204" pitchFamily="34" charset="0"/>
              <a:buChar char="•"/>
            </a:pPr>
            <a:r>
              <a:rPr lang="en-GB"/>
              <a:t>Year 2 commission £18,751</a:t>
            </a:r>
          </a:p>
          <a:p>
            <a:pPr marL="285750" indent="-285750">
              <a:buFont typeface="Arial" panose="020B0604020202020204" pitchFamily="34" charset="0"/>
              <a:buChar char="•"/>
            </a:pPr>
            <a:r>
              <a:rPr lang="en-GB"/>
              <a:t>Year 3+ commission £46,921</a:t>
            </a:r>
          </a:p>
          <a:p>
            <a:pPr marL="285750" indent="-285750">
              <a:buFont typeface="Arial" panose="020B0604020202020204" pitchFamily="34" charset="0"/>
              <a:buChar char="•"/>
            </a:pPr>
            <a:endParaRPr lang="en-GB"/>
          </a:p>
        </p:txBody>
      </p:sp>
      <p:sp>
        <p:nvSpPr>
          <p:cNvPr id="5" name="Date Placeholder 4">
            <a:extLst>
              <a:ext uri="{FF2B5EF4-FFF2-40B4-BE49-F238E27FC236}">
                <a16:creationId xmlns:a16="http://schemas.microsoft.com/office/drawing/2014/main" id="{A95947F6-E6D7-2986-CFFC-F7C622DC32A6}"/>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fld id="{8C96A700-EE42-43E0-B007-B05A19A6BB82}" type="datetime1">
              <a:rPr lang="en-GB" noProof="0" smtClean="0">
                <a:solidFill>
                  <a:prstClr val="black">
                    <a:tint val="75000"/>
                  </a:prstClr>
                </a:solidFill>
              </a:rPr>
              <a:t>10/03/2025</a:t>
            </a:fld>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B86C55A0-B409-3B18-07BC-4D46EDBCC2AE}"/>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GB" noProof="0">
                <a:solidFill>
                  <a:prstClr val="black">
                    <a:tint val="75000"/>
                  </a:prstClr>
                </a:solidFill>
              </a:rPr>
              <a:t>DJ Ascentia  End of Year Position</a:t>
            </a:r>
          </a:p>
        </p:txBody>
      </p:sp>
      <p:sp>
        <p:nvSpPr>
          <p:cNvPr id="7" name="Slide Number Placeholder 6">
            <a:extLst>
              <a:ext uri="{FF2B5EF4-FFF2-40B4-BE49-F238E27FC236}">
                <a16:creationId xmlns:a16="http://schemas.microsoft.com/office/drawing/2014/main" id="{032AB760-EF0D-6907-1319-773F2E28BA0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n-GB" noProof="0" smtClean="0">
                <a:solidFill>
                  <a:prstClr val="black">
                    <a:tint val="75000"/>
                  </a:prstClr>
                </a:solidFill>
              </a:rPr>
              <a:pPr rtl="0">
                <a:spcAft>
                  <a:spcPts val="600"/>
                </a:spcAft>
                <a:defRPr/>
              </a:pPr>
              <a:t>7</a:t>
            </a:fld>
            <a:endParaRPr lang="en-GB" noProof="0">
              <a:solidFill>
                <a:prstClr val="black">
                  <a:tint val="75000"/>
                </a:prstClr>
              </a:solidFill>
            </a:endParaRPr>
          </a:p>
        </p:txBody>
      </p:sp>
      <p:graphicFrame>
        <p:nvGraphicFramePr>
          <p:cNvPr id="10" name="Content Placeholder 9">
            <a:extLst>
              <a:ext uri="{FF2B5EF4-FFF2-40B4-BE49-F238E27FC236}">
                <a16:creationId xmlns:a16="http://schemas.microsoft.com/office/drawing/2014/main" id="{E0F1872F-81F1-08FD-9677-F63E8FC49D06}"/>
              </a:ext>
            </a:extLst>
          </p:cNvPr>
          <p:cNvGraphicFramePr>
            <a:graphicFrameLocks noGrp="1"/>
          </p:cNvGraphicFramePr>
          <p:nvPr>
            <p:ph sz="half" idx="1"/>
            <p:extLst>
              <p:ext uri="{D42A27DB-BD31-4B8C-83A1-F6EECF244321}">
                <p14:modId xmlns:p14="http://schemas.microsoft.com/office/powerpoint/2010/main" val="2483350767"/>
              </p:ext>
            </p:extLst>
          </p:nvPr>
        </p:nvGraphicFramePr>
        <p:xfrm>
          <a:off x="838200" y="2901830"/>
          <a:ext cx="5181601" cy="2198931"/>
        </p:xfrm>
        <a:graphic>
          <a:graphicData uri="http://schemas.openxmlformats.org/drawingml/2006/table">
            <a:tbl>
              <a:tblPr firstRow="1" bandRow="1">
                <a:tableStyleId>{5C22544A-7EE6-4342-B048-85BDC9FD1C3A}</a:tableStyleId>
              </a:tblPr>
              <a:tblGrid>
                <a:gridCol w="919091">
                  <a:extLst>
                    <a:ext uri="{9D8B030D-6E8A-4147-A177-3AD203B41FA5}">
                      <a16:colId xmlns:a16="http://schemas.microsoft.com/office/drawing/2014/main" val="3312828716"/>
                    </a:ext>
                  </a:extLst>
                </a:gridCol>
                <a:gridCol w="888314">
                  <a:extLst>
                    <a:ext uri="{9D8B030D-6E8A-4147-A177-3AD203B41FA5}">
                      <a16:colId xmlns:a16="http://schemas.microsoft.com/office/drawing/2014/main" val="214017618"/>
                    </a:ext>
                  </a:extLst>
                </a:gridCol>
                <a:gridCol w="843549">
                  <a:extLst>
                    <a:ext uri="{9D8B030D-6E8A-4147-A177-3AD203B41FA5}">
                      <a16:colId xmlns:a16="http://schemas.microsoft.com/office/drawing/2014/main" val="2185929184"/>
                    </a:ext>
                  </a:extLst>
                </a:gridCol>
                <a:gridCol w="843549">
                  <a:extLst>
                    <a:ext uri="{9D8B030D-6E8A-4147-A177-3AD203B41FA5}">
                      <a16:colId xmlns:a16="http://schemas.microsoft.com/office/drawing/2014/main" val="3760556400"/>
                    </a:ext>
                  </a:extLst>
                </a:gridCol>
                <a:gridCol w="843549">
                  <a:extLst>
                    <a:ext uri="{9D8B030D-6E8A-4147-A177-3AD203B41FA5}">
                      <a16:colId xmlns:a16="http://schemas.microsoft.com/office/drawing/2014/main" val="420795140"/>
                    </a:ext>
                  </a:extLst>
                </a:gridCol>
                <a:gridCol w="843549">
                  <a:extLst>
                    <a:ext uri="{9D8B030D-6E8A-4147-A177-3AD203B41FA5}">
                      <a16:colId xmlns:a16="http://schemas.microsoft.com/office/drawing/2014/main" val="150653415"/>
                    </a:ext>
                  </a:extLst>
                </a:gridCol>
              </a:tblGrid>
              <a:tr h="187510">
                <a:tc>
                  <a:txBody>
                    <a:bodyPr/>
                    <a:lstStyle/>
                    <a:p>
                      <a:pPr algn="l" fontAlgn="b"/>
                      <a:endParaRPr lang="en-GB" sz="1100" b="1" i="0" u="none" strike="noStrike">
                        <a:solidFill>
                          <a:srgbClr val="000000"/>
                        </a:solidFill>
                        <a:effectLst/>
                        <a:latin typeface="Aptos Narrow" panose="020B0004020202020204" pitchFamily="34" charset="0"/>
                      </a:endParaRPr>
                    </a:p>
                  </a:txBody>
                  <a:tcPr marL="7551" marR="7551" marT="7551" marB="0" anchor="b"/>
                </a:tc>
                <a:tc>
                  <a:txBody>
                    <a:bodyPr/>
                    <a:lstStyle/>
                    <a:p>
                      <a:pPr algn="ctr" fontAlgn="b"/>
                      <a:r>
                        <a:rPr lang="en-GB" sz="1000" u="none" strike="noStrike">
                          <a:solidFill>
                            <a:sysClr val="windowText" lastClr="000000"/>
                          </a:solidFill>
                          <a:effectLst/>
                        </a:rPr>
                        <a:t>Year 1</a:t>
                      </a:r>
                      <a:endParaRPr lang="en-GB" sz="1000" b="1" i="0" u="none" strike="noStrike">
                        <a:solidFill>
                          <a:sysClr val="windowText" lastClr="000000"/>
                        </a:solidFill>
                        <a:effectLst/>
                        <a:latin typeface="Arial" panose="020B0604020202020204" pitchFamily="34" charset="0"/>
                      </a:endParaRPr>
                    </a:p>
                  </a:txBody>
                  <a:tcPr marL="7551" marR="7551" marT="7551" marB="0" anchor="b">
                    <a:solidFill>
                      <a:schemeClr val="bg1">
                        <a:lumMod val="95000"/>
                      </a:schemeClr>
                    </a:solidFill>
                  </a:tcPr>
                </a:tc>
                <a:tc>
                  <a:txBody>
                    <a:bodyPr/>
                    <a:lstStyle/>
                    <a:p>
                      <a:pPr algn="ctr" fontAlgn="b"/>
                      <a:r>
                        <a:rPr lang="en-GB" sz="1000" u="none" strike="noStrike">
                          <a:solidFill>
                            <a:sysClr val="windowText" lastClr="000000"/>
                          </a:solidFill>
                          <a:effectLst/>
                        </a:rPr>
                        <a:t>Year2</a:t>
                      </a:r>
                      <a:endParaRPr lang="en-GB" sz="1000" b="1" i="0" u="none" strike="noStrike">
                        <a:solidFill>
                          <a:sysClr val="windowText" lastClr="000000"/>
                        </a:solidFill>
                        <a:effectLst/>
                        <a:latin typeface="Arial" panose="020B0604020202020204" pitchFamily="34" charset="0"/>
                      </a:endParaRPr>
                    </a:p>
                  </a:txBody>
                  <a:tcPr marL="7551" marR="7551" marT="7551" marB="0" anchor="b"/>
                </a:tc>
                <a:tc>
                  <a:txBody>
                    <a:bodyPr/>
                    <a:lstStyle/>
                    <a:p>
                      <a:pPr algn="ctr" fontAlgn="b"/>
                      <a:r>
                        <a:rPr lang="en-GB" sz="1000" u="none" strike="noStrike">
                          <a:solidFill>
                            <a:sysClr val="windowText" lastClr="000000"/>
                          </a:solidFill>
                          <a:effectLst/>
                        </a:rPr>
                        <a:t>Year3</a:t>
                      </a:r>
                      <a:endParaRPr lang="en-GB" sz="1000" b="1" i="0" u="none" strike="noStrike">
                        <a:solidFill>
                          <a:sysClr val="windowText" lastClr="000000"/>
                        </a:solidFill>
                        <a:effectLst/>
                        <a:latin typeface="Arial" panose="020B0604020202020204" pitchFamily="34" charset="0"/>
                      </a:endParaRPr>
                    </a:p>
                  </a:txBody>
                  <a:tcPr marL="7551" marR="7551" marT="7551" marB="0" anchor="b"/>
                </a:tc>
                <a:tc>
                  <a:txBody>
                    <a:bodyPr/>
                    <a:lstStyle/>
                    <a:p>
                      <a:pPr algn="ctr" fontAlgn="b"/>
                      <a:r>
                        <a:rPr lang="en-GB" sz="1000" u="none" strike="noStrike">
                          <a:solidFill>
                            <a:sysClr val="windowText" lastClr="000000"/>
                          </a:solidFill>
                          <a:effectLst/>
                        </a:rPr>
                        <a:t>Year 4</a:t>
                      </a:r>
                      <a:endParaRPr lang="en-GB" sz="1000" b="1" i="0" u="none" strike="noStrike">
                        <a:solidFill>
                          <a:sysClr val="windowText" lastClr="000000"/>
                        </a:solidFill>
                        <a:effectLst/>
                        <a:latin typeface="Arial" panose="020B0604020202020204" pitchFamily="34" charset="0"/>
                      </a:endParaRPr>
                    </a:p>
                  </a:txBody>
                  <a:tcPr marL="7551" marR="7551" marT="7551" marB="0" anchor="b"/>
                </a:tc>
                <a:tc>
                  <a:txBody>
                    <a:bodyPr/>
                    <a:lstStyle/>
                    <a:p>
                      <a:pPr algn="ctr" fontAlgn="b"/>
                      <a:r>
                        <a:rPr lang="en-GB" sz="1000" u="none" strike="noStrike">
                          <a:solidFill>
                            <a:sysClr val="windowText" lastClr="000000"/>
                          </a:solidFill>
                          <a:effectLst/>
                        </a:rPr>
                        <a:t>Year 5</a:t>
                      </a:r>
                      <a:endParaRPr lang="en-GB" sz="1000" b="1" i="0" u="none" strike="noStrike">
                        <a:solidFill>
                          <a:sysClr val="windowText" lastClr="000000"/>
                        </a:solidFill>
                        <a:effectLst/>
                        <a:latin typeface="Arial" panose="020B0604020202020204" pitchFamily="34" charset="0"/>
                      </a:endParaRPr>
                    </a:p>
                  </a:txBody>
                  <a:tcPr marL="7551" marR="7551" marT="7551" marB="0" anchor="b"/>
                </a:tc>
                <a:extLst>
                  <a:ext uri="{0D108BD9-81ED-4DB2-BD59-A6C34878D82A}">
                    <a16:rowId xmlns:a16="http://schemas.microsoft.com/office/drawing/2014/main" val="1762299793"/>
                  </a:ext>
                </a:extLst>
              </a:tr>
              <a:tr h="200940">
                <a:tc>
                  <a:txBody>
                    <a:bodyPr/>
                    <a:lstStyle/>
                    <a:p>
                      <a:pPr algn="l" fontAlgn="b"/>
                      <a:r>
                        <a:rPr lang="en-GB" sz="1100" b="1" u="none" strike="noStrike">
                          <a:effectLst/>
                        </a:rPr>
                        <a:t>Set-up Costs</a:t>
                      </a:r>
                      <a:endParaRPr lang="en-GB" sz="1100" b="1"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solidFill>
                            <a:schemeClr val="bg1">
                              <a:lumMod val="65000"/>
                            </a:schemeClr>
                          </a:solidFill>
                          <a:effectLst/>
                        </a:rPr>
                        <a:t>-£162,645.50</a:t>
                      </a:r>
                      <a:endParaRPr lang="en-GB" sz="1100" b="0" i="0" u="none" strike="noStrike">
                        <a:solidFill>
                          <a:schemeClr val="bg1">
                            <a:lumMod val="65000"/>
                          </a:schemeClr>
                        </a:solidFill>
                        <a:effectLst/>
                        <a:latin typeface="Aptos Narrow" panose="020B0004020202020204" pitchFamily="34" charset="0"/>
                      </a:endParaRPr>
                    </a:p>
                  </a:txBody>
                  <a:tcPr marL="7551" marR="7551" marT="7551" marB="0" anchor="b">
                    <a:solidFill>
                      <a:schemeClr val="bg1">
                        <a:lumMod val="95000"/>
                      </a:schemeClr>
                    </a:solidFill>
                  </a:tcPr>
                </a:tc>
                <a:tc>
                  <a:txBody>
                    <a:bodyPr/>
                    <a:lstStyle/>
                    <a:p>
                      <a:pPr algn="r" fontAlgn="b"/>
                      <a:r>
                        <a:rPr lang="en-GB" sz="1100" u="none" strike="noStrike">
                          <a:solidFill>
                            <a:srgbClr val="FF0000"/>
                          </a:solidFill>
                          <a:effectLst/>
                        </a:rPr>
                        <a:t>-£46,750.00</a:t>
                      </a:r>
                      <a:endParaRPr lang="en-GB" sz="1100" b="0" i="0" u="none" strike="noStrike">
                        <a:solidFill>
                          <a:srgbClr val="FF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0</a:t>
                      </a:r>
                      <a:endParaRPr lang="en-GB" sz="1100" b="0"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0</a:t>
                      </a:r>
                      <a:endParaRPr lang="en-GB" sz="1100" b="0"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0</a:t>
                      </a:r>
                      <a:endParaRPr lang="en-GB" sz="1100" b="0" i="0" u="none" strike="noStrike">
                        <a:solidFill>
                          <a:srgbClr val="000000"/>
                        </a:solidFill>
                        <a:effectLst/>
                        <a:latin typeface="Aptos Narrow" panose="020B0004020202020204" pitchFamily="34" charset="0"/>
                      </a:endParaRPr>
                    </a:p>
                  </a:txBody>
                  <a:tcPr marL="7551" marR="7551" marT="7551" marB="0" anchor="b"/>
                </a:tc>
                <a:extLst>
                  <a:ext uri="{0D108BD9-81ED-4DB2-BD59-A6C34878D82A}">
                    <a16:rowId xmlns:a16="http://schemas.microsoft.com/office/drawing/2014/main" val="91582090"/>
                  </a:ext>
                </a:extLst>
              </a:tr>
              <a:tr h="362096">
                <a:tc>
                  <a:txBody>
                    <a:bodyPr/>
                    <a:lstStyle/>
                    <a:p>
                      <a:pPr algn="l" fontAlgn="b"/>
                      <a:r>
                        <a:rPr lang="en-GB" sz="1100" b="1" u="none" strike="noStrike">
                          <a:effectLst/>
                        </a:rPr>
                        <a:t>Manufacture costs (DJ)</a:t>
                      </a:r>
                      <a:endParaRPr lang="en-GB" sz="1100" b="1"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solidFill>
                            <a:schemeClr val="bg1">
                              <a:lumMod val="65000"/>
                            </a:schemeClr>
                          </a:solidFill>
                          <a:effectLst/>
                        </a:rPr>
                        <a:t>-£61,250</a:t>
                      </a:r>
                      <a:endParaRPr lang="en-GB" sz="1100" b="0" i="0" u="none" strike="noStrike">
                        <a:solidFill>
                          <a:schemeClr val="bg1">
                            <a:lumMod val="65000"/>
                          </a:schemeClr>
                        </a:solidFill>
                        <a:effectLst/>
                        <a:latin typeface="Aptos Narrow" panose="020B0004020202020204" pitchFamily="34" charset="0"/>
                      </a:endParaRPr>
                    </a:p>
                  </a:txBody>
                  <a:tcPr marL="7551" marR="7551" marT="7551" marB="0" anchor="b">
                    <a:solidFill>
                      <a:schemeClr val="bg1">
                        <a:lumMod val="95000"/>
                      </a:schemeClr>
                    </a:solidFill>
                  </a:tcPr>
                </a:tc>
                <a:tc>
                  <a:txBody>
                    <a:bodyPr/>
                    <a:lstStyle/>
                    <a:p>
                      <a:pPr algn="r" fontAlgn="b"/>
                      <a:r>
                        <a:rPr lang="en-GB" sz="1100" u="none" strike="noStrike">
                          <a:solidFill>
                            <a:srgbClr val="FF0000"/>
                          </a:solidFill>
                          <a:effectLst/>
                        </a:rPr>
                        <a:t>-£144,733</a:t>
                      </a:r>
                      <a:endParaRPr lang="en-GB" sz="1100" b="0" i="0" u="none" strike="noStrike">
                        <a:solidFill>
                          <a:srgbClr val="FF0000"/>
                        </a:solidFill>
                        <a:effectLst/>
                        <a:latin typeface="Aptos Narrow" panose="020B0004020202020204" pitchFamily="34" charset="0"/>
                      </a:endParaRPr>
                    </a:p>
                  </a:txBody>
                  <a:tcPr marL="7551" marR="7551" marT="7551" marB="0" anchor="b"/>
                </a:tc>
                <a:tc>
                  <a:txBody>
                    <a:bodyPr/>
                    <a:lstStyle/>
                    <a:p>
                      <a:pPr algn="r" fontAlgn="b"/>
                      <a:r>
                        <a:rPr lang="en-GB" sz="1100" u="none" strike="noStrike">
                          <a:solidFill>
                            <a:srgbClr val="FF0000"/>
                          </a:solidFill>
                          <a:effectLst/>
                        </a:rPr>
                        <a:t>-£164,610</a:t>
                      </a:r>
                      <a:endParaRPr lang="en-GB" sz="1100" b="0" i="0" u="none" strike="noStrike">
                        <a:solidFill>
                          <a:srgbClr val="FF0000"/>
                        </a:solidFill>
                        <a:effectLst/>
                        <a:latin typeface="Aptos Narrow" panose="020B0004020202020204" pitchFamily="34" charset="0"/>
                      </a:endParaRPr>
                    </a:p>
                  </a:txBody>
                  <a:tcPr marL="7551" marR="7551" marT="7551" marB="0" anchor="b"/>
                </a:tc>
                <a:tc>
                  <a:txBody>
                    <a:bodyPr/>
                    <a:lstStyle/>
                    <a:p>
                      <a:pPr algn="r" fontAlgn="b"/>
                      <a:r>
                        <a:rPr lang="en-GB" sz="1100" u="none" strike="noStrike">
                          <a:solidFill>
                            <a:srgbClr val="FF0000"/>
                          </a:solidFill>
                          <a:effectLst/>
                        </a:rPr>
                        <a:t>-£164,610</a:t>
                      </a:r>
                      <a:endParaRPr lang="en-GB" sz="1100" b="0" i="0" u="none" strike="noStrike">
                        <a:solidFill>
                          <a:srgbClr val="FF0000"/>
                        </a:solidFill>
                        <a:effectLst/>
                        <a:latin typeface="Aptos Narrow" panose="020B0004020202020204" pitchFamily="34" charset="0"/>
                      </a:endParaRPr>
                    </a:p>
                  </a:txBody>
                  <a:tcPr marL="7551" marR="7551" marT="7551" marB="0" anchor="b"/>
                </a:tc>
                <a:tc>
                  <a:txBody>
                    <a:bodyPr/>
                    <a:lstStyle/>
                    <a:p>
                      <a:pPr algn="r" fontAlgn="b"/>
                      <a:r>
                        <a:rPr lang="en-GB" sz="1100" u="none" strike="noStrike">
                          <a:solidFill>
                            <a:srgbClr val="FF0000"/>
                          </a:solidFill>
                          <a:effectLst/>
                        </a:rPr>
                        <a:t>-£164,610</a:t>
                      </a:r>
                      <a:endParaRPr lang="en-GB" sz="1100" b="0" i="0" u="none" strike="noStrike">
                        <a:solidFill>
                          <a:srgbClr val="FF0000"/>
                        </a:solidFill>
                        <a:effectLst/>
                        <a:latin typeface="Aptos Narrow" panose="020B0004020202020204" pitchFamily="34" charset="0"/>
                      </a:endParaRPr>
                    </a:p>
                  </a:txBody>
                  <a:tcPr marL="7551" marR="7551" marT="7551" marB="0" anchor="b"/>
                </a:tc>
                <a:extLst>
                  <a:ext uri="{0D108BD9-81ED-4DB2-BD59-A6C34878D82A}">
                    <a16:rowId xmlns:a16="http://schemas.microsoft.com/office/drawing/2014/main" val="798395979"/>
                  </a:ext>
                </a:extLst>
              </a:tr>
              <a:tr h="200940">
                <a:tc>
                  <a:txBody>
                    <a:bodyPr/>
                    <a:lstStyle/>
                    <a:p>
                      <a:pPr algn="l" fontAlgn="b"/>
                      <a:r>
                        <a:rPr lang="en-GB" sz="1100" b="1" u="none" strike="noStrike">
                          <a:effectLst/>
                        </a:rPr>
                        <a:t>Income (DJ)</a:t>
                      </a:r>
                      <a:endParaRPr lang="en-GB" sz="1100" b="1"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solidFill>
                            <a:schemeClr val="bg1">
                              <a:lumMod val="65000"/>
                            </a:schemeClr>
                          </a:solidFill>
                          <a:effectLst/>
                        </a:rPr>
                        <a:t>£262,500.00</a:t>
                      </a:r>
                      <a:endParaRPr lang="en-GB" sz="1100" b="0" i="0" u="none" strike="noStrike">
                        <a:solidFill>
                          <a:schemeClr val="bg1">
                            <a:lumMod val="65000"/>
                          </a:schemeClr>
                        </a:solidFill>
                        <a:effectLst/>
                        <a:latin typeface="Aptos Narrow" panose="020B0004020202020204" pitchFamily="34" charset="0"/>
                      </a:endParaRPr>
                    </a:p>
                  </a:txBody>
                  <a:tcPr marL="7551" marR="7551" marT="7551" marB="0" anchor="b">
                    <a:solidFill>
                      <a:schemeClr val="bg1">
                        <a:lumMod val="95000"/>
                      </a:schemeClr>
                    </a:solidFill>
                  </a:tcPr>
                </a:tc>
                <a:tc>
                  <a:txBody>
                    <a:bodyPr/>
                    <a:lstStyle/>
                    <a:p>
                      <a:pPr algn="r" fontAlgn="b"/>
                      <a:r>
                        <a:rPr lang="en-GB" sz="1100" u="none" strike="noStrike">
                          <a:effectLst/>
                        </a:rPr>
                        <a:t>£458,930.77</a:t>
                      </a:r>
                      <a:endParaRPr lang="en-GB" sz="1100" b="0"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£505,700.00</a:t>
                      </a:r>
                      <a:endParaRPr lang="en-GB" sz="1100" b="0"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£505,700.00</a:t>
                      </a:r>
                      <a:endParaRPr lang="en-GB" sz="1100" b="0"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£505,700.00</a:t>
                      </a:r>
                      <a:endParaRPr lang="en-GB" sz="1100" b="0" i="0" u="none" strike="noStrike">
                        <a:solidFill>
                          <a:srgbClr val="000000"/>
                        </a:solidFill>
                        <a:effectLst/>
                        <a:latin typeface="Aptos Narrow" panose="020B0004020202020204" pitchFamily="34" charset="0"/>
                      </a:endParaRPr>
                    </a:p>
                  </a:txBody>
                  <a:tcPr marL="7551" marR="7551" marT="7551" marB="0" anchor="b"/>
                </a:tc>
                <a:extLst>
                  <a:ext uri="{0D108BD9-81ED-4DB2-BD59-A6C34878D82A}">
                    <a16:rowId xmlns:a16="http://schemas.microsoft.com/office/drawing/2014/main" val="3608308473"/>
                  </a:ext>
                </a:extLst>
              </a:tr>
              <a:tr h="362096">
                <a:tc>
                  <a:txBody>
                    <a:bodyPr/>
                    <a:lstStyle/>
                    <a:p>
                      <a:pPr algn="l" fontAlgn="b"/>
                      <a:r>
                        <a:rPr lang="en-GB" sz="1100" b="1" u="none" strike="noStrike">
                          <a:effectLst/>
                        </a:rPr>
                        <a:t>Gross Profit (DJ)</a:t>
                      </a:r>
                      <a:endParaRPr lang="en-GB" sz="1100" b="1"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solidFill>
                            <a:schemeClr val="bg1">
                              <a:lumMod val="65000"/>
                            </a:schemeClr>
                          </a:solidFill>
                          <a:effectLst/>
                        </a:rPr>
                        <a:t>£38,604.50</a:t>
                      </a:r>
                      <a:endParaRPr lang="en-GB" sz="1100" b="0" i="0" u="none" strike="noStrike">
                        <a:solidFill>
                          <a:schemeClr val="bg1">
                            <a:lumMod val="65000"/>
                          </a:schemeClr>
                        </a:solidFill>
                        <a:effectLst/>
                        <a:latin typeface="Aptos Narrow" panose="020B0004020202020204" pitchFamily="34" charset="0"/>
                      </a:endParaRPr>
                    </a:p>
                  </a:txBody>
                  <a:tcPr marL="7551" marR="7551" marT="7551" marB="0" anchor="b">
                    <a:solidFill>
                      <a:schemeClr val="bg1">
                        <a:lumMod val="95000"/>
                      </a:schemeClr>
                    </a:solidFill>
                  </a:tcPr>
                </a:tc>
                <a:tc>
                  <a:txBody>
                    <a:bodyPr/>
                    <a:lstStyle/>
                    <a:p>
                      <a:pPr algn="r" fontAlgn="b"/>
                      <a:r>
                        <a:rPr lang="en-GB" sz="1100" u="none" strike="noStrike">
                          <a:effectLst/>
                        </a:rPr>
                        <a:t>£267,447.69</a:t>
                      </a:r>
                      <a:endParaRPr lang="en-GB" sz="1100" b="0"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£670,310.00</a:t>
                      </a:r>
                      <a:endParaRPr lang="en-GB" sz="1100" b="0"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£670,310.00</a:t>
                      </a:r>
                      <a:endParaRPr lang="en-GB" sz="1100" b="0"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£670,310.00</a:t>
                      </a:r>
                      <a:endParaRPr lang="en-GB" sz="1100" b="0" i="0" u="none" strike="noStrike">
                        <a:solidFill>
                          <a:srgbClr val="000000"/>
                        </a:solidFill>
                        <a:effectLst/>
                        <a:latin typeface="Aptos Narrow" panose="020B0004020202020204" pitchFamily="34" charset="0"/>
                      </a:endParaRPr>
                    </a:p>
                  </a:txBody>
                  <a:tcPr marL="7551" marR="7551" marT="7551" marB="0" anchor="b"/>
                </a:tc>
                <a:extLst>
                  <a:ext uri="{0D108BD9-81ED-4DB2-BD59-A6C34878D82A}">
                    <a16:rowId xmlns:a16="http://schemas.microsoft.com/office/drawing/2014/main" val="172499772"/>
                  </a:ext>
                </a:extLst>
              </a:tr>
              <a:tr h="523253">
                <a:tc>
                  <a:txBody>
                    <a:bodyPr/>
                    <a:lstStyle/>
                    <a:p>
                      <a:pPr algn="l" fontAlgn="b"/>
                      <a:r>
                        <a:rPr lang="en-GB" sz="1100" b="1" u="none" strike="noStrike">
                          <a:effectLst/>
                        </a:rPr>
                        <a:t>Annual Commission (7%)</a:t>
                      </a:r>
                      <a:endParaRPr lang="en-GB" sz="1100" b="1"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solidFill>
                            <a:schemeClr val="bg1">
                              <a:lumMod val="65000"/>
                            </a:schemeClr>
                          </a:solidFill>
                          <a:effectLst/>
                        </a:rPr>
                        <a:t>£2,702.32</a:t>
                      </a:r>
                      <a:endParaRPr lang="en-GB" sz="1100" b="0" i="0" u="none" strike="noStrike">
                        <a:solidFill>
                          <a:schemeClr val="bg1">
                            <a:lumMod val="65000"/>
                          </a:schemeClr>
                        </a:solidFill>
                        <a:effectLst/>
                        <a:latin typeface="Aptos Narrow" panose="020B0004020202020204" pitchFamily="34" charset="0"/>
                      </a:endParaRPr>
                    </a:p>
                  </a:txBody>
                  <a:tcPr marL="7551" marR="7551" marT="7551" marB="0" anchor="b">
                    <a:solidFill>
                      <a:schemeClr val="bg1">
                        <a:lumMod val="95000"/>
                      </a:schemeClr>
                    </a:solidFill>
                  </a:tcPr>
                </a:tc>
                <a:tc>
                  <a:txBody>
                    <a:bodyPr/>
                    <a:lstStyle/>
                    <a:p>
                      <a:pPr algn="r" fontAlgn="b"/>
                      <a:r>
                        <a:rPr lang="en-GB" sz="1100" u="none" strike="noStrike">
                          <a:effectLst/>
                        </a:rPr>
                        <a:t>£18,721.34</a:t>
                      </a:r>
                      <a:endParaRPr lang="en-GB" sz="1100" b="0"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£46,921.70</a:t>
                      </a:r>
                      <a:endParaRPr lang="en-GB" sz="1100" b="0"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£46,921.70</a:t>
                      </a:r>
                      <a:endParaRPr lang="en-GB" sz="1100" b="0"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£46,921.70</a:t>
                      </a:r>
                      <a:endParaRPr lang="en-GB" sz="1100" b="0" i="0" u="none" strike="noStrike">
                        <a:solidFill>
                          <a:srgbClr val="000000"/>
                        </a:solidFill>
                        <a:effectLst/>
                        <a:latin typeface="Aptos Narrow" panose="020B0004020202020204" pitchFamily="34" charset="0"/>
                      </a:endParaRPr>
                    </a:p>
                  </a:txBody>
                  <a:tcPr marL="7551" marR="7551" marT="7551" marB="0" anchor="b"/>
                </a:tc>
                <a:extLst>
                  <a:ext uri="{0D108BD9-81ED-4DB2-BD59-A6C34878D82A}">
                    <a16:rowId xmlns:a16="http://schemas.microsoft.com/office/drawing/2014/main" val="2621180702"/>
                  </a:ext>
                </a:extLst>
              </a:tr>
              <a:tr h="362096">
                <a:tc>
                  <a:txBody>
                    <a:bodyPr/>
                    <a:lstStyle/>
                    <a:p>
                      <a:pPr algn="l" fontAlgn="b"/>
                      <a:r>
                        <a:rPr lang="en-GB" sz="1100" b="1" u="none" strike="noStrike">
                          <a:effectLst/>
                        </a:rPr>
                        <a:t>Cumulative Commission</a:t>
                      </a:r>
                      <a:endParaRPr lang="en-GB" sz="1100" b="1"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solidFill>
                            <a:schemeClr val="bg1">
                              <a:lumMod val="65000"/>
                            </a:schemeClr>
                          </a:solidFill>
                          <a:effectLst/>
                        </a:rPr>
                        <a:t>£2,702.32</a:t>
                      </a:r>
                      <a:endParaRPr lang="en-GB" sz="1100" b="0" i="0" u="none" strike="noStrike">
                        <a:solidFill>
                          <a:schemeClr val="bg1">
                            <a:lumMod val="65000"/>
                          </a:schemeClr>
                        </a:solidFill>
                        <a:effectLst/>
                        <a:latin typeface="Aptos Narrow" panose="020B0004020202020204" pitchFamily="34" charset="0"/>
                      </a:endParaRPr>
                    </a:p>
                  </a:txBody>
                  <a:tcPr marL="7551" marR="7551" marT="7551" marB="0" anchor="b">
                    <a:solidFill>
                      <a:schemeClr val="bg1">
                        <a:lumMod val="95000"/>
                      </a:schemeClr>
                    </a:solidFill>
                  </a:tcPr>
                </a:tc>
                <a:tc>
                  <a:txBody>
                    <a:bodyPr/>
                    <a:lstStyle/>
                    <a:p>
                      <a:pPr algn="r" fontAlgn="b"/>
                      <a:r>
                        <a:rPr lang="en-GB" sz="1100" u="none" strike="noStrike">
                          <a:effectLst/>
                        </a:rPr>
                        <a:t>£21,423.65</a:t>
                      </a:r>
                      <a:endParaRPr lang="en-GB" sz="1100" b="0"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£68,345.35</a:t>
                      </a:r>
                      <a:endParaRPr lang="en-GB" sz="1100" b="0"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£115,267.05</a:t>
                      </a:r>
                      <a:endParaRPr lang="en-GB" sz="1100" b="0" i="0" u="none" strike="noStrike">
                        <a:solidFill>
                          <a:srgbClr val="000000"/>
                        </a:solidFill>
                        <a:effectLst/>
                        <a:latin typeface="Aptos Narrow" panose="020B0004020202020204" pitchFamily="34" charset="0"/>
                      </a:endParaRPr>
                    </a:p>
                  </a:txBody>
                  <a:tcPr marL="7551" marR="7551" marT="7551" marB="0" anchor="b"/>
                </a:tc>
                <a:tc>
                  <a:txBody>
                    <a:bodyPr/>
                    <a:lstStyle/>
                    <a:p>
                      <a:pPr algn="r" fontAlgn="b"/>
                      <a:r>
                        <a:rPr lang="en-GB" sz="1100" u="none" strike="noStrike">
                          <a:effectLst/>
                        </a:rPr>
                        <a:t>£162,188.75</a:t>
                      </a:r>
                      <a:endParaRPr lang="en-GB" sz="1100" b="0" i="0" u="none" strike="noStrike">
                        <a:solidFill>
                          <a:srgbClr val="000000"/>
                        </a:solidFill>
                        <a:effectLst/>
                        <a:latin typeface="Aptos Narrow" panose="020B0004020202020204" pitchFamily="34" charset="0"/>
                      </a:endParaRPr>
                    </a:p>
                  </a:txBody>
                  <a:tcPr marL="7551" marR="7551" marT="7551" marB="0" anchor="b"/>
                </a:tc>
                <a:extLst>
                  <a:ext uri="{0D108BD9-81ED-4DB2-BD59-A6C34878D82A}">
                    <a16:rowId xmlns:a16="http://schemas.microsoft.com/office/drawing/2014/main" val="1254125531"/>
                  </a:ext>
                </a:extLst>
              </a:tr>
            </a:tbl>
          </a:graphicData>
        </a:graphic>
      </p:graphicFrame>
    </p:spTree>
    <p:extLst>
      <p:ext uri="{BB962C8B-B14F-4D97-AF65-F5344CB8AC3E}">
        <p14:creationId xmlns:p14="http://schemas.microsoft.com/office/powerpoint/2010/main" val="2912066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005308B-E355-52F0-C006-508AEE0DF6A0}"/>
              </a:ext>
            </a:extLst>
          </p:cNvPr>
          <p:cNvSpPr>
            <a:spLocks noGrp="1"/>
          </p:cNvSpPr>
          <p:nvPr>
            <p:ph type="title"/>
          </p:nvPr>
        </p:nvSpPr>
        <p:spPr>
          <a:xfrm>
            <a:off x="839788" y="457200"/>
            <a:ext cx="3932237" cy="1600200"/>
          </a:xfrm>
        </p:spPr>
        <p:txBody>
          <a:bodyPr anchor="b">
            <a:normAutofit/>
          </a:bodyPr>
          <a:lstStyle/>
          <a:p>
            <a:r>
              <a:rPr lang="en-GB" dirty="0"/>
              <a:t>New </a:t>
            </a:r>
            <a:r>
              <a:rPr lang="en-GB" dirty="0" err="1"/>
              <a:t>ARMBand</a:t>
            </a:r>
            <a:r>
              <a:rPr lang="en-GB" dirty="0"/>
              <a:t> offer</a:t>
            </a:r>
          </a:p>
        </p:txBody>
      </p:sp>
      <p:sp>
        <p:nvSpPr>
          <p:cNvPr id="15" name="Text Placeholder 14">
            <a:extLst>
              <a:ext uri="{FF2B5EF4-FFF2-40B4-BE49-F238E27FC236}">
                <a16:creationId xmlns:a16="http://schemas.microsoft.com/office/drawing/2014/main" id="{CBB286F0-2299-D6FE-3F1F-357AA36ED460}"/>
              </a:ext>
            </a:extLst>
          </p:cNvPr>
          <p:cNvSpPr>
            <a:spLocks noGrp="1"/>
          </p:cNvSpPr>
          <p:nvPr>
            <p:ph type="body" sz="half" idx="2"/>
          </p:nvPr>
        </p:nvSpPr>
        <p:spPr>
          <a:xfrm>
            <a:off x="839788" y="2057400"/>
            <a:ext cx="3932237" cy="3811588"/>
          </a:xfrm>
        </p:spPr>
        <p:txBody>
          <a:bodyPr>
            <a:normAutofit/>
          </a:bodyPr>
          <a:lstStyle/>
          <a:p>
            <a:pPr marL="285750" indent="-285750">
              <a:buFont typeface="Arial" panose="020B0604020202020204" pitchFamily="34" charset="0"/>
              <a:buChar char="•"/>
            </a:pPr>
            <a:r>
              <a:rPr lang="en-GB" dirty="0"/>
              <a:t>No longer require upfront investment</a:t>
            </a:r>
          </a:p>
          <a:p>
            <a:pPr marL="285750" indent="-285750">
              <a:buFont typeface="Arial" panose="020B0604020202020204" pitchFamily="34" charset="0"/>
              <a:buChar char="•"/>
            </a:pPr>
            <a:r>
              <a:rPr lang="en-GB" dirty="0"/>
              <a:t>Offering 8% profits in commission</a:t>
            </a:r>
          </a:p>
          <a:p>
            <a:pPr marL="285750" indent="-285750">
              <a:buFont typeface="Arial" panose="020B0604020202020204" pitchFamily="34" charset="0"/>
              <a:buChar char="•"/>
            </a:pPr>
            <a:r>
              <a:rPr lang="en-GB" dirty="0"/>
              <a:t>Open to non-exclusive deal</a:t>
            </a:r>
          </a:p>
          <a:p>
            <a:pPr marL="285750" indent="-285750">
              <a:buFont typeface="Arial" panose="020B0604020202020204" pitchFamily="34" charset="0"/>
              <a:buChar char="•"/>
            </a:pPr>
            <a:r>
              <a:rPr lang="en-GB" dirty="0"/>
              <a:t>Assume 94% predicted 1500 units with endorsement </a:t>
            </a:r>
          </a:p>
          <a:p>
            <a:pPr marL="285750" indent="-285750">
              <a:buFont typeface="Arial" panose="020B0604020202020204" pitchFamily="34" charset="0"/>
              <a:buChar char="•"/>
            </a:pPr>
            <a:r>
              <a:rPr lang="en-GB" dirty="0"/>
              <a:t>Round to 1400 units</a:t>
            </a:r>
          </a:p>
          <a:p>
            <a:pPr marL="285750" indent="-285750">
              <a:buFont typeface="Arial" panose="020B0604020202020204" pitchFamily="34" charset="0"/>
              <a:buChar char="•"/>
            </a:pPr>
            <a:r>
              <a:rPr lang="en-GB" dirty="0"/>
              <a:t>Potential earnings of at least £10k first year and £14k each year after</a:t>
            </a:r>
          </a:p>
          <a:p>
            <a:pPr marL="285750" indent="-285750">
              <a:buFont typeface="Arial" panose="020B0604020202020204" pitchFamily="34" charset="0"/>
              <a:buChar char="•"/>
            </a:pPr>
            <a:r>
              <a:rPr lang="en-GB" dirty="0"/>
              <a:t>£14k Y1 and £20k for exclusive deal</a:t>
            </a:r>
          </a:p>
          <a:p>
            <a:endParaRPr lang="en-GB" dirty="0"/>
          </a:p>
        </p:txBody>
      </p:sp>
      <p:sp>
        <p:nvSpPr>
          <p:cNvPr id="7" name="Date Placeholder 6">
            <a:extLst>
              <a:ext uri="{FF2B5EF4-FFF2-40B4-BE49-F238E27FC236}">
                <a16:creationId xmlns:a16="http://schemas.microsoft.com/office/drawing/2014/main" id="{9509C5E2-8B82-16EC-8B25-2714E3E33AC9}"/>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fld id="{0ACF1244-0DBE-4BE0-8B2C-FD6F38F5351E}" type="datetime1">
              <a:rPr lang="en-GB" noProof="0" smtClean="0">
                <a:solidFill>
                  <a:prstClr val="black">
                    <a:tint val="75000"/>
                  </a:prstClr>
                </a:solidFill>
              </a:rPr>
              <a:t>10/03/2025</a:t>
            </a:fld>
            <a:endParaRPr lang="en-GB" noProof="0">
              <a:solidFill>
                <a:prstClr val="black">
                  <a:tint val="75000"/>
                </a:prstClr>
              </a:solidFill>
            </a:endParaRPr>
          </a:p>
        </p:txBody>
      </p:sp>
      <p:sp>
        <p:nvSpPr>
          <p:cNvPr id="8" name="Footer Placeholder 7">
            <a:extLst>
              <a:ext uri="{FF2B5EF4-FFF2-40B4-BE49-F238E27FC236}">
                <a16:creationId xmlns:a16="http://schemas.microsoft.com/office/drawing/2014/main" id="{E729122D-359D-2ECD-2475-4CCC1EC04011}"/>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n-GB" noProof="0">
                <a:solidFill>
                  <a:prstClr val="black">
                    <a:tint val="75000"/>
                  </a:prstClr>
                </a:solidFill>
              </a:rPr>
              <a:t>DJ Ascentia  End of Year Position</a:t>
            </a:r>
          </a:p>
        </p:txBody>
      </p:sp>
      <p:sp>
        <p:nvSpPr>
          <p:cNvPr id="9" name="Slide Number Placeholder 8">
            <a:extLst>
              <a:ext uri="{FF2B5EF4-FFF2-40B4-BE49-F238E27FC236}">
                <a16:creationId xmlns:a16="http://schemas.microsoft.com/office/drawing/2014/main" id="{726BB40E-5CE5-42EE-DE53-5F30ADC889C6}"/>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n-GB" noProof="0" smtClean="0">
                <a:solidFill>
                  <a:prstClr val="black">
                    <a:tint val="75000"/>
                  </a:prstClr>
                </a:solidFill>
              </a:rPr>
              <a:pPr rtl="0">
                <a:spcAft>
                  <a:spcPts val="600"/>
                </a:spcAft>
                <a:defRPr/>
              </a:pPr>
              <a:t>8</a:t>
            </a:fld>
            <a:endParaRPr lang="en-GB" noProof="0">
              <a:solidFill>
                <a:prstClr val="black">
                  <a:tint val="75000"/>
                </a:prstClr>
              </a:solidFill>
            </a:endParaRPr>
          </a:p>
        </p:txBody>
      </p:sp>
      <p:graphicFrame>
        <p:nvGraphicFramePr>
          <p:cNvPr id="20" name="Content Placeholder 19">
            <a:extLst>
              <a:ext uri="{FF2B5EF4-FFF2-40B4-BE49-F238E27FC236}">
                <a16:creationId xmlns:a16="http://schemas.microsoft.com/office/drawing/2014/main" id="{2E2B50C5-D711-F6DE-4D61-24CA94DF36FC}"/>
              </a:ext>
            </a:extLst>
          </p:cNvPr>
          <p:cNvGraphicFramePr>
            <a:graphicFrameLocks noGrp="1"/>
          </p:cNvGraphicFramePr>
          <p:nvPr>
            <p:ph idx="1"/>
            <p:extLst>
              <p:ext uri="{D42A27DB-BD31-4B8C-83A1-F6EECF244321}">
                <p14:modId xmlns:p14="http://schemas.microsoft.com/office/powerpoint/2010/main" val="1740007779"/>
              </p:ext>
            </p:extLst>
          </p:nvPr>
        </p:nvGraphicFramePr>
        <p:xfrm>
          <a:off x="5183188" y="2066287"/>
          <a:ext cx="6172201" cy="2715904"/>
        </p:xfrm>
        <a:graphic>
          <a:graphicData uri="http://schemas.openxmlformats.org/drawingml/2006/table">
            <a:tbl>
              <a:tblPr firstRow="1">
                <a:tableStyleId>{5C22544A-7EE6-4342-B048-85BDC9FD1C3A}</a:tableStyleId>
              </a:tblPr>
              <a:tblGrid>
                <a:gridCol w="1047306">
                  <a:extLst>
                    <a:ext uri="{9D8B030D-6E8A-4147-A177-3AD203B41FA5}">
                      <a16:colId xmlns:a16="http://schemas.microsoft.com/office/drawing/2014/main" val="211191901"/>
                    </a:ext>
                  </a:extLst>
                </a:gridCol>
                <a:gridCol w="1024979">
                  <a:extLst>
                    <a:ext uri="{9D8B030D-6E8A-4147-A177-3AD203B41FA5}">
                      <a16:colId xmlns:a16="http://schemas.microsoft.com/office/drawing/2014/main" val="2034033746"/>
                    </a:ext>
                  </a:extLst>
                </a:gridCol>
                <a:gridCol w="1024979">
                  <a:extLst>
                    <a:ext uri="{9D8B030D-6E8A-4147-A177-3AD203B41FA5}">
                      <a16:colId xmlns:a16="http://schemas.microsoft.com/office/drawing/2014/main" val="735401749"/>
                    </a:ext>
                  </a:extLst>
                </a:gridCol>
                <a:gridCol w="1024979">
                  <a:extLst>
                    <a:ext uri="{9D8B030D-6E8A-4147-A177-3AD203B41FA5}">
                      <a16:colId xmlns:a16="http://schemas.microsoft.com/office/drawing/2014/main" val="2739534656"/>
                    </a:ext>
                  </a:extLst>
                </a:gridCol>
                <a:gridCol w="1024979">
                  <a:extLst>
                    <a:ext uri="{9D8B030D-6E8A-4147-A177-3AD203B41FA5}">
                      <a16:colId xmlns:a16="http://schemas.microsoft.com/office/drawing/2014/main" val="276422838"/>
                    </a:ext>
                  </a:extLst>
                </a:gridCol>
                <a:gridCol w="1024979">
                  <a:extLst>
                    <a:ext uri="{9D8B030D-6E8A-4147-A177-3AD203B41FA5}">
                      <a16:colId xmlns:a16="http://schemas.microsoft.com/office/drawing/2014/main" val="1094370600"/>
                    </a:ext>
                  </a:extLst>
                </a:gridCol>
              </a:tblGrid>
              <a:tr h="229690">
                <a:tc>
                  <a:txBody>
                    <a:bodyPr/>
                    <a:lstStyle/>
                    <a:p>
                      <a:pPr algn="l" fontAlgn="b"/>
                      <a:r>
                        <a:rPr lang="en-GB" sz="1200" u="none" strike="noStrike">
                          <a:effectLst/>
                          <a:latin typeface="+mj-lt"/>
                        </a:rPr>
                        <a:t> </a:t>
                      </a:r>
                      <a:endParaRPr lang="en-GB" sz="1200" b="0" i="0" u="none" strike="noStrike">
                        <a:solidFill>
                          <a:srgbClr val="000000"/>
                        </a:solidFill>
                        <a:effectLst/>
                        <a:latin typeface="+mj-lt"/>
                      </a:endParaRPr>
                    </a:p>
                  </a:txBody>
                  <a:tcPr marL="7810" marR="7810" marT="7810" marB="0" anchor="b"/>
                </a:tc>
                <a:tc>
                  <a:txBody>
                    <a:bodyPr/>
                    <a:lstStyle/>
                    <a:p>
                      <a:pPr algn="ctr" fontAlgn="b"/>
                      <a:r>
                        <a:rPr lang="en-GB" sz="1200" b="1" u="none" strike="noStrike">
                          <a:effectLst/>
                          <a:latin typeface="+mj-lt"/>
                        </a:rPr>
                        <a:t>Year 1</a:t>
                      </a:r>
                      <a:endParaRPr lang="en-GB" sz="1200" b="1" i="0" u="none" strike="noStrike">
                        <a:solidFill>
                          <a:srgbClr val="FFFFFF"/>
                        </a:solidFill>
                        <a:effectLst/>
                        <a:latin typeface="+mj-lt"/>
                      </a:endParaRPr>
                    </a:p>
                  </a:txBody>
                  <a:tcPr marL="7810" marR="7810" marT="7810" marB="0" anchor="b">
                    <a:solidFill>
                      <a:schemeClr val="bg1">
                        <a:lumMod val="85000"/>
                      </a:schemeClr>
                    </a:solidFill>
                  </a:tcPr>
                </a:tc>
                <a:tc>
                  <a:txBody>
                    <a:bodyPr/>
                    <a:lstStyle/>
                    <a:p>
                      <a:pPr algn="ctr" fontAlgn="b"/>
                      <a:r>
                        <a:rPr lang="en-GB" sz="1200" b="1" u="none" strike="noStrike">
                          <a:effectLst/>
                          <a:latin typeface="+mj-lt"/>
                        </a:rPr>
                        <a:t>Year2</a:t>
                      </a:r>
                      <a:endParaRPr lang="en-GB" sz="1200" b="1" i="0" u="none" strike="noStrike">
                        <a:solidFill>
                          <a:srgbClr val="FFFFFF"/>
                        </a:solidFill>
                        <a:effectLst/>
                        <a:latin typeface="+mj-lt"/>
                      </a:endParaRPr>
                    </a:p>
                  </a:txBody>
                  <a:tcPr marL="7810" marR="7810" marT="7810" marB="0" anchor="b"/>
                </a:tc>
                <a:tc>
                  <a:txBody>
                    <a:bodyPr/>
                    <a:lstStyle/>
                    <a:p>
                      <a:pPr algn="ctr" fontAlgn="b"/>
                      <a:r>
                        <a:rPr lang="en-GB" sz="1200" b="1" u="none" strike="noStrike">
                          <a:effectLst/>
                          <a:latin typeface="+mj-lt"/>
                        </a:rPr>
                        <a:t>Year3</a:t>
                      </a:r>
                      <a:endParaRPr lang="en-GB" sz="1200" b="1" i="0" u="none" strike="noStrike">
                        <a:solidFill>
                          <a:srgbClr val="FFFFFF"/>
                        </a:solidFill>
                        <a:effectLst/>
                        <a:latin typeface="+mj-lt"/>
                      </a:endParaRPr>
                    </a:p>
                  </a:txBody>
                  <a:tcPr marL="7810" marR="7810" marT="7810" marB="0" anchor="b"/>
                </a:tc>
                <a:tc>
                  <a:txBody>
                    <a:bodyPr/>
                    <a:lstStyle/>
                    <a:p>
                      <a:pPr algn="ctr" fontAlgn="b"/>
                      <a:r>
                        <a:rPr lang="en-GB" sz="1200" b="1" u="none" strike="noStrike">
                          <a:effectLst/>
                          <a:latin typeface="+mj-lt"/>
                        </a:rPr>
                        <a:t>Year 4</a:t>
                      </a:r>
                      <a:endParaRPr lang="en-GB" sz="1200" b="1" i="0" u="none" strike="noStrike">
                        <a:solidFill>
                          <a:srgbClr val="FFFFFF"/>
                        </a:solidFill>
                        <a:effectLst/>
                        <a:latin typeface="+mj-lt"/>
                      </a:endParaRPr>
                    </a:p>
                  </a:txBody>
                  <a:tcPr marL="7810" marR="7810" marT="7810" marB="0" anchor="b"/>
                </a:tc>
                <a:tc>
                  <a:txBody>
                    <a:bodyPr/>
                    <a:lstStyle/>
                    <a:p>
                      <a:pPr algn="ctr" fontAlgn="b"/>
                      <a:r>
                        <a:rPr lang="en-GB" sz="1200" b="1" u="none" strike="noStrike">
                          <a:effectLst/>
                          <a:latin typeface="+mj-lt"/>
                        </a:rPr>
                        <a:t>Year 5</a:t>
                      </a:r>
                      <a:endParaRPr lang="en-GB" sz="1200" b="1" i="0" u="none" strike="noStrike">
                        <a:solidFill>
                          <a:srgbClr val="FFFFFF"/>
                        </a:solidFill>
                        <a:effectLst/>
                        <a:latin typeface="+mj-lt"/>
                      </a:endParaRPr>
                    </a:p>
                  </a:txBody>
                  <a:tcPr marL="7810" marR="7810" marT="7810" marB="0" anchor="b"/>
                </a:tc>
                <a:extLst>
                  <a:ext uri="{0D108BD9-81ED-4DB2-BD59-A6C34878D82A}">
                    <a16:rowId xmlns:a16="http://schemas.microsoft.com/office/drawing/2014/main" val="1945193794"/>
                  </a:ext>
                </a:extLst>
              </a:tr>
              <a:tr h="414369">
                <a:tc>
                  <a:txBody>
                    <a:bodyPr/>
                    <a:lstStyle/>
                    <a:p>
                      <a:pPr algn="l" fontAlgn="b"/>
                      <a:r>
                        <a:rPr lang="en-GB" sz="1200" b="1" i="0" u="none" strike="noStrike">
                          <a:solidFill>
                            <a:srgbClr val="000000"/>
                          </a:solidFill>
                          <a:effectLst/>
                          <a:latin typeface="+mj-lt"/>
                        </a:rPr>
                        <a:t> Starting Position</a:t>
                      </a:r>
                    </a:p>
                  </a:txBody>
                  <a:tcPr marL="10349" marR="10349" marT="10349" marB="0" anchor="b"/>
                </a:tc>
                <a:tc>
                  <a:txBody>
                    <a:bodyPr/>
                    <a:lstStyle/>
                    <a:p>
                      <a:pPr algn="r" fontAlgn="b"/>
                      <a:r>
                        <a:rPr lang="en-GB" sz="1200" u="none" strike="noStrike">
                          <a:solidFill>
                            <a:srgbClr val="BE0000"/>
                          </a:solidFill>
                          <a:effectLst/>
                          <a:latin typeface="+mn-lt"/>
                        </a:rPr>
                        <a:t>-£148,718.75</a:t>
                      </a:r>
                      <a:endParaRPr lang="en-GB" sz="1200" b="0" i="0" u="none" strike="noStrike">
                        <a:solidFill>
                          <a:srgbClr val="BE0000"/>
                        </a:solidFill>
                        <a:effectLst/>
                        <a:latin typeface="+mn-lt"/>
                      </a:endParaRPr>
                    </a:p>
                  </a:txBody>
                  <a:tcPr marL="7810" marR="7810" marT="7810" marB="0" anchor="b">
                    <a:solidFill>
                      <a:schemeClr val="bg1">
                        <a:lumMod val="85000"/>
                      </a:schemeClr>
                    </a:solidFill>
                  </a:tcPr>
                </a:tc>
                <a:tc>
                  <a:txBody>
                    <a:bodyPr/>
                    <a:lstStyle/>
                    <a:p>
                      <a:pPr algn="r" fontAlgn="b"/>
                      <a:r>
                        <a:rPr lang="en-GB" sz="1200" u="none" strike="noStrike">
                          <a:solidFill>
                            <a:srgbClr val="DC0000"/>
                          </a:solidFill>
                          <a:effectLst/>
                          <a:latin typeface="+mn-lt"/>
                        </a:rPr>
                        <a:t>-£52,718.75</a:t>
                      </a:r>
                      <a:endParaRPr lang="en-GB" sz="1200" b="0" i="0" u="none" strike="noStrike">
                        <a:solidFill>
                          <a:srgbClr val="DC0000"/>
                        </a:solidFill>
                        <a:effectLst/>
                        <a:latin typeface="+mn-lt"/>
                      </a:endParaRPr>
                    </a:p>
                  </a:txBody>
                  <a:tcPr marL="7810" marR="7810" marT="7810" marB="0" anchor="b"/>
                </a:tc>
                <a:tc>
                  <a:txBody>
                    <a:bodyPr/>
                    <a:lstStyle/>
                    <a:p>
                      <a:pPr algn="r" fontAlgn="b"/>
                      <a:r>
                        <a:rPr lang="en-GB" sz="1200" u="none" strike="noStrike">
                          <a:effectLst/>
                          <a:latin typeface="+mn-lt"/>
                        </a:rPr>
                        <a:t>£0.00</a:t>
                      </a:r>
                      <a:endParaRPr lang="en-GB" sz="1200" b="0" i="0" u="none" strike="noStrike">
                        <a:solidFill>
                          <a:srgbClr val="000000"/>
                        </a:solidFill>
                        <a:effectLst/>
                        <a:latin typeface="+mn-lt"/>
                      </a:endParaRPr>
                    </a:p>
                  </a:txBody>
                  <a:tcPr marL="7810" marR="7810" marT="7810" marB="0" anchor="b"/>
                </a:tc>
                <a:tc>
                  <a:txBody>
                    <a:bodyPr/>
                    <a:lstStyle/>
                    <a:p>
                      <a:pPr algn="r" fontAlgn="b"/>
                      <a:r>
                        <a:rPr lang="en-GB" sz="1200" u="none" strike="noStrike">
                          <a:effectLst/>
                          <a:latin typeface="+mn-lt"/>
                        </a:rPr>
                        <a:t>£0.00</a:t>
                      </a:r>
                      <a:endParaRPr lang="en-GB" sz="1200" b="0" i="0" u="none" strike="noStrike">
                        <a:solidFill>
                          <a:srgbClr val="000000"/>
                        </a:solidFill>
                        <a:effectLst/>
                        <a:latin typeface="+mn-lt"/>
                      </a:endParaRPr>
                    </a:p>
                  </a:txBody>
                  <a:tcPr marL="7810" marR="7810" marT="7810" marB="0" anchor="b"/>
                </a:tc>
                <a:tc>
                  <a:txBody>
                    <a:bodyPr/>
                    <a:lstStyle/>
                    <a:p>
                      <a:pPr algn="r" fontAlgn="b"/>
                      <a:r>
                        <a:rPr lang="en-GB" sz="1200" u="none" strike="noStrike">
                          <a:effectLst/>
                          <a:latin typeface="+mn-lt"/>
                        </a:rPr>
                        <a:t>£0.00</a:t>
                      </a:r>
                      <a:endParaRPr lang="en-GB" sz="1200" b="0" i="0" u="none" strike="noStrike">
                        <a:solidFill>
                          <a:srgbClr val="000000"/>
                        </a:solidFill>
                        <a:effectLst/>
                        <a:latin typeface="+mn-lt"/>
                      </a:endParaRPr>
                    </a:p>
                  </a:txBody>
                  <a:tcPr marL="7810" marR="7810" marT="7810" marB="0" anchor="b"/>
                </a:tc>
                <a:extLst>
                  <a:ext uri="{0D108BD9-81ED-4DB2-BD59-A6C34878D82A}">
                    <a16:rowId xmlns:a16="http://schemas.microsoft.com/office/drawing/2014/main" val="352763301"/>
                  </a:ext>
                </a:extLst>
              </a:tr>
              <a:tr h="414369">
                <a:tc>
                  <a:txBody>
                    <a:bodyPr/>
                    <a:lstStyle/>
                    <a:p>
                      <a:pPr algn="l" fontAlgn="b"/>
                      <a:r>
                        <a:rPr lang="en-GB" sz="1200" b="1" i="0" u="none" strike="noStrike">
                          <a:solidFill>
                            <a:srgbClr val="000000"/>
                          </a:solidFill>
                          <a:effectLst/>
                          <a:latin typeface="+mj-lt"/>
                        </a:rPr>
                        <a:t>Manufacture Costs</a:t>
                      </a:r>
                    </a:p>
                  </a:txBody>
                  <a:tcPr marL="10349" marR="10349" marT="10349" marB="0" anchor="b"/>
                </a:tc>
                <a:tc>
                  <a:txBody>
                    <a:bodyPr/>
                    <a:lstStyle/>
                    <a:p>
                      <a:pPr algn="r" fontAlgn="b"/>
                      <a:r>
                        <a:rPr lang="en-GB" sz="1200" u="none" strike="noStrike">
                          <a:solidFill>
                            <a:srgbClr val="BE0000"/>
                          </a:solidFill>
                          <a:effectLst/>
                          <a:latin typeface="+mn-lt"/>
                        </a:rPr>
                        <a:t>-£204,000.00</a:t>
                      </a:r>
                      <a:endParaRPr lang="en-GB" sz="1200" b="0" i="0" u="none" strike="noStrike">
                        <a:solidFill>
                          <a:srgbClr val="BE0000"/>
                        </a:solidFill>
                        <a:effectLst/>
                        <a:latin typeface="+mn-lt"/>
                      </a:endParaRPr>
                    </a:p>
                  </a:txBody>
                  <a:tcPr marL="7810" marR="7810" marT="7810" marB="0" anchor="b">
                    <a:solidFill>
                      <a:schemeClr val="bg1">
                        <a:lumMod val="85000"/>
                      </a:schemeClr>
                    </a:solidFill>
                  </a:tcPr>
                </a:tc>
                <a:tc>
                  <a:txBody>
                    <a:bodyPr/>
                    <a:lstStyle/>
                    <a:p>
                      <a:pPr algn="r" fontAlgn="b"/>
                      <a:r>
                        <a:rPr lang="en-GB" sz="1200" u="none" strike="noStrike">
                          <a:solidFill>
                            <a:srgbClr val="DC0000"/>
                          </a:solidFill>
                          <a:effectLst/>
                          <a:latin typeface="+mn-lt"/>
                        </a:rPr>
                        <a:t>-£380,800.00</a:t>
                      </a:r>
                      <a:endParaRPr lang="en-GB" sz="1200" b="0" i="0" u="none" strike="noStrike">
                        <a:solidFill>
                          <a:srgbClr val="DC0000"/>
                        </a:solidFill>
                        <a:effectLst/>
                        <a:latin typeface="+mn-lt"/>
                      </a:endParaRPr>
                    </a:p>
                  </a:txBody>
                  <a:tcPr marL="7810" marR="7810" marT="7810" marB="0" anchor="b"/>
                </a:tc>
                <a:tc>
                  <a:txBody>
                    <a:bodyPr/>
                    <a:lstStyle/>
                    <a:p>
                      <a:pPr algn="r" fontAlgn="b"/>
                      <a:r>
                        <a:rPr lang="en-GB" sz="1200" u="none" strike="noStrike">
                          <a:solidFill>
                            <a:srgbClr val="DC0000"/>
                          </a:solidFill>
                          <a:effectLst/>
                          <a:latin typeface="+mn-lt"/>
                        </a:rPr>
                        <a:t>-£380,800.00</a:t>
                      </a:r>
                      <a:endParaRPr lang="en-GB" sz="1200" b="0" i="0" u="none" strike="noStrike">
                        <a:solidFill>
                          <a:srgbClr val="DC0000"/>
                        </a:solidFill>
                        <a:effectLst/>
                        <a:latin typeface="+mn-lt"/>
                      </a:endParaRPr>
                    </a:p>
                  </a:txBody>
                  <a:tcPr marL="7810" marR="7810" marT="7810" marB="0" anchor="b"/>
                </a:tc>
                <a:tc>
                  <a:txBody>
                    <a:bodyPr/>
                    <a:lstStyle/>
                    <a:p>
                      <a:pPr algn="r" fontAlgn="b"/>
                      <a:r>
                        <a:rPr lang="en-GB" sz="1200" u="none" strike="noStrike">
                          <a:solidFill>
                            <a:srgbClr val="DC0000"/>
                          </a:solidFill>
                          <a:effectLst/>
                          <a:latin typeface="+mn-lt"/>
                        </a:rPr>
                        <a:t>-£380,800.00</a:t>
                      </a:r>
                      <a:endParaRPr lang="en-GB" sz="1200" b="0" i="0" u="none" strike="noStrike">
                        <a:solidFill>
                          <a:srgbClr val="DC0000"/>
                        </a:solidFill>
                        <a:effectLst/>
                        <a:latin typeface="+mn-lt"/>
                      </a:endParaRPr>
                    </a:p>
                  </a:txBody>
                  <a:tcPr marL="7810" marR="7810" marT="7810" marB="0" anchor="b"/>
                </a:tc>
                <a:tc>
                  <a:txBody>
                    <a:bodyPr/>
                    <a:lstStyle/>
                    <a:p>
                      <a:pPr algn="r" fontAlgn="b"/>
                      <a:r>
                        <a:rPr lang="en-GB" sz="1200" u="none" strike="noStrike">
                          <a:solidFill>
                            <a:srgbClr val="DC0000"/>
                          </a:solidFill>
                          <a:effectLst/>
                          <a:latin typeface="+mn-lt"/>
                        </a:rPr>
                        <a:t>-£380,800.00</a:t>
                      </a:r>
                      <a:endParaRPr lang="en-GB" sz="1200" b="0" i="0" u="none" strike="noStrike">
                        <a:solidFill>
                          <a:srgbClr val="DC0000"/>
                        </a:solidFill>
                        <a:effectLst/>
                        <a:latin typeface="+mn-lt"/>
                      </a:endParaRPr>
                    </a:p>
                  </a:txBody>
                  <a:tcPr marL="7810" marR="7810" marT="7810" marB="0" anchor="b"/>
                </a:tc>
                <a:extLst>
                  <a:ext uri="{0D108BD9-81ED-4DB2-BD59-A6C34878D82A}">
                    <a16:rowId xmlns:a16="http://schemas.microsoft.com/office/drawing/2014/main" val="3137139104"/>
                  </a:ext>
                </a:extLst>
              </a:tr>
              <a:tr h="232229">
                <a:tc>
                  <a:txBody>
                    <a:bodyPr/>
                    <a:lstStyle/>
                    <a:p>
                      <a:pPr algn="l" fontAlgn="b"/>
                      <a:r>
                        <a:rPr lang="en-GB" sz="1200" b="1" i="0" u="none" strike="noStrike">
                          <a:solidFill>
                            <a:srgbClr val="000000"/>
                          </a:solidFill>
                          <a:effectLst/>
                          <a:latin typeface="+mj-lt"/>
                        </a:rPr>
                        <a:t>Income</a:t>
                      </a:r>
                    </a:p>
                  </a:txBody>
                  <a:tcPr marL="10349" marR="10349" marT="10349" marB="0" anchor="b"/>
                </a:tc>
                <a:tc>
                  <a:txBody>
                    <a:bodyPr/>
                    <a:lstStyle/>
                    <a:p>
                      <a:pPr algn="r" fontAlgn="b"/>
                      <a:r>
                        <a:rPr lang="en-GB" sz="1200" u="none" strike="noStrike">
                          <a:effectLst/>
                          <a:latin typeface="+mn-lt"/>
                        </a:rPr>
                        <a:t>£300,000.00</a:t>
                      </a:r>
                      <a:endParaRPr lang="en-GB" sz="1200" b="0" i="0" u="none" strike="noStrike">
                        <a:solidFill>
                          <a:srgbClr val="000000"/>
                        </a:solidFill>
                        <a:effectLst/>
                        <a:latin typeface="+mn-lt"/>
                      </a:endParaRPr>
                    </a:p>
                  </a:txBody>
                  <a:tcPr marL="7810" marR="7810" marT="7810" marB="0" anchor="b">
                    <a:solidFill>
                      <a:schemeClr val="bg1">
                        <a:lumMod val="85000"/>
                      </a:schemeClr>
                    </a:solidFill>
                  </a:tcPr>
                </a:tc>
                <a:tc>
                  <a:txBody>
                    <a:bodyPr/>
                    <a:lstStyle/>
                    <a:p>
                      <a:pPr algn="r" fontAlgn="b"/>
                      <a:r>
                        <a:rPr lang="en-GB" sz="1200" u="none" strike="noStrike">
                          <a:effectLst/>
                          <a:latin typeface="+mn-lt"/>
                        </a:rPr>
                        <a:t>£560,000.00</a:t>
                      </a:r>
                      <a:endParaRPr lang="en-GB" sz="1200" b="0" i="0" u="none" strike="noStrike">
                        <a:solidFill>
                          <a:srgbClr val="000000"/>
                        </a:solidFill>
                        <a:effectLst/>
                        <a:latin typeface="+mn-lt"/>
                      </a:endParaRPr>
                    </a:p>
                  </a:txBody>
                  <a:tcPr marL="7810" marR="7810" marT="7810" marB="0" anchor="b"/>
                </a:tc>
                <a:tc>
                  <a:txBody>
                    <a:bodyPr/>
                    <a:lstStyle/>
                    <a:p>
                      <a:pPr algn="r" fontAlgn="b"/>
                      <a:r>
                        <a:rPr lang="en-GB" sz="1200" u="none" strike="noStrike">
                          <a:effectLst/>
                          <a:latin typeface="+mn-lt"/>
                        </a:rPr>
                        <a:t>£560,000.00</a:t>
                      </a:r>
                      <a:endParaRPr lang="en-GB" sz="1200" b="0" i="0" u="none" strike="noStrike">
                        <a:solidFill>
                          <a:srgbClr val="000000"/>
                        </a:solidFill>
                        <a:effectLst/>
                        <a:latin typeface="+mn-lt"/>
                      </a:endParaRPr>
                    </a:p>
                  </a:txBody>
                  <a:tcPr marL="7810" marR="7810" marT="7810" marB="0" anchor="b"/>
                </a:tc>
                <a:tc>
                  <a:txBody>
                    <a:bodyPr/>
                    <a:lstStyle/>
                    <a:p>
                      <a:pPr algn="r" fontAlgn="b"/>
                      <a:r>
                        <a:rPr lang="en-GB" sz="1200" u="none" strike="noStrike">
                          <a:effectLst/>
                          <a:latin typeface="+mn-lt"/>
                        </a:rPr>
                        <a:t>£560,000.00</a:t>
                      </a:r>
                      <a:endParaRPr lang="en-GB" sz="1200" b="0" i="0" u="none" strike="noStrike">
                        <a:solidFill>
                          <a:srgbClr val="000000"/>
                        </a:solidFill>
                        <a:effectLst/>
                        <a:latin typeface="+mn-lt"/>
                      </a:endParaRPr>
                    </a:p>
                  </a:txBody>
                  <a:tcPr marL="7810" marR="7810" marT="7810" marB="0" anchor="b"/>
                </a:tc>
                <a:tc>
                  <a:txBody>
                    <a:bodyPr/>
                    <a:lstStyle/>
                    <a:p>
                      <a:pPr algn="r" fontAlgn="b"/>
                      <a:r>
                        <a:rPr lang="en-GB" sz="1200" u="none" strike="noStrike">
                          <a:effectLst/>
                          <a:latin typeface="+mn-lt"/>
                        </a:rPr>
                        <a:t>£560,000.00</a:t>
                      </a:r>
                      <a:endParaRPr lang="en-GB" sz="1200" b="0" i="0" u="none" strike="noStrike">
                        <a:solidFill>
                          <a:srgbClr val="000000"/>
                        </a:solidFill>
                        <a:effectLst/>
                        <a:latin typeface="+mn-lt"/>
                      </a:endParaRPr>
                    </a:p>
                  </a:txBody>
                  <a:tcPr marL="7810" marR="7810" marT="7810" marB="0" anchor="b"/>
                </a:tc>
                <a:extLst>
                  <a:ext uri="{0D108BD9-81ED-4DB2-BD59-A6C34878D82A}">
                    <a16:rowId xmlns:a16="http://schemas.microsoft.com/office/drawing/2014/main" val="977871627"/>
                  </a:ext>
                </a:extLst>
              </a:tr>
              <a:tr h="232229">
                <a:tc>
                  <a:txBody>
                    <a:bodyPr/>
                    <a:lstStyle/>
                    <a:p>
                      <a:pPr algn="l" fontAlgn="b"/>
                      <a:r>
                        <a:rPr lang="en-GB" sz="1200" b="1" i="0" u="none" strike="noStrike">
                          <a:solidFill>
                            <a:srgbClr val="000000"/>
                          </a:solidFill>
                          <a:effectLst/>
                          <a:latin typeface="+mj-lt"/>
                        </a:rPr>
                        <a:t>Gross Profit</a:t>
                      </a:r>
                    </a:p>
                  </a:txBody>
                  <a:tcPr marL="10349" marR="10349" marT="10349" marB="0" anchor="b"/>
                </a:tc>
                <a:tc>
                  <a:txBody>
                    <a:bodyPr/>
                    <a:lstStyle/>
                    <a:p>
                      <a:pPr algn="r" fontAlgn="b"/>
                      <a:r>
                        <a:rPr lang="en-GB" sz="1200" u="none" strike="noStrike">
                          <a:solidFill>
                            <a:srgbClr val="BE0000"/>
                          </a:solidFill>
                          <a:effectLst/>
                          <a:latin typeface="+mn-lt"/>
                        </a:rPr>
                        <a:t>-£52,718.75</a:t>
                      </a:r>
                      <a:endParaRPr lang="en-GB" sz="1200" b="0" i="0" u="none" strike="noStrike">
                        <a:solidFill>
                          <a:srgbClr val="BE0000"/>
                        </a:solidFill>
                        <a:effectLst/>
                        <a:latin typeface="+mn-lt"/>
                      </a:endParaRPr>
                    </a:p>
                  </a:txBody>
                  <a:tcPr marL="7810" marR="7810" marT="7810" marB="0" anchor="b">
                    <a:solidFill>
                      <a:schemeClr val="bg1">
                        <a:lumMod val="85000"/>
                      </a:schemeClr>
                    </a:solidFill>
                  </a:tcPr>
                </a:tc>
                <a:tc>
                  <a:txBody>
                    <a:bodyPr/>
                    <a:lstStyle/>
                    <a:p>
                      <a:pPr algn="r" fontAlgn="b"/>
                      <a:r>
                        <a:rPr lang="en-GB" sz="1200" u="none" strike="noStrike">
                          <a:effectLst/>
                          <a:latin typeface="+mn-lt"/>
                        </a:rPr>
                        <a:t>£126,481.25</a:t>
                      </a:r>
                      <a:endParaRPr lang="en-GB" sz="1200" b="0" i="0" u="none" strike="noStrike">
                        <a:solidFill>
                          <a:srgbClr val="000000"/>
                        </a:solidFill>
                        <a:effectLst/>
                        <a:latin typeface="+mn-lt"/>
                      </a:endParaRPr>
                    </a:p>
                  </a:txBody>
                  <a:tcPr marL="7810" marR="7810" marT="7810" marB="0" anchor="b"/>
                </a:tc>
                <a:tc>
                  <a:txBody>
                    <a:bodyPr/>
                    <a:lstStyle/>
                    <a:p>
                      <a:pPr algn="r" fontAlgn="b"/>
                      <a:r>
                        <a:rPr lang="en-GB" sz="1200" u="none" strike="noStrike">
                          <a:effectLst/>
                          <a:latin typeface="+mn-lt"/>
                        </a:rPr>
                        <a:t>£179,200.00</a:t>
                      </a:r>
                      <a:endParaRPr lang="en-GB" sz="1200" b="0" i="0" u="none" strike="noStrike">
                        <a:solidFill>
                          <a:srgbClr val="000000"/>
                        </a:solidFill>
                        <a:effectLst/>
                        <a:latin typeface="+mn-lt"/>
                      </a:endParaRPr>
                    </a:p>
                  </a:txBody>
                  <a:tcPr marL="7810" marR="7810" marT="7810" marB="0" anchor="b"/>
                </a:tc>
                <a:tc>
                  <a:txBody>
                    <a:bodyPr/>
                    <a:lstStyle/>
                    <a:p>
                      <a:pPr algn="r" fontAlgn="b"/>
                      <a:r>
                        <a:rPr lang="en-GB" sz="1200" u="none" strike="noStrike">
                          <a:effectLst/>
                          <a:latin typeface="+mn-lt"/>
                        </a:rPr>
                        <a:t>£179,200.00</a:t>
                      </a:r>
                      <a:endParaRPr lang="en-GB" sz="1200" b="0" i="0" u="none" strike="noStrike">
                        <a:solidFill>
                          <a:srgbClr val="000000"/>
                        </a:solidFill>
                        <a:effectLst/>
                        <a:latin typeface="+mn-lt"/>
                      </a:endParaRPr>
                    </a:p>
                  </a:txBody>
                  <a:tcPr marL="7810" marR="7810" marT="7810" marB="0" anchor="b"/>
                </a:tc>
                <a:tc>
                  <a:txBody>
                    <a:bodyPr/>
                    <a:lstStyle/>
                    <a:p>
                      <a:pPr algn="r" fontAlgn="b"/>
                      <a:r>
                        <a:rPr lang="en-GB" sz="1200" u="none" strike="noStrike">
                          <a:effectLst/>
                          <a:latin typeface="+mn-lt"/>
                        </a:rPr>
                        <a:t>£179,200.00</a:t>
                      </a:r>
                      <a:endParaRPr lang="en-GB" sz="1200" b="0" i="0" u="none" strike="noStrike">
                        <a:solidFill>
                          <a:srgbClr val="000000"/>
                        </a:solidFill>
                        <a:effectLst/>
                        <a:latin typeface="+mn-lt"/>
                      </a:endParaRPr>
                    </a:p>
                  </a:txBody>
                  <a:tcPr marL="7810" marR="7810" marT="7810" marB="0" anchor="b"/>
                </a:tc>
                <a:extLst>
                  <a:ext uri="{0D108BD9-81ED-4DB2-BD59-A6C34878D82A}">
                    <a16:rowId xmlns:a16="http://schemas.microsoft.com/office/drawing/2014/main" val="4063426358"/>
                  </a:ext>
                </a:extLst>
              </a:tr>
              <a:tr h="596509">
                <a:tc>
                  <a:txBody>
                    <a:bodyPr/>
                    <a:lstStyle/>
                    <a:p>
                      <a:pPr algn="l" fontAlgn="b"/>
                      <a:r>
                        <a:rPr lang="en-GB" sz="1200" b="1" i="0" u="none" strike="noStrike">
                          <a:solidFill>
                            <a:srgbClr val="000000"/>
                          </a:solidFill>
                          <a:effectLst/>
                          <a:latin typeface="+mj-lt"/>
                        </a:rPr>
                        <a:t>Annual Commission (8%)</a:t>
                      </a:r>
                    </a:p>
                  </a:txBody>
                  <a:tcPr marL="10349" marR="10349" marT="10349" marB="0" anchor="b"/>
                </a:tc>
                <a:tc>
                  <a:txBody>
                    <a:bodyPr/>
                    <a:lstStyle/>
                    <a:p>
                      <a:pPr algn="l" fontAlgn="b"/>
                      <a:r>
                        <a:rPr lang="en-GB" sz="1200" u="none" strike="noStrike">
                          <a:effectLst/>
                          <a:latin typeface="+mn-lt"/>
                        </a:rPr>
                        <a:t> </a:t>
                      </a:r>
                      <a:endParaRPr lang="en-GB" sz="1200" b="0" i="0" u="none" strike="noStrike">
                        <a:solidFill>
                          <a:srgbClr val="000000"/>
                        </a:solidFill>
                        <a:effectLst/>
                        <a:latin typeface="+mn-lt"/>
                      </a:endParaRPr>
                    </a:p>
                  </a:txBody>
                  <a:tcPr marL="7810" marR="7810" marT="7810" marB="0" anchor="b">
                    <a:solidFill>
                      <a:schemeClr val="bg1">
                        <a:lumMod val="85000"/>
                      </a:schemeClr>
                    </a:solidFill>
                  </a:tcPr>
                </a:tc>
                <a:tc>
                  <a:txBody>
                    <a:bodyPr/>
                    <a:lstStyle/>
                    <a:p>
                      <a:pPr algn="r" fontAlgn="b"/>
                      <a:r>
                        <a:rPr lang="en-GB" sz="1200" u="none" strike="noStrike">
                          <a:effectLst/>
                          <a:latin typeface="+mn-lt"/>
                        </a:rPr>
                        <a:t>£10,118.50</a:t>
                      </a:r>
                      <a:endParaRPr lang="en-GB" sz="1200" b="0" i="0" u="none" strike="noStrike">
                        <a:solidFill>
                          <a:srgbClr val="000000"/>
                        </a:solidFill>
                        <a:effectLst/>
                        <a:latin typeface="+mn-lt"/>
                      </a:endParaRPr>
                    </a:p>
                  </a:txBody>
                  <a:tcPr marL="7810" marR="7810" marT="7810" marB="0" anchor="b"/>
                </a:tc>
                <a:tc>
                  <a:txBody>
                    <a:bodyPr/>
                    <a:lstStyle/>
                    <a:p>
                      <a:pPr algn="r" fontAlgn="b"/>
                      <a:r>
                        <a:rPr lang="en-GB" sz="1200" u="none" strike="noStrike">
                          <a:effectLst/>
                          <a:latin typeface="+mn-lt"/>
                        </a:rPr>
                        <a:t>£14,336.00</a:t>
                      </a:r>
                      <a:endParaRPr lang="en-GB" sz="1200" b="0" i="0" u="none" strike="noStrike">
                        <a:solidFill>
                          <a:srgbClr val="000000"/>
                        </a:solidFill>
                        <a:effectLst/>
                        <a:latin typeface="+mn-lt"/>
                      </a:endParaRPr>
                    </a:p>
                  </a:txBody>
                  <a:tcPr marL="7810" marR="7810" marT="7810" marB="0" anchor="b"/>
                </a:tc>
                <a:tc>
                  <a:txBody>
                    <a:bodyPr/>
                    <a:lstStyle/>
                    <a:p>
                      <a:pPr algn="r" fontAlgn="b"/>
                      <a:r>
                        <a:rPr lang="en-GB" sz="1200" u="none" strike="noStrike">
                          <a:effectLst/>
                          <a:latin typeface="+mn-lt"/>
                        </a:rPr>
                        <a:t>£14,336.00</a:t>
                      </a:r>
                      <a:endParaRPr lang="en-GB" sz="1200" b="0" i="0" u="none" strike="noStrike">
                        <a:solidFill>
                          <a:srgbClr val="000000"/>
                        </a:solidFill>
                        <a:effectLst/>
                        <a:latin typeface="+mn-lt"/>
                      </a:endParaRPr>
                    </a:p>
                  </a:txBody>
                  <a:tcPr marL="7810" marR="7810" marT="7810" marB="0" anchor="b"/>
                </a:tc>
                <a:tc>
                  <a:txBody>
                    <a:bodyPr/>
                    <a:lstStyle/>
                    <a:p>
                      <a:pPr algn="r" fontAlgn="b"/>
                      <a:r>
                        <a:rPr lang="en-GB" sz="1200" u="none" strike="noStrike">
                          <a:effectLst/>
                          <a:latin typeface="+mn-lt"/>
                        </a:rPr>
                        <a:t>£14,336.00</a:t>
                      </a:r>
                      <a:endParaRPr lang="en-GB" sz="1200" b="0" i="0" u="none" strike="noStrike">
                        <a:solidFill>
                          <a:srgbClr val="000000"/>
                        </a:solidFill>
                        <a:effectLst/>
                        <a:latin typeface="+mn-lt"/>
                      </a:endParaRPr>
                    </a:p>
                  </a:txBody>
                  <a:tcPr marL="7810" marR="7810" marT="7810" marB="0" anchor="b"/>
                </a:tc>
                <a:extLst>
                  <a:ext uri="{0D108BD9-81ED-4DB2-BD59-A6C34878D82A}">
                    <a16:rowId xmlns:a16="http://schemas.microsoft.com/office/drawing/2014/main" val="338904004"/>
                  </a:ext>
                </a:extLst>
              </a:tr>
              <a:tr h="596509">
                <a:tc>
                  <a:txBody>
                    <a:bodyPr/>
                    <a:lstStyle/>
                    <a:p>
                      <a:pPr algn="l" fontAlgn="b"/>
                      <a:r>
                        <a:rPr lang="en-GB" sz="1200" b="1" i="0" u="none" strike="noStrike">
                          <a:solidFill>
                            <a:srgbClr val="000000"/>
                          </a:solidFill>
                          <a:effectLst/>
                          <a:latin typeface="+mj-lt"/>
                        </a:rPr>
                        <a:t>Annual Commission (11%)</a:t>
                      </a:r>
                    </a:p>
                  </a:txBody>
                  <a:tcPr marL="10349" marR="10349" marT="10349" marB="0" anchor="b"/>
                </a:tc>
                <a:tc>
                  <a:txBody>
                    <a:bodyPr/>
                    <a:lstStyle/>
                    <a:p>
                      <a:pPr algn="l" fontAlgn="b"/>
                      <a:endParaRPr lang="en-GB" sz="1200" b="0" i="0" u="none" strike="noStrike">
                        <a:solidFill>
                          <a:srgbClr val="000000"/>
                        </a:solidFill>
                        <a:effectLst/>
                        <a:latin typeface="+mn-lt"/>
                      </a:endParaRPr>
                    </a:p>
                  </a:txBody>
                  <a:tcPr marL="7810" marR="7810" marT="7810" marB="0" anchor="b">
                    <a:solidFill>
                      <a:schemeClr val="bg1">
                        <a:lumMod val="85000"/>
                      </a:schemeClr>
                    </a:solidFill>
                  </a:tcPr>
                </a:tc>
                <a:tc>
                  <a:txBody>
                    <a:bodyPr/>
                    <a:lstStyle/>
                    <a:p>
                      <a:pPr algn="r" fontAlgn="b"/>
                      <a:r>
                        <a:rPr lang="en-GB" sz="1200" b="0" i="0" u="none" strike="noStrike">
                          <a:solidFill>
                            <a:srgbClr val="000000"/>
                          </a:solidFill>
                          <a:effectLst/>
                          <a:latin typeface="+mn-lt"/>
                        </a:rPr>
                        <a:t>£13,912.94</a:t>
                      </a:r>
                    </a:p>
                  </a:txBody>
                  <a:tcPr marL="7810" marR="7810" marT="7810" marB="0" anchor="b"/>
                </a:tc>
                <a:tc>
                  <a:txBody>
                    <a:bodyPr/>
                    <a:lstStyle/>
                    <a:p>
                      <a:pPr algn="r" fontAlgn="b"/>
                      <a:r>
                        <a:rPr lang="en-GB" sz="1200" b="0" i="0" u="none" strike="noStrike">
                          <a:solidFill>
                            <a:srgbClr val="000000"/>
                          </a:solidFill>
                          <a:effectLst/>
                          <a:latin typeface="+mn-lt"/>
                        </a:rPr>
                        <a:t>£19,712.00</a:t>
                      </a:r>
                    </a:p>
                  </a:txBody>
                  <a:tcPr marL="7810" marR="7810" marT="7810" marB="0" anchor="b"/>
                </a:tc>
                <a:tc>
                  <a:txBody>
                    <a:bodyPr/>
                    <a:lstStyle/>
                    <a:p>
                      <a:pPr algn="r" fontAlgn="b"/>
                      <a:r>
                        <a:rPr lang="en-GB" sz="1200" b="0" i="0" u="none" strike="noStrike">
                          <a:solidFill>
                            <a:srgbClr val="000000"/>
                          </a:solidFill>
                          <a:effectLst/>
                          <a:latin typeface="+mn-lt"/>
                        </a:rPr>
                        <a:t>£19,712.00</a:t>
                      </a:r>
                    </a:p>
                  </a:txBody>
                  <a:tcPr marL="7810" marR="7810" marT="7810" marB="0" anchor="b"/>
                </a:tc>
                <a:tc>
                  <a:txBody>
                    <a:bodyPr/>
                    <a:lstStyle/>
                    <a:p>
                      <a:pPr algn="r" fontAlgn="b"/>
                      <a:r>
                        <a:rPr lang="en-GB" sz="1200" b="0" i="0" u="none" strike="noStrike">
                          <a:solidFill>
                            <a:srgbClr val="000000"/>
                          </a:solidFill>
                          <a:effectLst/>
                          <a:latin typeface="+mn-lt"/>
                        </a:rPr>
                        <a:t>£19,712.00</a:t>
                      </a:r>
                    </a:p>
                  </a:txBody>
                  <a:tcPr marL="7810" marR="7810" marT="7810" marB="0" anchor="b"/>
                </a:tc>
                <a:extLst>
                  <a:ext uri="{0D108BD9-81ED-4DB2-BD59-A6C34878D82A}">
                    <a16:rowId xmlns:a16="http://schemas.microsoft.com/office/drawing/2014/main" val="4034774068"/>
                  </a:ext>
                </a:extLst>
              </a:tr>
            </a:tbl>
          </a:graphicData>
        </a:graphic>
      </p:graphicFrame>
    </p:spTree>
    <p:extLst>
      <p:ext uri="{BB962C8B-B14F-4D97-AF65-F5344CB8AC3E}">
        <p14:creationId xmlns:p14="http://schemas.microsoft.com/office/powerpoint/2010/main" val="138388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46C243-240D-E3FB-A079-2A6F08ED14FC}"/>
              </a:ext>
            </a:extLst>
          </p:cNvPr>
          <p:cNvSpPr>
            <a:spLocks noGrp="1"/>
          </p:cNvSpPr>
          <p:nvPr>
            <p:ph type="title"/>
          </p:nvPr>
        </p:nvSpPr>
        <p:spPr/>
        <p:txBody>
          <a:bodyPr/>
          <a:lstStyle/>
          <a:p>
            <a:r>
              <a:rPr lang="en-GB" dirty="0"/>
              <a:t>Options appraisal</a:t>
            </a:r>
          </a:p>
        </p:txBody>
      </p:sp>
      <p:sp>
        <p:nvSpPr>
          <p:cNvPr id="9" name="Text Placeholder 8">
            <a:extLst>
              <a:ext uri="{FF2B5EF4-FFF2-40B4-BE49-F238E27FC236}">
                <a16:creationId xmlns:a16="http://schemas.microsoft.com/office/drawing/2014/main" id="{14B2D754-F879-38F9-AB53-866344DF6C4F}"/>
              </a:ext>
            </a:extLst>
          </p:cNvPr>
          <p:cNvSpPr>
            <a:spLocks noGrp="1"/>
          </p:cNvSpPr>
          <p:nvPr>
            <p:ph type="body" idx="1"/>
          </p:nvPr>
        </p:nvSpPr>
        <p:spPr/>
        <p:txBody>
          <a:bodyPr/>
          <a:lstStyle/>
          <a:p>
            <a:r>
              <a:rPr lang="en-GB" dirty="0"/>
              <a:t>1. Stick with Runi</a:t>
            </a:r>
          </a:p>
        </p:txBody>
      </p:sp>
      <p:sp>
        <p:nvSpPr>
          <p:cNvPr id="10" name="Content Placeholder 9">
            <a:extLst>
              <a:ext uri="{FF2B5EF4-FFF2-40B4-BE49-F238E27FC236}">
                <a16:creationId xmlns:a16="http://schemas.microsoft.com/office/drawing/2014/main" id="{8617DFF7-ECD5-CA13-9A57-02F9A34F51F8}"/>
              </a:ext>
            </a:extLst>
          </p:cNvPr>
          <p:cNvSpPr>
            <a:spLocks noGrp="1"/>
          </p:cNvSpPr>
          <p:nvPr>
            <p:ph sz="half" idx="2"/>
          </p:nvPr>
        </p:nvSpPr>
        <p:spPr/>
        <p:txBody>
          <a:bodyPr/>
          <a:lstStyle/>
          <a:p>
            <a:r>
              <a:rPr lang="en-GB" dirty="0"/>
              <a:t>Y2 Gross profit £267k</a:t>
            </a:r>
          </a:p>
          <a:p>
            <a:pPr lvl="1"/>
            <a:r>
              <a:rPr lang="en-GB" dirty="0"/>
              <a:t>Commission £18.7k</a:t>
            </a:r>
          </a:p>
          <a:p>
            <a:r>
              <a:rPr lang="en-GB" dirty="0"/>
              <a:t>Y3+ Gross profit £670k</a:t>
            </a:r>
          </a:p>
          <a:p>
            <a:pPr lvl="1"/>
            <a:r>
              <a:rPr lang="en-GB" dirty="0"/>
              <a:t>Commission £47k</a:t>
            </a:r>
          </a:p>
        </p:txBody>
      </p:sp>
      <p:sp>
        <p:nvSpPr>
          <p:cNvPr id="11" name="Text Placeholder 10">
            <a:extLst>
              <a:ext uri="{FF2B5EF4-FFF2-40B4-BE49-F238E27FC236}">
                <a16:creationId xmlns:a16="http://schemas.microsoft.com/office/drawing/2014/main" id="{CB2C04F2-25C8-017D-F3E4-55EFE725D899}"/>
              </a:ext>
            </a:extLst>
          </p:cNvPr>
          <p:cNvSpPr>
            <a:spLocks noGrp="1"/>
          </p:cNvSpPr>
          <p:nvPr>
            <p:ph type="body" sz="quarter" idx="3"/>
          </p:nvPr>
        </p:nvSpPr>
        <p:spPr/>
        <p:txBody>
          <a:bodyPr/>
          <a:lstStyle/>
          <a:p>
            <a:r>
              <a:rPr lang="en-GB" dirty="0"/>
              <a:t>2. Runi + </a:t>
            </a:r>
            <a:r>
              <a:rPr lang="en-GB" dirty="0" err="1"/>
              <a:t>ARMBand</a:t>
            </a:r>
            <a:r>
              <a:rPr lang="en-GB" dirty="0"/>
              <a:t> </a:t>
            </a:r>
          </a:p>
        </p:txBody>
      </p:sp>
      <p:sp>
        <p:nvSpPr>
          <p:cNvPr id="12" name="Content Placeholder 11">
            <a:extLst>
              <a:ext uri="{FF2B5EF4-FFF2-40B4-BE49-F238E27FC236}">
                <a16:creationId xmlns:a16="http://schemas.microsoft.com/office/drawing/2014/main" id="{0F688FA9-A8B3-4421-1F5C-3EB74183E997}"/>
              </a:ext>
            </a:extLst>
          </p:cNvPr>
          <p:cNvSpPr>
            <a:spLocks noGrp="1"/>
          </p:cNvSpPr>
          <p:nvPr>
            <p:ph sz="quarter" idx="4"/>
          </p:nvPr>
        </p:nvSpPr>
        <p:spPr/>
        <p:txBody>
          <a:bodyPr/>
          <a:lstStyle/>
          <a:p>
            <a:r>
              <a:rPr lang="en-GB" dirty="0"/>
              <a:t>Y2 Gross profit £394k</a:t>
            </a:r>
          </a:p>
          <a:p>
            <a:pPr lvl="1"/>
            <a:r>
              <a:rPr lang="en-GB" dirty="0"/>
              <a:t>Commission £29k</a:t>
            </a:r>
          </a:p>
          <a:p>
            <a:r>
              <a:rPr lang="en-GB" dirty="0"/>
              <a:t>Y3+ Gross profit £849k</a:t>
            </a:r>
          </a:p>
          <a:p>
            <a:pPr lvl="1"/>
            <a:r>
              <a:rPr lang="en-GB" dirty="0"/>
              <a:t>Commission £61k</a:t>
            </a:r>
          </a:p>
        </p:txBody>
      </p:sp>
      <p:sp>
        <p:nvSpPr>
          <p:cNvPr id="5" name="Date Placeholder 4">
            <a:extLst>
              <a:ext uri="{FF2B5EF4-FFF2-40B4-BE49-F238E27FC236}">
                <a16:creationId xmlns:a16="http://schemas.microsoft.com/office/drawing/2014/main" id="{912D692F-5CB3-B44E-8F24-D60A9FB39FC3}"/>
              </a:ext>
            </a:extLst>
          </p:cNvPr>
          <p:cNvSpPr>
            <a:spLocks noGrp="1"/>
          </p:cNvSpPr>
          <p:nvPr>
            <p:ph type="dt" sz="half" idx="10"/>
          </p:nvPr>
        </p:nvSpPr>
        <p:spPr/>
        <p:txBody>
          <a:bodyPr/>
          <a:lstStyle/>
          <a:p>
            <a:pPr rtl="0">
              <a:defRPr/>
            </a:pPr>
            <a:fld id="{4AAECD41-205D-43EE-8783-D36DB0791598}" type="datetime1">
              <a:rPr lang="en-GB" noProof="0" smtClean="0">
                <a:solidFill>
                  <a:prstClr val="black">
                    <a:tint val="75000"/>
                  </a:prstClr>
                </a:solidFill>
              </a:rPr>
              <a:t>10/03/2025</a:t>
            </a:fld>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BF6B1226-68D5-DF1B-24F4-B26E08653E26}"/>
              </a:ext>
            </a:extLst>
          </p:cNvPr>
          <p:cNvSpPr>
            <a:spLocks noGrp="1"/>
          </p:cNvSpPr>
          <p:nvPr>
            <p:ph type="ftr" sz="quarter" idx="11"/>
          </p:nvPr>
        </p:nvSpPr>
        <p:spPr/>
        <p:txBody>
          <a:bodyPr/>
          <a:lstStyle/>
          <a:p>
            <a:pPr rtl="0">
              <a:defRPr/>
            </a:pPr>
            <a:r>
              <a:rPr lang="en-GB" noProof="0">
                <a:solidFill>
                  <a:prstClr val="black">
                    <a:tint val="75000"/>
                  </a:prstClr>
                </a:solidFill>
              </a:rPr>
              <a:t>DJ Ascentia  End of Year Position</a:t>
            </a:r>
          </a:p>
        </p:txBody>
      </p:sp>
      <p:sp>
        <p:nvSpPr>
          <p:cNvPr id="7" name="Slide Number Placeholder 6">
            <a:extLst>
              <a:ext uri="{FF2B5EF4-FFF2-40B4-BE49-F238E27FC236}">
                <a16:creationId xmlns:a16="http://schemas.microsoft.com/office/drawing/2014/main" id="{959E78FE-98EF-C6C6-B2C0-CED01990941F}"/>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9</a:t>
            </a:fld>
            <a:endParaRPr lang="en-GB" noProof="0">
              <a:solidFill>
                <a:prstClr val="black">
                  <a:tint val="75000"/>
                </a:prstClr>
              </a:solidFill>
            </a:endParaRPr>
          </a:p>
        </p:txBody>
      </p:sp>
      <p:sp>
        <p:nvSpPr>
          <p:cNvPr id="13" name="Text Placeholder 12">
            <a:extLst>
              <a:ext uri="{FF2B5EF4-FFF2-40B4-BE49-F238E27FC236}">
                <a16:creationId xmlns:a16="http://schemas.microsoft.com/office/drawing/2014/main" id="{2F2DAD96-BA1C-1987-3219-937AD8BEB55B}"/>
              </a:ext>
            </a:extLst>
          </p:cNvPr>
          <p:cNvSpPr>
            <a:spLocks noGrp="1"/>
          </p:cNvSpPr>
          <p:nvPr>
            <p:ph type="body" sz="quarter" idx="13"/>
          </p:nvPr>
        </p:nvSpPr>
        <p:spPr/>
        <p:txBody>
          <a:bodyPr/>
          <a:lstStyle/>
          <a:p>
            <a:r>
              <a:rPr lang="en-GB" dirty="0" err="1"/>
              <a:t>ARMBand</a:t>
            </a:r>
            <a:r>
              <a:rPr lang="en-GB" dirty="0"/>
              <a:t> Only</a:t>
            </a:r>
          </a:p>
        </p:txBody>
      </p:sp>
      <p:sp>
        <p:nvSpPr>
          <p:cNvPr id="14" name="Content Placeholder 13">
            <a:extLst>
              <a:ext uri="{FF2B5EF4-FFF2-40B4-BE49-F238E27FC236}">
                <a16:creationId xmlns:a16="http://schemas.microsoft.com/office/drawing/2014/main" id="{7315DB6E-C239-5890-FF31-25072EA904C5}"/>
              </a:ext>
            </a:extLst>
          </p:cNvPr>
          <p:cNvSpPr>
            <a:spLocks noGrp="1"/>
          </p:cNvSpPr>
          <p:nvPr>
            <p:ph sz="quarter" idx="14"/>
          </p:nvPr>
        </p:nvSpPr>
        <p:spPr/>
        <p:txBody>
          <a:bodyPr/>
          <a:lstStyle/>
          <a:p>
            <a:r>
              <a:rPr lang="en-GB" dirty="0"/>
              <a:t>Y2 Gross profit £126k</a:t>
            </a:r>
          </a:p>
          <a:p>
            <a:pPr lvl="1"/>
            <a:r>
              <a:rPr lang="en-GB" dirty="0"/>
              <a:t>Commission £14k</a:t>
            </a:r>
          </a:p>
          <a:p>
            <a:r>
              <a:rPr lang="en-GB" dirty="0"/>
              <a:t>Y3+ Gross profit £179k</a:t>
            </a:r>
          </a:p>
          <a:p>
            <a:pPr lvl="1"/>
            <a:r>
              <a:rPr lang="en-GB" dirty="0"/>
              <a:t>Commission £20k</a:t>
            </a:r>
          </a:p>
          <a:p>
            <a:endParaRPr lang="en-GB" dirty="0"/>
          </a:p>
        </p:txBody>
      </p:sp>
    </p:spTree>
    <p:extLst>
      <p:ext uri="{BB962C8B-B14F-4D97-AF65-F5344CB8AC3E}">
        <p14:creationId xmlns:p14="http://schemas.microsoft.com/office/powerpoint/2010/main" val="1238087962"/>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8_TF78504181_Win32" id="{C0282433-D7EF-45DF-A8F6-65451AB0B295}" vid="{7A5F5F68-7204-400F-A78C-9EE75BE45B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purl.org/dc/elements/1.1/"/>
    <ds:schemaRef ds:uri="http://schemas.microsoft.com/office/2006/metadata/properties"/>
    <ds:schemaRef ds:uri="http://purl.org/dc/terms/"/>
    <ds:schemaRef ds:uri="http://schemas.microsoft.com/office/2006/documentManagement/types"/>
    <ds:schemaRef ds:uri="http://www.w3.org/XML/1998/namespace"/>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{A7F689BB-4151-4DBF-9B99-0812780BFAE6}tf78504181_win32</Template>
  <TotalTime>6138</TotalTime>
  <Words>2425</Words>
  <Application>Microsoft Office PowerPoint</Application>
  <PresentationFormat>Widescreen</PresentationFormat>
  <Paragraphs>255</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 Narrow</vt:lpstr>
      <vt:lpstr>Arial</vt:lpstr>
      <vt:lpstr>Avenir Next LT Pro</vt:lpstr>
      <vt:lpstr>Calibri</vt:lpstr>
      <vt:lpstr>Cambria</vt:lpstr>
      <vt:lpstr>Tw Cen MT</vt:lpstr>
      <vt:lpstr>ShapesVTI</vt:lpstr>
      <vt:lpstr>DJ Ascentia  End of Year Position</vt:lpstr>
      <vt:lpstr>Agenda</vt:lpstr>
      <vt:lpstr>Year 1 sales</vt:lpstr>
      <vt:lpstr>Runi Reflection</vt:lpstr>
      <vt:lpstr>Runi next steps</vt:lpstr>
      <vt:lpstr>Runi Project costs and outline</vt:lpstr>
      <vt:lpstr>Runi Finances</vt:lpstr>
      <vt:lpstr>New ARMBand offer</vt:lpstr>
      <vt:lpstr>Options appraisal</vt:lpstr>
      <vt:lpstr>Fourth option</vt:lpstr>
      <vt:lpstr>Recommendation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Mark Collins</dc:creator>
  <cp:lastModifiedBy>Mark Collins</cp:lastModifiedBy>
  <cp:revision>2</cp:revision>
  <dcterms:created xsi:type="dcterms:W3CDTF">2025-03-04T19:34:16Z</dcterms:created>
  <dcterms:modified xsi:type="dcterms:W3CDTF">2025-03-10T21:51:13Z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