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 Cooper Borkenhagen" initials="MCB [7]" lastIdx="1" clrIdx="6">
    <p:extLst/>
  </p:cmAuthor>
  <p:cmAuthor id="1" name="M. Cooper Borkenhagen" initials="MCB" lastIdx="3" clrIdx="0">
    <p:extLst/>
  </p:cmAuthor>
  <p:cmAuthor id="8" name="M. Cooper Borkenhagen" initials="MCB [8]" lastIdx="1" clrIdx="7">
    <p:extLst/>
  </p:cmAuthor>
  <p:cmAuthor id="2" name="M. Cooper Borkenhagen" initials="MCB [2]" lastIdx="1" clrIdx="1">
    <p:extLst/>
  </p:cmAuthor>
  <p:cmAuthor id="9" name="M. Cooper Borkenhagen" initials="MCB [9]" lastIdx="1" clrIdx="8">
    <p:extLst/>
  </p:cmAuthor>
  <p:cmAuthor id="3" name="M. Cooper Borkenhagen" initials="MCB [3]" lastIdx="1" clrIdx="2">
    <p:extLst/>
  </p:cmAuthor>
  <p:cmAuthor id="10" name="M. Cooper Borkenhagen" initials="MCB [10]" lastIdx="1" clrIdx="9">
    <p:extLst/>
  </p:cmAuthor>
  <p:cmAuthor id="4" name="M. Cooper Borkenhagen" initials="MCB [4]" lastIdx="1" clrIdx="3">
    <p:extLst/>
  </p:cmAuthor>
  <p:cmAuthor id="11" name="M. Cooper Borkenhagen" initials="MCB [11]" lastIdx="1" clrIdx="10">
    <p:extLst/>
  </p:cmAuthor>
  <p:cmAuthor id="5" name="M. Cooper Borkenhagen" initials="MCB [5]" lastIdx="1" clrIdx="4">
    <p:extLst/>
  </p:cmAuthor>
  <p:cmAuthor id="6" name="M. Cooper Borkenhagen" initials="MCB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3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p:restoredTop sz="94674"/>
  </p:normalViewPr>
  <p:slideViewPr>
    <p:cSldViewPr snapToGrid="0" snapToObjects="1">
      <p:cViewPr>
        <p:scale>
          <a:sx n="136" d="100"/>
          <a:sy n="136"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08T10:04:30.680" idx="1">
    <p:pos x="2016" y="3724"/>
    <p:text>This would be held by member orgs but not WL. This could be TABE, TABE Clads-E, Best Plus, CASAS, or Other assessment. Ideally this would include a corresponding index for the National Reporting System.</p:text>
    <p:extLst>
      <p:ext uri="{C676402C-5697-4E1C-873F-D02D1690AC5C}">
        <p15:threadingInfo xmlns:p15="http://schemas.microsoft.com/office/powerpoint/2012/main" timeZoneBias="360"/>
      </p:ext>
    </p:extLst>
  </p:cm>
  <p:cm authorId="2" dt="2017-03-08T10:13:41.218" idx="1">
    <p:pos x="1191" y="3847"/>
    <p:text>This could include individuals who assess at a member org but don't continue with services. This could be a very useful data point.</p:text>
    <p:extLst>
      <p:ext uri="{C676402C-5697-4E1C-873F-D02D1690AC5C}">
        <p15:threadingInfo xmlns:p15="http://schemas.microsoft.com/office/powerpoint/2012/main" timeZoneBias="360"/>
      </p:ext>
    </p:extLst>
  </p:cm>
  <p:cm authorId="3" dt="2017-03-08T10:16:28.248" idx="1">
    <p:pos x="4223" y="2852"/>
    <p:text>Technical colleges may have data related to GED (509) programs, which track kids from high school.</p:text>
    <p:extLst>
      <p:ext uri="{C676402C-5697-4E1C-873F-D02D1690AC5C}">
        <p15:threadingInfo xmlns:p15="http://schemas.microsoft.com/office/powerpoint/2012/main" timeZoneBias="360"/>
      </p:ext>
    </p:extLst>
  </p:cm>
  <p:cm authorId="11" dt="2017-03-08T10:50:43.954" idx="1">
    <p:pos x="4223" y="2948"/>
    <p:text>Our contact here is Mark Johnson</p:text>
    <p:extLst>
      <p:ext uri="{C676402C-5697-4E1C-873F-D02D1690AC5C}">
        <p15:threadingInfo xmlns:p15="http://schemas.microsoft.com/office/powerpoint/2012/main" timeZoneBias="360">
          <p15:parentCm authorId="3" idx="1"/>
        </p15:threadingInfo>
      </p:ext>
    </p:extLst>
  </p:cm>
  <p:cm authorId="4" dt="2017-03-08T10:20:08.960" idx="1">
    <p:pos x="4981" y="3863"/>
    <p:text>This should include the number of people the tech college referred to WL member orgs and the scores of those individuals on the TABE/NRS assessment</p:text>
    <p:extLst>
      <p:ext uri="{C676402C-5697-4E1C-873F-D02D1690AC5C}">
        <p15:threadingInfo xmlns:p15="http://schemas.microsoft.com/office/powerpoint/2012/main" timeZoneBias="360"/>
      </p:ext>
    </p:extLst>
  </p:cm>
  <p:cm authorId="5" dt="2017-03-08T10:29:14.364" idx="1">
    <p:pos x="7584" y="2568"/>
    <p:text/>
    <p:extLst>
      <p:ext uri="{C676402C-5697-4E1C-873F-D02D1690AC5C}">
        <p15:threadingInfo xmlns:p15="http://schemas.microsoft.com/office/powerpoint/2012/main" timeZoneBias="360"/>
      </p:ext>
    </p:extLst>
  </p:cm>
  <p:cm authorId="6" dt="2017-03-08T10:40:48.229" idx="1">
    <p:pos x="6146" y="994"/>
    <p:text>This is a part of the story for all member orgs. ELL data, statewide scores, from out rates, graduation rates</p:text>
    <p:extLst>
      <p:ext uri="{C676402C-5697-4E1C-873F-D02D1690AC5C}">
        <p15:threadingInfo xmlns:p15="http://schemas.microsoft.com/office/powerpoint/2012/main" timeZoneBias="360"/>
      </p:ext>
    </p:extLst>
  </p:cm>
  <p:cm authorId="7" dt="2017-03-08T10:42:40.412" idx="1">
    <p:pos x="5244" y="249"/>
    <p:text>This is an optional portion of the model, but is a key part if member orgs have the ability to tell the story</p:text>
    <p:extLst>
      <p:ext uri="{C676402C-5697-4E1C-873F-D02D1690AC5C}">
        <p15:threadingInfo xmlns:p15="http://schemas.microsoft.com/office/powerpoint/2012/main" timeZoneBias="360"/>
      </p:ext>
    </p:extLst>
  </p:cm>
  <p:cm authorId="8" dt="2017-03-08T10:44:46.004" idx="1">
    <p:pos x="840" y="1534"/>
    <p:text>This is the developmental move.</p:text>
    <p:extLst>
      <p:ext uri="{C676402C-5697-4E1C-873F-D02D1690AC5C}">
        <p15:threadingInfo xmlns:p15="http://schemas.microsoft.com/office/powerpoint/2012/main" timeZoneBias="360"/>
      </p:ext>
    </p:extLst>
  </p:cm>
  <p:cm authorId="9" dt="2017-03-08T10:45:41.196" idx="1">
    <p:pos x="5639" y="17"/>
    <p:text>The training will need to involve getting member orgs to understand that there is a short version of presenting the data/narrative and a longer version. The longer version is the more compelling in telling the whole story and involves the earlier childhood and elementary school data.</p:text>
    <p:extLst>
      <p:ext uri="{C676402C-5697-4E1C-873F-D02D1690AC5C}">
        <p15:threadingInfo xmlns:p15="http://schemas.microsoft.com/office/powerpoint/2012/main" timeZoneBias="360"/>
      </p:ext>
    </p:extLst>
  </p:cm>
  <p:cm authorId="10" dt="2017-03-08T10:48:31.968" idx="1">
    <p:pos x="6828" y="3095"/>
    <p:text>What will this data be?</p:text>
    <p:extLst>
      <p:ext uri="{C676402C-5697-4E1C-873F-D02D1690AC5C}">
        <p15:threadingInfo xmlns:p15="http://schemas.microsoft.com/office/powerpoint/2012/main" timeZoneBias="360"/>
      </p:ext>
    </p:extLst>
  </p:cm>
  <p:cm authorId="1" dt="2017-04-06T09:53:32.557" idx="2">
    <p:pos x="4325" y="1925"/>
    <p:text>This should be the percent of individuals who maintain their ELL status after the year. This shouldn't just be percent ELL students in district.</p:text>
    <p:extLst>
      <p:ext uri="{C676402C-5697-4E1C-873F-D02D1690AC5C}">
        <p15:threadingInfo xmlns:p15="http://schemas.microsoft.com/office/powerpoint/2012/main" timeZoneBias="300"/>
      </p:ext>
    </p:extLst>
  </p:cm>
  <p:cm authorId="1" dt="2017-04-06T10:22:56.494" idx="3">
    <p:pos x="1387" y="1761"/>
    <p:text>This data is gone - we won't be able to include this. We could possibly use Young Star. Department of Children and Families (DCF) may have other data, but Carl thinks probably not. Welfare data may be available (Michele thinks), but probably not ("Kids Count" from the Annie E. Casey Foundation).</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D6AA54-DC2C-3E41-9323-818A4D4280C5}"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F343E-84A9-FF4A-949E-9D2EAB97F72F}" type="slidenum">
              <a:rPr lang="en-US" smtClean="0"/>
              <a:t>‹#›</a:t>
            </a:fld>
            <a:endParaRPr lang="en-US"/>
          </a:p>
        </p:txBody>
      </p:sp>
    </p:spTree>
    <p:extLst>
      <p:ext uri="{BB962C8B-B14F-4D97-AF65-F5344CB8AC3E}">
        <p14:creationId xmlns:p14="http://schemas.microsoft.com/office/powerpoint/2010/main" val="195855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6AA54-DC2C-3E41-9323-818A4D4280C5}"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F343E-84A9-FF4A-949E-9D2EAB97F72F}" type="slidenum">
              <a:rPr lang="en-US" smtClean="0"/>
              <a:t>‹#›</a:t>
            </a:fld>
            <a:endParaRPr lang="en-US"/>
          </a:p>
        </p:txBody>
      </p:sp>
    </p:spTree>
    <p:extLst>
      <p:ext uri="{BB962C8B-B14F-4D97-AF65-F5344CB8AC3E}">
        <p14:creationId xmlns:p14="http://schemas.microsoft.com/office/powerpoint/2010/main" val="172210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6AA54-DC2C-3E41-9323-818A4D4280C5}"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F343E-84A9-FF4A-949E-9D2EAB97F72F}" type="slidenum">
              <a:rPr lang="en-US" smtClean="0"/>
              <a:t>‹#›</a:t>
            </a:fld>
            <a:endParaRPr lang="en-US"/>
          </a:p>
        </p:txBody>
      </p:sp>
    </p:spTree>
    <p:extLst>
      <p:ext uri="{BB962C8B-B14F-4D97-AF65-F5344CB8AC3E}">
        <p14:creationId xmlns:p14="http://schemas.microsoft.com/office/powerpoint/2010/main" val="172515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6AA54-DC2C-3E41-9323-818A4D4280C5}"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F343E-84A9-FF4A-949E-9D2EAB97F72F}" type="slidenum">
              <a:rPr lang="en-US" smtClean="0"/>
              <a:t>‹#›</a:t>
            </a:fld>
            <a:endParaRPr lang="en-US"/>
          </a:p>
        </p:txBody>
      </p:sp>
    </p:spTree>
    <p:extLst>
      <p:ext uri="{BB962C8B-B14F-4D97-AF65-F5344CB8AC3E}">
        <p14:creationId xmlns:p14="http://schemas.microsoft.com/office/powerpoint/2010/main" val="83825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6AA54-DC2C-3E41-9323-818A4D4280C5}"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F343E-84A9-FF4A-949E-9D2EAB97F72F}" type="slidenum">
              <a:rPr lang="en-US" smtClean="0"/>
              <a:t>‹#›</a:t>
            </a:fld>
            <a:endParaRPr lang="en-US"/>
          </a:p>
        </p:txBody>
      </p:sp>
    </p:spTree>
    <p:extLst>
      <p:ext uri="{BB962C8B-B14F-4D97-AF65-F5344CB8AC3E}">
        <p14:creationId xmlns:p14="http://schemas.microsoft.com/office/powerpoint/2010/main" val="112000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D6AA54-DC2C-3E41-9323-818A4D4280C5}"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F343E-84A9-FF4A-949E-9D2EAB97F72F}" type="slidenum">
              <a:rPr lang="en-US" smtClean="0"/>
              <a:t>‹#›</a:t>
            </a:fld>
            <a:endParaRPr lang="en-US"/>
          </a:p>
        </p:txBody>
      </p:sp>
    </p:spTree>
    <p:extLst>
      <p:ext uri="{BB962C8B-B14F-4D97-AF65-F5344CB8AC3E}">
        <p14:creationId xmlns:p14="http://schemas.microsoft.com/office/powerpoint/2010/main" val="119393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D6AA54-DC2C-3E41-9323-818A4D4280C5}" type="datetimeFigureOut">
              <a:rPr lang="en-US" smtClean="0"/>
              <a:t>4/6/17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F343E-84A9-FF4A-949E-9D2EAB97F72F}" type="slidenum">
              <a:rPr lang="en-US" smtClean="0"/>
              <a:t>‹#›</a:t>
            </a:fld>
            <a:endParaRPr lang="en-US"/>
          </a:p>
        </p:txBody>
      </p:sp>
    </p:spTree>
    <p:extLst>
      <p:ext uri="{BB962C8B-B14F-4D97-AF65-F5344CB8AC3E}">
        <p14:creationId xmlns:p14="http://schemas.microsoft.com/office/powerpoint/2010/main" val="38975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D6AA54-DC2C-3E41-9323-818A4D4280C5}" type="datetimeFigureOut">
              <a:rPr lang="en-US" smtClean="0"/>
              <a:t>4/6/17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F343E-84A9-FF4A-949E-9D2EAB97F72F}" type="slidenum">
              <a:rPr lang="en-US" smtClean="0"/>
              <a:t>‹#›</a:t>
            </a:fld>
            <a:endParaRPr lang="en-US"/>
          </a:p>
        </p:txBody>
      </p:sp>
    </p:spTree>
    <p:extLst>
      <p:ext uri="{BB962C8B-B14F-4D97-AF65-F5344CB8AC3E}">
        <p14:creationId xmlns:p14="http://schemas.microsoft.com/office/powerpoint/2010/main" val="86086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6AA54-DC2C-3E41-9323-818A4D4280C5}" type="datetimeFigureOut">
              <a:rPr lang="en-US" smtClean="0"/>
              <a:t>4/6/17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F343E-84A9-FF4A-949E-9D2EAB97F72F}" type="slidenum">
              <a:rPr lang="en-US" smtClean="0"/>
              <a:t>‹#›</a:t>
            </a:fld>
            <a:endParaRPr lang="en-US"/>
          </a:p>
        </p:txBody>
      </p:sp>
    </p:spTree>
    <p:extLst>
      <p:ext uri="{BB962C8B-B14F-4D97-AF65-F5344CB8AC3E}">
        <p14:creationId xmlns:p14="http://schemas.microsoft.com/office/powerpoint/2010/main" val="8824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6AA54-DC2C-3E41-9323-818A4D4280C5}"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F343E-84A9-FF4A-949E-9D2EAB97F72F}" type="slidenum">
              <a:rPr lang="en-US" smtClean="0"/>
              <a:t>‹#›</a:t>
            </a:fld>
            <a:endParaRPr lang="en-US"/>
          </a:p>
        </p:txBody>
      </p:sp>
    </p:spTree>
    <p:extLst>
      <p:ext uri="{BB962C8B-B14F-4D97-AF65-F5344CB8AC3E}">
        <p14:creationId xmlns:p14="http://schemas.microsoft.com/office/powerpoint/2010/main" val="1463430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6AA54-DC2C-3E41-9323-818A4D4280C5}"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F343E-84A9-FF4A-949E-9D2EAB97F72F}" type="slidenum">
              <a:rPr lang="en-US" smtClean="0"/>
              <a:t>‹#›</a:t>
            </a:fld>
            <a:endParaRPr lang="en-US"/>
          </a:p>
        </p:txBody>
      </p:sp>
    </p:spTree>
    <p:extLst>
      <p:ext uri="{BB962C8B-B14F-4D97-AF65-F5344CB8AC3E}">
        <p14:creationId xmlns:p14="http://schemas.microsoft.com/office/powerpoint/2010/main" val="7487254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6AA54-DC2C-3E41-9323-818A4D4280C5}" type="datetimeFigureOut">
              <a:rPr lang="en-US" smtClean="0"/>
              <a:t>4/6/17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F343E-84A9-FF4A-949E-9D2EAB97F72F}" type="slidenum">
              <a:rPr lang="en-US" smtClean="0"/>
              <a:t>‹#›</a:t>
            </a:fld>
            <a:endParaRPr lang="en-US"/>
          </a:p>
        </p:txBody>
      </p:sp>
    </p:spTree>
    <p:extLst>
      <p:ext uri="{BB962C8B-B14F-4D97-AF65-F5344CB8AC3E}">
        <p14:creationId xmlns:p14="http://schemas.microsoft.com/office/powerpoint/2010/main" val="1188790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421" y="4076700"/>
            <a:ext cx="12007179" cy="2690040"/>
          </a:xfrm>
          <a:prstGeom prst="rect">
            <a:avLst/>
          </a:prstGeom>
          <a:solidFill>
            <a:schemeClr val="bg1">
              <a:lumMod val="85000"/>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407143" y="7181871"/>
            <a:ext cx="4339930" cy="725996"/>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2421" y="26356"/>
            <a:ext cx="8920262" cy="369332"/>
          </a:xfrm>
          <a:prstGeom prst="rect">
            <a:avLst/>
          </a:prstGeom>
          <a:noFill/>
        </p:spPr>
        <p:txBody>
          <a:bodyPr wrap="none" rtlCol="0">
            <a:spAutoFit/>
          </a:bodyPr>
          <a:lstStyle/>
          <a:p>
            <a:r>
              <a:rPr lang="en-US" dirty="0" smtClean="0"/>
              <a:t>Model of member data acquisition: a model for accessing and conceptualizing data resources</a:t>
            </a:r>
            <a:endParaRPr lang="en-US" dirty="0"/>
          </a:p>
        </p:txBody>
      </p:sp>
      <p:sp>
        <p:nvSpPr>
          <p:cNvPr id="5" name="Oval 4"/>
          <p:cNvSpPr/>
          <p:nvPr/>
        </p:nvSpPr>
        <p:spPr>
          <a:xfrm>
            <a:off x="1194129" y="1555503"/>
            <a:ext cx="1223158" cy="985652"/>
          </a:xfrm>
          <a:prstGeom prst="ellipse">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a:t>
            </a:r>
            <a:r>
              <a:rPr lang="en-US" sz="1100" dirty="0" smtClean="0">
                <a:solidFill>
                  <a:schemeClr val="tx1"/>
                </a:solidFill>
              </a:rPr>
              <a:t>arly</a:t>
            </a:r>
            <a:endParaRPr lang="en-US" sz="1100" dirty="0">
              <a:solidFill>
                <a:schemeClr val="tx1"/>
              </a:solidFill>
            </a:endParaRPr>
          </a:p>
          <a:p>
            <a:pPr algn="ctr"/>
            <a:r>
              <a:rPr lang="en-US" sz="1100" dirty="0" smtClean="0">
                <a:solidFill>
                  <a:schemeClr val="tx1"/>
                </a:solidFill>
              </a:rPr>
              <a:t>elementary</a:t>
            </a:r>
          </a:p>
          <a:p>
            <a:pPr algn="ctr"/>
            <a:r>
              <a:rPr lang="en-US" sz="1100" dirty="0" smtClean="0">
                <a:solidFill>
                  <a:schemeClr val="tx1"/>
                </a:solidFill>
              </a:rPr>
              <a:t>school</a:t>
            </a:r>
            <a:endParaRPr lang="en-US" sz="1100" dirty="0">
              <a:solidFill>
                <a:schemeClr val="tx1"/>
              </a:solidFill>
            </a:endParaRPr>
          </a:p>
        </p:txBody>
      </p:sp>
      <p:cxnSp>
        <p:nvCxnSpPr>
          <p:cNvPr id="7" name="Straight Arrow Connector 6"/>
          <p:cNvCxnSpPr>
            <a:stCxn id="5" idx="6"/>
          </p:cNvCxnSpPr>
          <p:nvPr/>
        </p:nvCxnSpPr>
        <p:spPr>
          <a:xfrm>
            <a:off x="2417287" y="2048329"/>
            <a:ext cx="1211283" cy="7257"/>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628570" y="1555503"/>
            <a:ext cx="1223158" cy="985652"/>
          </a:xfrm>
          <a:prstGeom prst="ellipse">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late</a:t>
            </a:r>
          </a:p>
          <a:p>
            <a:pPr algn="ctr"/>
            <a:r>
              <a:rPr lang="en-US" sz="1100" dirty="0" smtClean="0">
                <a:solidFill>
                  <a:schemeClr val="tx1"/>
                </a:solidFill>
              </a:rPr>
              <a:t>elementary</a:t>
            </a:r>
          </a:p>
          <a:p>
            <a:pPr algn="ctr"/>
            <a:r>
              <a:rPr lang="en-US" sz="1100" dirty="0" smtClean="0">
                <a:solidFill>
                  <a:schemeClr val="tx1"/>
                </a:solidFill>
              </a:rPr>
              <a:t>school</a:t>
            </a:r>
            <a:endParaRPr lang="en-US" sz="1100" dirty="0">
              <a:solidFill>
                <a:schemeClr val="tx1"/>
              </a:solidFill>
            </a:endParaRPr>
          </a:p>
        </p:txBody>
      </p:sp>
      <p:cxnSp>
        <p:nvCxnSpPr>
          <p:cNvPr id="9" name="Straight Arrow Connector 8"/>
          <p:cNvCxnSpPr/>
          <p:nvPr/>
        </p:nvCxnSpPr>
        <p:spPr>
          <a:xfrm>
            <a:off x="4851728" y="2055586"/>
            <a:ext cx="1211283" cy="7257"/>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074886" y="1555503"/>
            <a:ext cx="1223158" cy="985652"/>
          </a:xfrm>
          <a:prstGeom prst="ellipse">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middle</a:t>
            </a:r>
          </a:p>
          <a:p>
            <a:pPr algn="ctr"/>
            <a:r>
              <a:rPr lang="en-US" sz="1100" dirty="0" smtClean="0">
                <a:solidFill>
                  <a:schemeClr val="tx1"/>
                </a:solidFill>
              </a:rPr>
              <a:t>school</a:t>
            </a:r>
            <a:endParaRPr lang="en-US" sz="1100" dirty="0">
              <a:solidFill>
                <a:schemeClr val="tx1"/>
              </a:solidFill>
            </a:endParaRPr>
          </a:p>
        </p:txBody>
      </p:sp>
      <p:cxnSp>
        <p:nvCxnSpPr>
          <p:cNvPr id="11" name="Straight Arrow Connector 10"/>
          <p:cNvCxnSpPr/>
          <p:nvPr/>
        </p:nvCxnSpPr>
        <p:spPr>
          <a:xfrm>
            <a:off x="7309919" y="2062843"/>
            <a:ext cx="1211283" cy="7257"/>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533077" y="1577274"/>
            <a:ext cx="1223158" cy="985652"/>
          </a:xfrm>
          <a:prstGeom prst="ellipse">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high</a:t>
            </a:r>
          </a:p>
          <a:p>
            <a:pPr algn="ctr"/>
            <a:r>
              <a:rPr lang="en-US" sz="1100" dirty="0" smtClean="0">
                <a:solidFill>
                  <a:schemeClr val="tx1"/>
                </a:solidFill>
              </a:rPr>
              <a:t>school</a:t>
            </a:r>
            <a:endParaRPr lang="en-US" sz="1100" dirty="0">
              <a:solidFill>
                <a:schemeClr val="tx1"/>
              </a:solidFill>
            </a:endParaRPr>
          </a:p>
        </p:txBody>
      </p:sp>
      <p:sp>
        <p:nvSpPr>
          <p:cNvPr id="13" name="Oval 12"/>
          <p:cNvSpPr/>
          <p:nvPr/>
        </p:nvSpPr>
        <p:spPr>
          <a:xfrm>
            <a:off x="1409864" y="2795815"/>
            <a:ext cx="791687" cy="68217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PALS</a:t>
            </a:r>
            <a:endParaRPr lang="en-US" sz="1000" dirty="0">
              <a:solidFill>
                <a:schemeClr val="tx1"/>
              </a:solidFill>
            </a:endParaRPr>
          </a:p>
        </p:txBody>
      </p:sp>
      <p:cxnSp>
        <p:nvCxnSpPr>
          <p:cNvPr id="15" name="Straight Arrow Connector 14"/>
          <p:cNvCxnSpPr>
            <a:stCxn id="13" idx="0"/>
            <a:endCxn id="5" idx="4"/>
          </p:cNvCxnSpPr>
          <p:nvPr/>
        </p:nvCxnSpPr>
        <p:spPr>
          <a:xfrm flipV="1">
            <a:off x="1805708" y="2541155"/>
            <a:ext cx="0" cy="254660"/>
          </a:xfrm>
          <a:prstGeom prst="straightConnector1">
            <a:avLst/>
          </a:prstGeom>
          <a:ln w="254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074886" y="3055752"/>
            <a:ext cx="791687" cy="68217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ELL Data</a:t>
            </a:r>
            <a:endParaRPr lang="en-US" sz="1000" dirty="0">
              <a:solidFill>
                <a:schemeClr val="tx1"/>
              </a:solidFill>
            </a:endParaRPr>
          </a:p>
        </p:txBody>
      </p:sp>
      <p:cxnSp>
        <p:nvCxnSpPr>
          <p:cNvPr id="17" name="Straight Arrow Connector 16"/>
          <p:cNvCxnSpPr>
            <a:endCxn id="5" idx="5"/>
          </p:cNvCxnSpPr>
          <p:nvPr/>
        </p:nvCxnSpPr>
        <p:spPr>
          <a:xfrm flipH="1" flipV="1">
            <a:off x="2238160" y="2396810"/>
            <a:ext cx="4233884" cy="637171"/>
          </a:xfrm>
          <a:prstGeom prst="straightConnector1">
            <a:avLst/>
          </a:prstGeom>
          <a:ln w="254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4"/>
          </p:cNvCxnSpPr>
          <p:nvPr/>
        </p:nvCxnSpPr>
        <p:spPr>
          <a:xfrm flipH="1" flipV="1">
            <a:off x="4240149" y="2541155"/>
            <a:ext cx="2220020" cy="500083"/>
          </a:xfrm>
          <a:prstGeom prst="straightConnector1">
            <a:avLst/>
          </a:prstGeom>
          <a:ln w="254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4"/>
          </p:cNvCxnSpPr>
          <p:nvPr/>
        </p:nvCxnSpPr>
        <p:spPr>
          <a:xfrm flipV="1">
            <a:off x="6460170" y="2541155"/>
            <a:ext cx="226295" cy="514597"/>
          </a:xfrm>
          <a:prstGeom prst="straightConnector1">
            <a:avLst/>
          </a:prstGeom>
          <a:ln w="254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460171" y="2635827"/>
            <a:ext cx="2569529" cy="419925"/>
          </a:xfrm>
          <a:prstGeom prst="straightConnector1">
            <a:avLst/>
          </a:prstGeom>
          <a:ln w="254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847272" y="539365"/>
            <a:ext cx="1759365" cy="68217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a:t>
            </a:r>
            <a:r>
              <a:rPr lang="en-US" sz="1000" dirty="0" smtClean="0">
                <a:solidFill>
                  <a:schemeClr val="tx1"/>
                </a:solidFill>
              </a:rPr>
              <a:t>tatewide &amp;</a:t>
            </a:r>
          </a:p>
          <a:p>
            <a:pPr algn="ctr"/>
            <a:r>
              <a:rPr lang="en-US" sz="1000" dirty="0" smtClean="0">
                <a:solidFill>
                  <a:schemeClr val="tx1"/>
                </a:solidFill>
              </a:rPr>
              <a:t>comprehensive assessment data </a:t>
            </a:r>
            <a:endParaRPr lang="en-US" sz="1000" dirty="0">
              <a:solidFill>
                <a:schemeClr val="tx1"/>
              </a:solidFill>
            </a:endParaRPr>
          </a:p>
        </p:txBody>
      </p:sp>
      <p:cxnSp>
        <p:nvCxnSpPr>
          <p:cNvPr id="29" name="Straight Arrow Connector 28"/>
          <p:cNvCxnSpPr/>
          <p:nvPr/>
        </p:nvCxnSpPr>
        <p:spPr>
          <a:xfrm>
            <a:off x="6741139" y="1239696"/>
            <a:ext cx="2288561" cy="315807"/>
          </a:xfrm>
          <a:prstGeom prst="straightConnector1">
            <a:avLst/>
          </a:prstGeom>
          <a:ln w="254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355102" y="1238074"/>
            <a:ext cx="2406283" cy="258735"/>
          </a:xfrm>
          <a:prstGeom prst="straightConnector1">
            <a:avLst/>
          </a:prstGeom>
          <a:ln w="254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0" idx="0"/>
          </p:cNvCxnSpPr>
          <p:nvPr/>
        </p:nvCxnSpPr>
        <p:spPr>
          <a:xfrm flipH="1">
            <a:off x="6686465" y="1268566"/>
            <a:ext cx="74920" cy="286937"/>
          </a:xfrm>
          <a:prstGeom prst="straightConnector1">
            <a:avLst/>
          </a:prstGeom>
          <a:ln w="254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0263778" y="685270"/>
            <a:ext cx="1151959" cy="68217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HS</a:t>
            </a:r>
          </a:p>
          <a:p>
            <a:pPr algn="ctr"/>
            <a:r>
              <a:rPr lang="en-US" sz="1000" dirty="0" smtClean="0">
                <a:solidFill>
                  <a:schemeClr val="tx1"/>
                </a:solidFill>
              </a:rPr>
              <a:t>drop out rates</a:t>
            </a:r>
            <a:endParaRPr lang="en-US" sz="1000" dirty="0">
              <a:solidFill>
                <a:schemeClr val="tx1"/>
              </a:solidFill>
            </a:endParaRPr>
          </a:p>
        </p:txBody>
      </p:sp>
      <p:cxnSp>
        <p:nvCxnSpPr>
          <p:cNvPr id="46" name="Straight Arrow Connector 45"/>
          <p:cNvCxnSpPr>
            <a:stCxn id="45" idx="4"/>
          </p:cNvCxnSpPr>
          <p:nvPr/>
        </p:nvCxnSpPr>
        <p:spPr>
          <a:xfrm flipH="1">
            <a:off x="9684081" y="1367441"/>
            <a:ext cx="1155677" cy="428702"/>
          </a:xfrm>
          <a:prstGeom prst="straightConnector1">
            <a:avLst/>
          </a:prstGeom>
          <a:ln w="254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a:off x="5338351" y="137301"/>
            <a:ext cx="1941148" cy="6536366"/>
          </a:xfrm>
          <a:prstGeom prst="bentConnector2">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70479" y="4229100"/>
            <a:ext cx="2552449" cy="96338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adult learners </a:t>
            </a:r>
            <a:r>
              <a:rPr lang="mr-IN" dirty="0" smtClean="0"/>
              <a:t>–</a:t>
            </a:r>
            <a:endParaRPr lang="en-US" dirty="0" smtClean="0"/>
          </a:p>
          <a:p>
            <a:pPr algn="ctr"/>
            <a:r>
              <a:rPr lang="en-US" dirty="0" smtClean="0"/>
              <a:t>outside the education</a:t>
            </a:r>
          </a:p>
          <a:p>
            <a:pPr algn="ctr"/>
            <a:r>
              <a:rPr lang="en-US" dirty="0" smtClean="0"/>
              <a:t>system</a:t>
            </a:r>
            <a:endParaRPr lang="en-US" dirty="0"/>
          </a:p>
        </p:txBody>
      </p:sp>
      <p:sp>
        <p:nvSpPr>
          <p:cNvPr id="18" name="Oval 17"/>
          <p:cNvSpPr/>
          <p:nvPr/>
        </p:nvSpPr>
        <p:spPr>
          <a:xfrm>
            <a:off x="4656645" y="4528091"/>
            <a:ext cx="2046732" cy="948267"/>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adult learners  -technical colleges</a:t>
            </a:r>
            <a:endParaRPr lang="en-US" sz="1400" dirty="0">
              <a:solidFill>
                <a:schemeClr val="tx1"/>
              </a:solidFill>
            </a:endParaRPr>
          </a:p>
        </p:txBody>
      </p:sp>
      <p:cxnSp>
        <p:nvCxnSpPr>
          <p:cNvPr id="21" name="Straight Arrow Connector 20"/>
          <p:cNvCxnSpPr/>
          <p:nvPr/>
        </p:nvCxnSpPr>
        <p:spPr>
          <a:xfrm>
            <a:off x="3073727" y="4710793"/>
            <a:ext cx="1582918" cy="291431"/>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230953" y="6132004"/>
            <a:ext cx="1241091" cy="5662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career</a:t>
            </a:r>
          </a:p>
          <a:p>
            <a:pPr algn="ctr"/>
            <a:r>
              <a:rPr lang="en-US" sz="1200" dirty="0" smtClean="0">
                <a:solidFill>
                  <a:schemeClr val="tx1"/>
                </a:solidFill>
              </a:rPr>
              <a:t>placement</a:t>
            </a:r>
            <a:endParaRPr lang="en-US" sz="1200" dirty="0">
              <a:solidFill>
                <a:schemeClr val="tx1"/>
              </a:solidFill>
            </a:endParaRPr>
          </a:p>
        </p:txBody>
      </p:sp>
      <p:cxnSp>
        <p:nvCxnSpPr>
          <p:cNvPr id="34" name="Straight Arrow Connector 33"/>
          <p:cNvCxnSpPr/>
          <p:nvPr/>
        </p:nvCxnSpPr>
        <p:spPr>
          <a:xfrm flipH="1" flipV="1">
            <a:off x="5703312" y="5476358"/>
            <a:ext cx="143960" cy="638713"/>
          </a:xfrm>
          <a:prstGeom prst="straightConnector1">
            <a:avLst/>
          </a:prstGeom>
          <a:ln w="31750">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703377" y="6132004"/>
            <a:ext cx="1204490" cy="5662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data??</a:t>
            </a:r>
            <a:endParaRPr lang="en-US" sz="1200" dirty="0">
              <a:solidFill>
                <a:schemeClr val="tx1"/>
              </a:solidFill>
            </a:endParaRPr>
          </a:p>
        </p:txBody>
      </p:sp>
      <p:cxnSp>
        <p:nvCxnSpPr>
          <p:cNvPr id="40" name="Straight Arrow Connector 39"/>
          <p:cNvCxnSpPr>
            <a:stCxn id="39" idx="0"/>
          </p:cNvCxnSpPr>
          <p:nvPr/>
        </p:nvCxnSpPr>
        <p:spPr>
          <a:xfrm flipH="1" flipV="1">
            <a:off x="5817891" y="5510226"/>
            <a:ext cx="1487731" cy="621778"/>
          </a:xfrm>
          <a:prstGeom prst="straightConnector1">
            <a:avLst/>
          </a:prstGeom>
          <a:ln w="31750">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333181" y="5911871"/>
            <a:ext cx="868370" cy="40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Other WL data</a:t>
            </a:r>
            <a:endParaRPr lang="en-US" sz="1200" dirty="0">
              <a:solidFill>
                <a:schemeClr val="bg1"/>
              </a:solidFill>
            </a:endParaRPr>
          </a:p>
        </p:txBody>
      </p:sp>
      <p:sp>
        <p:nvSpPr>
          <p:cNvPr id="47" name="Rectangle 46"/>
          <p:cNvSpPr/>
          <p:nvPr/>
        </p:nvSpPr>
        <p:spPr>
          <a:xfrm>
            <a:off x="7690610" y="7454405"/>
            <a:ext cx="835892" cy="406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DPI data</a:t>
            </a:r>
            <a:endParaRPr lang="en-US" sz="1200" dirty="0">
              <a:solidFill>
                <a:schemeClr val="tx1"/>
              </a:solidFill>
            </a:endParaRPr>
          </a:p>
        </p:txBody>
      </p:sp>
      <p:sp>
        <p:nvSpPr>
          <p:cNvPr id="48" name="Rectangle 47"/>
          <p:cNvSpPr/>
          <p:nvPr/>
        </p:nvSpPr>
        <p:spPr>
          <a:xfrm>
            <a:off x="8663953" y="7454405"/>
            <a:ext cx="868370" cy="40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WL members</a:t>
            </a:r>
            <a:endParaRPr lang="en-US" sz="1200" dirty="0">
              <a:solidFill>
                <a:schemeClr val="bg1"/>
              </a:solidFill>
            </a:endParaRPr>
          </a:p>
        </p:txBody>
      </p:sp>
      <p:sp>
        <p:nvSpPr>
          <p:cNvPr id="49" name="TextBox 48"/>
          <p:cNvSpPr txBox="1"/>
          <p:nvPr/>
        </p:nvSpPr>
        <p:spPr>
          <a:xfrm>
            <a:off x="7373277" y="7198804"/>
            <a:ext cx="1875578" cy="276999"/>
          </a:xfrm>
          <a:prstGeom prst="rect">
            <a:avLst/>
          </a:prstGeom>
          <a:noFill/>
        </p:spPr>
        <p:txBody>
          <a:bodyPr wrap="none" rtlCol="0">
            <a:spAutoFit/>
          </a:bodyPr>
          <a:lstStyle/>
          <a:p>
            <a:r>
              <a:rPr lang="en-US" sz="1200" dirty="0" smtClean="0"/>
              <a:t>Color codes (data sources):</a:t>
            </a:r>
            <a:endParaRPr lang="en-US" sz="1200" dirty="0"/>
          </a:p>
        </p:txBody>
      </p:sp>
      <p:sp>
        <p:nvSpPr>
          <p:cNvPr id="51" name="Rectangle 50"/>
          <p:cNvSpPr/>
          <p:nvPr/>
        </p:nvSpPr>
        <p:spPr>
          <a:xfrm>
            <a:off x="9663723" y="7454405"/>
            <a:ext cx="837120" cy="40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bg1"/>
                </a:solidFill>
              </a:rPr>
              <a:t>technical</a:t>
            </a:r>
          </a:p>
          <a:p>
            <a:pPr algn="ctr"/>
            <a:r>
              <a:rPr lang="en-US" sz="1300" dirty="0" smtClean="0">
                <a:solidFill>
                  <a:schemeClr val="bg1"/>
                </a:solidFill>
              </a:rPr>
              <a:t>colleges</a:t>
            </a:r>
            <a:endParaRPr lang="en-US" sz="1300" dirty="0">
              <a:solidFill>
                <a:schemeClr val="bg1"/>
              </a:solidFill>
            </a:endParaRPr>
          </a:p>
        </p:txBody>
      </p:sp>
      <p:sp>
        <p:nvSpPr>
          <p:cNvPr id="52" name="Rectangle 51"/>
          <p:cNvSpPr/>
          <p:nvPr/>
        </p:nvSpPr>
        <p:spPr>
          <a:xfrm>
            <a:off x="10658214" y="7454405"/>
            <a:ext cx="835892" cy="406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workforce data</a:t>
            </a:r>
            <a:endParaRPr lang="en-US" sz="1200" dirty="0">
              <a:solidFill>
                <a:schemeClr val="tx1"/>
              </a:solidFill>
            </a:endParaRPr>
          </a:p>
        </p:txBody>
      </p:sp>
      <p:sp>
        <p:nvSpPr>
          <p:cNvPr id="54" name="Oval 53"/>
          <p:cNvSpPr/>
          <p:nvPr/>
        </p:nvSpPr>
        <p:spPr>
          <a:xfrm>
            <a:off x="8793025" y="4914100"/>
            <a:ext cx="2046732" cy="948267"/>
          </a:xfrm>
          <a:prstGeom prst="ellips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employment opportunities</a:t>
            </a:r>
            <a:endParaRPr lang="en-US" sz="1400" dirty="0">
              <a:solidFill>
                <a:schemeClr val="tx1"/>
              </a:solidFill>
            </a:endParaRPr>
          </a:p>
        </p:txBody>
      </p:sp>
      <p:cxnSp>
        <p:nvCxnSpPr>
          <p:cNvPr id="55" name="Straight Arrow Connector 54"/>
          <p:cNvCxnSpPr>
            <a:endCxn id="54" idx="2"/>
          </p:cNvCxnSpPr>
          <p:nvPr/>
        </p:nvCxnSpPr>
        <p:spPr>
          <a:xfrm>
            <a:off x="6723925" y="5085830"/>
            <a:ext cx="2069100" cy="302404"/>
          </a:xfrm>
          <a:prstGeom prst="straightConnector1">
            <a:avLst/>
          </a:prstGeom>
          <a:ln w="317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0179429" y="6212687"/>
            <a:ext cx="1236307" cy="465378"/>
          </a:xfrm>
          <a:prstGeom prst="ellips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workforce</a:t>
            </a:r>
            <a:endParaRPr lang="en-US" sz="1200" dirty="0">
              <a:solidFill>
                <a:schemeClr val="tx1"/>
              </a:solidFill>
            </a:endParaRPr>
          </a:p>
        </p:txBody>
      </p:sp>
      <p:cxnSp>
        <p:nvCxnSpPr>
          <p:cNvPr id="57" name="Straight Arrow Connector 56"/>
          <p:cNvCxnSpPr/>
          <p:nvPr/>
        </p:nvCxnSpPr>
        <p:spPr>
          <a:xfrm flipH="1" flipV="1">
            <a:off x="10298429" y="5828501"/>
            <a:ext cx="465288" cy="350320"/>
          </a:xfrm>
          <a:prstGeom prst="straightConnector1">
            <a:avLst/>
          </a:prstGeom>
          <a:ln w="3175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4" idx="0"/>
          </p:cNvCxnSpPr>
          <p:nvPr/>
        </p:nvCxnSpPr>
        <p:spPr>
          <a:xfrm flipH="1" flipV="1">
            <a:off x="1746704" y="5233694"/>
            <a:ext cx="20662" cy="678177"/>
          </a:xfrm>
          <a:prstGeom prst="straightConnector1">
            <a:avLst/>
          </a:prstGeom>
          <a:ln w="317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332420" y="5911871"/>
            <a:ext cx="868370" cy="40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NRS/ TABE Data</a:t>
            </a:r>
            <a:endParaRPr lang="en-US" sz="1200" dirty="0">
              <a:solidFill>
                <a:schemeClr val="bg1"/>
              </a:solidFill>
            </a:endParaRPr>
          </a:p>
        </p:txBody>
      </p:sp>
      <p:cxnSp>
        <p:nvCxnSpPr>
          <p:cNvPr id="60" name="Straight Arrow Connector 59"/>
          <p:cNvCxnSpPr/>
          <p:nvPr/>
        </p:nvCxnSpPr>
        <p:spPr>
          <a:xfrm flipH="1" flipV="1">
            <a:off x="1898235" y="5213090"/>
            <a:ext cx="868370" cy="698782"/>
          </a:xfrm>
          <a:prstGeom prst="straightConnector1">
            <a:avLst/>
          </a:prstGeom>
          <a:ln w="317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90500" y="395688"/>
            <a:ext cx="8163450" cy="3528612"/>
          </a:xfrm>
          <a:prstGeom prst="rect">
            <a:avLst/>
          </a:prstGeom>
          <a:solidFill>
            <a:srgbClr val="7030A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647700" y="2434910"/>
            <a:ext cx="685481" cy="164179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416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921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77</Words>
  <Application>Microsoft Macintosh PowerPoint</Application>
  <PresentationFormat>Widescreen</PresentationFormat>
  <Paragraphs>34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Calibri Light</vt:lpstr>
      <vt:lpstr>Mangal</vt:lpstr>
      <vt:lpstr>Arial</vt:lpstr>
      <vt:lpstr>Office Theme</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Cooper Borkenhagen</dc:creator>
  <cp:lastModifiedBy>M. Cooper Borkenhagen</cp:lastModifiedBy>
  <cp:revision>57</cp:revision>
  <dcterms:created xsi:type="dcterms:W3CDTF">2017-02-09T17:49:20Z</dcterms:created>
  <dcterms:modified xsi:type="dcterms:W3CDTF">2017-04-06T16:59:20Z</dcterms:modified>
</cp:coreProperties>
</file>