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4"/>
    <p:restoredTop sz="79174"/>
  </p:normalViewPr>
  <p:slideViewPr>
    <p:cSldViewPr snapToGrid="0" snapToObjects="1">
      <p:cViewPr varScale="1">
        <p:scale>
          <a:sx n="68" d="100"/>
          <a:sy n="68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330-6AA2-5A48-AD0D-DCA2BB7F8E0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F632-B16A-C740-9E1F-802944CA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where the access point is though the </a:t>
            </a:r>
            <a:r>
              <a:rPr lang="en-US" dirty="0" err="1"/>
              <a:t>Wl</a:t>
            </a:r>
            <a:r>
              <a:rPr lang="en-US" dirty="0"/>
              <a:t> website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URL link in the PPT</a:t>
            </a:r>
          </a:p>
          <a:p>
            <a:endParaRPr lang="en-US" dirty="0"/>
          </a:p>
          <a:p>
            <a:r>
              <a:rPr lang="en-US" dirty="0"/>
              <a:t>Make it clear that we are presenting the data in plain language, reference other resources. Ask a comprehension question about the data presented, just to check to see if people are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3F632-B16A-C740-9E1F-802944CA0F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5ADB-7714-344C-9E7D-184297CB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D284C-6C26-544E-B55B-6761904E1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6E6B-09A9-074C-B999-39DC0FE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38A5-7219-4C48-8B76-E9ADC2C4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5A8-5861-614B-9314-035FB5A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F5B-9DE4-7543-AD1B-EBC8ED0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BB18-F34C-C64F-90ED-D38EBCDC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E0F0-ED3B-E342-8D66-AA84FA40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001C-4D08-B04A-B627-B95E784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EAC6-2A78-AF42-8CD4-EB4A24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8BB95-7FE7-F449-9DEE-1FD7B321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DB78-7ED6-304A-B3F9-F5CCD484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A4CE-C21A-9F48-8A32-A10CA8E3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267C-C790-914C-839B-5577E321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8CE7-24BC-994C-84B3-EC67668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7844-98CC-9D40-9D41-926F29F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6F40-8124-574E-9E88-1C97278E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F12D-8082-0E45-8697-AAAD65D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EC5E-F909-114F-9496-E06F340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5A82-9929-244E-9472-6F448E20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3B4-A7D4-4E4D-8224-371949DF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CC24-84D4-7546-9E59-4F107AE1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1BA9-43D9-054B-AE0F-76F84B1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B37D-4EF4-F341-9FDB-96A053F3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0D5C-2E08-A64E-B692-A53D6E49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8B8-9E1D-D344-BBE0-A2B92389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9F8F-2B24-754C-BE75-974F1275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8844-76A6-174C-AF8A-8017B409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D486-C2A4-F644-829F-6675F4C8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E41C-78E1-B34B-91A5-7921830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035B-10DD-2F49-9878-05F624A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9EEA-AF64-E944-8DB2-E0B31801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00C8-0AB1-0046-8881-021B474A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965D6-6698-9C49-BD80-19017894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8808E-9016-0C40-8FBB-8A2D5B29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001E2-07B6-0340-BFE4-D4880690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0C457-5FF3-1141-BC9F-1C7366B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17800-316B-C34C-91B2-16E4FC9D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7EBDC-A6A4-C747-BBBD-67F195DD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36BC-7B9B-C64E-B65C-EC3203EA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EA1C1-0A58-264E-B714-C5E0DD3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1ABA0-62ED-E94B-95A5-CF5D425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BAB4D-534A-8E47-B1AB-6AD1B31B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B94FF-F617-3B4A-A6F3-2837B122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D451A-9C99-1A4B-82A6-A5F2C7F2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99F8-26FA-F649-87F3-E330FB77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DB0-EED0-9044-B9F6-281710E0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F673-11C4-F34C-A3FC-9E3E1CC7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16D-FDDA-9645-B98E-3AFA4E4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E0FEF-8D85-6244-A217-8DD2C29E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EB2C-208D-DB4F-9E1C-D195F4F0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D3FD8-8BC4-F440-A3C5-503E1251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6F52-9F49-C349-BCAB-5AE8C3A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761EA-A192-AB40-AAF0-5CD8AD75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31966-2B1C-084F-BBEE-6ABA5A6B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D669-DE7B-B340-8AFB-AD8E8498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6D19-BD35-E041-BEE4-B89C585A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4868-C414-0D42-8EFC-6B71913D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2371C-504A-7B48-833F-809F983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16BB-7460-D444-8571-26372CF6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4242-4129-6648-A185-70D3F5120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A2D4-3136-8846-A494-D89DCFF66BB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2ED6-39DA-EC44-9504-7F872D022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36AE-DCB1-814F-9A51-3F82C1D75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6FC2-AF3D-E64C-8F42-17FFE536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pi.wi.gov/wiseda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007-40C5-7240-832B-79B32EBA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31913"/>
            <a:ext cx="9563100" cy="238760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Wisconsin Literacy</a:t>
            </a:r>
            <a:br>
              <a:rPr lang="en-US" dirty="0"/>
            </a:br>
            <a:r>
              <a:rPr lang="en-US" dirty="0"/>
              <a:t>K-12 literacy data </a:t>
            </a:r>
            <a:br>
              <a:rPr lang="en-US" dirty="0"/>
            </a:br>
            <a:r>
              <a:rPr lang="en-US" dirty="0"/>
              <a:t>and other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FBE11-41FB-6647-8FBA-DBDDF78B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85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Matt Cooper Borkenhagen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Liz Fitzpatrick</a:t>
            </a:r>
          </a:p>
        </p:txBody>
      </p:sp>
    </p:spTree>
    <p:extLst>
      <p:ext uri="{BB962C8B-B14F-4D97-AF65-F5344CB8AC3E}">
        <p14:creationId xmlns:p14="http://schemas.microsoft.com/office/powerpoint/2010/main" val="314801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5663275" y="1867831"/>
            <a:ext cx="4974988" cy="3997709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10449354" y="5657671"/>
            <a:ext cx="174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graph and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explanation will appear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449354" y="5107259"/>
            <a:ext cx="871323" cy="5504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160C-84D2-2D44-A432-863A58E3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524" y="2498589"/>
            <a:ext cx="6030951" cy="1325563"/>
          </a:xfrm>
        </p:spPr>
        <p:txBody>
          <a:bodyPr/>
          <a:lstStyle/>
          <a:p>
            <a:r>
              <a:rPr lang="en-US" dirty="0"/>
              <a:t>Let’s go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686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6053-9733-6A4E-9DBA-2210F73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569-DC81-2B40-BCD2-A6920B8F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Wisconsin DPI has a good deal more data</a:t>
            </a:r>
          </a:p>
          <a:p>
            <a:r>
              <a:rPr lang="en-US" dirty="0"/>
              <a:t>Their platform is called </a:t>
            </a:r>
            <a:r>
              <a:rPr lang="en-US" dirty="0" err="1"/>
              <a:t>WISEdash</a:t>
            </a:r>
            <a:endParaRPr lang="en-US" dirty="0"/>
          </a:p>
          <a:p>
            <a:pPr lvl="1"/>
            <a:r>
              <a:rPr lang="en-US" dirty="0"/>
              <a:t>Their portal: </a:t>
            </a:r>
            <a:r>
              <a:rPr lang="en-US" dirty="0">
                <a:hlinkClick r:id="rId2"/>
              </a:rPr>
              <a:t>https://dpi.wi.gov/wisedash</a:t>
            </a:r>
            <a:endParaRPr lang="en-US" dirty="0"/>
          </a:p>
          <a:p>
            <a:r>
              <a:rPr lang="en-US" dirty="0"/>
              <a:t>Opportunity Atlas</a:t>
            </a:r>
          </a:p>
          <a:p>
            <a:pPr lvl="1"/>
            <a:r>
              <a:rPr lang="en-US" dirty="0"/>
              <a:t>See: </a:t>
            </a:r>
          </a:p>
        </p:txBody>
      </p:sp>
    </p:spTree>
    <p:extLst>
      <p:ext uri="{BB962C8B-B14F-4D97-AF65-F5344CB8AC3E}">
        <p14:creationId xmlns:p14="http://schemas.microsoft.com/office/powerpoint/2010/main" val="38231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FFA4-3F36-1B4C-94D8-0D004CE0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50" y="2728118"/>
            <a:ext cx="628650" cy="1325563"/>
          </a:xfrm>
        </p:spPr>
        <p:txBody>
          <a:bodyPr>
            <a:noAutofit/>
          </a:bodyPr>
          <a:lstStyle/>
          <a:p>
            <a:r>
              <a:rPr lang="en-US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359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B201-C41D-2C4D-BB86-0FB39A76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2" y="276627"/>
            <a:ext cx="10515600" cy="447675"/>
          </a:xfrm>
        </p:spPr>
        <p:txBody>
          <a:bodyPr>
            <a:noAutofit/>
          </a:bodyPr>
          <a:lstStyle/>
          <a:p>
            <a:r>
              <a:rPr lang="en-US" sz="5000" dirty="0"/>
              <a:t>References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A71221-9416-354C-9C03-88C665E6A594}"/>
              </a:ext>
            </a:extLst>
          </p:cNvPr>
          <p:cNvSpPr txBox="1">
            <a:spLocks/>
          </p:cNvSpPr>
          <p:nvPr/>
        </p:nvSpPr>
        <p:spPr>
          <a:xfrm>
            <a:off x="25402" y="1675128"/>
            <a:ext cx="11861798" cy="242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457200"/>
            <a:r>
              <a:rPr lang="en-US" sz="2800" dirty="0"/>
              <a:t>        </a:t>
            </a:r>
            <a:r>
              <a:rPr lang="en-US" sz="2800" dirty="0" err="1"/>
              <a:t>Baydar</a:t>
            </a:r>
            <a:r>
              <a:rPr lang="en-US" sz="2800" dirty="0"/>
              <a:t>, N., Brooks‐Gunn, J., &amp; Furstenberg, F. F. (1993). Early warning signs of functional illiteracy: Predictors in childhood and adolescence. </a:t>
            </a:r>
            <a:r>
              <a:rPr lang="en-US" sz="2800" i="1" dirty="0"/>
              <a:t>Child development</a:t>
            </a:r>
            <a:r>
              <a:rPr lang="en-US" sz="2800" dirty="0"/>
              <a:t>, </a:t>
            </a:r>
            <a:r>
              <a:rPr lang="en-US" sz="2800" i="1" dirty="0"/>
              <a:t>64</a:t>
            </a:r>
            <a:r>
              <a:rPr lang="en-US" sz="2800" dirty="0"/>
              <a:t>(3), 815-829.</a:t>
            </a:r>
          </a:p>
          <a:p>
            <a:pPr indent="-457200">
              <a:spcBef>
                <a:spcPts val="600"/>
              </a:spcBef>
            </a:pPr>
            <a:r>
              <a:rPr lang="en-US" sz="2800" dirty="0"/>
              <a:t>         National Reading Panel (US), National Institute of Child Health, &amp; Human Development (US). (2000). </a:t>
            </a:r>
            <a:r>
              <a:rPr lang="en-US" sz="2800" i="1" dirty="0"/>
              <a:t>Report of the National Reading Panel: Teaching children to read: An evidence-based assessment of the scientific research literature on reading and its implications for reading instruction: Reports of the subgroups</a:t>
            </a:r>
            <a:r>
              <a:rPr lang="en-US" sz="2800" dirty="0"/>
              <a:t>. National Institute of Child Health and Human Development, National Institutes of Health.</a:t>
            </a:r>
          </a:p>
        </p:txBody>
      </p:sp>
    </p:spTree>
    <p:extLst>
      <p:ext uri="{BB962C8B-B14F-4D97-AF65-F5344CB8AC3E}">
        <p14:creationId xmlns:p14="http://schemas.microsoft.com/office/powerpoint/2010/main" val="3773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5A9-7571-BE40-AD5D-40B665A2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3483-6A70-B349-A0CC-98EBE670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5452-FC88-F543-977E-9CF8E3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K-12 literacy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630-99A9-6C4F-AE40-9E3762E5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WL member organizations need data for various purposes</a:t>
            </a:r>
          </a:p>
          <a:p>
            <a:pPr lvl="1"/>
            <a:r>
              <a:rPr lang="en-US" dirty="0"/>
              <a:t>Knowledge of community</a:t>
            </a:r>
          </a:p>
          <a:p>
            <a:pPr lvl="1"/>
            <a:r>
              <a:rPr lang="en-US" dirty="0"/>
              <a:t>Reporting to shareholders</a:t>
            </a:r>
          </a:p>
          <a:p>
            <a:pPr lvl="1"/>
            <a:r>
              <a:rPr lang="en-US" dirty="0"/>
              <a:t>Communication to funders</a:t>
            </a:r>
          </a:p>
          <a:p>
            <a:r>
              <a:rPr lang="en-US" dirty="0"/>
              <a:t>We sought support from the Department of Public Instruction</a:t>
            </a:r>
          </a:p>
          <a:p>
            <a:r>
              <a:rPr lang="en-US" dirty="0"/>
              <a:t>Put together data</a:t>
            </a:r>
          </a:p>
          <a:p>
            <a:r>
              <a:rPr lang="en-US" dirty="0"/>
              <a:t>Packaged it up in an online tool for you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E119A-0E73-D64C-8D81-69C79DDD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34" y="4001294"/>
            <a:ext cx="3655741" cy="8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9143-83A1-254A-BA69-A25C490B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so hard to find literacy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8408-1430-0C49-B77F-62597251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studies are conducted with large scope</a:t>
            </a:r>
          </a:p>
          <a:p>
            <a:r>
              <a:rPr lang="en-US" dirty="0"/>
              <a:t>Those that exist use methods that aren’t direct (NAAL, 2003)</a:t>
            </a:r>
          </a:p>
          <a:p>
            <a:r>
              <a:rPr lang="en-US" dirty="0"/>
              <a:t>Leaves local literacy orgs in the blind about actual literacy levels</a:t>
            </a:r>
          </a:p>
          <a:p>
            <a:r>
              <a:rPr lang="en-US" dirty="0"/>
              <a:t>Agencies that collect large data samples aren’t at a level useful to WL</a:t>
            </a:r>
          </a:p>
          <a:p>
            <a:pPr lvl="1"/>
            <a:r>
              <a:rPr lang="en-US" dirty="0"/>
              <a:t>For example, census</a:t>
            </a:r>
          </a:p>
          <a:p>
            <a:r>
              <a:rPr lang="en-US" dirty="0"/>
              <a:t>Leaves us few options for viable sources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5197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7FC-2F82-AE40-8D68-3693E234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2D5F-EA13-234A-A02C-5CF7FFA1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Literacy </a:t>
            </a:r>
            <a:r>
              <a:rPr lang="en-US" i="1" dirty="0"/>
              <a:t>development</a:t>
            </a:r>
            <a:r>
              <a:rPr lang="en-US" dirty="0"/>
              <a:t> is, well…</a:t>
            </a:r>
            <a:r>
              <a:rPr lang="en-US" i="1" dirty="0"/>
              <a:t>developmental</a:t>
            </a:r>
          </a:p>
          <a:p>
            <a:r>
              <a:rPr lang="en-US" dirty="0"/>
              <a:t>We can look to data on youth literacy performance</a:t>
            </a:r>
          </a:p>
          <a:p>
            <a:r>
              <a:rPr lang="en-US" dirty="0"/>
              <a:t>Connection between youth literacy and adult outcomes (</a:t>
            </a:r>
            <a:r>
              <a:rPr lang="en-US" dirty="0" err="1"/>
              <a:t>Baydar</a:t>
            </a:r>
            <a:r>
              <a:rPr lang="en-US" dirty="0"/>
              <a:t> et al., 1993; NRP, 2000)</a:t>
            </a:r>
          </a:p>
          <a:p>
            <a:r>
              <a:rPr lang="en-US" dirty="0"/>
              <a:t>Data accessible through Department of Public Instruction</a:t>
            </a:r>
          </a:p>
          <a:p>
            <a:r>
              <a:rPr lang="en-US" dirty="0"/>
              <a:t>We’ve curated some relevant data (the topic of today’s webinar)</a:t>
            </a:r>
          </a:p>
          <a:p>
            <a:r>
              <a:rPr lang="en-US" dirty="0"/>
              <a:t>Though more is publicly available (more on that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BEE6-0632-1149-B531-B7E2BBF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access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88E9-83D8-094D-B6D3-139A0EF4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C26-5516-0540-BA0A-76592CD7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AE90-25DF-834E-A03C-1ADF3070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select the </a:t>
            </a:r>
            <a:r>
              <a:rPr lang="en-US" b="1" dirty="0"/>
              <a:t>county</a:t>
            </a:r>
            <a:r>
              <a:rPr lang="en-US" dirty="0"/>
              <a:t> (in the “County” field)</a:t>
            </a:r>
          </a:p>
          <a:p>
            <a:r>
              <a:rPr lang="en-US" dirty="0"/>
              <a:t>You select the </a:t>
            </a:r>
            <a:r>
              <a:rPr lang="en-US" b="1" dirty="0"/>
              <a:t>variable</a:t>
            </a:r>
            <a:r>
              <a:rPr lang="en-US" dirty="0"/>
              <a:t> (in the “Variable” field)</a:t>
            </a:r>
          </a:p>
          <a:p>
            <a:pPr lvl="1"/>
            <a:r>
              <a:rPr lang="en-US" dirty="0"/>
              <a:t>this selects the variable (type of data) you want to see</a:t>
            </a:r>
          </a:p>
          <a:p>
            <a:r>
              <a:rPr lang="en-US" dirty="0"/>
              <a:t>When you select a county-variable pair, a graph will be shown</a:t>
            </a:r>
          </a:p>
          <a:p>
            <a:r>
              <a:rPr lang="en-US" dirty="0"/>
              <a:t>Two years will appear automatically (2015-16 and 2016-17)</a:t>
            </a:r>
          </a:p>
          <a:p>
            <a:r>
              <a:rPr lang="en-US" dirty="0"/>
              <a:t>A description will appear automatically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1738043" y="2096432"/>
            <a:ext cx="3436124" cy="1287964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200722" y="2096432"/>
            <a:ext cx="103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county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stCxn id="7" idx="2"/>
          </p:cNvCxnSpPr>
          <p:nvPr/>
        </p:nvCxnSpPr>
        <p:spPr>
          <a:xfrm>
            <a:off x="719133" y="2558097"/>
            <a:ext cx="819735" cy="1628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0D1C69-96E5-F049-9A48-901AFB2A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534020"/>
            <a:ext cx="9474200" cy="614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6005CF-6876-C140-8005-06698AE6BD67}"/>
              </a:ext>
            </a:extLst>
          </p:cNvPr>
          <p:cNvSpPr/>
          <p:nvPr/>
        </p:nvSpPr>
        <p:spPr>
          <a:xfrm>
            <a:off x="1581929" y="3077741"/>
            <a:ext cx="3703752" cy="1561168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7E879-7387-8641-96BE-7A196924F4D7}"/>
              </a:ext>
            </a:extLst>
          </p:cNvPr>
          <p:cNvSpPr txBox="1"/>
          <p:nvPr/>
        </p:nvSpPr>
        <p:spPr>
          <a:xfrm>
            <a:off x="200722" y="3144647"/>
            <a:ext cx="117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0CFF-48A7-E348-A427-C0F80393BA6E}"/>
              </a:ext>
            </a:extLst>
          </p:cNvPr>
          <p:cNvCxnSpPr>
            <a:stCxn id="7" idx="2"/>
          </p:cNvCxnSpPr>
          <p:nvPr/>
        </p:nvCxnSpPr>
        <p:spPr>
          <a:xfrm>
            <a:off x="790147" y="3606312"/>
            <a:ext cx="748721" cy="1628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394</Words>
  <Application>Microsoft Macintosh PowerPoint</Application>
  <PresentationFormat>Widescreen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Wisconsin Literacy K-12 literacy data  and other resources</vt:lpstr>
      <vt:lpstr>About me</vt:lpstr>
      <vt:lpstr>Why are we talking about K-12 literacy data?</vt:lpstr>
      <vt:lpstr>Why is it so hard to find literacy data?</vt:lpstr>
      <vt:lpstr>The solution</vt:lpstr>
      <vt:lpstr>Where to access the application</vt:lpstr>
      <vt:lpstr>A few basics</vt:lpstr>
      <vt:lpstr>PowerPoint Presentation</vt:lpstr>
      <vt:lpstr>PowerPoint Presentation</vt:lpstr>
      <vt:lpstr>PowerPoint Presentation</vt:lpstr>
      <vt:lpstr>Let’s go to the application</vt:lpstr>
      <vt:lpstr>Additional resources</vt:lpstr>
      <vt:lpstr>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Wisconsin Literacy Member Data</dc:title>
  <dc:creator>M. Cooper Borkenhagen</dc:creator>
  <cp:lastModifiedBy>M. Cooper Borkenhagen</cp:lastModifiedBy>
  <cp:revision>122</cp:revision>
  <dcterms:created xsi:type="dcterms:W3CDTF">2019-03-18T13:44:49Z</dcterms:created>
  <dcterms:modified xsi:type="dcterms:W3CDTF">2019-03-18T17:21:59Z</dcterms:modified>
</cp:coreProperties>
</file>