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2331D-119C-4CDE-8C31-C278E93FB5B1}" type="datetimeFigureOut">
              <a:rPr lang="es-AR" smtClean="0"/>
              <a:t>11/2/2025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8BA0A-76F8-46EC-AAC8-5E3342519B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6175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5859F-7E9F-0195-3A64-6FA1D8AA1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DDE67D-8DF5-6CBF-0BE9-695C71B9A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9AEE40-8452-5F19-C744-3C082A77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08B0-A2C7-4B56-A2FF-0EA7072EE236}" type="datetimeFigureOut">
              <a:rPr lang="es-AR" smtClean="0"/>
              <a:t>11/2/2025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CC3C98-8330-D0C6-F040-85BBA04FF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E4F5ED-46FC-C30E-3EE7-1E982E9A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3C39-983D-4917-8D2C-BA56E4FF9A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685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320EC-FC14-7F06-C66D-389D165A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149979-1408-0FAC-46D8-AEC02285C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F7299F-A723-7330-2719-9120869C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08B0-A2C7-4B56-A2FF-0EA7072EE236}" type="datetimeFigureOut">
              <a:rPr lang="es-AR" smtClean="0"/>
              <a:t>11/2/2025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43D345-1EF0-FBE7-AC22-AFECF3D1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734B1D-9332-17E3-26C1-1AA53726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3C39-983D-4917-8D2C-BA56E4FF9A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157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5C5C19-7D17-067C-7501-727BA3535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B01F0E-41BD-8DF5-C17F-B5E1305F1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634CE9-E8A2-BE0B-C3E7-B7C8E35A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08B0-A2C7-4B56-A2FF-0EA7072EE236}" type="datetimeFigureOut">
              <a:rPr lang="es-AR" smtClean="0"/>
              <a:t>11/2/2025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155F29-50E6-1A3E-70D5-4A60E356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2DD979-87A6-8D20-0A56-15AE1C50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3C39-983D-4917-8D2C-BA56E4FF9A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1365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CB488-40EA-169B-122D-67D8037D9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63B420-02E1-24AE-C28B-DE65EE73F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08B20A-C00F-A18A-58DA-F80330F48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08B0-A2C7-4B56-A2FF-0EA7072EE236}" type="datetimeFigureOut">
              <a:rPr lang="es-AR" smtClean="0"/>
              <a:t>11/2/2025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773730-04AF-9288-C418-F12C347B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E341ED-451B-7EE6-49A8-6043382D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3C39-983D-4917-8D2C-BA56E4FF9A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922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A474E-06BE-EF4E-0A5F-CCFC69A9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10B71E-6669-5F5A-4765-805E45534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EE73C1-DA2C-53BF-2E37-14FF4A44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08B0-A2C7-4B56-A2FF-0EA7072EE236}" type="datetimeFigureOut">
              <a:rPr lang="es-AR" smtClean="0"/>
              <a:t>11/2/2025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418EA0-017E-5045-E1AA-CAF0E7FF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0BB7AE-AEDE-9740-2C14-CB1EE827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3C39-983D-4917-8D2C-BA56E4FF9A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136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1FC52-D193-8D4E-933C-4CA6D8C3F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2410D4-F45F-002C-5C23-FA19F6C50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4F31A4-D593-09F0-64B1-6BAEB94F1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B281B2-A78C-59A4-77A0-200E069A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08B0-A2C7-4B56-A2FF-0EA7072EE236}" type="datetimeFigureOut">
              <a:rPr lang="es-AR" smtClean="0"/>
              <a:t>11/2/2025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E2FB3C-4176-586B-559B-7DD41C3E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B8B89F-7226-5738-654F-419C1FAF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3C39-983D-4917-8D2C-BA56E4FF9A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433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32FEC-F6C2-D55A-722B-F8C321B0E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CBBAD3-DBE0-421A-50A3-9C7B0B015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A5E33C-1CF2-A262-9511-13DEFF04D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8A79A7C-967A-7985-990A-DB1774DDE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BAAF8BF-5158-8B85-39BE-8DA5C321A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595DCB4-BAFB-F56F-18E1-ABAF22D7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08B0-A2C7-4B56-A2FF-0EA7072EE236}" type="datetimeFigureOut">
              <a:rPr lang="es-AR" smtClean="0"/>
              <a:t>11/2/2025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BC8FF9-7AAB-FDB4-89C3-515B89339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1CE37A8-F17A-D10F-8AE4-0169C980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3C39-983D-4917-8D2C-BA56E4FF9A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586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2B9ED-DE51-7CCB-518F-4B8BE7CB4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A560FD1-905B-77BD-0930-884445553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08B0-A2C7-4B56-A2FF-0EA7072EE236}" type="datetimeFigureOut">
              <a:rPr lang="es-AR" smtClean="0"/>
              <a:t>11/2/2025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F9C176-590C-4B99-FF7B-1256EC44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861048-5485-55C4-B7EF-4E84834C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3C39-983D-4917-8D2C-BA56E4FF9A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240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C12857-31A9-5E59-5008-6C324D64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08B0-A2C7-4B56-A2FF-0EA7072EE236}" type="datetimeFigureOut">
              <a:rPr lang="es-AR" smtClean="0"/>
              <a:t>11/2/2025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6903D44-34F8-1603-20FF-A9C1E255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125921-C2DB-CE6C-3934-2C59B42B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3C39-983D-4917-8D2C-BA56E4FF9A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476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2EB71-3E5E-DAFF-E4A7-7F383F78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7E9525-CB1E-73EE-B86E-10E375F23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88D9FE-B36A-13EA-0F51-0F3EAF509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E6BDEF-2182-5431-7091-3A7CBDD7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08B0-A2C7-4B56-A2FF-0EA7072EE236}" type="datetimeFigureOut">
              <a:rPr lang="es-AR" smtClean="0"/>
              <a:t>11/2/2025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99A7C9-4652-E69E-BC74-2C1D1ED0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ACB471-382E-E0D2-8401-1AF73D80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3C39-983D-4917-8D2C-BA56E4FF9A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913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048A5-3F4B-FBD5-779B-7867F531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E43D7D3-1067-4F80-C8CE-647B7F163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71492F-46CA-F0E1-FB3E-7D6C352CF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83CF6C-689B-6368-FBE5-8193299B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08B0-A2C7-4B56-A2FF-0EA7072EE236}" type="datetimeFigureOut">
              <a:rPr lang="es-AR" smtClean="0"/>
              <a:t>11/2/2025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290AB5-1947-EFD1-0475-BAFFC36C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53F8E1-0956-4DE5-43CC-FF0AA43B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3C39-983D-4917-8D2C-BA56E4FF9A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219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C7865CC-8082-8A9A-54EF-7175485D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0FF78D-B9A8-6EB0-8552-ABAB0A353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AC7D1A-7493-0F4E-CE52-F19426B6D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2808B0-A2C7-4B56-A2FF-0EA7072EE236}" type="datetimeFigureOut">
              <a:rPr lang="es-AR" smtClean="0"/>
              <a:t>11/2/2025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5E84EF-9D99-4D90-3A2B-4FFB62508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E31E72-6BFD-5786-10DA-F0E19B501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603C39-983D-4917-8D2C-BA56E4FF9A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726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hyperlink" Target="https://www.codependentcodr.com/s3-redirection-rules.html" TargetMode="External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hyperlink" Target="https://medium.com/skyhub-labs/spike-investigativo-aws-lambda-f0830c9e92f6" TargetMode="External"/><Relationship Id="rId20" Type="http://schemas.openxmlformats.org/officeDocument/2006/relationships/hyperlink" Target="https://inbeom.tistory.com/200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 descr="Icono&#10;&#10;El contenido generado por IA puede ser incorrecto.">
            <a:extLst>
              <a:ext uri="{FF2B5EF4-FFF2-40B4-BE49-F238E27FC236}">
                <a16:creationId xmlns:a16="http://schemas.microsoft.com/office/drawing/2014/main" id="{280B7169-901A-F447-6475-EACF32D0E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58" y="4402078"/>
            <a:ext cx="397986" cy="527187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D3D5677E-EB88-647E-A03A-8BD417F70FF5}"/>
              </a:ext>
            </a:extLst>
          </p:cNvPr>
          <p:cNvSpPr txBox="1"/>
          <p:nvPr/>
        </p:nvSpPr>
        <p:spPr>
          <a:xfrm>
            <a:off x="408040" y="225802"/>
            <a:ext cx="3274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Stack</a:t>
            </a:r>
            <a:r>
              <a:rPr lang="es-E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Tecnológico</a:t>
            </a:r>
            <a:endParaRPr lang="es-AR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D4352C6-F607-195E-8EAA-E05E8BC8A265}"/>
              </a:ext>
            </a:extLst>
          </p:cNvPr>
          <p:cNvSpPr txBox="1"/>
          <p:nvPr/>
        </p:nvSpPr>
        <p:spPr>
          <a:xfrm>
            <a:off x="709729" y="2034722"/>
            <a:ext cx="1104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Fuente</a:t>
            </a:r>
          </a:p>
          <a:p>
            <a:pPr algn="ctr"/>
            <a:r>
              <a:rPr lang="es-ES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 datos</a:t>
            </a:r>
            <a:endParaRPr lang="es-AR" sz="1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1414F4DF-4B69-372A-6A28-37D207DE4147}"/>
              </a:ext>
            </a:extLst>
          </p:cNvPr>
          <p:cNvSpPr txBox="1"/>
          <p:nvPr/>
        </p:nvSpPr>
        <p:spPr>
          <a:xfrm>
            <a:off x="2045111" y="2049364"/>
            <a:ext cx="1680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Almacenamiento </a:t>
            </a:r>
          </a:p>
          <a:p>
            <a:pPr algn="ctr"/>
            <a:r>
              <a:rPr lang="es-ES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 datos</a:t>
            </a:r>
            <a:endParaRPr lang="es-AR" sz="1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915FEA4-A0AD-D261-3292-6A27606B4FA2}"/>
              </a:ext>
            </a:extLst>
          </p:cNvPr>
          <p:cNvSpPr txBox="1"/>
          <p:nvPr/>
        </p:nvSpPr>
        <p:spPr>
          <a:xfrm>
            <a:off x="4077388" y="2051264"/>
            <a:ext cx="1497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Procesamiento</a:t>
            </a:r>
          </a:p>
          <a:p>
            <a:pPr algn="ctr"/>
            <a:r>
              <a:rPr lang="es-ES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 datos</a:t>
            </a:r>
            <a:endParaRPr lang="es-AR" sz="1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4FC8803-059D-567D-0880-21DD6A018972}"/>
              </a:ext>
            </a:extLst>
          </p:cNvPr>
          <p:cNvSpPr txBox="1"/>
          <p:nvPr/>
        </p:nvSpPr>
        <p:spPr>
          <a:xfrm>
            <a:off x="5731298" y="2054079"/>
            <a:ext cx="157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Automatización</a:t>
            </a:r>
            <a:endParaRPr lang="es-AR" sz="1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A942952E-0BEF-F172-556E-D246A677D3E9}"/>
              </a:ext>
            </a:extLst>
          </p:cNvPr>
          <p:cNvSpPr txBox="1"/>
          <p:nvPr/>
        </p:nvSpPr>
        <p:spPr>
          <a:xfrm>
            <a:off x="7612018" y="2034994"/>
            <a:ext cx="14978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ML y Análisis de sentimiento</a:t>
            </a:r>
            <a:endParaRPr lang="es-AR" sz="1400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3B1CB913-299B-3E08-BC9F-4CADB3870ABF}"/>
              </a:ext>
            </a:extLst>
          </p:cNvPr>
          <p:cNvSpPr txBox="1"/>
          <p:nvPr/>
        </p:nvSpPr>
        <p:spPr>
          <a:xfrm>
            <a:off x="9694823" y="2089724"/>
            <a:ext cx="14978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Visualización de datos</a:t>
            </a:r>
            <a:endParaRPr lang="es-AR" sz="1400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980A1197-A6ED-F370-1B38-637C87704D78}"/>
              </a:ext>
            </a:extLst>
          </p:cNvPr>
          <p:cNvSpPr txBox="1"/>
          <p:nvPr/>
        </p:nvSpPr>
        <p:spPr>
          <a:xfrm>
            <a:off x="9763806" y="4110928"/>
            <a:ext cx="14978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Despliegue</a:t>
            </a:r>
          </a:p>
        </p:txBody>
      </p:sp>
      <p:sp>
        <p:nvSpPr>
          <p:cNvPr id="57" name="Cerrar llave 56">
            <a:extLst>
              <a:ext uri="{FF2B5EF4-FFF2-40B4-BE49-F238E27FC236}">
                <a16:creationId xmlns:a16="http://schemas.microsoft.com/office/drawing/2014/main" id="{6D403015-8CE6-6D45-2914-50135598A3F7}"/>
              </a:ext>
            </a:extLst>
          </p:cNvPr>
          <p:cNvSpPr/>
          <p:nvPr/>
        </p:nvSpPr>
        <p:spPr>
          <a:xfrm>
            <a:off x="1854992" y="2666842"/>
            <a:ext cx="283088" cy="2400780"/>
          </a:xfrm>
          <a:prstGeom prst="rightBrace">
            <a:avLst>
              <a:gd name="adj1" fmla="val 8333"/>
              <a:gd name="adj2" fmla="val 5081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1" name="Conector: curvado 60">
            <a:extLst>
              <a:ext uri="{FF2B5EF4-FFF2-40B4-BE49-F238E27FC236}">
                <a16:creationId xmlns:a16="http://schemas.microsoft.com/office/drawing/2014/main" id="{6E682EEF-F954-0620-17C8-E3467C644508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5012526" y="3896164"/>
            <a:ext cx="189854" cy="15737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curvado 62">
            <a:extLst>
              <a:ext uri="{FF2B5EF4-FFF2-40B4-BE49-F238E27FC236}">
                <a16:creationId xmlns:a16="http://schemas.microsoft.com/office/drawing/2014/main" id="{EE47FDB6-483B-FE71-35C8-8CE9CE8DAD86}"/>
              </a:ext>
            </a:extLst>
          </p:cNvPr>
          <p:cNvCxnSpPr>
            <a:cxnSpLocks/>
            <a:endCxn id="97" idx="0"/>
          </p:cNvCxnSpPr>
          <p:nvPr/>
        </p:nvCxnSpPr>
        <p:spPr>
          <a:xfrm rot="10800000" flipV="1">
            <a:off x="4319225" y="3942010"/>
            <a:ext cx="257372" cy="13478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Cerrar llave 66">
            <a:extLst>
              <a:ext uri="{FF2B5EF4-FFF2-40B4-BE49-F238E27FC236}">
                <a16:creationId xmlns:a16="http://schemas.microsoft.com/office/drawing/2014/main" id="{9FCF0B5A-6A7C-E08C-B67F-EA95A9062C75}"/>
              </a:ext>
            </a:extLst>
          </p:cNvPr>
          <p:cNvSpPr/>
          <p:nvPr/>
        </p:nvSpPr>
        <p:spPr>
          <a:xfrm>
            <a:off x="7093431" y="3060259"/>
            <a:ext cx="213479" cy="167180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Corchetes 67">
            <a:extLst>
              <a:ext uri="{FF2B5EF4-FFF2-40B4-BE49-F238E27FC236}">
                <a16:creationId xmlns:a16="http://schemas.microsoft.com/office/drawing/2014/main" id="{C20DEF6B-B7B9-DE62-B60E-E238C7F380CC}"/>
              </a:ext>
            </a:extLst>
          </p:cNvPr>
          <p:cNvSpPr/>
          <p:nvPr/>
        </p:nvSpPr>
        <p:spPr>
          <a:xfrm>
            <a:off x="9615949" y="1877962"/>
            <a:ext cx="1799784" cy="3460954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Cerrar llave 68">
            <a:extLst>
              <a:ext uri="{FF2B5EF4-FFF2-40B4-BE49-F238E27FC236}">
                <a16:creationId xmlns:a16="http://schemas.microsoft.com/office/drawing/2014/main" id="{374A8C68-F9E8-D65D-456A-B3447FDE5AC2}"/>
              </a:ext>
            </a:extLst>
          </p:cNvPr>
          <p:cNvSpPr/>
          <p:nvPr/>
        </p:nvSpPr>
        <p:spPr>
          <a:xfrm>
            <a:off x="9182944" y="2604708"/>
            <a:ext cx="248665" cy="245488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1" name="Imagen 70" descr="Icono&#10;&#10;El contenido generado por IA puede ser incorrecto.">
            <a:extLst>
              <a:ext uri="{FF2B5EF4-FFF2-40B4-BE49-F238E27FC236}">
                <a16:creationId xmlns:a16="http://schemas.microsoft.com/office/drawing/2014/main" id="{6CAD1CF8-B8C6-119C-7E10-405164469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2" y="2684816"/>
            <a:ext cx="407217" cy="523220"/>
          </a:xfrm>
          <a:prstGeom prst="rect">
            <a:avLst/>
          </a:prstGeom>
        </p:spPr>
      </p:pic>
      <p:pic>
        <p:nvPicPr>
          <p:cNvPr id="79" name="Imagen 78" descr="Un dibujo de una cara feliz&#10;&#10;El contenido generado por IA puede ser incorrecto.">
            <a:extLst>
              <a:ext uri="{FF2B5EF4-FFF2-40B4-BE49-F238E27FC236}">
                <a16:creationId xmlns:a16="http://schemas.microsoft.com/office/drawing/2014/main" id="{ACA7E5D1-57C3-2FF6-2319-1AF20D0BA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01" y="3110043"/>
            <a:ext cx="1175291" cy="610996"/>
          </a:xfrm>
          <a:prstGeom prst="rect">
            <a:avLst/>
          </a:prstGeom>
        </p:spPr>
      </p:pic>
      <p:pic>
        <p:nvPicPr>
          <p:cNvPr id="83" name="Imagen 82" descr="Icono&#10;&#10;El contenido generado por IA puede ser incorrecto.">
            <a:extLst>
              <a:ext uri="{FF2B5EF4-FFF2-40B4-BE49-F238E27FC236}">
                <a16:creationId xmlns:a16="http://schemas.microsoft.com/office/drawing/2014/main" id="{17300A3F-5161-FE4E-D96C-891154D619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026" y="2629564"/>
            <a:ext cx="839909" cy="1028028"/>
          </a:xfrm>
          <a:prstGeom prst="rect">
            <a:avLst/>
          </a:prstGeom>
        </p:spPr>
      </p:pic>
      <p:pic>
        <p:nvPicPr>
          <p:cNvPr id="87" name="Imagen 86" descr="Logotipo&#10;&#10;El contenido generado por IA puede ser incorrecto.">
            <a:extLst>
              <a:ext uri="{FF2B5EF4-FFF2-40B4-BE49-F238E27FC236}">
                <a16:creationId xmlns:a16="http://schemas.microsoft.com/office/drawing/2014/main" id="{2F8D4F86-6932-ADEB-5236-7810B3CFF6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908" y="4390285"/>
            <a:ext cx="1371506" cy="695311"/>
          </a:xfrm>
          <a:prstGeom prst="rect">
            <a:avLst/>
          </a:prstGeom>
        </p:spPr>
      </p:pic>
      <p:pic>
        <p:nvPicPr>
          <p:cNvPr id="89" name="Imagen 88" descr="Imagen que contiene Logotipo&#10;&#10;El contenido generado por IA puede ser incorrecto.">
            <a:extLst>
              <a:ext uri="{FF2B5EF4-FFF2-40B4-BE49-F238E27FC236}">
                <a16:creationId xmlns:a16="http://schemas.microsoft.com/office/drawing/2014/main" id="{F96C3EA3-858D-318D-A2D8-E49A4646A4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231" y="2717485"/>
            <a:ext cx="1257545" cy="794731"/>
          </a:xfrm>
          <a:prstGeom prst="rect">
            <a:avLst/>
          </a:prstGeom>
        </p:spPr>
      </p:pic>
      <p:pic>
        <p:nvPicPr>
          <p:cNvPr id="91" name="Imagen 90" descr="Un dibujo de un animal con la boca abierta&#10;&#10;El contenido generado por IA puede ser incorrecto.">
            <a:extLst>
              <a:ext uri="{FF2B5EF4-FFF2-40B4-BE49-F238E27FC236}">
                <a16:creationId xmlns:a16="http://schemas.microsoft.com/office/drawing/2014/main" id="{28EB3131-ADB3-983F-C0C4-EB2E5716E3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617" y="3195276"/>
            <a:ext cx="591183" cy="467447"/>
          </a:xfrm>
          <a:prstGeom prst="rect">
            <a:avLst/>
          </a:prstGeom>
        </p:spPr>
      </p:pic>
      <p:pic>
        <p:nvPicPr>
          <p:cNvPr id="93" name="Imagen 92" descr="Imagen que contiene Logotipo&#10;&#10;El contenido generado por IA puede ser incorrecto.">
            <a:extLst>
              <a:ext uri="{FF2B5EF4-FFF2-40B4-BE49-F238E27FC236}">
                <a16:creationId xmlns:a16="http://schemas.microsoft.com/office/drawing/2014/main" id="{F53CCF5A-BDBC-ABC8-EB52-A20A907281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20" y="3741855"/>
            <a:ext cx="510997" cy="565215"/>
          </a:xfrm>
          <a:prstGeom prst="rect">
            <a:avLst/>
          </a:prstGeom>
        </p:spPr>
      </p:pic>
      <p:pic>
        <p:nvPicPr>
          <p:cNvPr id="95" name="Imagen 94" descr="Icono&#10;&#10;El contenido generado por IA puede ser incorrecto.">
            <a:extLst>
              <a:ext uri="{FF2B5EF4-FFF2-40B4-BE49-F238E27FC236}">
                <a16:creationId xmlns:a16="http://schemas.microsoft.com/office/drawing/2014/main" id="{274290CB-5FBC-A5BB-F7E7-D162D1B9E3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59" y="3731760"/>
            <a:ext cx="388055" cy="379168"/>
          </a:xfrm>
          <a:prstGeom prst="rect">
            <a:avLst/>
          </a:prstGeom>
        </p:spPr>
      </p:pic>
      <p:pic>
        <p:nvPicPr>
          <p:cNvPr id="97" name="Imagen 96" descr="Texto&#10;&#10;El contenido generado por IA puede ser incorrecto.">
            <a:extLst>
              <a:ext uri="{FF2B5EF4-FFF2-40B4-BE49-F238E27FC236}">
                <a16:creationId xmlns:a16="http://schemas.microsoft.com/office/drawing/2014/main" id="{FA957B07-6250-692A-8FD9-CD0A2BBBAF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997" y="4076792"/>
            <a:ext cx="754456" cy="546330"/>
          </a:xfrm>
          <a:prstGeom prst="rect">
            <a:avLst/>
          </a:prstGeom>
        </p:spPr>
      </p:pic>
      <p:pic>
        <p:nvPicPr>
          <p:cNvPr id="99" name="Imagen 98" descr="Imagen que contiene señal, dibujo, reloj&#10;&#10;El contenido generado por IA puede ser incorrecto.">
            <a:extLst>
              <a:ext uri="{FF2B5EF4-FFF2-40B4-BE49-F238E27FC236}">
                <a16:creationId xmlns:a16="http://schemas.microsoft.com/office/drawing/2014/main" id="{B994ADAC-2EE8-D1DD-29E1-B43DED52D41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529" y="4053540"/>
            <a:ext cx="569701" cy="565285"/>
          </a:xfrm>
          <a:prstGeom prst="rect">
            <a:avLst/>
          </a:prstGeom>
        </p:spPr>
      </p:pic>
      <p:pic>
        <p:nvPicPr>
          <p:cNvPr id="101" name="Imagen 100" descr="Logotipo&#10;&#10;El contenido generado por IA puede ser incorrecto.">
            <a:extLst>
              <a:ext uri="{FF2B5EF4-FFF2-40B4-BE49-F238E27FC236}">
                <a16:creationId xmlns:a16="http://schemas.microsoft.com/office/drawing/2014/main" id="{B1240563-94C1-B02C-9BEA-08184E1231C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295" y="3593157"/>
            <a:ext cx="817590" cy="387880"/>
          </a:xfrm>
          <a:prstGeom prst="rect">
            <a:avLst/>
          </a:prstGeom>
        </p:spPr>
      </p:pic>
      <p:pic>
        <p:nvPicPr>
          <p:cNvPr id="107" name="Imagen 106" descr="Logotipo&#10;&#10;El contenido generado por IA puede ser incorrecto.">
            <a:extLst>
              <a:ext uri="{FF2B5EF4-FFF2-40B4-BE49-F238E27FC236}">
                <a16:creationId xmlns:a16="http://schemas.microsoft.com/office/drawing/2014/main" id="{0102219F-950F-955F-562E-56738410608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32" y="2675665"/>
            <a:ext cx="876106" cy="460518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300578A7-84A8-7ABE-0E44-C5D15F64FDEB}"/>
              </a:ext>
            </a:extLst>
          </p:cNvPr>
          <p:cNvCxnSpPr>
            <a:cxnSpLocks/>
          </p:cNvCxnSpPr>
          <p:nvPr/>
        </p:nvCxnSpPr>
        <p:spPr>
          <a:xfrm>
            <a:off x="509587" y="749022"/>
            <a:ext cx="109061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Imagen 2" descr="Icono&#10;&#10;El contenido generado por IA puede ser incorrecto.">
            <a:extLst>
              <a:ext uri="{FF2B5EF4-FFF2-40B4-BE49-F238E27FC236}">
                <a16:creationId xmlns:a16="http://schemas.microsoft.com/office/drawing/2014/main" id="{54955A3E-BB36-D98A-EFFF-CDD084757DA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5320585" y="3352483"/>
            <a:ext cx="2172401" cy="1142063"/>
          </a:xfrm>
          <a:prstGeom prst="rect">
            <a:avLst/>
          </a:prstGeom>
        </p:spPr>
      </p:pic>
      <p:pic>
        <p:nvPicPr>
          <p:cNvPr id="9" name="Imagen 8" descr="Forma, Icono&#10;&#10;El contenido generado por IA puede ser incorrecto.">
            <a:extLst>
              <a:ext uri="{FF2B5EF4-FFF2-40B4-BE49-F238E27FC236}">
                <a16:creationId xmlns:a16="http://schemas.microsoft.com/office/drawing/2014/main" id="{6E8BE7CC-0259-D39D-C13F-76033942F8B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2605303" y="3787097"/>
            <a:ext cx="414692" cy="501290"/>
          </a:xfrm>
          <a:prstGeom prst="rect">
            <a:avLst/>
          </a:prstGeom>
        </p:spPr>
      </p:pic>
      <p:pic>
        <p:nvPicPr>
          <p:cNvPr id="12" name="Imagen 11" descr="Imagen que contiene Logotipo&#10;&#10;El contenido generado por IA puede ser incorrecto.">
            <a:extLst>
              <a:ext uri="{FF2B5EF4-FFF2-40B4-BE49-F238E27FC236}">
                <a16:creationId xmlns:a16="http://schemas.microsoft.com/office/drawing/2014/main" id="{559B6AE7-A2EA-A1D0-935C-6AB5807FADB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2148647" y="4524636"/>
            <a:ext cx="1371125" cy="534955"/>
          </a:xfrm>
          <a:prstGeom prst="rect">
            <a:avLst/>
          </a:prstGeom>
        </p:spPr>
      </p:pic>
      <p:sp>
        <p:nvSpPr>
          <p:cNvPr id="14" name="Cerrar llave 13">
            <a:extLst>
              <a:ext uri="{FF2B5EF4-FFF2-40B4-BE49-F238E27FC236}">
                <a16:creationId xmlns:a16="http://schemas.microsoft.com/office/drawing/2014/main" id="{E7AF282A-4611-2EBF-586A-9AC6B1E531C9}"/>
              </a:ext>
            </a:extLst>
          </p:cNvPr>
          <p:cNvSpPr/>
          <p:nvPr/>
        </p:nvSpPr>
        <p:spPr>
          <a:xfrm>
            <a:off x="3580083" y="2658811"/>
            <a:ext cx="283088" cy="2400780"/>
          </a:xfrm>
          <a:prstGeom prst="rightBrace">
            <a:avLst>
              <a:gd name="adj1" fmla="val 8333"/>
              <a:gd name="adj2" fmla="val 5081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FA4AF2F-E2DE-DCDC-99A2-CE56CC9B8ACA}"/>
              </a:ext>
            </a:extLst>
          </p:cNvPr>
          <p:cNvSpPr txBox="1"/>
          <p:nvPr/>
        </p:nvSpPr>
        <p:spPr>
          <a:xfrm>
            <a:off x="2638888" y="4239606"/>
            <a:ext cx="5158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S3</a:t>
            </a:r>
            <a:endParaRPr lang="es-AR" sz="900" dirty="0"/>
          </a:p>
        </p:txBody>
      </p:sp>
      <p:pic>
        <p:nvPicPr>
          <p:cNvPr id="18" name="Imagen 17" descr="Icono&#10;&#10;El contenido generado por IA puede ser incorrecto.">
            <a:extLst>
              <a:ext uri="{FF2B5EF4-FFF2-40B4-BE49-F238E27FC236}">
                <a16:creationId xmlns:a16="http://schemas.microsoft.com/office/drawing/2014/main" id="{D5A893F9-54CF-6C94-54FE-A5E737D1E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344" y="2661530"/>
            <a:ext cx="601364" cy="738762"/>
          </a:xfrm>
          <a:prstGeom prst="rect">
            <a:avLst/>
          </a:prstGeom>
        </p:spPr>
      </p:pic>
      <p:sp>
        <p:nvSpPr>
          <p:cNvPr id="22" name="Cerrar llave 21">
            <a:extLst>
              <a:ext uri="{FF2B5EF4-FFF2-40B4-BE49-F238E27FC236}">
                <a16:creationId xmlns:a16="http://schemas.microsoft.com/office/drawing/2014/main" id="{E85C648B-D8F2-2A40-9676-2DD46597E57C}"/>
              </a:ext>
            </a:extLst>
          </p:cNvPr>
          <p:cNvSpPr/>
          <p:nvPr/>
        </p:nvSpPr>
        <p:spPr>
          <a:xfrm>
            <a:off x="5525425" y="2684816"/>
            <a:ext cx="229961" cy="2400780"/>
          </a:xfrm>
          <a:prstGeom prst="rightBrace">
            <a:avLst>
              <a:gd name="adj1" fmla="val 8333"/>
              <a:gd name="adj2" fmla="val 5081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8" name="Conector: curvado 27">
            <a:extLst>
              <a:ext uri="{FF2B5EF4-FFF2-40B4-BE49-F238E27FC236}">
                <a16:creationId xmlns:a16="http://schemas.microsoft.com/office/drawing/2014/main" id="{37960854-9DBD-5CE4-D0CB-48D3A9EA4604}"/>
              </a:ext>
            </a:extLst>
          </p:cNvPr>
          <p:cNvCxnSpPr>
            <a:stCxn id="18" idx="1"/>
          </p:cNvCxnSpPr>
          <p:nvPr/>
        </p:nvCxnSpPr>
        <p:spPr>
          <a:xfrm rot="10800000" flipH="1" flipV="1">
            <a:off x="4492344" y="3030910"/>
            <a:ext cx="161140" cy="626681"/>
          </a:xfrm>
          <a:prstGeom prst="curvedConnector4">
            <a:avLst>
              <a:gd name="adj1" fmla="val -141864"/>
              <a:gd name="adj2" fmla="val 794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Imagen 30" descr="Icono&#10;&#10;El contenido generado por IA puede ser incorrecto.">
            <a:extLst>
              <a:ext uri="{FF2B5EF4-FFF2-40B4-BE49-F238E27FC236}">
                <a16:creationId xmlns:a16="http://schemas.microsoft.com/office/drawing/2014/main" id="{5A8C0B2D-4FF4-B679-AABF-C7BFF0CAFBA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973" y="4226377"/>
            <a:ext cx="788716" cy="784896"/>
          </a:xfrm>
          <a:prstGeom prst="rect">
            <a:avLst/>
          </a:prstGeom>
        </p:spPr>
      </p:pic>
      <p:sp>
        <p:nvSpPr>
          <p:cNvPr id="32" name="Corchetes 31">
            <a:extLst>
              <a:ext uri="{FF2B5EF4-FFF2-40B4-BE49-F238E27FC236}">
                <a16:creationId xmlns:a16="http://schemas.microsoft.com/office/drawing/2014/main" id="{AE746C73-D4B5-0E84-C6BE-98E06C40B435}"/>
              </a:ext>
            </a:extLst>
          </p:cNvPr>
          <p:cNvSpPr/>
          <p:nvPr/>
        </p:nvSpPr>
        <p:spPr>
          <a:xfrm>
            <a:off x="7644039" y="2716174"/>
            <a:ext cx="1393315" cy="1272619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933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6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Freeform: Shape 8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721146A-0456-2971-9B32-EA1D4D009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555852"/>
              </p:ext>
            </p:extLst>
          </p:nvPr>
        </p:nvGraphicFramePr>
        <p:xfrm>
          <a:off x="1588616" y="643465"/>
          <a:ext cx="9014767" cy="5571070"/>
        </p:xfrm>
        <a:graphic>
          <a:graphicData uri="http://schemas.openxmlformats.org/drawingml/2006/table">
            <a:tbl>
              <a:tblPr/>
              <a:tblGrid>
                <a:gridCol w="2967988">
                  <a:extLst>
                    <a:ext uri="{9D8B030D-6E8A-4147-A177-3AD203B41FA5}">
                      <a16:colId xmlns:a16="http://schemas.microsoft.com/office/drawing/2014/main" val="1511258099"/>
                    </a:ext>
                  </a:extLst>
                </a:gridCol>
                <a:gridCol w="3072844">
                  <a:extLst>
                    <a:ext uri="{9D8B030D-6E8A-4147-A177-3AD203B41FA5}">
                      <a16:colId xmlns:a16="http://schemas.microsoft.com/office/drawing/2014/main" val="1532434385"/>
                    </a:ext>
                  </a:extLst>
                </a:gridCol>
                <a:gridCol w="2973935">
                  <a:extLst>
                    <a:ext uri="{9D8B030D-6E8A-4147-A177-3AD203B41FA5}">
                      <a16:colId xmlns:a16="http://schemas.microsoft.com/office/drawing/2014/main" val="487547565"/>
                    </a:ext>
                  </a:extLst>
                </a:gridCol>
              </a:tblGrid>
              <a:tr h="357224">
                <a:tc>
                  <a:txBody>
                    <a:bodyPr/>
                    <a:lstStyle/>
                    <a:p>
                      <a:r>
                        <a:rPr lang="es-AR" sz="1500"/>
                        <a:t>Categoría</a:t>
                      </a:r>
                    </a:p>
                  </a:txBody>
                  <a:tcPr marL="77425" marR="77425" marT="38713" marB="38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500"/>
                        <a:t>Herramientas</a:t>
                      </a:r>
                    </a:p>
                  </a:txBody>
                  <a:tcPr marL="77425" marR="77425" marT="38713" marB="38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500"/>
                        <a:t>Justificación</a:t>
                      </a:r>
                    </a:p>
                  </a:txBody>
                  <a:tcPr marL="77425" marR="77425" marT="38713" marB="38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476524"/>
                  </a:ext>
                </a:extLst>
              </a:tr>
              <a:tr h="829609">
                <a:tc>
                  <a:txBody>
                    <a:bodyPr/>
                    <a:lstStyle/>
                    <a:p>
                      <a:r>
                        <a:rPr lang="es-AR" sz="1500" b="1"/>
                        <a:t>Fuente de Datos</a:t>
                      </a:r>
                      <a:endParaRPr lang="es-AR" sz="1500"/>
                    </a:p>
                  </a:txBody>
                  <a:tcPr marL="77425" marR="77425" marT="38713" marB="38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500"/>
                        <a:t>Yelp, Google Maps, JSON, Parquet</a:t>
                      </a:r>
                    </a:p>
                  </a:txBody>
                  <a:tcPr marL="77425" marR="77425" marT="38713" marB="38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500" dirty="0"/>
                        <a:t>Datos ricos en reseñas, ubicaciones y negocios, formatos eficientes para almacenamiento.</a:t>
                      </a:r>
                    </a:p>
                  </a:txBody>
                  <a:tcPr marL="77425" marR="77425" marT="38713" marB="38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998320"/>
                  </a:ext>
                </a:extLst>
              </a:tr>
              <a:tr h="829609">
                <a:tc>
                  <a:txBody>
                    <a:bodyPr/>
                    <a:lstStyle/>
                    <a:p>
                      <a:r>
                        <a:rPr lang="es-AR" sz="1500" b="1"/>
                        <a:t>Almacenamiento</a:t>
                      </a:r>
                      <a:endParaRPr lang="es-AR" sz="1500"/>
                    </a:p>
                  </a:txBody>
                  <a:tcPr marL="77425" marR="77425" marT="38713" marB="38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500"/>
                        <a:t>Amazon S3, Amazon RDS (MySQL/PostgreSQL)</a:t>
                      </a:r>
                    </a:p>
                  </a:txBody>
                  <a:tcPr marL="77425" marR="77425" marT="38713" marB="38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500" dirty="0"/>
                        <a:t>Solución escalable, segura y administrada, reduciendo costos operativos.</a:t>
                      </a:r>
                    </a:p>
                  </a:txBody>
                  <a:tcPr marL="77425" marR="77425" marT="38713" marB="38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894594"/>
                  </a:ext>
                </a:extLst>
              </a:tr>
              <a:tr h="829609">
                <a:tc>
                  <a:txBody>
                    <a:bodyPr/>
                    <a:lstStyle/>
                    <a:p>
                      <a:r>
                        <a:rPr lang="es-AR" sz="1500" b="1"/>
                        <a:t>Procesamiento</a:t>
                      </a:r>
                      <a:endParaRPr lang="es-AR" sz="1500"/>
                    </a:p>
                  </a:txBody>
                  <a:tcPr marL="77425" marR="77425" marT="38713" marB="38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AWS Glue (PySpark), Pandas, NumPy, spaCy</a:t>
                      </a:r>
                    </a:p>
                  </a:txBody>
                  <a:tcPr marL="77425" marR="77425" marT="38713" marB="38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500" dirty="0"/>
                        <a:t>Manejo distribuido de ETL, NLP eficiente y herramientas flexibles para análisis de datos.</a:t>
                      </a:r>
                    </a:p>
                  </a:txBody>
                  <a:tcPr marL="77425" marR="77425" marT="38713" marB="38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1372"/>
                  </a:ext>
                </a:extLst>
              </a:tr>
              <a:tr h="1065801">
                <a:tc>
                  <a:txBody>
                    <a:bodyPr/>
                    <a:lstStyle/>
                    <a:p>
                      <a:r>
                        <a:rPr lang="es-AR" sz="1500" b="1"/>
                        <a:t>Automatización</a:t>
                      </a:r>
                      <a:endParaRPr lang="es-AR" sz="1500"/>
                    </a:p>
                  </a:txBody>
                  <a:tcPr marL="77425" marR="77425" marT="38713" marB="38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AWS Step Functions, AWS Lambda</a:t>
                      </a:r>
                    </a:p>
                  </a:txBody>
                  <a:tcPr marL="77425" marR="77425" marT="38713" marB="38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500" dirty="0"/>
                        <a:t>Orquestación sin servidores, ejecución de procesos bajo demanda, mayor eficiencia en AWS.</a:t>
                      </a:r>
                    </a:p>
                  </a:txBody>
                  <a:tcPr marL="77425" marR="77425" marT="38713" marB="38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996358"/>
                  </a:ext>
                </a:extLst>
              </a:tr>
              <a:tr h="829609">
                <a:tc>
                  <a:txBody>
                    <a:bodyPr/>
                    <a:lstStyle/>
                    <a:p>
                      <a:r>
                        <a:rPr lang="es-AR" sz="1500" b="1"/>
                        <a:t>ML y Análisis</a:t>
                      </a:r>
                      <a:endParaRPr lang="es-AR" sz="1500"/>
                    </a:p>
                  </a:txBody>
                  <a:tcPr marL="77425" marR="77425" marT="38713" marB="38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500"/>
                        <a:t>Scikit-learn</a:t>
                      </a:r>
                    </a:p>
                  </a:txBody>
                  <a:tcPr marL="77425" marR="77425" marT="38713" marB="38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500" dirty="0"/>
                        <a:t>Modelos de aprendizaje automático optimizados y NLP gestionado.</a:t>
                      </a:r>
                    </a:p>
                  </a:txBody>
                  <a:tcPr marL="77425" marR="77425" marT="38713" marB="38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141378"/>
                  </a:ext>
                </a:extLst>
              </a:tr>
              <a:tr h="829609">
                <a:tc>
                  <a:txBody>
                    <a:bodyPr/>
                    <a:lstStyle/>
                    <a:p>
                      <a:r>
                        <a:rPr lang="es-AR" sz="1500" b="1"/>
                        <a:t>Visualización y Despliegue</a:t>
                      </a:r>
                      <a:endParaRPr lang="es-AR" sz="1500"/>
                    </a:p>
                  </a:txBody>
                  <a:tcPr marL="77425" marR="77425" marT="38713" marB="38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500"/>
                        <a:t>Power BI, Streamlit</a:t>
                      </a:r>
                    </a:p>
                  </a:txBody>
                  <a:tcPr marL="77425" marR="77425" marT="38713" marB="38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500" dirty="0" err="1"/>
                        <a:t>Dashboards</a:t>
                      </a:r>
                      <a:r>
                        <a:rPr lang="es-ES" sz="1500" dirty="0"/>
                        <a:t> interactivos y despliegue sin configuraciones complejas.</a:t>
                      </a:r>
                    </a:p>
                  </a:txBody>
                  <a:tcPr marL="77425" marR="77425" marT="38713" marB="38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141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17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E53B4-C1FC-8399-5D71-03C25DD5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51" y="191731"/>
            <a:ext cx="1610032" cy="618101"/>
          </a:xfrm>
        </p:spPr>
        <p:txBody>
          <a:bodyPr>
            <a:normAutofit/>
          </a:bodyPr>
          <a:lstStyle/>
          <a:p>
            <a:r>
              <a:rPr lang="es-E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Pipeline</a:t>
            </a:r>
            <a:endParaRPr lang="es-AR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F1F698A-56C3-D573-04D2-9CFCD9A78504}"/>
              </a:ext>
            </a:extLst>
          </p:cNvPr>
          <p:cNvSpPr/>
          <p:nvPr/>
        </p:nvSpPr>
        <p:spPr>
          <a:xfrm>
            <a:off x="717056" y="1946784"/>
            <a:ext cx="2203655" cy="41983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0566477-8324-C714-6CD3-CFCC57E8552E}"/>
              </a:ext>
            </a:extLst>
          </p:cNvPr>
          <p:cNvSpPr/>
          <p:nvPr/>
        </p:nvSpPr>
        <p:spPr>
          <a:xfrm>
            <a:off x="3569313" y="1936949"/>
            <a:ext cx="2197081" cy="4198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14B36F3-6787-3F55-AF84-740ED997BCEC}"/>
              </a:ext>
            </a:extLst>
          </p:cNvPr>
          <p:cNvSpPr/>
          <p:nvPr/>
        </p:nvSpPr>
        <p:spPr>
          <a:xfrm>
            <a:off x="6424721" y="1963017"/>
            <a:ext cx="2186827" cy="41983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E05B9C3-B143-8117-8080-50A275C6BE45}"/>
              </a:ext>
            </a:extLst>
          </p:cNvPr>
          <p:cNvSpPr/>
          <p:nvPr/>
        </p:nvSpPr>
        <p:spPr>
          <a:xfrm>
            <a:off x="9262876" y="1963017"/>
            <a:ext cx="2179400" cy="419837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820E3A50-C1CE-025E-A907-A6E5C1EF080C}"/>
              </a:ext>
            </a:extLst>
          </p:cNvPr>
          <p:cNvSpPr/>
          <p:nvPr/>
        </p:nvSpPr>
        <p:spPr>
          <a:xfrm>
            <a:off x="718480" y="1258523"/>
            <a:ext cx="2203655" cy="4129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Extracción de datos</a:t>
            </a:r>
            <a:endParaRPr lang="es-AR" sz="1400" dirty="0"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05E7DAC-E210-FCA4-7B68-C24AC10B6428}"/>
              </a:ext>
            </a:extLst>
          </p:cNvPr>
          <p:cNvSpPr/>
          <p:nvPr/>
        </p:nvSpPr>
        <p:spPr>
          <a:xfrm>
            <a:off x="3569312" y="1258523"/>
            <a:ext cx="2197081" cy="4129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Almacenamiento</a:t>
            </a:r>
            <a:endParaRPr lang="es-AR" sz="1600" dirty="0"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5EF99B7C-665B-DF50-820E-152FB0DCDB64}"/>
              </a:ext>
            </a:extLst>
          </p:cNvPr>
          <p:cNvSpPr/>
          <p:nvPr/>
        </p:nvSpPr>
        <p:spPr>
          <a:xfrm>
            <a:off x="6396565" y="1264923"/>
            <a:ext cx="2186827" cy="4129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Procesamiento</a:t>
            </a:r>
            <a:endParaRPr lang="es-AR" sz="1600" dirty="0"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0C8A26D-F14A-EFD6-2B52-CB8F6E3ACB7E}"/>
              </a:ext>
            </a:extLst>
          </p:cNvPr>
          <p:cNvSpPr/>
          <p:nvPr/>
        </p:nvSpPr>
        <p:spPr>
          <a:xfrm>
            <a:off x="9262875" y="1284591"/>
            <a:ext cx="2179400" cy="4129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Análisis </a:t>
            </a:r>
            <a:r>
              <a:rPr lang="en-US" sz="16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&amp;</a:t>
            </a:r>
            <a:r>
              <a:rPr lang="es-ES" sz="16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BI</a:t>
            </a:r>
            <a:endParaRPr lang="es-AR" sz="1600" dirty="0"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01BFD10-A32E-D266-25DC-2F3584839FAB}"/>
              </a:ext>
            </a:extLst>
          </p:cNvPr>
          <p:cNvSpPr/>
          <p:nvPr/>
        </p:nvSpPr>
        <p:spPr>
          <a:xfrm>
            <a:off x="4031854" y="2944759"/>
            <a:ext cx="1271995" cy="215326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600" dirty="0"/>
          </a:p>
          <a:p>
            <a:pPr algn="ctr"/>
            <a:endParaRPr lang="es-ES" sz="1600" dirty="0"/>
          </a:p>
          <a:p>
            <a:pPr algn="ctr"/>
            <a:endParaRPr lang="es-ES" sz="1600" dirty="0"/>
          </a:p>
          <a:p>
            <a:pPr algn="ctr"/>
            <a:r>
              <a:rPr lang="es-ES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Data </a:t>
            </a:r>
            <a:r>
              <a:rPr lang="es-ES" sz="14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Warehouse</a:t>
            </a:r>
            <a:endParaRPr lang="es-AR" sz="1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F4E6543D-9C9C-B48D-6A23-EFF21E2ACA4A}"/>
              </a:ext>
            </a:extLst>
          </p:cNvPr>
          <p:cNvSpPr/>
          <p:nvPr/>
        </p:nvSpPr>
        <p:spPr>
          <a:xfrm>
            <a:off x="6793739" y="2941326"/>
            <a:ext cx="1448790" cy="21532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r>
              <a:rPr lang="es-E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ETL/EDA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r>
              <a:rPr lang="es-ES" b="1" dirty="0"/>
              <a:t>NLP</a:t>
            </a:r>
          </a:p>
          <a:p>
            <a:pPr algn="ctr"/>
            <a:endParaRPr lang="es-ES" dirty="0"/>
          </a:p>
        </p:txBody>
      </p:sp>
      <p:sp>
        <p:nvSpPr>
          <p:cNvPr id="18" name="Marco 17">
            <a:extLst>
              <a:ext uri="{FF2B5EF4-FFF2-40B4-BE49-F238E27FC236}">
                <a16:creationId xmlns:a16="http://schemas.microsoft.com/office/drawing/2014/main" id="{60AB07E5-DD6A-71B2-DC75-4EC0C1F5122C}"/>
              </a:ext>
            </a:extLst>
          </p:cNvPr>
          <p:cNvSpPr/>
          <p:nvPr/>
        </p:nvSpPr>
        <p:spPr>
          <a:xfrm>
            <a:off x="9526697" y="2329271"/>
            <a:ext cx="1651756" cy="1371600"/>
          </a:xfrm>
          <a:prstGeom prst="fram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9" name="Rectángulo: biselado 18">
            <a:extLst>
              <a:ext uri="{FF2B5EF4-FFF2-40B4-BE49-F238E27FC236}">
                <a16:creationId xmlns:a16="http://schemas.microsoft.com/office/drawing/2014/main" id="{D04B27FD-FD38-A26C-D1FD-C7CCE0336BBC}"/>
              </a:ext>
            </a:extLst>
          </p:cNvPr>
          <p:cNvSpPr/>
          <p:nvPr/>
        </p:nvSpPr>
        <p:spPr>
          <a:xfrm>
            <a:off x="9566835" y="4135461"/>
            <a:ext cx="1651756" cy="1268362"/>
          </a:xfrm>
          <a:prstGeom prst="bevel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" name="Gráfico 7" descr="Cargar con relleno sólido">
            <a:extLst>
              <a:ext uri="{FF2B5EF4-FFF2-40B4-BE49-F238E27FC236}">
                <a16:creationId xmlns:a16="http://schemas.microsoft.com/office/drawing/2014/main" id="{F1CC04B3-D270-D255-6328-D64A66E24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8385" y="3266765"/>
            <a:ext cx="914400" cy="914400"/>
          </a:xfrm>
          <a:prstGeom prst="rect">
            <a:avLst/>
          </a:prstGeom>
        </p:spPr>
      </p:pic>
      <p:pic>
        <p:nvPicPr>
          <p:cNvPr id="20" name="Gráfico 19" descr="Procesador con relleno sólido">
            <a:extLst>
              <a:ext uri="{FF2B5EF4-FFF2-40B4-BE49-F238E27FC236}">
                <a16:creationId xmlns:a16="http://schemas.microsoft.com/office/drawing/2014/main" id="{3D88C98D-AE68-932B-4E94-9FA2DD830F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0934" y="2988031"/>
            <a:ext cx="914400" cy="914400"/>
          </a:xfrm>
          <a:prstGeom prst="rect">
            <a:avLst/>
          </a:prstGeom>
        </p:spPr>
      </p:pic>
      <p:pic>
        <p:nvPicPr>
          <p:cNvPr id="22" name="Gráfico 21" descr="Cara triste con relleno sólido con relleno sólido">
            <a:extLst>
              <a:ext uri="{FF2B5EF4-FFF2-40B4-BE49-F238E27FC236}">
                <a16:creationId xmlns:a16="http://schemas.microsoft.com/office/drawing/2014/main" id="{3D4A5313-454B-DF23-F878-97FAAA40C5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89978" y="4171952"/>
            <a:ext cx="578024" cy="578024"/>
          </a:xfrm>
          <a:prstGeom prst="rect">
            <a:avLst/>
          </a:prstGeom>
        </p:spPr>
      </p:pic>
      <p:pic>
        <p:nvPicPr>
          <p:cNvPr id="24" name="Gráfico 23" descr="Cara sonriente con relleno sólido con relleno sólido">
            <a:extLst>
              <a:ext uri="{FF2B5EF4-FFF2-40B4-BE49-F238E27FC236}">
                <a16:creationId xmlns:a16="http://schemas.microsoft.com/office/drawing/2014/main" id="{B55D84F9-6497-8814-137F-3BCF3BEDC5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96208" y="4177733"/>
            <a:ext cx="572243" cy="572243"/>
          </a:xfrm>
          <a:prstGeom prst="rect">
            <a:avLst/>
          </a:prstGeom>
        </p:spPr>
      </p:pic>
      <p:pic>
        <p:nvPicPr>
          <p:cNvPr id="26" name="Gráfico 25" descr="Base de datos con relleno sólido">
            <a:extLst>
              <a:ext uri="{FF2B5EF4-FFF2-40B4-BE49-F238E27FC236}">
                <a16:creationId xmlns:a16="http://schemas.microsoft.com/office/drawing/2014/main" id="{15E4DB4B-6E45-0D0E-5655-52883C37AB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4489" y="2381864"/>
            <a:ext cx="1413387" cy="1413387"/>
          </a:xfrm>
          <a:prstGeom prst="rect">
            <a:avLst/>
          </a:prstGeom>
        </p:spPr>
      </p:pic>
      <p:pic>
        <p:nvPicPr>
          <p:cNvPr id="28" name="Gráfico 27" descr="Nube con relleno sólido">
            <a:extLst>
              <a:ext uri="{FF2B5EF4-FFF2-40B4-BE49-F238E27FC236}">
                <a16:creationId xmlns:a16="http://schemas.microsoft.com/office/drawing/2014/main" id="{36ECC626-068A-4EF8-DB7A-C6A936226F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4489" y="4075472"/>
            <a:ext cx="1413387" cy="1413387"/>
          </a:xfrm>
          <a:prstGeom prst="rect">
            <a:avLst/>
          </a:prstGeom>
        </p:spPr>
      </p:pic>
      <p:pic>
        <p:nvPicPr>
          <p:cNvPr id="30" name="Gráfico 29" descr="Presentación con gráfico circular con relleno sólido">
            <a:extLst>
              <a:ext uri="{FF2B5EF4-FFF2-40B4-BE49-F238E27FC236}">
                <a16:creationId xmlns:a16="http://schemas.microsoft.com/office/drawing/2014/main" id="{383885C4-4FB9-6C7A-DE47-6D98D64A8A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95375" y="2533291"/>
            <a:ext cx="914400" cy="9144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A43BAE7-A8A9-517E-0A84-CFAF2DFF3310}"/>
              </a:ext>
            </a:extLst>
          </p:cNvPr>
          <p:cNvSpPr txBox="1"/>
          <p:nvPr/>
        </p:nvSpPr>
        <p:spPr>
          <a:xfrm>
            <a:off x="1309039" y="3781230"/>
            <a:ext cx="99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RDBMS</a:t>
            </a:r>
            <a:endParaRPr lang="es-AR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F5DF2A5-B681-7FA8-F29D-3ABD3D1AC62F}"/>
              </a:ext>
            </a:extLst>
          </p:cNvPr>
          <p:cNvSpPr txBox="1"/>
          <p:nvPr/>
        </p:nvSpPr>
        <p:spPr>
          <a:xfrm>
            <a:off x="1432397" y="5263011"/>
            <a:ext cx="71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/>
              <a:t>APIs</a:t>
            </a:r>
            <a:endParaRPr lang="es-AR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337F8F3-88C6-7A2E-BDF1-54A506F3B44E}"/>
              </a:ext>
            </a:extLst>
          </p:cNvPr>
          <p:cNvSpPr txBox="1"/>
          <p:nvPr/>
        </p:nvSpPr>
        <p:spPr>
          <a:xfrm>
            <a:off x="9606973" y="3745116"/>
            <a:ext cx="1571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Visualización</a:t>
            </a:r>
            <a:endParaRPr lang="es-AR" sz="1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A820EAB-D024-C940-165A-590D3FF47CF6}"/>
              </a:ext>
            </a:extLst>
          </p:cNvPr>
          <p:cNvSpPr txBox="1"/>
          <p:nvPr/>
        </p:nvSpPr>
        <p:spPr>
          <a:xfrm>
            <a:off x="9526697" y="5489840"/>
            <a:ext cx="1835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Predicción</a:t>
            </a:r>
          </a:p>
          <a:p>
            <a:pPr algn="ctr"/>
            <a:r>
              <a:rPr lang="es-ES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Recomendación</a:t>
            </a:r>
            <a:endParaRPr lang="es-AR" sz="1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23" name="Gráfico 22" descr="Cabeza con engranajes con relleno sólido">
            <a:extLst>
              <a:ext uri="{FF2B5EF4-FFF2-40B4-BE49-F238E27FC236}">
                <a16:creationId xmlns:a16="http://schemas.microsoft.com/office/drawing/2014/main" id="{9497B9D6-464A-CE78-BC53-AC09D43D808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958834" y="4318364"/>
            <a:ext cx="850941" cy="850941"/>
          </a:xfrm>
          <a:prstGeom prst="rect">
            <a:avLst/>
          </a:prstGeom>
        </p:spPr>
      </p:pic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83FC0B72-F9BE-8E8F-C369-E1A1548D64A9}"/>
              </a:ext>
            </a:extLst>
          </p:cNvPr>
          <p:cNvSpPr/>
          <p:nvPr/>
        </p:nvSpPr>
        <p:spPr>
          <a:xfrm>
            <a:off x="3031096" y="3666976"/>
            <a:ext cx="439952" cy="651388"/>
          </a:xfrm>
          <a:prstGeom prst="rightArrow">
            <a:avLst>
              <a:gd name="adj1" fmla="val 50000"/>
              <a:gd name="adj2" fmla="val 7011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DE5D0179-9583-5364-DA45-D97B689966ED}"/>
              </a:ext>
            </a:extLst>
          </p:cNvPr>
          <p:cNvSpPr/>
          <p:nvPr/>
        </p:nvSpPr>
        <p:spPr>
          <a:xfrm>
            <a:off x="5907445" y="3640202"/>
            <a:ext cx="439952" cy="651388"/>
          </a:xfrm>
          <a:prstGeom prst="rightArrow">
            <a:avLst>
              <a:gd name="adj1" fmla="val 50000"/>
              <a:gd name="adj2" fmla="val 7011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FDAF5C14-3E5B-93CE-59D2-3C74A2A2B204}"/>
              </a:ext>
            </a:extLst>
          </p:cNvPr>
          <p:cNvSpPr/>
          <p:nvPr/>
        </p:nvSpPr>
        <p:spPr>
          <a:xfrm>
            <a:off x="8754928" y="3573310"/>
            <a:ext cx="439952" cy="651388"/>
          </a:xfrm>
          <a:prstGeom prst="rightArrow">
            <a:avLst>
              <a:gd name="adj1" fmla="val 50000"/>
              <a:gd name="adj2" fmla="val 7011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98D7578A-CDC5-DAF3-5140-CB3FF4C95979}"/>
              </a:ext>
            </a:extLst>
          </p:cNvPr>
          <p:cNvCxnSpPr>
            <a:cxnSpLocks/>
          </p:cNvCxnSpPr>
          <p:nvPr/>
        </p:nvCxnSpPr>
        <p:spPr>
          <a:xfrm>
            <a:off x="530942" y="717755"/>
            <a:ext cx="1091133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1804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</TotalTime>
  <Words>168</Words>
  <Application>Microsoft Office PowerPoint</Application>
  <PresentationFormat>Panorámica</PresentationFormat>
  <Paragraphs>55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ADLaM Display</vt:lpstr>
      <vt:lpstr>Aptos</vt:lpstr>
      <vt:lpstr>Aptos Display</vt:lpstr>
      <vt:lpstr>Arial</vt:lpstr>
      <vt:lpstr>Tema de Office</vt:lpstr>
      <vt:lpstr>Presentación de PowerPoint</vt:lpstr>
      <vt:lpstr>Presentación de PowerPoint</vt:lpstr>
      <vt:lpstr>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Facundo Nahuel Serqueira</dc:creator>
  <cp:lastModifiedBy>Facundo Nahuel Serqueira</cp:lastModifiedBy>
  <cp:revision>50</cp:revision>
  <dcterms:created xsi:type="dcterms:W3CDTF">2025-02-08T19:37:33Z</dcterms:created>
  <dcterms:modified xsi:type="dcterms:W3CDTF">2025-02-12T00:07:31Z</dcterms:modified>
</cp:coreProperties>
</file>