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b="def" i="def"/>
      <a:tcStyle>
        <a:tcBdr/>
        <a:fill>
          <a:solidFill>
            <a:srgbClr val="FAEC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b="def" i="def"/>
      <a:tcStyle>
        <a:tcBdr/>
        <a:fill>
          <a:solidFill>
            <a:srgbClr val="ED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b="def" i="def"/>
      <a:tcStyle>
        <a:tcBdr/>
        <a:fill>
          <a:solidFill>
            <a:srgbClr val="EEF0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15"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16"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17" name="Body Level One…"/>
          <p:cNvSpPr txBox="1"/>
          <p:nvPr>
            <p:ph type="body" sz="quarter" idx="1"/>
          </p:nvPr>
        </p:nvSpPr>
        <p:spPr>
          <a:xfrm>
            <a:off x="1100050" y="4455619"/>
            <a:ext cx="10058401" cy="1143001"/>
          </a:xfrm>
          <a:prstGeom prst="rect">
            <a:avLst/>
          </a:prstGeom>
        </p:spPr>
        <p:txBody>
          <a:bodyPr lIns="45719" tIns="45719" rIns="45719" bIns="45719"/>
          <a:lstStyle>
            <a:lvl1pPr marL="0" indent="0">
              <a:buClrTx/>
              <a:buSzTx/>
              <a:buFontTx/>
              <a:buNone/>
              <a:defRPr cap="all" spc="200" sz="2400">
                <a:solidFill>
                  <a:srgbClr val="637052"/>
                </a:solidFill>
                <a:latin typeface="Calibri Light"/>
                <a:ea typeface="Calibri Light"/>
                <a:cs typeface="Calibri Light"/>
                <a:sym typeface="Calibri Light"/>
              </a:defRPr>
            </a:lvl1pPr>
            <a:lvl2pPr marL="0" indent="457200">
              <a:buClrTx/>
              <a:buSzTx/>
              <a:buFontTx/>
              <a:buNone/>
              <a:defRPr cap="all" spc="200" sz="2400">
                <a:solidFill>
                  <a:srgbClr val="637052"/>
                </a:solidFill>
                <a:latin typeface="Calibri Light"/>
                <a:ea typeface="Calibri Light"/>
                <a:cs typeface="Calibri Light"/>
                <a:sym typeface="Calibri Light"/>
              </a:defRPr>
            </a:lvl2pPr>
            <a:lvl3pPr marL="0" indent="914400">
              <a:buClrTx/>
              <a:buSzTx/>
              <a:buFontTx/>
              <a:buNone/>
              <a:defRPr cap="all" spc="200" sz="2400">
                <a:solidFill>
                  <a:srgbClr val="637052"/>
                </a:solidFill>
                <a:latin typeface="Calibri Light"/>
                <a:ea typeface="Calibri Light"/>
                <a:cs typeface="Calibri Light"/>
                <a:sym typeface="Calibri Light"/>
              </a:defRPr>
            </a:lvl3pPr>
            <a:lvl4pPr marL="0" indent="1371600">
              <a:buClrTx/>
              <a:buSzTx/>
              <a:buFontTx/>
              <a:buNone/>
              <a:defRPr cap="all" spc="200" sz="2400">
                <a:solidFill>
                  <a:srgbClr val="637052"/>
                </a:solidFill>
                <a:latin typeface="Calibri Light"/>
                <a:ea typeface="Calibri Light"/>
                <a:cs typeface="Calibri Light"/>
                <a:sym typeface="Calibri Light"/>
              </a:defRPr>
            </a:lvl4pPr>
            <a:lvl5pPr marL="0" indent="1828800">
              <a:buClrTx/>
              <a:buSzTx/>
              <a:buFontTx/>
              <a:buNone/>
              <a:defRPr cap="all" spc="200" sz="2400">
                <a:solidFill>
                  <a:srgbClr val="63705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2" cy="0"/>
          </a:xfrm>
          <a:prstGeom prst="line">
            <a:avLst/>
          </a:prstGeom>
          <a:ln w="6350">
            <a:solidFill>
              <a:srgbClr val="808080"/>
            </a:solidFill>
          </a:ln>
        </p:spPr>
        <p:txBody>
          <a:bodyPr lIns="45719" rIns="45719"/>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xfrm>
            <a:off x="1097280" y="1845734"/>
            <a:ext cx="1005840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37"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38" name="Body Level One…"/>
          <p:cNvSpPr txBox="1"/>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cap="all" spc="200" sz="2400">
                <a:solidFill>
                  <a:srgbClr val="637052"/>
                </a:solidFill>
                <a:latin typeface="Calibri Light"/>
                <a:ea typeface="Calibri Light"/>
                <a:cs typeface="Calibri Light"/>
                <a:sym typeface="Calibri Light"/>
              </a:defRPr>
            </a:lvl1pPr>
            <a:lvl2pPr marL="0" indent="457200">
              <a:buClrTx/>
              <a:buSzTx/>
              <a:buFontTx/>
              <a:buNone/>
              <a:defRPr cap="all" spc="200" sz="2400">
                <a:solidFill>
                  <a:srgbClr val="637052"/>
                </a:solidFill>
                <a:latin typeface="Calibri Light"/>
                <a:ea typeface="Calibri Light"/>
                <a:cs typeface="Calibri Light"/>
                <a:sym typeface="Calibri Light"/>
              </a:defRPr>
            </a:lvl2pPr>
            <a:lvl3pPr marL="0" indent="914400">
              <a:buClrTx/>
              <a:buSzTx/>
              <a:buFontTx/>
              <a:buNone/>
              <a:defRPr cap="all" spc="200" sz="2400">
                <a:solidFill>
                  <a:srgbClr val="637052"/>
                </a:solidFill>
                <a:latin typeface="Calibri Light"/>
                <a:ea typeface="Calibri Light"/>
                <a:cs typeface="Calibri Light"/>
                <a:sym typeface="Calibri Light"/>
              </a:defRPr>
            </a:lvl3pPr>
            <a:lvl4pPr marL="0" indent="1371600">
              <a:buClrTx/>
              <a:buSzTx/>
              <a:buFontTx/>
              <a:buNone/>
              <a:defRPr cap="all" spc="200" sz="2400">
                <a:solidFill>
                  <a:srgbClr val="637052"/>
                </a:solidFill>
                <a:latin typeface="Calibri Light"/>
                <a:ea typeface="Calibri Light"/>
                <a:cs typeface="Calibri Light"/>
                <a:sym typeface="Calibri Light"/>
              </a:defRPr>
            </a:lvl4pPr>
            <a:lvl5pPr marL="0" indent="1828800">
              <a:buClrTx/>
              <a:buSzTx/>
              <a:buFontTx/>
              <a:buNone/>
              <a:defRPr cap="all" spc="200" sz="2400">
                <a:solidFill>
                  <a:srgbClr val="63705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2" cy="0"/>
          </a:xfrm>
          <a:prstGeom prst="line">
            <a:avLst/>
          </a:prstGeom>
          <a:ln w="6350">
            <a:solidFill>
              <a:srgbClr val="808080"/>
            </a:solidFill>
          </a:ln>
        </p:spPr>
        <p:txBody>
          <a:bodyPr lIns="45719" rIns="4571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1097278" y="1845734"/>
            <a:ext cx="493776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637052"/>
                </a:solidFill>
              </a:defRPr>
            </a:lvl1pPr>
            <a:lvl2pPr marL="0" indent="457200">
              <a:buClrTx/>
              <a:buSzTx/>
              <a:buFontTx/>
              <a:buNone/>
              <a:defRPr cap="all">
                <a:solidFill>
                  <a:srgbClr val="637052"/>
                </a:solidFill>
              </a:defRPr>
            </a:lvl2pPr>
            <a:lvl3pPr marL="0" indent="914400">
              <a:buClrTx/>
              <a:buSzTx/>
              <a:buFontTx/>
              <a:buNone/>
              <a:defRPr cap="all">
                <a:solidFill>
                  <a:srgbClr val="637052"/>
                </a:solidFill>
              </a:defRPr>
            </a:lvl3pPr>
            <a:lvl4pPr marL="0" indent="1371600">
              <a:buClrTx/>
              <a:buSzTx/>
              <a:buFontTx/>
              <a:buNone/>
              <a:defRPr cap="all">
                <a:solidFill>
                  <a:srgbClr val="637052"/>
                </a:solidFill>
              </a:defRPr>
            </a:lvl4pPr>
            <a:lvl5pPr marL="0" indent="1828800">
              <a:buClrTx/>
              <a:buSzTx/>
              <a:buFontTx/>
              <a:buNone/>
              <a:defRPr cap="all">
                <a:solidFill>
                  <a:srgbClr val="637052"/>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21"/>
          </p:nvPr>
        </p:nvSpPr>
        <p:spPr>
          <a:xfrm>
            <a:off x="6217920" y="1846052"/>
            <a:ext cx="4937761" cy="736283"/>
          </a:xfrm>
          <a:prstGeom prst="rect">
            <a:avLst/>
          </a:prstGeom>
        </p:spPr>
        <p:txBody>
          <a:bodyPr lIns="45719" tIns="45719" rIns="45719" bIns="45719" anchor="ctr"/>
          <a:lstStyle/>
          <a:p>
            <a:pPr marL="0" indent="0">
              <a:buClrTx/>
              <a:buSzTx/>
              <a:buFontTx/>
              <a:buNone/>
              <a:defRPr cap="all">
                <a:solidFill>
                  <a:srgbClr val="637052"/>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устой слайд">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с подписью">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p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pPr/>
          </a:p>
        </p:txBody>
      </p:sp>
      <p:sp>
        <p:nvSpPr>
          <p:cNvPr id="85"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6" name="Body Level One…"/>
          <p:cNvSpPr txBox="1"/>
          <p:nvPr>
            <p:ph type="body" idx="1"/>
          </p:nvPr>
        </p:nvSpPr>
        <p:spPr>
          <a:xfrm>
            <a:off x="4800600" y="731519"/>
            <a:ext cx="6492241"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3"/>
          <p:cNvSpPr/>
          <p:nvPr>
            <p:ph type="body" sz="quarter" idx="21"/>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88" name="Slide Number"/>
          <p:cNvSpPr txBox="1"/>
          <p:nvPr>
            <p:ph type="sldNum" sz="quarter" idx="2"/>
          </p:nvPr>
        </p:nvSpPr>
        <p:spPr>
          <a:prstGeom prst="rect">
            <a:avLst/>
          </a:prstGeom>
        </p:spPr>
        <p:txBody>
          <a:bodyPr/>
          <a:lstStyle>
            <a:lvl1pPr>
              <a:defRPr>
                <a:solidFill>
                  <a:srgbClr val="63705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p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pPr/>
          </a:p>
        </p:txBody>
      </p:sp>
      <p:sp>
        <p:nvSpPr>
          <p:cNvPr id="97" name="Title Text"/>
          <p:cNvSpPr txBox="1"/>
          <p:nvPr>
            <p:ph type="title"/>
          </p:nvPr>
        </p:nvSpPr>
        <p:spPr>
          <a:xfrm>
            <a:off x="1097280" y="5074920"/>
            <a:ext cx="10113265" cy="822961"/>
          </a:xfrm>
          <a:prstGeom prst="rect">
            <a:avLst/>
          </a:prstGeom>
        </p:spPr>
        <p:txBody>
          <a:bodyPr lIns="0" tIns="0" rIns="0" bIns="0"/>
          <a:lstStyle>
            <a:lvl1pPr>
              <a:defRPr sz="3600">
                <a:solidFill>
                  <a:srgbClr val="FFFFFF"/>
                </a:solidFill>
              </a:defRPr>
            </a:lvl1pPr>
          </a:lstStyle>
          <a:p>
            <a:pPr/>
            <a:r>
              <a:t>Title Text</a:t>
            </a:r>
          </a:p>
        </p:txBody>
      </p:sp>
      <p:sp>
        <p:nvSpPr>
          <p:cNvPr id="98" name="Picture Placeholder 2"/>
          <p:cNvSpPr/>
          <p:nvPr>
            <p:ph type="pic" idx="21"/>
          </p:nvPr>
        </p:nvSpPr>
        <p:spPr>
          <a:xfrm>
            <a:off x="14" y="0"/>
            <a:ext cx="12191987" cy="4915076"/>
          </a:xfrm>
          <a:prstGeom prst="rect">
            <a:avLst/>
          </a:prstGeom>
        </p:spPr>
        <p:txBody>
          <a:bodyPr lIns="91439" tIns="45719" rIns="91439" bIns="45719">
            <a:noAutofit/>
          </a:bodyPr>
          <a:lstStyle/>
          <a:p>
            <a:pPr/>
          </a:p>
        </p:txBody>
      </p:sp>
      <p:sp>
        <p:nvSpPr>
          <p:cNvPr id="99" name="Body Level One…"/>
          <p:cNvSpPr txBox="1"/>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 y="6400800"/>
            <a:ext cx="12192001" cy="457200"/>
          </a:xfrm>
          <a:prstGeom prst="rect">
            <a:avLst/>
          </a:prstGeom>
          <a:solidFill>
            <a:schemeClr val="accent2"/>
          </a:solidFill>
          <a:ln w="12700">
            <a:miter lim="400000"/>
          </a:ln>
        </p:spPr>
        <p:txBody>
          <a:bodyPr lIns="45719" rIns="45719"/>
          <a:lstStyle/>
          <a:p>
            <a:pPr/>
          </a:p>
        </p:txBody>
      </p:sp>
      <p:sp>
        <p:nvSpPr>
          <p:cNvPr id="3" name="Rectangle 8"/>
          <p:cNvSpPr/>
          <p:nvPr/>
        </p:nvSpPr>
        <p:spPr>
          <a:xfrm>
            <a:off x="-1" y="6334316"/>
            <a:ext cx="12192003" cy="65999"/>
          </a:xfrm>
          <a:prstGeom prst="rect">
            <a:avLst/>
          </a:prstGeom>
          <a:solidFill>
            <a:schemeClr val="accent1"/>
          </a:solidFill>
          <a:ln w="12700">
            <a:miter lim="400000"/>
          </a:ln>
        </p:spPr>
        <p:txBody>
          <a:bodyPr lIns="45719" rIns="45719"/>
          <a:lstStyle/>
          <a:p>
            <a:pPr/>
          </a:p>
        </p:txBody>
      </p:sp>
      <p:sp>
        <p:nvSpPr>
          <p:cNvPr id="4"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5" name="Title Text"/>
          <p:cNvSpPr txBox="1"/>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0975141" y="6526778"/>
            <a:ext cx="237343"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rebuchet MS"/>
        <a:buChar char=" "/>
        <a:tabLst/>
        <a:defRPr b="0" baseline="0" cap="none" i="0" spc="0" strike="noStrike" sz="2000" u="none">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Заголовок 1"/>
          <p:cNvSpPr txBox="1"/>
          <p:nvPr>
            <p:ph type="ctrTitle"/>
          </p:nvPr>
        </p:nvSpPr>
        <p:spPr>
          <a:xfrm>
            <a:off x="1097280" y="758951"/>
            <a:ext cx="10058401" cy="3566161"/>
          </a:xfrm>
          <a:prstGeom prst="rect">
            <a:avLst/>
          </a:prstGeom>
        </p:spPr>
        <p:txBody>
          <a:bodyPr/>
          <a:lstStyle>
            <a:lvl1pPr>
              <a:defRPr spc="-100"/>
            </a:lvl1pPr>
          </a:lstStyle>
          <a:p>
            <a:pPr/>
            <a:r>
              <a:t>Eisenhower Matrix</a:t>
            </a:r>
          </a:p>
        </p:txBody>
      </p:sp>
      <p:sp>
        <p:nvSpPr>
          <p:cNvPr id="110" name="Подзаголовок 2"/>
          <p:cNvSpPr txBox="1"/>
          <p:nvPr>
            <p:ph type="subTitle" sz="quarter" idx="1"/>
          </p:nvPr>
        </p:nvSpPr>
        <p:spPr>
          <a:xfrm>
            <a:off x="8212973" y="5270270"/>
            <a:ext cx="3452553" cy="1101436"/>
          </a:xfrm>
          <a:prstGeom prst="rect">
            <a:avLst/>
          </a:prstGeom>
        </p:spPr>
        <p:txBody>
          <a:bodyPr/>
          <a:lstStyle/>
          <a:p>
            <a:pPr/>
            <a:r>
              <a:t>Contributor: Arseniy Zakharov</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My final score"/>
          <p:cNvSpPr txBox="1"/>
          <p:nvPr>
            <p:ph type="title"/>
          </p:nvPr>
        </p:nvSpPr>
        <p:spPr>
          <a:prstGeom prst="rect">
            <a:avLst/>
          </a:prstGeom>
        </p:spPr>
        <p:txBody>
          <a:bodyPr/>
          <a:lstStyle/>
          <a:p>
            <a:pPr/>
            <a:r>
              <a:t>My final score</a:t>
            </a:r>
          </a:p>
        </p:txBody>
      </p:sp>
      <p:graphicFrame>
        <p:nvGraphicFramePr>
          <p:cNvPr id="154" name="Table"/>
          <p:cNvGraphicFramePr/>
          <p:nvPr/>
        </p:nvGraphicFramePr>
        <p:xfrm>
          <a:off x="1329954" y="2142696"/>
          <a:ext cx="9245601" cy="250643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62000"/>
                <a:gridCol w="876300"/>
                <a:gridCol w="901700"/>
                <a:gridCol w="787400"/>
                <a:gridCol w="736600"/>
                <a:gridCol w="774700"/>
                <a:gridCol w="850900"/>
                <a:gridCol w="914400"/>
                <a:gridCol w="635000"/>
                <a:gridCol w="673100"/>
                <a:gridCol w="901700"/>
                <a:gridCol w="419100"/>
              </a:tblGrid>
              <a:tr h="1859781">
                <a:tc>
                  <a:txBody>
                    <a:bodyPr/>
                    <a:lstStyle/>
                    <a:p>
                      <a:pPr>
                        <a:defRPr sz="1800"/>
                      </a:pPr>
                      <a:r>
                        <a:rPr sz="1300"/>
                        <a:t>requirements.txt</a:t>
                      </a:r>
                    </a:p>
                  </a:txBody>
                  <a:tcPr marL="25400" marR="25400" marT="0" marB="25400" anchor="ctr" anchorCtr="0" horzOverflow="overflow">
                    <a:solidFill>
                      <a:srgbClr val="FFFFFF"/>
                    </a:solidFill>
                  </a:tcPr>
                </a:tc>
                <a:tc>
                  <a:txBody>
                    <a:bodyPr/>
                    <a:lstStyle/>
                    <a:p>
                      <a:pPr>
                        <a:defRPr sz="1800"/>
                      </a:pPr>
                      <a:r>
                        <a:rPr sz="1300"/>
                        <a:t>Несколько форм</a:t>
                      </a:r>
                    </a:p>
                  </a:txBody>
                  <a:tcPr marL="25400" marR="25400" marT="0" marB="25400" anchor="ctr" anchorCtr="0" horzOverflow="overflow">
                    <a:solidFill>
                      <a:srgbClr val="FFFFFF"/>
                    </a:solidFill>
                  </a:tcPr>
                </a:tc>
                <a:tc>
                  <a:txBody>
                    <a:bodyPr/>
                    <a:lstStyle/>
                    <a:p>
                      <a:pPr>
                        <a:defRPr sz="1800"/>
                      </a:pPr>
                      <a:r>
                        <a:rPr sz="1300"/>
                        <a:t>Изученные виджеты</a:t>
                      </a:r>
                    </a:p>
                  </a:txBody>
                  <a:tcPr marL="25400" marR="25400" marT="0" marB="25400" anchor="ctr" anchorCtr="0" horzOverflow="overflow">
                    <a:solidFill>
                      <a:srgbClr val="FFFFFF"/>
                    </a:solidFill>
                  </a:tcPr>
                </a:tc>
                <a:tc>
                  <a:txBody>
                    <a:bodyPr/>
                    <a:lstStyle/>
                    <a:p>
                      <a:pPr>
                        <a:defRPr sz="1800"/>
                      </a:pPr>
                      <a:r>
                        <a:rPr sz="1300"/>
                        <a:t>Другие виджеты</a:t>
                      </a:r>
                    </a:p>
                  </a:txBody>
                  <a:tcPr marL="25400" marR="25400" marT="0" marB="25400" anchor="ctr" anchorCtr="0" horzOverflow="overflow">
                    <a:solidFill>
                      <a:srgbClr val="FFFFFF"/>
                    </a:solidFill>
                  </a:tcPr>
                </a:tc>
                <a:tc>
                  <a:txBody>
                    <a:bodyPr/>
                    <a:lstStyle/>
                    <a:p>
                      <a:pPr>
                        <a:defRPr sz="1800"/>
                      </a:pPr>
                      <a:r>
                        <a:rPr sz="1300"/>
                        <a:t>Стандартные диалоги</a:t>
                      </a:r>
                    </a:p>
                  </a:txBody>
                  <a:tcPr marL="25400" marR="25400" marT="0" marB="25400" anchor="ctr" anchorCtr="0" horzOverflow="overflow">
                    <a:solidFill>
                      <a:srgbClr val="FFFFFF"/>
                    </a:solidFill>
                  </a:tcPr>
                </a:tc>
                <a:tc>
                  <a:txBody>
                    <a:bodyPr/>
                    <a:lstStyle/>
                    <a:p>
                      <a:pPr>
                        <a:defRPr sz="1800"/>
                      </a:pPr>
                      <a:r>
                        <a:rPr sz="1300"/>
                        <a:t>Картинки</a:t>
                      </a:r>
                    </a:p>
                  </a:txBody>
                  <a:tcPr marL="25400" marR="25400" marT="0" marB="25400" anchor="ctr" anchorCtr="0" horzOverflow="overflow">
                    <a:solidFill>
                      <a:srgbClr val="FFFFFF"/>
                    </a:solidFill>
                  </a:tcPr>
                </a:tc>
                <a:tc>
                  <a:txBody>
                    <a:bodyPr/>
                    <a:lstStyle/>
                    <a:p>
                      <a:pPr>
                        <a:defRPr sz="1800"/>
                      </a:pPr>
                      <a:r>
                        <a:rPr sz="1300"/>
                        <a:t>Файлы txt или csv</a:t>
                      </a:r>
                    </a:p>
                  </a:txBody>
                  <a:tcPr marL="25400" marR="25400" marT="0" marB="25400" anchor="ctr" anchorCtr="0" horzOverflow="overflow">
                    <a:solidFill>
                      <a:srgbClr val="FFFFFF"/>
                    </a:solidFill>
                  </a:tcPr>
                </a:tc>
                <a:tc>
                  <a:txBody>
                    <a:bodyPr/>
                    <a:lstStyle/>
                    <a:p>
                      <a:pPr>
                        <a:defRPr sz="1800"/>
                      </a:pPr>
                      <a:r>
                        <a:rPr sz="1300"/>
                        <a:t>Несколько таблиц в БД</a:t>
                      </a:r>
                    </a:p>
                  </a:txBody>
                  <a:tcPr marL="25400" marR="25400" marT="0" marB="25400" anchor="ctr" anchorCtr="0" horzOverflow="overflow">
                    <a:solidFill>
                      <a:srgbClr val="FFFFFF"/>
                    </a:solidFill>
                  </a:tcPr>
                </a:tc>
                <a:tc>
                  <a:txBody>
                    <a:bodyPr/>
                    <a:lstStyle/>
                    <a:p>
                      <a:pPr>
                        <a:defRPr sz="1800"/>
                      </a:pPr>
                      <a:r>
                        <a:rPr sz="1300"/>
                        <a:t>Чтение из БД</a:t>
                      </a:r>
                    </a:p>
                  </a:txBody>
                  <a:tcPr marL="25400" marR="25400" marT="0" marB="25400" anchor="ctr" anchorCtr="0" horzOverflow="overflow">
                    <a:solidFill>
                      <a:srgbClr val="FFFFFF"/>
                    </a:solidFill>
                  </a:tcPr>
                </a:tc>
                <a:tc>
                  <a:txBody>
                    <a:bodyPr/>
                    <a:lstStyle/>
                    <a:p>
                      <a:pPr>
                        <a:defRPr sz="1800"/>
                      </a:pPr>
                      <a:r>
                        <a:rPr sz="1300"/>
                        <a:t>Запись в БД</a:t>
                      </a:r>
                    </a:p>
                  </a:txBody>
                  <a:tcPr marL="25400" marR="25400" marT="0" marB="25400" anchor="ctr" anchorCtr="0" horzOverflow="overflow">
                    <a:solidFill>
                      <a:srgbClr val="FFFFFF"/>
                    </a:solidFill>
                  </a:tcPr>
                </a:tc>
                <a:tc>
                  <a:txBody>
                    <a:bodyPr/>
                    <a:lstStyle/>
                    <a:p>
                      <a:pPr>
                        <a:defRPr sz="1800"/>
                      </a:pPr>
                      <a:r>
                        <a:rPr sz="1300"/>
                        <a:t>Изменение данных в БД</a:t>
                      </a:r>
                    </a:p>
                  </a:txBody>
                  <a:tcPr marL="25400" marR="25400" marT="0" marB="25400" anchor="ctr" anchorCtr="0" horzOverflow="overflow">
                    <a:solidFill>
                      <a:srgbClr val="FFFFFF"/>
                    </a:solidFill>
                  </a:tcPr>
                </a:tc>
                <a:tc>
                  <a:txBody>
                    <a:bodyPr/>
                    <a:lstStyle/>
                    <a:p>
                      <a:pPr>
                        <a:defRPr sz="1800"/>
                      </a:pPr>
                      <a:r>
                        <a:rPr sz="1300"/>
                        <a:t>exe</a:t>
                      </a:r>
                    </a:p>
                  </a:txBody>
                  <a:tcPr marL="25400" marR="25400" marT="0" marB="25400" anchor="ctr" anchorCtr="0" horzOverflow="overflow">
                    <a:solidFill>
                      <a:srgbClr val="FFFFFF"/>
                    </a:solidFill>
                  </a:tcPr>
                </a:tc>
              </a:tr>
              <a:tr h="712825">
                <a:tc>
                  <a:txBody>
                    <a:bodyPr/>
                    <a:lstStyle/>
                    <a:p>
                      <a:pPr algn="ctr">
                        <a:defRPr sz="1800"/>
                      </a:pPr>
                      <a:r>
                        <a:rPr sz="2400"/>
                        <a:t>1</a:t>
                      </a:r>
                    </a:p>
                  </a:txBody>
                  <a:tcPr marL="25400" marR="25400" marT="0" marB="25400" anchor="ctr" anchorCtr="0" horzOverflow="overflow"/>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c>
                  <a:txBody>
                    <a:bodyPr/>
                    <a:lstStyle/>
                    <a:p>
                      <a:pPr algn="ctr">
                        <a:defRPr sz="1800"/>
                      </a:pPr>
                      <a:r>
                        <a:rPr sz="2400"/>
                        <a:t>1</a:t>
                      </a:r>
                    </a:p>
                  </a:txBody>
                  <a:tcPr marL="25400" marR="25400" marT="0" marB="25400" anchor="ctr" anchorCtr="0" horzOverflow="overflow">
                    <a:solidFill>
                      <a:srgbClr val="FFFFFF"/>
                    </a:solidFill>
                  </a:tcPr>
                </a:tc>
              </a:tr>
            </a:tbl>
          </a:graphicData>
        </a:graphic>
      </p:graphicFrame>
      <p:sp>
        <p:nvSpPr>
          <p:cNvPr id="155" name="Text"/>
          <p:cNvSpPr txBox="1"/>
          <p:nvPr/>
        </p:nvSpPr>
        <p:spPr>
          <a:xfrm>
            <a:off x="1479550" y="3114577"/>
            <a:ext cx="127000"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p>
        </p:txBody>
      </p:sp>
      <p:sp>
        <p:nvSpPr>
          <p:cNvPr id="156" name="Amount of code: ~800 rows"/>
          <p:cNvSpPr txBox="1"/>
          <p:nvPr/>
        </p:nvSpPr>
        <p:spPr>
          <a:xfrm>
            <a:off x="472106" y="5348914"/>
            <a:ext cx="290002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Amount of code: ~800 rows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Заголовок 1"/>
          <p:cNvSpPr txBox="1"/>
          <p:nvPr>
            <p:ph type="title"/>
          </p:nvPr>
        </p:nvSpPr>
        <p:spPr>
          <a:prstGeom prst="rect">
            <a:avLst/>
          </a:prstGeom>
        </p:spPr>
        <p:txBody>
          <a:bodyPr/>
          <a:lstStyle>
            <a:lvl1pPr>
              <a:defRPr spc="-100"/>
            </a:lvl1pPr>
          </a:lstStyle>
          <a:p>
            <a:pPr/>
            <a:r>
              <a:t>Problem Configuring</a:t>
            </a:r>
          </a:p>
        </p:txBody>
      </p:sp>
      <p:sp>
        <p:nvSpPr>
          <p:cNvPr id="113" name="Объект 2"/>
          <p:cNvSpPr txBox="1"/>
          <p:nvPr>
            <p:ph type="body" idx="1"/>
          </p:nvPr>
        </p:nvSpPr>
        <p:spPr>
          <a:xfrm>
            <a:off x="1097280" y="1845734"/>
            <a:ext cx="10058401" cy="4023360"/>
          </a:xfrm>
          <a:prstGeom prst="rect">
            <a:avLst/>
          </a:prstGeom>
        </p:spPr>
        <p:txBody>
          <a:bodyPr/>
          <a:lstStyle/>
          <a:p>
            <a:pPr/>
            <a:r>
              <a:t>Lots of people cant manage their time efficiently</a:t>
            </a:r>
          </a:p>
        </p:txBody>
      </p:sp>
      <p:pic>
        <p:nvPicPr>
          <p:cNvPr id="114" name="Image" descr="Image"/>
          <p:cNvPicPr>
            <a:picLocks noChangeAspect="1"/>
          </p:cNvPicPr>
          <p:nvPr/>
        </p:nvPicPr>
        <p:blipFill>
          <a:blip r:embed="rId2">
            <a:extLst/>
          </a:blip>
          <a:stretch>
            <a:fillRect/>
          </a:stretch>
        </p:blipFill>
        <p:spPr>
          <a:xfrm>
            <a:off x="1760261" y="2498492"/>
            <a:ext cx="7888623" cy="350386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Заголовок 1"/>
          <p:cNvSpPr txBox="1"/>
          <p:nvPr>
            <p:ph type="title"/>
          </p:nvPr>
        </p:nvSpPr>
        <p:spPr>
          <a:prstGeom prst="rect">
            <a:avLst/>
          </a:prstGeom>
        </p:spPr>
        <p:txBody>
          <a:bodyPr/>
          <a:lstStyle/>
          <a:p>
            <a:pPr>
              <a:defRPr spc="-100"/>
            </a:pPr>
            <a:r>
              <a:t>What it all about?</a:t>
            </a:r>
            <a:r>
              <a:t> </a:t>
            </a:r>
          </a:p>
        </p:txBody>
      </p:sp>
      <p:sp>
        <p:nvSpPr>
          <p:cNvPr id="117" name="Объект 2"/>
          <p:cNvSpPr txBox="1"/>
          <p:nvPr>
            <p:ph type="body" sz="half" idx="1"/>
          </p:nvPr>
        </p:nvSpPr>
        <p:spPr>
          <a:xfrm>
            <a:off x="1097280" y="1845734"/>
            <a:ext cx="5223571" cy="4023360"/>
          </a:xfrm>
          <a:prstGeom prst="rect">
            <a:avLst/>
          </a:prstGeom>
        </p:spPr>
        <p:txBody>
          <a:bodyPr/>
          <a:lstStyle/>
          <a:p>
            <a:pPr marL="70408" indent="-70408" defTabSz="704087">
              <a:spcBef>
                <a:spcPts val="900"/>
              </a:spcBef>
              <a:defRPr sz="1540"/>
            </a:pPr>
            <a:r>
              <a:t>A method of time management that helps to isolate the most important and urgent tasks from the entire flow of cases, and distribute the rest of the tasks according to the parameters of speed of their realisation and value. This helps to regulate the workload.</a:t>
            </a:r>
          </a:p>
          <a:p>
            <a:pPr marL="70408" indent="-70408" defTabSz="704087">
              <a:spcBef>
                <a:spcPts val="900"/>
              </a:spcBef>
              <a:defRPr sz="1540"/>
            </a:pPr>
            <a:r>
              <a:t>The meaning of the Eisenhower Matrix is mainly to learn how to distribute all your affairs competently, to distinguish the important from the urgent, not urgent from the least important, and also to reduce to the maximum extent possible the time spent on any affairs, the fulfilment of which does not give any significant results.</a:t>
            </a:r>
          </a:p>
          <a:p>
            <a:pPr marL="70408" indent="-70408" defTabSz="704087">
              <a:spcBef>
                <a:spcPts val="900"/>
              </a:spcBef>
              <a:defRPr sz="1540"/>
            </a:pPr>
          </a:p>
          <a:p>
            <a:pPr marL="70408" indent="-70408" defTabSz="704087">
              <a:spcBef>
                <a:spcPts val="900"/>
              </a:spcBef>
              <a:defRPr sz="1540"/>
            </a:pPr>
          </a:p>
          <a:p>
            <a:pPr marL="70408" indent="-70408" defTabSz="704087">
              <a:spcBef>
                <a:spcPts val="900"/>
              </a:spcBef>
              <a:defRPr sz="1540"/>
            </a:pPr>
            <a:r>
              <a:t> </a:t>
            </a:r>
            <a:r>
              <a:rPr sz="2772"/>
              <a:t>Defunder: </a:t>
            </a:r>
            <a:r>
              <a:rPr b="1" i="1" sz="2772"/>
              <a:t>Dwight David Eisenhower</a:t>
            </a:r>
          </a:p>
        </p:txBody>
      </p:sp>
      <p:pic>
        <p:nvPicPr>
          <p:cNvPr id="118" name="Image" descr="Image"/>
          <p:cNvPicPr>
            <a:picLocks noChangeAspect="1"/>
          </p:cNvPicPr>
          <p:nvPr/>
        </p:nvPicPr>
        <p:blipFill>
          <a:blip r:embed="rId2">
            <a:extLst/>
          </a:blip>
          <a:stretch>
            <a:fillRect/>
          </a:stretch>
        </p:blipFill>
        <p:spPr>
          <a:xfrm>
            <a:off x="7406598" y="1876213"/>
            <a:ext cx="3175001" cy="39624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Заголовок 1"/>
          <p:cNvSpPr txBox="1"/>
          <p:nvPr>
            <p:ph type="title"/>
          </p:nvPr>
        </p:nvSpPr>
        <p:spPr>
          <a:xfrm>
            <a:off x="1097279" y="286603"/>
            <a:ext cx="4222867" cy="1450757"/>
          </a:xfrm>
          <a:prstGeom prst="rect">
            <a:avLst/>
          </a:prstGeom>
        </p:spPr>
        <p:txBody>
          <a:bodyPr/>
          <a:lstStyle>
            <a:lvl1pPr algn="ctr">
              <a:defRPr spc="-100"/>
            </a:lvl1pPr>
          </a:lstStyle>
          <a:p>
            <a:pPr/>
            <a:r>
              <a:t>Goals</a:t>
            </a:r>
          </a:p>
        </p:txBody>
      </p:sp>
      <p:sp>
        <p:nvSpPr>
          <p:cNvPr id="121" name="Объект 2"/>
          <p:cNvSpPr txBox="1"/>
          <p:nvPr>
            <p:ph type="body" sz="half" idx="1"/>
          </p:nvPr>
        </p:nvSpPr>
        <p:spPr>
          <a:xfrm>
            <a:off x="1097279" y="1845734"/>
            <a:ext cx="4904511" cy="4023360"/>
          </a:xfrm>
          <a:prstGeom prst="rect">
            <a:avLst/>
          </a:prstGeom>
        </p:spPr>
        <p:txBody>
          <a:bodyPr/>
          <a:lstStyle>
            <a:lvl1pPr algn="ctr">
              <a:defRPr sz="4000"/>
            </a:lvl1pPr>
          </a:lstStyle>
          <a:p>
            <a:pPr/>
            <a:r>
              <a:t>Create an app, which will help its users to use their time more efficiently</a:t>
            </a:r>
          </a:p>
        </p:txBody>
      </p:sp>
      <p:sp>
        <p:nvSpPr>
          <p:cNvPr id="122" name="Прямоугольник 3"/>
          <p:cNvSpPr txBox="1"/>
          <p:nvPr/>
        </p:nvSpPr>
        <p:spPr>
          <a:xfrm>
            <a:off x="7243626" y="906362"/>
            <a:ext cx="1579325" cy="802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800">
                <a:latin typeface="Calibri Light"/>
                <a:ea typeface="Calibri Light"/>
                <a:cs typeface="Calibri Light"/>
                <a:sym typeface="Calibri Light"/>
              </a:defRPr>
            </a:lvl1pPr>
          </a:lstStyle>
          <a:p>
            <a:pPr/>
            <a:r>
              <a:t>Tasks</a:t>
            </a:r>
          </a:p>
        </p:txBody>
      </p:sp>
      <p:sp>
        <p:nvSpPr>
          <p:cNvPr id="123" name="Объект 2"/>
          <p:cNvSpPr txBox="1"/>
          <p:nvPr/>
        </p:nvSpPr>
        <p:spPr>
          <a:xfrm>
            <a:off x="6096000" y="1891453"/>
            <a:ext cx="4904510" cy="393192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742950" indent="-742950" algn="ctr" defTabSz="914400">
              <a:lnSpc>
                <a:spcPct val="90000"/>
              </a:lnSpc>
              <a:spcBef>
                <a:spcPts val="1200"/>
              </a:spcBef>
              <a:buClr>
                <a:schemeClr val="accent1"/>
              </a:buClr>
              <a:buSzPct val="100000"/>
              <a:buAutoNum type="alphaLcPeriod" startAt="1"/>
              <a:defRPr sz="3200">
                <a:solidFill>
                  <a:srgbClr val="404040"/>
                </a:solidFill>
              </a:defRPr>
            </a:pPr>
            <a:r>
              <a:t>Found information on this theme</a:t>
            </a:r>
            <a:endParaRPr sz="2000"/>
          </a:p>
          <a:p>
            <a:pPr marL="742950" indent="-742950" algn="ctr" defTabSz="914400">
              <a:lnSpc>
                <a:spcPct val="90000"/>
              </a:lnSpc>
              <a:spcBef>
                <a:spcPts val="1200"/>
              </a:spcBef>
              <a:buClr>
                <a:schemeClr val="accent1"/>
              </a:buClr>
              <a:buSzPct val="100000"/>
              <a:buAutoNum type="alphaLcPeriod" startAt="1"/>
              <a:defRPr sz="3200">
                <a:solidFill>
                  <a:srgbClr val="404040"/>
                </a:solidFill>
              </a:defRPr>
            </a:pPr>
            <a:r>
              <a:t>Develop a connected database </a:t>
            </a:r>
            <a:endParaRPr sz="2000"/>
          </a:p>
          <a:p>
            <a:pPr marL="742950" indent="-742950" algn="ctr" defTabSz="914400">
              <a:lnSpc>
                <a:spcPct val="90000"/>
              </a:lnSpc>
              <a:spcBef>
                <a:spcPts val="1200"/>
              </a:spcBef>
              <a:buClr>
                <a:schemeClr val="accent1"/>
              </a:buClr>
              <a:buSzPct val="100000"/>
              <a:buAutoNum type="alphaLcPeriod" startAt="1"/>
              <a:defRPr sz="3200">
                <a:solidFill>
                  <a:srgbClr val="404040"/>
                </a:solidFill>
              </a:defRPr>
            </a:pPr>
            <a:r>
              <a:t>Create an interactive user-friendly interface</a:t>
            </a:r>
            <a:endParaRPr sz="2000"/>
          </a:p>
          <a:p>
            <a:pPr marL="742950" indent="-742950" algn="ctr" defTabSz="914400">
              <a:lnSpc>
                <a:spcPct val="90000"/>
              </a:lnSpc>
              <a:spcBef>
                <a:spcPts val="1200"/>
              </a:spcBef>
              <a:buClr>
                <a:schemeClr val="accent1"/>
              </a:buClr>
              <a:buSzPct val="100000"/>
              <a:buAutoNum type="alphaLcPeriod" startAt="1"/>
              <a:defRPr sz="3200">
                <a:solidFill>
                  <a:srgbClr val="404040"/>
                </a:solidFill>
              </a:defRPr>
            </a:pPr>
            <a:r>
              <a:t>Publish it in public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Заголовок 1"/>
          <p:cNvSpPr txBox="1"/>
          <p:nvPr>
            <p:ph type="title"/>
          </p:nvPr>
        </p:nvSpPr>
        <p:spPr>
          <a:prstGeom prst="rect">
            <a:avLst/>
          </a:prstGeom>
        </p:spPr>
        <p:txBody>
          <a:bodyPr/>
          <a:lstStyle>
            <a:lvl1pPr>
              <a:defRPr spc="-100"/>
            </a:lvl1pPr>
          </a:lstStyle>
          <a:p>
            <a:pPr/>
            <a:r>
              <a:t>Essential functionality of the application</a:t>
            </a:r>
          </a:p>
        </p:txBody>
      </p:sp>
      <p:grpSp>
        <p:nvGrpSpPr>
          <p:cNvPr id="135" name="Объект 6"/>
          <p:cNvGrpSpPr/>
          <p:nvPr/>
        </p:nvGrpSpPr>
        <p:grpSpPr>
          <a:xfrm>
            <a:off x="1096962" y="1858545"/>
            <a:ext cx="10058401" cy="3998160"/>
            <a:chOff x="0" y="0"/>
            <a:chExt cx="10058399" cy="3998159"/>
          </a:xfrm>
        </p:grpSpPr>
        <p:grpSp>
          <p:nvGrpSpPr>
            <p:cNvPr id="128" name="Group"/>
            <p:cNvGrpSpPr/>
            <p:nvPr/>
          </p:nvGrpSpPr>
          <p:grpSpPr>
            <a:xfrm>
              <a:off x="0" y="0"/>
              <a:ext cx="10058400" cy="1263600"/>
              <a:chOff x="0" y="0"/>
              <a:chExt cx="10058399" cy="1263599"/>
            </a:xfrm>
          </p:grpSpPr>
          <p:sp>
            <p:nvSpPr>
              <p:cNvPr id="126" name="Rounded Rectangle"/>
              <p:cNvSpPr/>
              <p:nvPr/>
            </p:nvSpPr>
            <p:spPr>
              <a:xfrm>
                <a:off x="0" y="0"/>
                <a:ext cx="10058400" cy="1263600"/>
              </a:xfrm>
              <a:prstGeom prst="roundRect">
                <a:avLst>
                  <a:gd name="adj" fmla="val 16667"/>
                </a:avLst>
              </a:prstGeom>
              <a:solidFill>
                <a:schemeClr val="accent1"/>
              </a:solidFill>
              <a:ln w="15875" cap="flat">
                <a:solidFill>
                  <a:srgbClr val="FFFFFF"/>
                </a:solidFill>
                <a:prstDash val="solid"/>
                <a:round/>
              </a:ln>
              <a:effectLst/>
            </p:spPr>
            <p:txBody>
              <a:bodyPr wrap="square" lIns="45719" tIns="45719" rIns="45719" bIns="45719" numCol="1" anchor="ctr">
                <a:noAutofit/>
              </a:bodyPr>
              <a:lstStyle/>
              <a:p>
                <a:pPr defTabSz="1422400">
                  <a:lnSpc>
                    <a:spcPct val="90000"/>
                  </a:lnSpc>
                  <a:spcBef>
                    <a:spcPts val="800"/>
                  </a:spcBef>
                  <a:defRPr sz="3200">
                    <a:solidFill>
                      <a:srgbClr val="FFFFFF"/>
                    </a:solidFill>
                  </a:defRPr>
                </a:pPr>
              </a:p>
            </p:txBody>
          </p:sp>
          <p:sp>
            <p:nvSpPr>
              <p:cNvPr id="127" name="Main window with responsibility to add tasks to different categories with their personal functions"/>
              <p:cNvSpPr txBox="1"/>
              <p:nvPr/>
            </p:nvSpPr>
            <p:spPr>
              <a:xfrm>
                <a:off x="61684" y="63474"/>
                <a:ext cx="9935031" cy="1136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marL="91439" indent="-91439" defTabSz="1422400">
                  <a:lnSpc>
                    <a:spcPct val="90000"/>
                  </a:lnSpc>
                  <a:spcBef>
                    <a:spcPts val="1300"/>
                  </a:spcBef>
                  <a:buClr>
                    <a:schemeClr val="accent1"/>
                  </a:buClr>
                  <a:buSzPct val="100000"/>
                  <a:buFont typeface="Trebuchet MS"/>
                  <a:buChar char=" "/>
                  <a:defRPr sz="3200">
                    <a:solidFill>
                      <a:srgbClr val="FFFFFF"/>
                    </a:solidFill>
                  </a:defRPr>
                </a:lvl1pPr>
              </a:lstStyle>
              <a:p>
                <a:pPr/>
                <a:r>
                  <a:t>Main window with responsibility to add tasks to different categories with their personal functions</a:t>
                </a:r>
              </a:p>
            </p:txBody>
          </p:sp>
        </p:grpSp>
        <p:grpSp>
          <p:nvGrpSpPr>
            <p:cNvPr id="131" name="Group"/>
            <p:cNvGrpSpPr/>
            <p:nvPr/>
          </p:nvGrpSpPr>
          <p:grpSpPr>
            <a:xfrm>
              <a:off x="0" y="1367280"/>
              <a:ext cx="10058400" cy="1263600"/>
              <a:chOff x="0" y="0"/>
              <a:chExt cx="10058399" cy="1263599"/>
            </a:xfrm>
          </p:grpSpPr>
          <p:sp>
            <p:nvSpPr>
              <p:cNvPr id="129" name="Rounded Rectangle"/>
              <p:cNvSpPr/>
              <p:nvPr/>
            </p:nvSpPr>
            <p:spPr>
              <a:xfrm>
                <a:off x="0" y="0"/>
                <a:ext cx="10058400" cy="1263600"/>
              </a:xfrm>
              <a:prstGeom prst="roundRect">
                <a:avLst>
                  <a:gd name="adj" fmla="val 16667"/>
                </a:avLst>
              </a:prstGeom>
              <a:solidFill>
                <a:schemeClr val="accent1"/>
              </a:solidFill>
              <a:ln w="15875" cap="flat">
                <a:solidFill>
                  <a:srgbClr val="FFFFFF"/>
                </a:solidFill>
                <a:prstDash val="solid"/>
                <a:round/>
              </a:ln>
              <a:effectLst/>
            </p:spPr>
            <p:txBody>
              <a:bodyPr wrap="square" lIns="45719" tIns="45719" rIns="45719" bIns="45719" numCol="1" anchor="ctr">
                <a:noAutofit/>
              </a:bodyPr>
              <a:lstStyle/>
              <a:p>
                <a:pPr defTabSz="1422400">
                  <a:lnSpc>
                    <a:spcPct val="90000"/>
                  </a:lnSpc>
                  <a:spcBef>
                    <a:spcPts val="800"/>
                  </a:spcBef>
                  <a:defRPr sz="3200">
                    <a:solidFill>
                      <a:srgbClr val="FFFFFF"/>
                    </a:solidFill>
                  </a:defRPr>
                </a:pPr>
              </a:p>
            </p:txBody>
          </p:sp>
          <p:sp>
            <p:nvSpPr>
              <p:cNvPr id="130" name="Window with tasks that have done"/>
              <p:cNvSpPr txBox="1"/>
              <p:nvPr/>
            </p:nvSpPr>
            <p:spPr>
              <a:xfrm>
                <a:off x="61684" y="274929"/>
                <a:ext cx="9935031" cy="713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marL="91439" indent="-91439" defTabSz="1422400">
                  <a:lnSpc>
                    <a:spcPct val="90000"/>
                  </a:lnSpc>
                  <a:spcBef>
                    <a:spcPts val="1300"/>
                  </a:spcBef>
                  <a:buClr>
                    <a:schemeClr val="accent1"/>
                  </a:buClr>
                  <a:buSzPct val="100000"/>
                  <a:buFont typeface="Trebuchet MS"/>
                  <a:buChar char=" "/>
                  <a:defRPr sz="3200">
                    <a:solidFill>
                      <a:srgbClr val="FFFFFF"/>
                    </a:solidFill>
                  </a:defRPr>
                </a:lvl1pPr>
              </a:lstStyle>
              <a:p>
                <a:pPr/>
                <a:r>
                  <a:t>Window with tasks that have done</a:t>
                </a:r>
              </a:p>
            </p:txBody>
          </p:sp>
        </p:grpSp>
        <p:grpSp>
          <p:nvGrpSpPr>
            <p:cNvPr id="134" name="Group"/>
            <p:cNvGrpSpPr/>
            <p:nvPr/>
          </p:nvGrpSpPr>
          <p:grpSpPr>
            <a:xfrm>
              <a:off x="0" y="2734560"/>
              <a:ext cx="10058400" cy="1263600"/>
              <a:chOff x="0" y="0"/>
              <a:chExt cx="10058399" cy="1263599"/>
            </a:xfrm>
          </p:grpSpPr>
          <p:sp>
            <p:nvSpPr>
              <p:cNvPr id="132" name="Rounded Rectangle"/>
              <p:cNvSpPr/>
              <p:nvPr/>
            </p:nvSpPr>
            <p:spPr>
              <a:xfrm>
                <a:off x="0" y="0"/>
                <a:ext cx="10058400" cy="1263600"/>
              </a:xfrm>
              <a:prstGeom prst="roundRect">
                <a:avLst>
                  <a:gd name="adj" fmla="val 16667"/>
                </a:avLst>
              </a:prstGeom>
              <a:solidFill>
                <a:schemeClr val="accent1"/>
              </a:solidFill>
              <a:ln w="15875" cap="flat">
                <a:solidFill>
                  <a:srgbClr val="FFFFFF"/>
                </a:solidFill>
                <a:prstDash val="solid"/>
                <a:round/>
              </a:ln>
              <a:effectLst/>
            </p:spPr>
            <p:txBody>
              <a:bodyPr wrap="square" lIns="45719" tIns="45719" rIns="45719" bIns="45719" numCol="1" anchor="ctr">
                <a:noAutofit/>
              </a:bodyPr>
              <a:lstStyle/>
              <a:p>
                <a:pPr defTabSz="1422400">
                  <a:lnSpc>
                    <a:spcPct val="90000"/>
                  </a:lnSpc>
                  <a:spcBef>
                    <a:spcPts val="800"/>
                  </a:spcBef>
                  <a:defRPr sz="3200">
                    <a:solidFill>
                      <a:srgbClr val="FFFFFF"/>
                    </a:solidFill>
                  </a:defRPr>
                </a:pPr>
              </a:p>
            </p:txBody>
          </p:sp>
          <p:sp>
            <p:nvSpPr>
              <p:cNvPr id="133" name="Available to edit tasks"/>
              <p:cNvSpPr txBox="1"/>
              <p:nvPr/>
            </p:nvSpPr>
            <p:spPr>
              <a:xfrm>
                <a:off x="61684" y="274929"/>
                <a:ext cx="9935031" cy="713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ctr">
                <a:spAutoFit/>
              </a:bodyPr>
              <a:lstStyle>
                <a:lvl1pPr marL="91439" indent="-91439" defTabSz="1422400">
                  <a:lnSpc>
                    <a:spcPct val="90000"/>
                  </a:lnSpc>
                  <a:spcBef>
                    <a:spcPts val="1300"/>
                  </a:spcBef>
                  <a:buClr>
                    <a:schemeClr val="accent1"/>
                  </a:buClr>
                  <a:buSzPct val="100000"/>
                  <a:buFont typeface="Trebuchet MS"/>
                  <a:buChar char=" "/>
                  <a:defRPr sz="3200">
                    <a:solidFill>
                      <a:srgbClr val="FFFFFF"/>
                    </a:solidFill>
                  </a:defRPr>
                </a:lvl1pPr>
              </a:lstStyle>
              <a:p>
                <a:pPr/>
                <a:r>
                  <a:t>Available to edit tasks</a:t>
                </a:r>
              </a:p>
            </p:txBody>
          </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Заголовок 1"/>
          <p:cNvSpPr txBox="1"/>
          <p:nvPr>
            <p:ph type="title"/>
          </p:nvPr>
        </p:nvSpPr>
        <p:spPr>
          <a:prstGeom prst="rect">
            <a:avLst/>
          </a:prstGeom>
        </p:spPr>
        <p:txBody>
          <a:bodyPr/>
          <a:lstStyle>
            <a:lvl1pPr>
              <a:defRPr spc="-100"/>
            </a:lvl1pPr>
          </a:lstStyle>
          <a:p>
            <a:pPr/>
            <a:r>
              <a:t>Project classes</a:t>
            </a:r>
          </a:p>
        </p:txBody>
      </p:sp>
      <p:sp>
        <p:nvSpPr>
          <p:cNvPr id="138" name="Объект 2"/>
          <p:cNvSpPr txBox="1"/>
          <p:nvPr>
            <p:ph type="body" idx="1"/>
          </p:nvPr>
        </p:nvSpPr>
        <p:spPr>
          <a:xfrm>
            <a:off x="1097280" y="1845734"/>
            <a:ext cx="10058401" cy="4023360"/>
          </a:xfrm>
          <a:prstGeom prst="rect">
            <a:avLst/>
          </a:prstGeom>
        </p:spPr>
        <p:txBody>
          <a:bodyPr/>
          <a:lstStyle/>
          <a:p>
            <a:pPr/>
            <a:r>
              <a:t> </a:t>
            </a:r>
          </a:p>
        </p:txBody>
      </p:sp>
      <p:pic>
        <p:nvPicPr>
          <p:cNvPr id="139" name="Image" descr="Image"/>
          <p:cNvPicPr>
            <a:picLocks noChangeAspect="1"/>
          </p:cNvPicPr>
          <p:nvPr/>
        </p:nvPicPr>
        <p:blipFill>
          <a:blip r:embed="rId2">
            <a:extLst/>
          </a:blip>
          <a:stretch>
            <a:fillRect/>
          </a:stretch>
        </p:blipFill>
        <p:spPr>
          <a:xfrm>
            <a:off x="6600087" y="1915589"/>
            <a:ext cx="9212374" cy="3883649"/>
          </a:xfrm>
          <a:prstGeom prst="rect">
            <a:avLst/>
          </a:prstGeom>
          <a:ln w="12700">
            <a:miter lim="400000"/>
          </a:ln>
        </p:spPr>
      </p:pic>
      <p:pic>
        <p:nvPicPr>
          <p:cNvPr id="140" name="Image" descr="Image"/>
          <p:cNvPicPr>
            <a:picLocks noChangeAspect="1"/>
          </p:cNvPicPr>
          <p:nvPr/>
        </p:nvPicPr>
        <p:blipFill>
          <a:blip r:embed="rId3">
            <a:extLst/>
          </a:blip>
          <a:stretch>
            <a:fillRect/>
          </a:stretch>
        </p:blipFill>
        <p:spPr>
          <a:xfrm>
            <a:off x="-15205" y="1914313"/>
            <a:ext cx="7569201" cy="3886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Заголовок 1"/>
          <p:cNvSpPr txBox="1"/>
          <p:nvPr>
            <p:ph type="title"/>
          </p:nvPr>
        </p:nvSpPr>
        <p:spPr>
          <a:prstGeom prst="rect">
            <a:avLst/>
          </a:prstGeom>
        </p:spPr>
        <p:txBody>
          <a:bodyPr/>
          <a:lstStyle>
            <a:lvl1pPr>
              <a:defRPr spc="-100"/>
            </a:lvl1pPr>
          </a:lstStyle>
          <a:p>
            <a:pPr/>
            <a:r>
              <a:t>Database Structure</a:t>
            </a:r>
          </a:p>
        </p:txBody>
      </p:sp>
      <p:sp>
        <p:nvSpPr>
          <p:cNvPr id="143" name="Объект 2"/>
          <p:cNvSpPr txBox="1"/>
          <p:nvPr>
            <p:ph type="body" idx="1"/>
          </p:nvPr>
        </p:nvSpPr>
        <p:spPr>
          <a:xfrm>
            <a:off x="1097280" y="1845734"/>
            <a:ext cx="10058401" cy="4023360"/>
          </a:xfrm>
          <a:prstGeom prst="rect">
            <a:avLst/>
          </a:prstGeom>
        </p:spPr>
        <p:txBody>
          <a:bodyPr/>
          <a:lstStyle/>
          <a:p>
            <a:pPr/>
            <a:r>
              <a:t>Besides its looking trivial. Data structure still is very interesting</a:t>
            </a:r>
          </a:p>
        </p:txBody>
      </p:sp>
      <p:pic>
        <p:nvPicPr>
          <p:cNvPr id="144" name="Image" descr="Image"/>
          <p:cNvPicPr>
            <a:picLocks noChangeAspect="1"/>
          </p:cNvPicPr>
          <p:nvPr/>
        </p:nvPicPr>
        <p:blipFill>
          <a:blip r:embed="rId2">
            <a:extLst/>
          </a:blip>
          <a:stretch>
            <a:fillRect/>
          </a:stretch>
        </p:blipFill>
        <p:spPr>
          <a:xfrm>
            <a:off x="793102" y="2180964"/>
            <a:ext cx="4233656" cy="3903985"/>
          </a:xfrm>
          <a:prstGeom prst="rect">
            <a:avLst/>
          </a:prstGeom>
          <a:ln w="12700">
            <a:miter lim="400000"/>
          </a:ln>
        </p:spPr>
      </p:pic>
      <p:pic>
        <p:nvPicPr>
          <p:cNvPr id="145" name="Image" descr="Image"/>
          <p:cNvPicPr>
            <a:picLocks noChangeAspect="1"/>
          </p:cNvPicPr>
          <p:nvPr/>
        </p:nvPicPr>
        <p:blipFill>
          <a:blip r:embed="rId3">
            <a:extLst/>
          </a:blip>
          <a:stretch>
            <a:fillRect/>
          </a:stretch>
        </p:blipFill>
        <p:spPr>
          <a:xfrm>
            <a:off x="5296873" y="2227956"/>
            <a:ext cx="6235701" cy="38100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Image" descr="Image"/>
          <p:cNvPicPr>
            <a:picLocks noChangeAspect="1"/>
          </p:cNvPicPr>
          <p:nvPr/>
        </p:nvPicPr>
        <p:blipFill>
          <a:blip r:embed="rId2">
            <a:extLst/>
          </a:blip>
          <a:stretch>
            <a:fillRect/>
          </a:stretch>
        </p:blipFill>
        <p:spPr>
          <a:xfrm>
            <a:off x="4565725" y="30595"/>
            <a:ext cx="7349958" cy="6255463"/>
          </a:xfrm>
          <a:prstGeom prst="rect">
            <a:avLst/>
          </a:prstGeom>
          <a:ln w="12700">
            <a:miter lim="400000"/>
          </a:ln>
        </p:spPr>
      </p:pic>
      <p:sp>
        <p:nvSpPr>
          <p:cNvPr id="148" name="Full…"/>
          <p:cNvSpPr txBox="1"/>
          <p:nvPr>
            <p:ph type="title" idx="4294967295"/>
          </p:nvPr>
        </p:nvSpPr>
        <p:spPr>
          <a:xfrm>
            <a:off x="439061" y="277428"/>
            <a:ext cx="3242884" cy="2210245"/>
          </a:xfrm>
          <a:prstGeom prst="rect">
            <a:avLst/>
          </a:prstGeom>
        </p:spPr>
        <p:txBody>
          <a:bodyPr/>
          <a:lstStyle/>
          <a:p>
            <a:pPr algn="just">
              <a:defRPr spc="-100"/>
            </a:pPr>
            <a:r>
              <a:t> Full </a:t>
            </a:r>
          </a:p>
          <a:p>
            <a:pPr algn="just">
              <a:defRPr spc="-100"/>
            </a:pPr>
            <a:r>
              <a:t>Database</a:t>
            </a:r>
          </a:p>
          <a:p>
            <a:pPr algn="just">
              <a:defRPr spc="-100"/>
            </a:pPr>
            <a:r>
              <a:t> Structure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Заголовок 1"/>
          <p:cNvSpPr txBox="1"/>
          <p:nvPr>
            <p:ph type="title"/>
          </p:nvPr>
        </p:nvSpPr>
        <p:spPr>
          <a:prstGeom prst="rect">
            <a:avLst/>
          </a:prstGeom>
        </p:spPr>
        <p:txBody>
          <a:bodyPr/>
          <a:lstStyle>
            <a:lvl1pPr>
              <a:defRPr spc="-100"/>
            </a:lvl1pPr>
          </a:lstStyle>
          <a:p>
            <a:pPr/>
            <a:r>
              <a:t>Future investigations</a:t>
            </a:r>
          </a:p>
        </p:txBody>
      </p:sp>
      <p:sp>
        <p:nvSpPr>
          <p:cNvPr id="151" name="Объект 2"/>
          <p:cNvSpPr txBox="1"/>
          <p:nvPr>
            <p:ph type="body" idx="1"/>
          </p:nvPr>
        </p:nvSpPr>
        <p:spPr>
          <a:xfrm>
            <a:off x="1097280" y="1845734"/>
            <a:ext cx="10058401" cy="4023360"/>
          </a:xfrm>
          <a:prstGeom prst="rect">
            <a:avLst/>
          </a:prstGeom>
          <a:solidFill>
            <a:srgbClr val="FFFFFF"/>
          </a:solidFill>
          <a:ln w="15875">
            <a:solidFill>
              <a:schemeClr val="accent1"/>
            </a:solidFill>
            <a:round/>
          </a:ln>
          <a:effectLst>
            <a:outerShdw sx="100000" sy="100000" kx="0" ky="0" algn="b" rotWithShape="0" blurRad="38100" dist="25400" dir="2700000">
              <a:srgbClr val="000000">
                <a:alpha val="60000"/>
              </a:srgbClr>
            </a:outerShdw>
          </a:effectLst>
        </p:spPr>
        <p:txBody>
          <a:bodyPr/>
          <a:lstStyle/>
          <a:p>
            <a:pPr marL="518026" indent="-518026" defTabSz="457200">
              <a:lnSpc>
                <a:spcPct val="100000"/>
              </a:lnSpc>
              <a:spcBef>
                <a:spcPts val="0"/>
              </a:spcBef>
              <a:buClrTx/>
              <a:buFontTx/>
              <a:buAutoNum type="alphaUcPeriod" startAt="1"/>
              <a:defRPr sz="3100">
                <a:solidFill>
                  <a:srgbClr val="000000"/>
                </a:solidFill>
              </a:defRPr>
            </a:pPr>
            <a:r>
              <a:t>There's lots of potential for the future!</a:t>
            </a:r>
          </a:p>
          <a:p>
            <a:pPr marL="518026" indent="-518026" defTabSz="457200">
              <a:lnSpc>
                <a:spcPct val="100000"/>
              </a:lnSpc>
              <a:spcBef>
                <a:spcPts val="0"/>
              </a:spcBef>
              <a:buClrTx/>
              <a:buFontTx/>
              <a:buAutoNum type="alphaUcPeriod" startAt="1"/>
              <a:defRPr sz="3100">
                <a:solidFill>
                  <a:srgbClr val="000000"/>
                </a:solidFill>
              </a:defRPr>
            </a:pPr>
            <a:r>
              <a:t>Make redesign!</a:t>
            </a:r>
          </a:p>
          <a:p>
            <a:pPr marL="518026" indent="-518026" defTabSz="457200">
              <a:lnSpc>
                <a:spcPct val="100000"/>
              </a:lnSpc>
              <a:spcBef>
                <a:spcPts val="0"/>
              </a:spcBef>
              <a:buClrTx/>
              <a:buFontTx/>
              <a:buAutoNum type="alphaUcPeriod" startAt="1"/>
              <a:defRPr sz="3100">
                <a:solidFill>
                  <a:srgbClr val="000000"/>
                </a:solidFill>
              </a:defRPr>
            </a:pPr>
            <a:r>
              <a:t>Make more features for tasks!</a:t>
            </a:r>
          </a:p>
          <a:p>
            <a:pPr marL="518026" indent="-518026" defTabSz="457200">
              <a:lnSpc>
                <a:spcPct val="100000"/>
              </a:lnSpc>
              <a:spcBef>
                <a:spcPts val="0"/>
              </a:spcBef>
              <a:buClrTx/>
              <a:buFontTx/>
              <a:buAutoNum type="alphaUcPeriod" startAt="1"/>
              <a:defRPr sz="3100">
                <a:solidFill>
                  <a:srgbClr val="000000"/>
                </a:solidFill>
              </a:defRPr>
            </a:pPr>
            <a:r>
              <a:t>Make an account system!</a:t>
            </a:r>
          </a:p>
          <a:p>
            <a:pPr marL="518026" indent="-518026" defTabSz="457200">
              <a:lnSpc>
                <a:spcPct val="100000"/>
              </a:lnSpc>
              <a:spcBef>
                <a:spcPts val="0"/>
              </a:spcBef>
              <a:buClrTx/>
              <a:buFontTx/>
              <a:buAutoNum type="alphaUcPeriod" startAt="1"/>
              <a:defRPr sz="3100">
                <a:solidFill>
                  <a:srgbClr val="000000"/>
                </a:solidFill>
              </a:defRPr>
            </a:pPr>
            <a:r>
              <a:t>Make it work with backend server!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Ретро">
  <a:themeElements>
    <a:clrScheme name="Ретро">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Ретро">
      <a:majorFont>
        <a:latin typeface="Calibri"/>
        <a:ea typeface="Calibri"/>
        <a:cs typeface="Calibri"/>
      </a:majorFont>
      <a:minorFont>
        <a:latin typeface="Helvetica"/>
        <a:ea typeface="Helvetica"/>
        <a:cs typeface="Helvetica"/>
      </a:minorFont>
    </a:fontScheme>
    <a:fmtScheme name="Ретро">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Ретро">
  <a:themeElements>
    <a:clrScheme name="Ретро">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Ретро">
      <a:majorFont>
        <a:latin typeface="Calibri"/>
        <a:ea typeface="Calibri"/>
        <a:cs typeface="Calibri"/>
      </a:majorFont>
      <a:minorFont>
        <a:latin typeface="Helvetica"/>
        <a:ea typeface="Helvetica"/>
        <a:cs typeface="Helvetica"/>
      </a:minorFont>
    </a:fontScheme>
    <a:fmtScheme name="Ретро">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