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96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260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498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73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81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130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7985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9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3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1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0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6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786BE5-D2A3-4BF0-8B30-D7403E61B3D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87B9-08AA-4CB5-8E53-9EFF98D51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Project 1: The effect of Hard drug use on effectiveness of HAART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7DA01-2AA3-4E52-8AD5-F323ECD9E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Michael Cuffney</a:t>
            </a:r>
          </a:p>
        </p:txBody>
      </p:sp>
    </p:spTree>
    <p:extLst>
      <p:ext uri="{BB962C8B-B14F-4D97-AF65-F5344CB8AC3E}">
        <p14:creationId xmlns:p14="http://schemas.microsoft.com/office/powerpoint/2010/main" val="340468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255E-2C2E-4842-9EE5-ACD30BFA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60" y="973668"/>
            <a:ext cx="10244831" cy="908397"/>
          </a:xfrm>
        </p:spPr>
        <p:txBody>
          <a:bodyPr/>
          <a:lstStyle/>
          <a:p>
            <a:r>
              <a:rPr lang="en-US" dirty="0"/>
              <a:t>Research Question &amp; Statistical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0DA3-18A8-4858-8D9B-A9DA0CA1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2494625"/>
            <a:ext cx="11105965" cy="4048217"/>
          </a:xfrm>
        </p:spPr>
        <p:txBody>
          <a:bodyPr/>
          <a:lstStyle/>
          <a:p>
            <a:r>
              <a:rPr lang="en-US" dirty="0"/>
              <a:t>Research Question: Does hard drug use at baseline result in lower average effectiveness of HAART.</a:t>
            </a:r>
          </a:p>
          <a:p>
            <a:endParaRPr lang="en-US" dirty="0"/>
          </a:p>
          <a:p>
            <a:r>
              <a:rPr lang="en-US" dirty="0"/>
              <a:t>Statistical Hypotheses:</a:t>
            </a:r>
          </a:p>
          <a:p>
            <a:pPr lvl="1"/>
            <a:r>
              <a:rPr lang="en-US" dirty="0"/>
              <a:t>Aggerate Mental QL, Aggregate Physical QL, LEU3N, Viral load model:</a:t>
            </a:r>
          </a:p>
          <a:p>
            <a:pPr lvl="2"/>
            <a:r>
              <a:rPr lang="en-US" dirty="0"/>
              <a:t>Null Hypothesis: The mean difference is the same in both hard drug use and non-hard drug use groups.</a:t>
            </a:r>
          </a:p>
          <a:p>
            <a:pPr lvl="2"/>
            <a:r>
              <a:rPr lang="en-US" dirty="0"/>
              <a:t>Alternative Hypothesis: The mean difference is different for each group.  </a:t>
            </a:r>
          </a:p>
        </p:txBody>
      </p:sp>
    </p:spTree>
    <p:extLst>
      <p:ext uri="{BB962C8B-B14F-4D97-AF65-F5344CB8AC3E}">
        <p14:creationId xmlns:p14="http://schemas.microsoft.com/office/powerpoint/2010/main" val="306187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C8B4-9B97-49A0-82BD-991F14D6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E19A-8EF5-4C8C-849D-116093D93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6895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set: 8 years of data from Multicenter AIDS Cohort study</a:t>
            </a:r>
          </a:p>
          <a:p>
            <a:r>
              <a:rPr lang="en-US" dirty="0"/>
              <a:t>Data of interest: Baseline (year 0) and year 2</a:t>
            </a:r>
          </a:p>
          <a:p>
            <a:r>
              <a:rPr lang="en-US" dirty="0"/>
              <a:t>Four Outcomes:</a:t>
            </a:r>
          </a:p>
          <a:p>
            <a:pPr lvl="1"/>
            <a:r>
              <a:rPr lang="en-US" dirty="0"/>
              <a:t>Change in aggerate Mental and Physical Quality of life scores</a:t>
            </a:r>
          </a:p>
          <a:p>
            <a:pPr lvl="1"/>
            <a:r>
              <a:rPr lang="en-US" dirty="0"/>
              <a:t>Change in CD4+ T cell count (LEU3N)</a:t>
            </a:r>
          </a:p>
          <a:p>
            <a:pPr lvl="1"/>
            <a:r>
              <a:rPr lang="en-US" dirty="0"/>
              <a:t>Change in Viral Load</a:t>
            </a:r>
          </a:p>
          <a:p>
            <a:r>
              <a:rPr lang="en-US" dirty="0"/>
              <a:t>Two groups of interest</a:t>
            </a:r>
          </a:p>
          <a:p>
            <a:pPr lvl="1"/>
            <a:r>
              <a:rPr lang="en-US" dirty="0"/>
              <a:t>Hard drug users</a:t>
            </a:r>
          </a:p>
          <a:p>
            <a:pPr lvl="1"/>
            <a:r>
              <a:rPr lang="en-US" dirty="0"/>
              <a:t>Non-Hard users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15D99-0ADE-424D-B858-88A63E5DD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3" y="2441359"/>
            <a:ext cx="5075541" cy="38085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Other Variables:</a:t>
            </a:r>
          </a:p>
          <a:p>
            <a:pPr lvl="1"/>
            <a:r>
              <a:rPr lang="en-US" dirty="0"/>
              <a:t>Baseline Variables: Age, BMI, Outcomes, smoking status, income level, education level, race, adherence</a:t>
            </a:r>
          </a:p>
          <a:p>
            <a:r>
              <a:rPr lang="en-US" dirty="0"/>
              <a:t>Missing Data:</a:t>
            </a:r>
          </a:p>
          <a:p>
            <a:pPr lvl="1"/>
            <a:r>
              <a:rPr lang="en-US" dirty="0"/>
              <a:t>Outcomes:</a:t>
            </a:r>
          </a:p>
          <a:p>
            <a:pPr lvl="2"/>
            <a:r>
              <a:rPr lang="en-US" dirty="0"/>
              <a:t>Quality of Life: 216 (30.21%)</a:t>
            </a:r>
          </a:p>
          <a:p>
            <a:pPr lvl="2"/>
            <a:r>
              <a:rPr lang="en-US" dirty="0"/>
              <a:t>Laboratory values: 228 (31.89%)</a:t>
            </a:r>
          </a:p>
          <a:p>
            <a:pPr lvl="1"/>
            <a:r>
              <a:rPr lang="en-US" dirty="0"/>
              <a:t>Independent variables:</a:t>
            </a:r>
          </a:p>
          <a:p>
            <a:pPr lvl="2"/>
            <a:r>
              <a:rPr lang="en-US" dirty="0"/>
              <a:t>BMI: 33 (4.62%)</a:t>
            </a:r>
          </a:p>
          <a:p>
            <a:pPr lvl="2"/>
            <a:r>
              <a:rPr lang="en-US" dirty="0"/>
              <a:t>Adherence rate: 209 (29.23%)</a:t>
            </a:r>
          </a:p>
          <a:p>
            <a:pPr lvl="2"/>
            <a:r>
              <a:rPr lang="en-US" dirty="0"/>
              <a:t>Income Level: 34 (4.76%)</a:t>
            </a:r>
          </a:p>
        </p:txBody>
      </p:sp>
    </p:spTree>
    <p:extLst>
      <p:ext uri="{BB962C8B-B14F-4D97-AF65-F5344CB8AC3E}">
        <p14:creationId xmlns:p14="http://schemas.microsoft.com/office/powerpoint/2010/main" val="223685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74D9-F875-4828-A729-D665D895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4247-B29F-411E-A032-CB479718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2556932"/>
            <a:ext cx="10981678" cy="3692948"/>
          </a:xfrm>
        </p:spPr>
        <p:txBody>
          <a:bodyPr/>
          <a:lstStyle/>
          <a:p>
            <a:r>
              <a:rPr lang="en-US" dirty="0"/>
              <a:t>Descriptive statistics used to check for outliers, data issues, model assumptions and possible variables to use in model</a:t>
            </a:r>
          </a:p>
          <a:p>
            <a:pPr lvl="1"/>
            <a:r>
              <a:rPr lang="en-US" dirty="0"/>
              <a:t>BMI had values over 100, these were replaced with missing values</a:t>
            </a:r>
          </a:p>
          <a:p>
            <a:pPr lvl="1"/>
            <a:r>
              <a:rPr lang="en-US" dirty="0"/>
              <a:t>Viral load violated assumptions and needed to be transformed. Transformed using log10</a:t>
            </a:r>
          </a:p>
          <a:p>
            <a:r>
              <a:rPr lang="en-US" dirty="0"/>
              <a:t>Crude regression models to help determine covariates for model</a:t>
            </a:r>
          </a:p>
          <a:p>
            <a:pPr lvl="1"/>
            <a:r>
              <a:rPr lang="en-US" dirty="0"/>
              <a:t>Most covariates were not associated with the outcomes of interest</a:t>
            </a:r>
          </a:p>
          <a:p>
            <a:r>
              <a:rPr lang="en-US" dirty="0"/>
              <a:t>Used generalized modeling for the final analysis</a:t>
            </a:r>
          </a:p>
        </p:txBody>
      </p:sp>
    </p:spTree>
    <p:extLst>
      <p:ext uri="{BB962C8B-B14F-4D97-AF65-F5344CB8AC3E}">
        <p14:creationId xmlns:p14="http://schemas.microsoft.com/office/powerpoint/2010/main" val="377157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E52A-DB23-40D8-A330-029D412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3A13-B2D8-4D01-BE6D-6AB67DC2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485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Aggerate Mental QL:</a:t>
            </a:r>
          </a:p>
          <a:p>
            <a:pPr lvl="1"/>
            <a:r>
              <a:rPr lang="en-US" dirty="0"/>
              <a:t>Hard drug use was not found to be associated with this outcome (overall f: p = 0.4182)</a:t>
            </a:r>
          </a:p>
          <a:p>
            <a:r>
              <a:rPr lang="en-US" dirty="0"/>
              <a:t>Aggerate Physical QL:</a:t>
            </a:r>
          </a:p>
          <a:p>
            <a:pPr lvl="1"/>
            <a:r>
              <a:rPr lang="en-US" dirty="0"/>
              <a:t>Hard drug use was found to be associated with this outcome (f-test: p=0.0243)</a:t>
            </a:r>
          </a:p>
          <a:p>
            <a:pPr lvl="1"/>
            <a:r>
              <a:rPr lang="en-US" dirty="0"/>
              <a:t>Estimate: -3.15, SE: 1.40</a:t>
            </a:r>
          </a:p>
          <a:p>
            <a:r>
              <a:rPr lang="en-US" dirty="0"/>
              <a:t>LEU3N:</a:t>
            </a:r>
          </a:p>
          <a:p>
            <a:pPr lvl="1"/>
            <a:r>
              <a:rPr lang="en-US" dirty="0"/>
              <a:t>Hard drug use was found to be associated with this outcome (f-test: p&lt;0.001)</a:t>
            </a:r>
          </a:p>
          <a:p>
            <a:pPr lvl="1"/>
            <a:r>
              <a:rPr lang="en-US" dirty="0"/>
              <a:t>Estimate: -174.93, SE: 30.45</a:t>
            </a:r>
          </a:p>
          <a:p>
            <a:r>
              <a:rPr lang="en-US" dirty="0"/>
              <a:t>Log10 Viral Load:</a:t>
            </a:r>
          </a:p>
          <a:p>
            <a:pPr lvl="1"/>
            <a:r>
              <a:rPr lang="en-US" dirty="0"/>
              <a:t>Hard drug use was found to not be associated with this outcome (f-test: p=0.98)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9780-BDCC-47D0-968D-3856702F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AA92-915C-431E-A409-FD114309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2574524"/>
            <a:ext cx="10866268" cy="3559946"/>
          </a:xfrm>
        </p:spPr>
        <p:txBody>
          <a:bodyPr/>
          <a:lstStyle/>
          <a:p>
            <a:r>
              <a:rPr lang="en-US" dirty="0"/>
              <a:t>Hard drug use is not associated with changes in log10 viral load or changes in Aggregate Mental QL</a:t>
            </a:r>
          </a:p>
          <a:p>
            <a:r>
              <a:rPr lang="en-US" dirty="0"/>
              <a:t>Hard drug use was associated with changes in LEU3N counts and Aggregate Physical QL</a:t>
            </a:r>
          </a:p>
          <a:p>
            <a:pPr lvl="1"/>
            <a:r>
              <a:rPr lang="en-US" dirty="0"/>
              <a:t>On average hard drug users had mean change in LEU3N -174.93 units lower than the mean change in LEU3N for non-hard drug users.</a:t>
            </a:r>
          </a:p>
          <a:p>
            <a:pPr lvl="1"/>
            <a:r>
              <a:rPr lang="en-US" dirty="0"/>
              <a:t>On average hard drug users had mean change in aggerate physical QL -3.15 units lower than the mean change in aggerate physical QL for non-hard drug users.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57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485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Project 1: The effect of Hard drug use on effectiveness of HAART</vt:lpstr>
      <vt:lpstr>Research Question &amp; Statistical Hypotheses</vt:lpstr>
      <vt:lpstr>Summary of the Data</vt:lpstr>
      <vt:lpstr>Analysis Technique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The effect of Hard drug use on effectiveness of HAART</dc:title>
  <dc:creator>Cuffney, Michael</dc:creator>
  <cp:lastModifiedBy>Cuffney, Michael</cp:lastModifiedBy>
  <cp:revision>7</cp:revision>
  <dcterms:created xsi:type="dcterms:W3CDTF">2017-10-07T23:42:31Z</dcterms:created>
  <dcterms:modified xsi:type="dcterms:W3CDTF">2017-10-08T01:11:51Z</dcterms:modified>
</cp:coreProperties>
</file>