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8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68" r:id="rId15"/>
    <p:sldId id="292" r:id="rId16"/>
    <p:sldId id="269" r:id="rId17"/>
    <p:sldId id="29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9" r:id="rId26"/>
    <p:sldId id="290" r:id="rId27"/>
    <p:sldId id="291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86e82beb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86e82beb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86e82beb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86e82beb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86e82beb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86e82beb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86e82beb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86e82beb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f7d3a2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f7d3a2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f7d3a23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f7d3a23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f7d3a235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f7d3a235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7d3a23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f7d3a23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f7d3a235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f7d3a235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86e82beb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86e82beb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fcc4fdf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fcc4fdf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86e82be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86e82be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86e82be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86e82be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86e82be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a86e82be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86e82be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86e82beb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https://data.world/noaa/sea-level-trends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fcc4fdf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fcc4fdf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fcc4fdfd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fcc4fdfd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fcc4fdfd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fcc4fdfd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cc4fdfd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cc4fdfd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fcc4fdfd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fcc4fdfd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86e82b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86e82b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86e82be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86e82be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86e82be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a86e82beb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86e82be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86e82beb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noaa/sea-level-trend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an.r-project.org/web/packages/usmap/vignettes/mapping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sja.se/r-add-column-to-dataframe-based-on-other-columns-conditions-dplyr/" TargetMode="External"/><Relationship Id="rId7" Type="http://schemas.openxmlformats.org/officeDocument/2006/relationships/hyperlink" Target="https://www.bls.gov/respondents/mwr/electronic-data-interchange/appendix-d-usps-state-abbreviations-and-fips-codes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camp-community-prod.s3.amazonaws.com/c1fae72f-d2d7-4646-9dce-dd0f8fb5c5e8" TargetMode="External"/><Relationship Id="rId5" Type="http://schemas.openxmlformats.org/officeDocument/2006/relationships/hyperlink" Target="https://evoldyn.gitlab.io/evomics-2018/ref-sheets/R_strings.pdf" TargetMode="External"/><Relationship Id="rId4" Type="http://schemas.openxmlformats.org/officeDocument/2006/relationships/hyperlink" Target="https://cran.r-project.org/doc/manuals/r-release/R-intro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Level Trends from 1856 - 2015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CS-453 Data Mining Course Project Presentation by Michael Cummings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116958" y="142154"/>
            <a:ext cx="8639142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Analysis: Mean Sea Level – New England </a:t>
            </a:r>
            <a:endParaRPr dirty="0"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28254"/>
            <a:ext cx="8368200" cy="431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74428" y="458025"/>
            <a:ext cx="8681672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Statistical Analysis: Mean Sea Level – Mid Atlantic</a:t>
            </a:r>
            <a:endParaRPr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86" y="1144125"/>
            <a:ext cx="8107514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95692" y="256447"/>
            <a:ext cx="8575347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Statistical Analysis: Mean Sea Level – Southern US</a:t>
            </a:r>
            <a:endParaRPr dirty="0"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42547"/>
            <a:ext cx="8368200" cy="420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34462" y="231726"/>
            <a:ext cx="8649774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Statistical Analysis: Mean Sea Level – Pacific Coast</a:t>
            </a:r>
            <a:endParaRPr dirty="0"/>
          </a:p>
        </p:txBody>
      </p:sp>
      <p:sp>
        <p:nvSpPr>
          <p:cNvPr id="279" name="Google Shape;279;p4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12066"/>
            <a:ext cx="8368200" cy="423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87900" y="207968"/>
            <a:ext cx="8368200" cy="701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Classification: </a:t>
            </a:r>
            <a:r>
              <a:rPr lang="en" b="1" i="1" dirty="0"/>
              <a:t>“</a:t>
            </a:r>
            <a:r>
              <a:rPr lang="en-US" b="1" i="1" dirty="0"/>
              <a:t>Predict </a:t>
            </a:r>
            <a:r>
              <a:rPr lang="en-US" b="1" i="1" dirty="0" err="1"/>
              <a:t>is_rising</a:t>
            </a:r>
            <a:r>
              <a:rPr lang="en-US" b="1" i="1" dirty="0"/>
              <a:t>”</a:t>
            </a:r>
            <a:endParaRPr b="1" i="1" dirty="0">
              <a:solidFill>
                <a:srgbClr val="FF0000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46" y="910983"/>
            <a:ext cx="8628508" cy="411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9D6D-8906-481C-8A0B-E7E70D6A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244549"/>
            <a:ext cx="8368200" cy="4324175"/>
          </a:xfrm>
        </p:spPr>
        <p:txBody>
          <a:bodyPr/>
          <a:lstStyle/>
          <a:p>
            <a:pPr marL="114300" indent="0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8A5D3-B696-9FC0-E975-3C9BCDC9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40" y="796430"/>
            <a:ext cx="2467319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BDCFA-45BC-6ECB-3646-47552A6A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9" y="2615312"/>
            <a:ext cx="3472732" cy="1953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4A22C-70AD-CA95-B155-4EBB386CC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50" y="2571750"/>
            <a:ext cx="2713950" cy="20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28412" y="15683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Classification: </a:t>
            </a:r>
            <a:r>
              <a:rPr lang="en" b="1" i="1" dirty="0"/>
              <a:t>“</a:t>
            </a:r>
            <a:r>
              <a:rPr lang="en-US" b="1" i="1" dirty="0"/>
              <a:t>Predict State</a:t>
            </a:r>
            <a:r>
              <a:rPr lang="en" b="1" i="1" dirty="0"/>
              <a:t>”</a:t>
            </a:r>
            <a:endParaRPr b="1" i="1"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842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2" y="974004"/>
            <a:ext cx="8511551" cy="401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82F6-B145-47AC-82D7-D588A57A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202019"/>
            <a:ext cx="8368200" cy="4710223"/>
          </a:xfrm>
        </p:spPr>
        <p:txBody>
          <a:bodyPr/>
          <a:lstStyle/>
          <a:p>
            <a:pPr marL="114300" indent="0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AED02-6D76-26E9-D5EB-9C83F5B0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4" y="0"/>
            <a:ext cx="6816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9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Rules algorithms had higher instances of accuracy, but some arbitrarily assigned all instances to “True”, which isn’t helpful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OneR and ZeroR unsuitable for classification on either attribute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REPTree unsuitable for “is_rising”, but had reasonable accuracy classifying by “state”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 very accurate classifying by “is_rising”, somewhat accurate classifying by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J48 and RandomTree performed very well on the logical attribute is_rising, but less effective classifying by state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Clustering: </a:t>
            </a:r>
            <a:r>
              <a:rPr lang="en-US" dirty="0"/>
              <a:t>Cluster the data with respect to </a:t>
            </a:r>
            <a:r>
              <a:rPr lang="en-US" i="1" dirty="0" err="1"/>
              <a:t>is_rising</a:t>
            </a:r>
            <a:endParaRPr i="1"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41991"/>
            <a:ext cx="8639142" cy="399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 set?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Dataset provided by National Oceanic and Atmospheric Administration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Collection of average measurements of sea level change recorded by Center for Operational Oceanographic Products and Services stations located mostly throughout the United States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Mean 61 years of observations recorded across instances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SIZE: 142 rows, 13 columns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No missing values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Clustering: </a:t>
            </a:r>
            <a:r>
              <a:rPr lang="en-US" dirty="0"/>
              <a:t>Cluster the data based on </a:t>
            </a:r>
            <a:r>
              <a:rPr lang="en-US" i="1" dirty="0"/>
              <a:t>state</a:t>
            </a:r>
            <a:endParaRPr i="1"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54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8596611" cy="3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cluster together instances depending on whether they have an average rise or fall in sea level?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accurately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cluster together instances based on their state?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WEKA tools do not perform this task accurately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Numerical Prediction: </a:t>
            </a:r>
            <a:r>
              <a:rPr lang="en" i="1" dirty="0"/>
              <a:t>“</a:t>
            </a:r>
            <a:r>
              <a:rPr lang="en-US" i="1" dirty="0"/>
              <a:t>Can we predict </a:t>
            </a:r>
            <a:r>
              <a:rPr lang="en-US" i="1" dirty="0" err="1"/>
              <a:t>msl_trend_mm_year</a:t>
            </a:r>
            <a:r>
              <a:rPr lang="en-US" i="1" dirty="0"/>
              <a:t>?</a:t>
            </a:r>
            <a:r>
              <a:rPr lang="en" i="1" dirty="0"/>
              <a:t>”</a:t>
            </a:r>
            <a:endParaRPr i="1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6987"/>
            <a:ext cx="8368200" cy="28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3472" y="439662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Numerical Prediction: </a:t>
            </a:r>
            <a:r>
              <a:rPr lang="en" i="1" dirty="0"/>
              <a:t>“</a:t>
            </a:r>
            <a:r>
              <a:rPr lang="en-US" i="1" dirty="0"/>
              <a:t>Can we predict </a:t>
            </a:r>
            <a:r>
              <a:rPr lang="en-US" i="1" dirty="0" err="1"/>
              <a:t>msl_trend_ft_century</a:t>
            </a:r>
            <a:r>
              <a:rPr lang="en-US" i="1" dirty="0"/>
              <a:t>?”</a:t>
            </a:r>
            <a:endParaRPr i="1" dirty="0"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47800"/>
            <a:ext cx="8458387" cy="270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predict future sea level trends with WEKA tools?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accurately, only 50% - 60% accurate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set may not have enough information to inform an accurate prediction; msl_trend columns are averages over decades, after already being averaged by month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292207" y="1351601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mostly collected around the contiguous United States, can’t provide any information on trends in sea level elsewhere in the world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Newest data collected is from 2015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Msl_trend attributes are averages taken across 30+ years, after already having been averaged by month</a:t>
            </a:r>
            <a:endParaRPr dirty="0"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2815"/>
            <a:ext cx="9143999" cy="132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https://data.world/noaa/sea-level-trends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RStudio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tidyverse(ggplot2, stringr, dplyr)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usmap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https://cran.r-project.org/web/packages/usmap/vignettes/mapping.html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Websites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https://www.marsja.se/r-add-column-to-dataframe-based-on-other-columns-conditions-dplyr/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https://cran.r-project.org/doc/manuals/r-release/R-intro.pdf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https://evoldyn.gitlab.io/evomics-2018/ref-sheets/R_strings.pdf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https://datacamp-community-prod.s3.amazonaws.com/c1fae72f-d2d7-4646-9dce-dd0f8fb5c5e8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https://www.bls.gov/respondents/mwr/electronic-data-interchange/appendix-d-usps-state-abbreviations-and-fips-codes.htm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Nominal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Station_id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Station_name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Numerical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First_year (time)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Last_year (time)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Year_range (time)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Msl_trends_mm_yr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X95_ci_mm_yr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Msl_trends_ft_century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X95_ci_ft_century (continuous)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Latitude (Geospatial)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Longitude (Geospatial)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Location Coordinate Pair (Geospatial)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650" y="1144125"/>
            <a:ext cx="5356277" cy="30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irrelevant attributes when working in WEKA: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Station_id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Station_name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First_year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Last_year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360967"/>
            <a:ext cx="8368200" cy="3636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No nominal attributes – </a:t>
            </a:r>
            <a:r>
              <a:rPr lang="en-US" dirty="0"/>
              <a:t>Would like to have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Solution: Mutate new nominal variables from existing values: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Is_rising (</a:t>
            </a:r>
            <a:r>
              <a:rPr lang="en-US" dirty="0"/>
              <a:t>Nominal - </a:t>
            </a:r>
            <a:r>
              <a:rPr lang="en" dirty="0"/>
              <a:t>Binary)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True or false depending on whether msl_trend_mm_yr is positive or negative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state (nominal)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Created attribute column with U.S state abbreviations for easier use with RStudio usmap package</a:t>
            </a:r>
          </a:p>
          <a:p>
            <a:pPr marL="139700" indent="0">
              <a:buSzPts val="1400"/>
              <a:buNone/>
            </a:pPr>
            <a:r>
              <a:rPr lang="en" dirty="0"/>
              <a:t>2. Convert data frame into .csv file – </a:t>
            </a:r>
            <a:r>
              <a:rPr lang="en-US" dirty="0"/>
              <a:t>working with RStudio (Visualization and Statistical Analysis)</a:t>
            </a:r>
          </a:p>
          <a:p>
            <a:pPr marL="139700" indent="0">
              <a:buSzPts val="1400"/>
              <a:buNone/>
            </a:pPr>
            <a:r>
              <a:rPr lang="en-US" dirty="0"/>
              <a:t>3. Convert .csv file to .</a:t>
            </a:r>
            <a:r>
              <a:rPr lang="en-US" dirty="0" err="1"/>
              <a:t>arff</a:t>
            </a:r>
            <a:r>
              <a:rPr lang="en-US" dirty="0"/>
              <a:t> type (working with WEKA)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Visualization: New England – Mid-Atlantic </a:t>
            </a:r>
            <a:endParaRPr dirty="0"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116958" y="1489824"/>
            <a:ext cx="8639142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New England – Mean Sea Level Trend</a:t>
            </a:r>
            <a:endParaRPr dirty="0"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65" y="1194632"/>
            <a:ext cx="4290553" cy="392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4;p36">
            <a:extLst>
              <a:ext uri="{FF2B5EF4-FFF2-40B4-BE49-F238E27FC236}">
                <a16:creationId xmlns:a16="http://schemas.microsoft.com/office/drawing/2014/main" id="{3D2BDE15-46A4-48C2-8C6A-C8AF047CA4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082" y="1194631"/>
            <a:ext cx="4371266" cy="387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Visualization: Southern US </a:t>
            </a:r>
            <a:endParaRPr dirty="0"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86" y="1025567"/>
            <a:ext cx="6570921" cy="411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Visualization: US – Mean Sea Level</a:t>
            </a:r>
            <a:endParaRPr dirty="0"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7724742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Google Shape;245;p39">
            <a:extLst>
              <a:ext uri="{FF2B5EF4-FFF2-40B4-BE49-F238E27FC236}">
                <a16:creationId xmlns:a16="http://schemas.microsoft.com/office/drawing/2014/main" id="{66E13D37-4C37-4A0D-9FCA-93F2FD5E7A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23" y="1052623"/>
            <a:ext cx="5597554" cy="398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dirty="0" err="1"/>
              <a:t>Viisualization</a:t>
            </a:r>
            <a:r>
              <a:rPr lang="en-US" dirty="0"/>
              <a:t>: Stations per State </a:t>
            </a:r>
            <a:endParaRPr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72" y="1144124"/>
            <a:ext cx="6985591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778</Words>
  <Application>Microsoft Office PowerPoint</Application>
  <PresentationFormat>On-screen Show (16:9)</PresentationFormat>
  <Paragraphs>89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Roboto Slab</vt:lpstr>
      <vt:lpstr>Roboto</vt:lpstr>
      <vt:lpstr>Arial</vt:lpstr>
      <vt:lpstr>Marina</vt:lpstr>
      <vt:lpstr>Sea Level Trends from 1856 - 2015</vt:lpstr>
      <vt:lpstr>What is the data set?</vt:lpstr>
      <vt:lpstr>Attributes</vt:lpstr>
      <vt:lpstr>Preprocessing Data</vt:lpstr>
      <vt:lpstr>Preprocessing data</vt:lpstr>
      <vt:lpstr>Data Visualization: New England – Mid-Atlantic </vt:lpstr>
      <vt:lpstr>Data Visualization: Southern US </vt:lpstr>
      <vt:lpstr>Data Visualization: US – Mean Sea Level</vt:lpstr>
      <vt:lpstr>Data Viisualization: Stations per State </vt:lpstr>
      <vt:lpstr>Statistical Analysis: Mean Sea Level – New England </vt:lpstr>
      <vt:lpstr>Statistical Analysis: Mean Sea Level – Mid Atlantic</vt:lpstr>
      <vt:lpstr>Statistical Analysis: Mean Sea Level – Southern US</vt:lpstr>
      <vt:lpstr>Statistical Analysis: Mean Sea Level – Pacific Coast</vt:lpstr>
      <vt:lpstr>1. Classification: “Predict is_rising”</vt:lpstr>
      <vt:lpstr>PowerPoint Presentation</vt:lpstr>
      <vt:lpstr>2. Classification: “Predict State”</vt:lpstr>
      <vt:lpstr>PowerPoint Presentation</vt:lpstr>
      <vt:lpstr>Conclusions</vt:lpstr>
      <vt:lpstr>3. Clustering: Cluster the data with respect to is_rising</vt:lpstr>
      <vt:lpstr>4. Clustering: Cluster the data based on state</vt:lpstr>
      <vt:lpstr>Conclusion</vt:lpstr>
      <vt:lpstr>5. Numerical Prediction: “Can we predict msl_trend_mm_year?”</vt:lpstr>
      <vt:lpstr>6. Numerical Prediction: “Can we predict msl_trend_ft_century?”</vt:lpstr>
      <vt:lpstr>Conclusion</vt:lpstr>
      <vt:lpstr>Limitations</vt:lpstr>
      <vt:lpstr>Sources</vt:lpstr>
      <vt:lpstr>Helpful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Trends from 1856 - 2015</dc:title>
  <dc:creator>Braynova, Elena</dc:creator>
  <cp:lastModifiedBy>mcummings7</cp:lastModifiedBy>
  <cp:revision>10</cp:revision>
  <dcterms:modified xsi:type="dcterms:W3CDTF">2022-12-05T16:26:24Z</dcterms:modified>
</cp:coreProperties>
</file>