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C8F5-6E5F-4252-9279-0F57A464F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FE223-3119-4A8B-B7FD-EB4AA3FAA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874DB-9C6E-4E6D-A91C-8C22A577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63D5-1F90-45A0-9FCB-56C8DDBF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CDD44-2D7C-4B06-8229-BCC2A290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B733-170D-43C0-A112-B2A6BD21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636F2-35A2-4E85-A645-24D121107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8593-EF7D-41B7-B14D-DF0B59D9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48ED-8219-4044-BE70-02BFA7FD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E8DDE-2FD9-43C8-9DE7-4155D07A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4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15F61-E4E3-4A1A-B7BA-B4BEA5288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BB4B2-CE71-46DF-8FE3-6B23D976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A714-3F06-4308-9C0C-C16EF6EC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6F4A-96FB-42F4-83AF-A78467D0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65D6-93CC-43CF-AEB5-D1978D04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5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665D-0488-42D9-88F5-B1033834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1E54-D947-450D-AFB4-B3D43C04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DEDA-1E8D-4454-9D78-F19B897F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98B0-6C08-4794-9584-CE6C3089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C9ED-9312-4401-AAE3-D83E4205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45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94C5-C6B6-4132-A458-92FB7EF6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82B4-D7E1-4379-974B-201A5282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61CF-09D8-48C7-9FD0-6E5CBF1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C352-4CE4-434A-BF2D-E96D9AC4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2D4D-B942-4383-A4CA-E7D3E205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7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8023-1280-4B19-A79A-F23AC0C7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2CBC-1F88-4989-95E5-2118B4153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D801-EF94-4CFE-B114-15EBF24DD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782C8-233C-4730-9B05-B3579793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CAE3-911E-4F89-B3E7-F236B0F4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B0927-0884-40AE-AB99-62112627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6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1DEB-F4F8-4B18-99DD-3DF93C10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0E24-BD0C-4BB9-8D7F-1B578CB4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A2E6F-833C-4ACE-AF86-9DD1BDD6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3DD62-F43D-4180-AC0F-FF602A92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D4B89-080D-414F-A239-79303055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63C6B-7056-4EC6-A0A0-2291FCE7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C9FA1-97CD-423A-B757-72F2620E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2CBDC-8A54-43B0-8B4C-C87CBB34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7233-686C-4EC6-85BF-7FCE0C8C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BDA6C-5428-4E35-9903-B87D31EC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994-2AD2-46F4-83F5-A2BF13C4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5CA8D-D611-446B-9D68-BAFBCCA4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B0FD1-0F53-4833-B583-78D0F694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9340C-DA83-4664-BF45-13593959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5094B-3475-48FA-93B2-A91AE851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3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400E-8D57-43E0-970D-C3EB6C65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6B8B-F366-4B3F-948C-F9DC26FC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BD2FB-3409-4143-9A1B-591BB6969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EF901-2B4D-48F0-9BD5-31EF69FC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BDF84-8FBA-44B0-8306-6141E810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F75B-8D44-43A1-AC7F-30A5511C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2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A160-8F78-4638-B65C-82EF3C26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DA561-5184-4196-A8CB-3B820EFFA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84B52-9D01-4761-A5C0-9F7853E6B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0519D-1CF6-4EA9-8062-EA83062F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0D0B-64C3-4013-9C11-C5EE732C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5F42-F5FD-4981-9421-C490B21A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1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3FDB-889F-48C1-A349-CE6F7F37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AF5CC-29AF-4C19-8308-8300291A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07D1-EEF6-4ACB-BC77-FA10C8039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B674-2742-420A-9C08-248EA6F96186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0C86F-7112-4601-943A-A3831583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5FD1-EE83-4DDC-9415-E76B9B22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051A-41DC-405F-B3D4-B35A3AACB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55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51FE-0992-4649-A5DF-C718F4A11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151"/>
            <a:ext cx="9144000" cy="104709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classes in Java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2FBA2-0EFB-4591-A302-E45735712F00}"/>
              </a:ext>
            </a:extLst>
          </p:cNvPr>
          <p:cNvSpPr txBox="1"/>
          <p:nvPr/>
        </p:nvSpPr>
        <p:spPr>
          <a:xfrm>
            <a:off x="1721223" y="1923443"/>
            <a:ext cx="8749553" cy="281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wrapper classes in Java are used to convert Primitive types (int, char, float, etc.)  to objects.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we can wrap a primitive value into a wrapper class object.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when objects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5846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8C6D-C7C6-4D5F-8767-BCA5E0C5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8306"/>
            <a:ext cx="10515600" cy="710640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below shows the primitive type and the equivalent wrapper class: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4A5E59-13A4-43D4-8E82-D761ABA45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405591"/>
              </p:ext>
            </p:extLst>
          </p:nvPr>
        </p:nvGraphicFramePr>
        <p:xfrm>
          <a:off x="2244622" y="1787908"/>
          <a:ext cx="7706201" cy="4083975"/>
        </p:xfrm>
        <a:graphic>
          <a:graphicData uri="http://schemas.openxmlformats.org/drawingml/2006/table">
            <a:tbl>
              <a:tblPr/>
              <a:tblGrid>
                <a:gridCol w="3850013">
                  <a:extLst>
                    <a:ext uri="{9D8B030D-6E8A-4147-A177-3AD203B41FA5}">
                      <a16:colId xmlns:a16="http://schemas.microsoft.com/office/drawing/2014/main" val="3973634968"/>
                    </a:ext>
                  </a:extLst>
                </a:gridCol>
                <a:gridCol w="3856188">
                  <a:extLst>
                    <a:ext uri="{9D8B030D-6E8A-4147-A177-3AD203B41FA5}">
                      <a16:colId xmlns:a16="http://schemas.microsoft.com/office/drawing/2014/main" val="3258220376"/>
                    </a:ext>
                  </a:extLst>
                </a:gridCol>
              </a:tblGrid>
              <a:tr h="4537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Primitive Data 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Wrapper Class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782835"/>
                  </a:ext>
                </a:extLst>
              </a:tr>
              <a:tr h="4537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byte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Byte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83915"/>
                  </a:ext>
                </a:extLst>
              </a:tr>
              <a:tr h="4537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short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Short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278268"/>
                  </a:ext>
                </a:extLst>
              </a:tr>
              <a:tr h="45377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int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Integer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222974"/>
                  </a:ext>
                </a:extLst>
              </a:tr>
              <a:tr h="4537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long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24058"/>
                  </a:ext>
                </a:extLst>
              </a:tr>
              <a:tr h="4537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008069"/>
                  </a:ext>
                </a:extLst>
              </a:tr>
              <a:tr h="4537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double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Double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452078"/>
                  </a:ext>
                </a:extLst>
              </a:tr>
              <a:tr h="4537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boolean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Boolean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134335"/>
                  </a:ext>
                </a:extLst>
              </a:tr>
              <a:tr h="45377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char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Character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1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0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97AA-17D8-4379-A992-CB0E4DE4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Wrapper classes and Methods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6F9656-BA95-477A-A81A-ADAA45BF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47779"/>
              </p:ext>
            </p:extLst>
          </p:nvPr>
        </p:nvGraphicFramePr>
        <p:xfrm>
          <a:off x="1997635" y="1921915"/>
          <a:ext cx="8196730" cy="301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365">
                  <a:extLst>
                    <a:ext uri="{9D8B030D-6E8A-4147-A177-3AD203B41FA5}">
                      <a16:colId xmlns:a16="http://schemas.microsoft.com/office/drawing/2014/main" val="236255008"/>
                    </a:ext>
                  </a:extLst>
                </a:gridCol>
                <a:gridCol w="4098365">
                  <a:extLst>
                    <a:ext uri="{9D8B030D-6E8A-4147-A177-3AD203B41FA5}">
                      <a16:colId xmlns:a16="http://schemas.microsoft.com/office/drawing/2014/main" val="279301388"/>
                    </a:ext>
                  </a:extLst>
                </a:gridCol>
              </a:tblGrid>
              <a:tr h="59065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Wrapper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26137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parseInt(), valueOf(), compareTo()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536319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parseDouble(), doubleValue()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51412"/>
                  </a:ext>
                </a:extLst>
              </a:tr>
              <a:tr h="65153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isLetter(), isDigit()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41355"/>
                  </a:ext>
                </a:extLst>
              </a:tr>
              <a:tr h="59065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Boolean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parseBoolean(), valueOf()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5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3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367D-6E44-448F-935B-69EC885E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641303"/>
            <a:ext cx="10515600" cy="612028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Autoboxing and Unboxing</a:t>
            </a:r>
            <a:br>
              <a:rPr lang="en-IN" sz="3600" b="1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5897-2BE4-493E-812B-929519431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17" y="1253331"/>
            <a:ext cx="10515600" cy="5138504"/>
          </a:xfrm>
        </p:spPr>
        <p:txBody>
          <a:bodyPr>
            <a:noAutofit/>
          </a:bodyPr>
          <a:lstStyle/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Autoboxing</a:t>
            </a:r>
          </a:p>
          <a:p>
            <a:pPr algn="just" fontAlgn="base">
              <a:lnSpc>
                <a:spcPct val="16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conversion of primitive types to the object of their corresponding wrapper classes is known as autoboxing. </a:t>
            </a:r>
          </a:p>
          <a:p>
            <a:pPr algn="just" fontAlgn="base">
              <a:lnSpc>
                <a:spcPct val="16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 – conversion of int to Integer, long to Long, double to Double, etc. </a:t>
            </a:r>
          </a:p>
          <a:p>
            <a:pPr marL="0" indent="0" algn="just" fontAlgn="base">
              <a:lnSpc>
                <a:spcPct val="16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Primitive → Wrapper object</a:t>
            </a:r>
          </a:p>
          <a:p>
            <a:pPr marL="0" indent="0" algn="just" fontAlgn="base">
              <a:lnSpc>
                <a:spcPct val="16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 x = 5; </a:t>
            </a:r>
          </a:p>
          <a:p>
            <a:pPr marL="0" indent="0" algn="just" fontAlgn="base">
              <a:lnSpc>
                <a:spcPct val="160000"/>
              </a:lnSpc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Integer y = x;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Unboxing</a:t>
            </a:r>
          </a:p>
          <a:p>
            <a:pPr algn="just" fontAlgn="base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just the reverse process of autoboxing. Automatically converting an object of a wrapper class to its corresponding primitive type is known as unboxing. </a:t>
            </a:r>
          </a:p>
          <a:p>
            <a:pPr algn="just" fontAlgn="base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conversion of Integer to int, Long to long, Double to double, etc.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Wrapper object → Primitive 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Integer a = new Integer(10); </a:t>
            </a:r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 b = a;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4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7D94-80EF-4915-B540-485DF2A9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Wrapper classes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1185B0-FF89-4AE1-871A-69EE4F15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5"/>
            <a:ext cx="10515600" cy="243234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collections (like ArrayList, HashMap) only work with objects. Wrapper classes allow primitive values to be stored as objects.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classes allow automatic conversion between primitives and objects.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classes include methods for parsing, comparison, type conversion, etc.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5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72F8-DB4E-431D-ACA7-96F64341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A64864-6CF8-4C38-AF46-E81B8F3B1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60675"/>
              </p:ext>
            </p:extLst>
          </p:nvPr>
        </p:nvGraphicFramePr>
        <p:xfrm>
          <a:off x="1915458" y="1829421"/>
          <a:ext cx="8089154" cy="3199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4577">
                  <a:extLst>
                    <a:ext uri="{9D8B030D-6E8A-4147-A177-3AD203B41FA5}">
                      <a16:colId xmlns:a16="http://schemas.microsoft.com/office/drawing/2014/main" val="2533232833"/>
                    </a:ext>
                  </a:extLst>
                </a:gridCol>
                <a:gridCol w="4044577">
                  <a:extLst>
                    <a:ext uri="{9D8B030D-6E8A-4147-A177-3AD203B41FA5}">
                      <a16:colId xmlns:a16="http://schemas.microsoft.com/office/drawing/2014/main" val="511138062"/>
                    </a:ext>
                  </a:extLst>
                </a:gridCol>
              </a:tblGrid>
              <a:tr h="5178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020927"/>
                  </a:ext>
                </a:extLst>
              </a:tr>
              <a:tr h="8937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Collections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Storing int, float, etc., in ArrayList, HashMap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89997"/>
                  </a:ext>
                </a:extLst>
              </a:tr>
              <a:tr h="89377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Parsing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Converting strings to numbers: </a:t>
                      </a:r>
                      <a:r>
                        <a:rPr lang="en-US" dirty="0" err="1"/>
                        <a:t>Integer.parseInt</a:t>
                      </a:r>
                      <a:r>
                        <a:rPr lang="en-US" dirty="0"/>
                        <a:t>("123")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848966"/>
                  </a:ext>
                </a:extLst>
              </a:tr>
              <a:tr h="8937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Null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Distinguishing between 0 and "no value" using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96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3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341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Wrapper classes in Java </vt:lpstr>
      <vt:lpstr>The table below shows the primitive type and the equivalent wrapper class:</vt:lpstr>
      <vt:lpstr>Wrapper classes and Methods</vt:lpstr>
      <vt:lpstr>Autoboxing and Unboxing </vt:lpstr>
      <vt:lpstr>Why use Wrapper classes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classes in Java</dc:title>
  <dc:creator>omsai</dc:creator>
  <cp:lastModifiedBy>omsai</cp:lastModifiedBy>
  <cp:revision>61</cp:revision>
  <dcterms:created xsi:type="dcterms:W3CDTF">2025-09-21T06:05:32Z</dcterms:created>
  <dcterms:modified xsi:type="dcterms:W3CDTF">2025-09-21T08:40:38Z</dcterms:modified>
</cp:coreProperties>
</file>