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6"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9" r:id="rId17"/>
    <p:sldId id="270" r:id="rId18"/>
    <p:sldId id="271"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0D2D927-BFEA-45C5-B03B-C0C910599B7E}" v="67" dt="2023-04-18T07:13:23.40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74" d="100"/>
          <a:sy n="74" d="100"/>
        </p:scale>
        <p:origin x="376"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D85121F-0BF7-4DC4-8487-5EA69F0C6DF4}" type="datetimeFigureOut">
              <a:rPr lang="en-US" smtClean="0"/>
              <a:t>4/18/2023</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E8BB18B3-ABB5-43D2-8875-FB8BD8678087}" type="slidenum">
              <a:rPr lang="en-US" smtClean="0"/>
              <a:t>‹#›</a:t>
            </a:fld>
            <a:endParaRPr lang="en-US"/>
          </a:p>
        </p:txBody>
      </p:sp>
    </p:spTree>
    <p:extLst>
      <p:ext uri="{BB962C8B-B14F-4D97-AF65-F5344CB8AC3E}">
        <p14:creationId xmlns:p14="http://schemas.microsoft.com/office/powerpoint/2010/main" val="26873261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D85121F-0BF7-4DC4-8487-5EA69F0C6DF4}" type="datetimeFigureOut">
              <a:rPr lang="en-US" smtClean="0"/>
              <a:t>4/18/2023</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8BB18B3-ABB5-43D2-8875-FB8BD8678087}" type="slidenum">
              <a:rPr lang="en-US" smtClean="0"/>
              <a:t>‹#›</a:t>
            </a:fld>
            <a:endParaRPr lang="en-US"/>
          </a:p>
        </p:txBody>
      </p:sp>
    </p:spTree>
    <p:extLst>
      <p:ext uri="{BB962C8B-B14F-4D97-AF65-F5344CB8AC3E}">
        <p14:creationId xmlns:p14="http://schemas.microsoft.com/office/powerpoint/2010/main" val="10247316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D85121F-0BF7-4DC4-8487-5EA69F0C6DF4}" type="datetimeFigureOut">
              <a:rPr lang="en-US" smtClean="0"/>
              <a:t>4/18/2023</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8BB18B3-ABB5-43D2-8875-FB8BD8678087}"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2255465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CD85121F-0BF7-4DC4-8487-5EA69F0C6DF4}" type="datetimeFigureOut">
              <a:rPr lang="en-US" smtClean="0"/>
              <a:t>4/18/2023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8BB18B3-ABB5-43D2-8875-FB8BD8678087}" type="slidenum">
              <a:rPr lang="en-US" smtClean="0"/>
              <a:t>‹#›</a:t>
            </a:fld>
            <a:endParaRPr lang="en-US"/>
          </a:p>
        </p:txBody>
      </p:sp>
    </p:spTree>
    <p:extLst>
      <p:ext uri="{BB962C8B-B14F-4D97-AF65-F5344CB8AC3E}">
        <p14:creationId xmlns:p14="http://schemas.microsoft.com/office/powerpoint/2010/main" val="11006295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CD85121F-0BF7-4DC4-8487-5EA69F0C6DF4}" type="datetimeFigureOut">
              <a:rPr lang="en-US" smtClean="0"/>
              <a:t>4/18/2023</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8BB18B3-ABB5-43D2-8875-FB8BD8678087}"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0107666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CD85121F-0BF7-4DC4-8487-5EA69F0C6DF4}" type="datetimeFigureOut">
              <a:rPr lang="en-US" smtClean="0"/>
              <a:t>4/18/2023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8BB18B3-ABB5-43D2-8875-FB8BD8678087}" type="slidenum">
              <a:rPr lang="en-US" smtClean="0"/>
              <a:t>‹#›</a:t>
            </a:fld>
            <a:endParaRPr lang="en-US"/>
          </a:p>
        </p:txBody>
      </p:sp>
    </p:spTree>
    <p:extLst>
      <p:ext uri="{BB962C8B-B14F-4D97-AF65-F5344CB8AC3E}">
        <p14:creationId xmlns:p14="http://schemas.microsoft.com/office/powerpoint/2010/main" val="2475822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85121F-0BF7-4DC4-8487-5EA69F0C6DF4}" type="datetimeFigureOut">
              <a:rPr lang="en-US" smtClean="0"/>
              <a:t>4/18/2023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8BB18B3-ABB5-43D2-8875-FB8BD8678087}" type="slidenum">
              <a:rPr lang="en-US" smtClean="0"/>
              <a:t>‹#›</a:t>
            </a:fld>
            <a:endParaRPr lang="en-US"/>
          </a:p>
        </p:txBody>
      </p:sp>
    </p:spTree>
    <p:extLst>
      <p:ext uri="{BB962C8B-B14F-4D97-AF65-F5344CB8AC3E}">
        <p14:creationId xmlns:p14="http://schemas.microsoft.com/office/powerpoint/2010/main" val="23894252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85121F-0BF7-4DC4-8487-5EA69F0C6DF4}" type="datetimeFigureOut">
              <a:rPr lang="en-US" smtClean="0"/>
              <a:t>4/18/2023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8BB18B3-ABB5-43D2-8875-FB8BD8678087}" type="slidenum">
              <a:rPr lang="en-US" smtClean="0"/>
              <a:t>‹#›</a:t>
            </a:fld>
            <a:endParaRPr lang="en-US"/>
          </a:p>
        </p:txBody>
      </p:sp>
    </p:spTree>
    <p:extLst>
      <p:ext uri="{BB962C8B-B14F-4D97-AF65-F5344CB8AC3E}">
        <p14:creationId xmlns:p14="http://schemas.microsoft.com/office/powerpoint/2010/main" val="32176263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85121F-0BF7-4DC4-8487-5EA69F0C6DF4}" type="datetimeFigureOut">
              <a:rPr lang="en-US" smtClean="0"/>
              <a:t>4/18/2023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8BB18B3-ABB5-43D2-8875-FB8BD8678087}" type="slidenum">
              <a:rPr lang="en-US" smtClean="0"/>
              <a:t>‹#›</a:t>
            </a:fld>
            <a:endParaRPr lang="en-US"/>
          </a:p>
        </p:txBody>
      </p:sp>
    </p:spTree>
    <p:extLst>
      <p:ext uri="{BB962C8B-B14F-4D97-AF65-F5344CB8AC3E}">
        <p14:creationId xmlns:p14="http://schemas.microsoft.com/office/powerpoint/2010/main" val="37999033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D85121F-0BF7-4DC4-8487-5EA69F0C6DF4}" type="datetimeFigureOut">
              <a:rPr lang="en-US" smtClean="0"/>
              <a:t>4/18/2023</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8BB18B3-ABB5-43D2-8875-FB8BD8678087}" type="slidenum">
              <a:rPr lang="en-US" smtClean="0"/>
              <a:t>‹#›</a:t>
            </a:fld>
            <a:endParaRPr lang="en-US"/>
          </a:p>
        </p:txBody>
      </p:sp>
    </p:spTree>
    <p:extLst>
      <p:ext uri="{BB962C8B-B14F-4D97-AF65-F5344CB8AC3E}">
        <p14:creationId xmlns:p14="http://schemas.microsoft.com/office/powerpoint/2010/main" val="16298385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D85121F-0BF7-4DC4-8487-5EA69F0C6DF4}" type="datetimeFigureOut">
              <a:rPr lang="en-US" smtClean="0"/>
              <a:t>4/18/2023</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E8BB18B3-ABB5-43D2-8875-FB8BD8678087}" type="slidenum">
              <a:rPr lang="en-US" smtClean="0"/>
              <a:t>‹#›</a:t>
            </a:fld>
            <a:endParaRPr lang="en-US"/>
          </a:p>
        </p:txBody>
      </p:sp>
    </p:spTree>
    <p:extLst>
      <p:ext uri="{BB962C8B-B14F-4D97-AF65-F5344CB8AC3E}">
        <p14:creationId xmlns:p14="http://schemas.microsoft.com/office/powerpoint/2010/main" val="31685594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D85121F-0BF7-4DC4-8487-5EA69F0C6DF4}" type="datetimeFigureOut">
              <a:rPr lang="en-US" smtClean="0"/>
              <a:t>4/18/2023</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E8BB18B3-ABB5-43D2-8875-FB8BD8678087}" type="slidenum">
              <a:rPr lang="en-US" smtClean="0"/>
              <a:t>‹#›</a:t>
            </a:fld>
            <a:endParaRPr lang="en-US"/>
          </a:p>
        </p:txBody>
      </p:sp>
    </p:spTree>
    <p:extLst>
      <p:ext uri="{BB962C8B-B14F-4D97-AF65-F5344CB8AC3E}">
        <p14:creationId xmlns:p14="http://schemas.microsoft.com/office/powerpoint/2010/main" val="24763856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D85121F-0BF7-4DC4-8487-5EA69F0C6DF4}" type="datetimeFigureOut">
              <a:rPr lang="en-US" smtClean="0"/>
              <a:t>4/18/2023</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E8BB18B3-ABB5-43D2-8875-FB8BD8678087}" type="slidenum">
              <a:rPr lang="en-US" smtClean="0"/>
              <a:t>‹#›</a:t>
            </a:fld>
            <a:endParaRPr lang="en-US"/>
          </a:p>
        </p:txBody>
      </p:sp>
    </p:spTree>
    <p:extLst>
      <p:ext uri="{BB962C8B-B14F-4D97-AF65-F5344CB8AC3E}">
        <p14:creationId xmlns:p14="http://schemas.microsoft.com/office/powerpoint/2010/main" val="3690756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D85121F-0BF7-4DC4-8487-5EA69F0C6DF4}" type="datetimeFigureOut">
              <a:rPr lang="en-US" smtClean="0"/>
              <a:t>4/18/2023</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E8BB18B3-ABB5-43D2-8875-FB8BD8678087}" type="slidenum">
              <a:rPr lang="en-US" smtClean="0"/>
              <a:t>‹#›</a:t>
            </a:fld>
            <a:endParaRPr lang="en-US"/>
          </a:p>
        </p:txBody>
      </p:sp>
    </p:spTree>
    <p:extLst>
      <p:ext uri="{BB962C8B-B14F-4D97-AF65-F5344CB8AC3E}">
        <p14:creationId xmlns:p14="http://schemas.microsoft.com/office/powerpoint/2010/main" val="42199852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D85121F-0BF7-4DC4-8487-5EA69F0C6DF4}" type="datetimeFigureOut">
              <a:rPr lang="en-US" smtClean="0"/>
              <a:t>4/18/2023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E8BB18B3-ABB5-43D2-8875-FB8BD8678087}" type="slidenum">
              <a:rPr lang="en-US" smtClean="0"/>
              <a:t>‹#›</a:t>
            </a:fld>
            <a:endParaRPr lang="en-US"/>
          </a:p>
        </p:txBody>
      </p:sp>
    </p:spTree>
    <p:extLst>
      <p:ext uri="{BB962C8B-B14F-4D97-AF65-F5344CB8AC3E}">
        <p14:creationId xmlns:p14="http://schemas.microsoft.com/office/powerpoint/2010/main" val="23338712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D85121F-0BF7-4DC4-8487-5EA69F0C6DF4}" type="datetimeFigureOut">
              <a:rPr lang="en-US" smtClean="0"/>
              <a:t>4/18/2023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8BB18B3-ABB5-43D2-8875-FB8BD8678087}" type="slidenum">
              <a:rPr lang="en-US" smtClean="0"/>
              <a:t>‹#›</a:t>
            </a:fld>
            <a:endParaRPr lang="en-US"/>
          </a:p>
        </p:txBody>
      </p:sp>
    </p:spTree>
    <p:extLst>
      <p:ext uri="{BB962C8B-B14F-4D97-AF65-F5344CB8AC3E}">
        <p14:creationId xmlns:p14="http://schemas.microsoft.com/office/powerpoint/2010/main" val="27497733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CD85121F-0BF7-4DC4-8487-5EA69F0C6DF4}" type="datetimeFigureOut">
              <a:rPr lang="en-US" smtClean="0"/>
              <a:t>4/18/2023</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E8BB18B3-ABB5-43D2-8875-FB8BD8678087}" type="slidenum">
              <a:rPr lang="en-US" smtClean="0"/>
              <a:t>‹#›</a:t>
            </a:fld>
            <a:endParaRPr lang="en-US"/>
          </a:p>
        </p:txBody>
      </p:sp>
    </p:spTree>
    <p:extLst>
      <p:ext uri="{BB962C8B-B14F-4D97-AF65-F5344CB8AC3E}">
        <p14:creationId xmlns:p14="http://schemas.microsoft.com/office/powerpoint/2010/main" val="1334710"/>
      </p:ext>
    </p:extLst>
  </p:cSld>
  <p:clrMap bg1="lt1" tx1="dk1" bg2="lt2" tx2="dk2" accent1="accent1" accent2="accent2" accent3="accent3" accent4="accent4" accent5="accent5" accent6="accent6" hlink="hlink" folHlink="folHlink"/>
  <p:sldLayoutIdLst>
    <p:sldLayoutId id="2147483787" r:id="rId1"/>
    <p:sldLayoutId id="2147483788" r:id="rId2"/>
    <p:sldLayoutId id="2147483789" r:id="rId3"/>
    <p:sldLayoutId id="2147483790" r:id="rId4"/>
    <p:sldLayoutId id="2147483791" r:id="rId5"/>
    <p:sldLayoutId id="2147483792" r:id="rId6"/>
    <p:sldLayoutId id="2147483793" r:id="rId7"/>
    <p:sldLayoutId id="2147483794" r:id="rId8"/>
    <p:sldLayoutId id="2147483795" r:id="rId9"/>
    <p:sldLayoutId id="2147483796" r:id="rId10"/>
    <p:sldLayoutId id="2147483797" r:id="rId11"/>
    <p:sldLayoutId id="2147483798" r:id="rId12"/>
    <p:sldLayoutId id="2147483799" r:id="rId13"/>
    <p:sldLayoutId id="2147483800" r:id="rId14"/>
    <p:sldLayoutId id="2147483801" r:id="rId15"/>
    <p:sldLayoutId id="2147483802"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4E6383-0B45-FC2E-E3C0-B091EDA0FB8F}"/>
              </a:ext>
            </a:extLst>
          </p:cNvPr>
          <p:cNvSpPr>
            <a:spLocks noGrp="1"/>
          </p:cNvSpPr>
          <p:nvPr>
            <p:ph type="ctrTitle"/>
          </p:nvPr>
        </p:nvSpPr>
        <p:spPr>
          <a:xfrm>
            <a:off x="1414733" y="1604514"/>
            <a:ext cx="10089880" cy="2165229"/>
          </a:xfrm>
        </p:spPr>
        <p:txBody>
          <a:bodyPr>
            <a:normAutofit/>
          </a:bodyPr>
          <a:lstStyle/>
          <a:p>
            <a:r>
              <a:rPr lang="en-US" sz="4000" dirty="0">
                <a:latin typeface="Times New Roman" panose="02020603050405020304" pitchFamily="18" charset="0"/>
                <a:cs typeface="Times New Roman" panose="02020603050405020304" pitchFamily="18" charset="0"/>
              </a:rPr>
              <a:t>Tackling the Global Obesity Crisis: An Exploration of Adult BMI Prevalence Across the World</a:t>
            </a:r>
          </a:p>
        </p:txBody>
      </p:sp>
      <p:sp>
        <p:nvSpPr>
          <p:cNvPr id="3" name="Subtitle 2">
            <a:extLst>
              <a:ext uri="{FF2B5EF4-FFF2-40B4-BE49-F238E27FC236}">
                <a16:creationId xmlns:a16="http://schemas.microsoft.com/office/drawing/2014/main" id="{BDCE7C68-9D60-6E22-ACD7-E2057BDEC925}"/>
              </a:ext>
            </a:extLst>
          </p:cNvPr>
          <p:cNvSpPr>
            <a:spLocks noGrp="1"/>
          </p:cNvSpPr>
          <p:nvPr>
            <p:ph type="subTitle" idx="1"/>
          </p:nvPr>
        </p:nvSpPr>
        <p:spPr>
          <a:xfrm>
            <a:off x="6409426" y="3623094"/>
            <a:ext cx="5095186" cy="2950233"/>
          </a:xfrm>
        </p:spPr>
        <p:txBody>
          <a:bodyPr/>
          <a:lstStyle/>
          <a:p>
            <a:r>
              <a:rPr lang="en-US" dirty="0"/>
              <a:t>                                                                                             </a:t>
            </a:r>
          </a:p>
        </p:txBody>
      </p:sp>
      <p:sp>
        <p:nvSpPr>
          <p:cNvPr id="5" name="TextBox 4">
            <a:extLst>
              <a:ext uri="{FF2B5EF4-FFF2-40B4-BE49-F238E27FC236}">
                <a16:creationId xmlns:a16="http://schemas.microsoft.com/office/drawing/2014/main" id="{5D37CB6F-1BD2-193E-A160-7B790E2D7768}"/>
              </a:ext>
            </a:extLst>
          </p:cNvPr>
          <p:cNvSpPr txBox="1"/>
          <p:nvPr/>
        </p:nvSpPr>
        <p:spPr>
          <a:xfrm>
            <a:off x="7625752" y="4019908"/>
            <a:ext cx="3968150" cy="1754326"/>
          </a:xfrm>
          <a:prstGeom prst="rect">
            <a:avLst/>
          </a:prstGeom>
          <a:noFill/>
        </p:spPr>
        <p:txBody>
          <a:bodyPr wrap="square">
            <a:spAutoFit/>
          </a:bodyPr>
          <a:lstStyle/>
          <a:p>
            <a:r>
              <a:rPr lang="en-US" dirty="0" err="1">
                <a:solidFill>
                  <a:schemeClr val="tx1">
                    <a:lumMod val="85000"/>
                    <a:lumOff val="15000"/>
                  </a:schemeClr>
                </a:solidFill>
              </a:rPr>
              <a:t>Rajput,Deepak</a:t>
            </a:r>
            <a:r>
              <a:rPr lang="en-US" dirty="0">
                <a:solidFill>
                  <a:schemeClr val="tx1">
                    <a:lumMod val="85000"/>
                    <a:lumOff val="15000"/>
                  </a:schemeClr>
                </a:solidFill>
              </a:rPr>
              <a:t> </a:t>
            </a:r>
            <a:r>
              <a:rPr lang="en-US" dirty="0" err="1">
                <a:solidFill>
                  <a:schemeClr val="tx1">
                    <a:lumMod val="85000"/>
                    <a:lumOff val="15000"/>
                  </a:schemeClr>
                </a:solidFill>
              </a:rPr>
              <a:t>Shersingh</a:t>
            </a:r>
            <a:endParaRPr lang="en-US" dirty="0">
              <a:solidFill>
                <a:schemeClr val="tx1">
                  <a:lumMod val="85000"/>
                  <a:lumOff val="15000"/>
                </a:schemeClr>
              </a:solidFill>
            </a:endParaRPr>
          </a:p>
          <a:p>
            <a:r>
              <a:rPr lang="en-US" dirty="0" err="1">
                <a:solidFill>
                  <a:schemeClr val="tx1">
                    <a:lumMod val="85000"/>
                    <a:lumOff val="15000"/>
                  </a:schemeClr>
                </a:solidFill>
              </a:rPr>
              <a:t>Yeramreddy,Teja</a:t>
            </a:r>
            <a:r>
              <a:rPr lang="en-US" dirty="0">
                <a:solidFill>
                  <a:schemeClr val="tx1">
                    <a:lumMod val="85000"/>
                    <a:lumOff val="15000"/>
                  </a:schemeClr>
                </a:solidFill>
              </a:rPr>
              <a:t> Vineeth Reddy</a:t>
            </a:r>
          </a:p>
          <a:p>
            <a:r>
              <a:rPr lang="en-US" dirty="0">
                <a:solidFill>
                  <a:schemeClr val="tx1">
                    <a:lumMod val="85000"/>
                    <a:lumOff val="15000"/>
                  </a:schemeClr>
                </a:solidFill>
              </a:rPr>
              <a:t>Mohammed, </a:t>
            </a:r>
            <a:r>
              <a:rPr lang="en-US" dirty="0" err="1">
                <a:solidFill>
                  <a:schemeClr val="tx1">
                    <a:lumMod val="85000"/>
                    <a:lumOff val="15000"/>
                  </a:schemeClr>
                </a:solidFill>
              </a:rPr>
              <a:t>Ahteshamuddin</a:t>
            </a:r>
            <a:endParaRPr lang="en-US" dirty="0">
              <a:solidFill>
                <a:schemeClr val="tx1">
                  <a:lumMod val="85000"/>
                  <a:lumOff val="15000"/>
                </a:schemeClr>
              </a:solidFill>
            </a:endParaRPr>
          </a:p>
          <a:p>
            <a:r>
              <a:rPr lang="en-US" dirty="0" err="1">
                <a:solidFill>
                  <a:schemeClr val="tx1">
                    <a:lumMod val="85000"/>
                    <a:lumOff val="15000"/>
                  </a:schemeClr>
                </a:solidFill>
              </a:rPr>
              <a:t>Chetipalli,Aditya</a:t>
            </a:r>
            <a:endParaRPr lang="en-US" dirty="0">
              <a:solidFill>
                <a:schemeClr val="tx1">
                  <a:lumMod val="85000"/>
                  <a:lumOff val="15000"/>
                </a:schemeClr>
              </a:solidFill>
            </a:endParaRPr>
          </a:p>
          <a:p>
            <a:r>
              <a:rPr lang="en-US" dirty="0" err="1">
                <a:solidFill>
                  <a:schemeClr val="tx1">
                    <a:lumMod val="85000"/>
                    <a:lumOff val="15000"/>
                  </a:schemeClr>
                </a:solidFill>
              </a:rPr>
              <a:t>Khazi,Nasiruddin</a:t>
            </a:r>
            <a:endParaRPr lang="en-US" dirty="0">
              <a:solidFill>
                <a:schemeClr val="tx1">
                  <a:lumMod val="85000"/>
                  <a:lumOff val="15000"/>
                </a:schemeClr>
              </a:solidFill>
            </a:endParaRPr>
          </a:p>
          <a:p>
            <a:r>
              <a:rPr lang="en-US" dirty="0" err="1">
                <a:solidFill>
                  <a:schemeClr val="tx1">
                    <a:lumMod val="85000"/>
                    <a:lumOff val="15000"/>
                  </a:schemeClr>
                </a:solidFill>
              </a:rPr>
              <a:t>Shanigarapu,Soumya</a:t>
            </a:r>
            <a:endParaRPr lang="en-US" dirty="0">
              <a:solidFill>
                <a:schemeClr val="tx1">
                  <a:lumMod val="85000"/>
                  <a:lumOff val="15000"/>
                </a:schemeClr>
              </a:solidFill>
            </a:endParaRPr>
          </a:p>
        </p:txBody>
      </p:sp>
    </p:spTree>
    <p:extLst>
      <p:ext uri="{BB962C8B-B14F-4D97-AF65-F5344CB8AC3E}">
        <p14:creationId xmlns:p14="http://schemas.microsoft.com/office/powerpoint/2010/main" val="17223612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5DCBD5D-B687-294A-D6D4-DC2FDD52F2C5}"/>
              </a:ext>
            </a:extLst>
          </p:cNvPr>
          <p:cNvSpPr>
            <a:spLocks noGrp="1"/>
          </p:cNvSpPr>
          <p:nvPr>
            <p:ph idx="1"/>
          </p:nvPr>
        </p:nvSpPr>
        <p:spPr>
          <a:xfrm>
            <a:off x="1535502" y="948907"/>
            <a:ext cx="9969110" cy="4962316"/>
          </a:xfrm>
        </p:spPr>
        <p:txBody>
          <a:bodyPr/>
          <a:lstStyle/>
          <a:p>
            <a:pPr marL="0" indent="0">
              <a:buNone/>
            </a:pPr>
            <a:r>
              <a:rPr lang="en-US" u="sng" dirty="0">
                <a:solidFill>
                  <a:srgbClr val="C00000"/>
                </a:solidFill>
              </a:rPr>
              <a:t>Data Visualization for the Raw Data</a:t>
            </a:r>
            <a:r>
              <a:rPr lang="en-IN" u="sng" dirty="0">
                <a:solidFill>
                  <a:srgbClr val="C00000"/>
                </a:solidFill>
                <a:latin typeface="Calibri" panose="020F0502020204030204" pitchFamily="34" charset="0"/>
                <a:cs typeface="Times New Roman" panose="02020603050405020304" pitchFamily="18" charset="0"/>
              </a:rPr>
              <a:t>:</a:t>
            </a:r>
          </a:p>
          <a:p>
            <a:pPr marL="0" indent="0">
              <a:buNone/>
            </a:pPr>
            <a:endParaRPr lang="en-US" dirty="0"/>
          </a:p>
        </p:txBody>
      </p:sp>
      <p:pic>
        <p:nvPicPr>
          <p:cNvPr id="2" name="Picture 1" descr="Map&#10;&#10;Description automatically generated">
            <a:extLst>
              <a:ext uri="{FF2B5EF4-FFF2-40B4-BE49-F238E27FC236}">
                <a16:creationId xmlns:a16="http://schemas.microsoft.com/office/drawing/2014/main" id="{2DEA702B-A88F-5C14-DDB7-C025DFAC4C09}"/>
              </a:ext>
            </a:extLst>
          </p:cNvPr>
          <p:cNvPicPr>
            <a:picLocks noChangeAspect="1"/>
          </p:cNvPicPr>
          <p:nvPr/>
        </p:nvPicPr>
        <p:blipFill>
          <a:blip r:embed="rId2"/>
          <a:stretch>
            <a:fillRect/>
          </a:stretch>
        </p:blipFill>
        <p:spPr>
          <a:xfrm>
            <a:off x="1714260" y="1750444"/>
            <a:ext cx="2794000" cy="3581400"/>
          </a:xfrm>
          <a:prstGeom prst="rect">
            <a:avLst/>
          </a:prstGeom>
          <a:ln>
            <a:solidFill>
              <a:schemeClr val="tx1"/>
            </a:solidFill>
          </a:ln>
        </p:spPr>
      </p:pic>
      <p:pic>
        <p:nvPicPr>
          <p:cNvPr id="5" name="Picture 4">
            <a:extLst>
              <a:ext uri="{FF2B5EF4-FFF2-40B4-BE49-F238E27FC236}">
                <a16:creationId xmlns:a16="http://schemas.microsoft.com/office/drawing/2014/main" id="{3B34CE86-A7B3-C38E-F389-FF797D10FA0A}"/>
              </a:ext>
            </a:extLst>
          </p:cNvPr>
          <p:cNvPicPr>
            <a:picLocks noChangeAspect="1"/>
          </p:cNvPicPr>
          <p:nvPr/>
        </p:nvPicPr>
        <p:blipFill>
          <a:blip r:embed="rId3"/>
          <a:stretch>
            <a:fillRect/>
          </a:stretch>
        </p:blipFill>
        <p:spPr>
          <a:xfrm>
            <a:off x="5025234" y="1750444"/>
            <a:ext cx="2981202" cy="3603048"/>
          </a:xfrm>
          <a:prstGeom prst="rect">
            <a:avLst/>
          </a:prstGeom>
        </p:spPr>
      </p:pic>
    </p:spTree>
    <p:extLst>
      <p:ext uri="{BB962C8B-B14F-4D97-AF65-F5344CB8AC3E}">
        <p14:creationId xmlns:p14="http://schemas.microsoft.com/office/powerpoint/2010/main" val="32498144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5DCBD5D-B687-294A-D6D4-DC2FDD52F2C5}"/>
              </a:ext>
            </a:extLst>
          </p:cNvPr>
          <p:cNvSpPr>
            <a:spLocks noGrp="1"/>
          </p:cNvSpPr>
          <p:nvPr>
            <p:ph idx="1"/>
          </p:nvPr>
        </p:nvSpPr>
        <p:spPr>
          <a:xfrm>
            <a:off x="1535502" y="948907"/>
            <a:ext cx="9969110" cy="4962316"/>
          </a:xfrm>
        </p:spPr>
        <p:txBody>
          <a:bodyPr/>
          <a:lstStyle/>
          <a:p>
            <a:pPr marL="0" indent="0">
              <a:buNone/>
            </a:pPr>
            <a:r>
              <a:rPr lang="en-US" u="sng" dirty="0">
                <a:solidFill>
                  <a:srgbClr val="C00000"/>
                </a:solidFill>
              </a:rPr>
              <a:t>BAR GRAPH for the Raw Data</a:t>
            </a:r>
            <a:r>
              <a:rPr lang="en-IN" u="sng" dirty="0">
                <a:solidFill>
                  <a:srgbClr val="C00000"/>
                </a:solidFill>
                <a:latin typeface="Calibri" panose="020F0502020204030204" pitchFamily="34" charset="0"/>
                <a:cs typeface="Times New Roman" panose="02020603050405020304" pitchFamily="18" charset="0"/>
              </a:rPr>
              <a:t>:</a:t>
            </a:r>
          </a:p>
          <a:p>
            <a:pPr marL="0" indent="0">
              <a:buNone/>
            </a:pPr>
            <a:endParaRPr lang="en-US" dirty="0"/>
          </a:p>
        </p:txBody>
      </p:sp>
      <p:pic>
        <p:nvPicPr>
          <p:cNvPr id="4" name="Picture 3">
            <a:extLst>
              <a:ext uri="{FF2B5EF4-FFF2-40B4-BE49-F238E27FC236}">
                <a16:creationId xmlns:a16="http://schemas.microsoft.com/office/drawing/2014/main" id="{3DE06410-9572-1CFF-B65B-88E6D38B5093}"/>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37852" y="1552756"/>
            <a:ext cx="5841581" cy="4192436"/>
          </a:xfrm>
          <a:prstGeom prst="rect">
            <a:avLst/>
          </a:prstGeom>
          <a:noFill/>
          <a:ln>
            <a:solidFill>
              <a:schemeClr val="tx1"/>
            </a:solidFill>
          </a:ln>
        </p:spPr>
      </p:pic>
    </p:spTree>
    <p:extLst>
      <p:ext uri="{BB962C8B-B14F-4D97-AF65-F5344CB8AC3E}">
        <p14:creationId xmlns:p14="http://schemas.microsoft.com/office/powerpoint/2010/main" val="28900668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5DCBD5D-B687-294A-D6D4-DC2FDD52F2C5}"/>
              </a:ext>
            </a:extLst>
          </p:cNvPr>
          <p:cNvSpPr>
            <a:spLocks noGrp="1"/>
          </p:cNvSpPr>
          <p:nvPr>
            <p:ph idx="1"/>
          </p:nvPr>
        </p:nvSpPr>
        <p:spPr>
          <a:xfrm>
            <a:off x="1535502" y="948907"/>
            <a:ext cx="9969110" cy="4962316"/>
          </a:xfrm>
        </p:spPr>
        <p:txBody>
          <a:bodyPr/>
          <a:lstStyle/>
          <a:p>
            <a:pPr marL="0" indent="0">
              <a:buNone/>
            </a:pPr>
            <a:r>
              <a:rPr lang="en-US" u="sng" dirty="0">
                <a:solidFill>
                  <a:srgbClr val="C00000"/>
                </a:solidFill>
                <a:latin typeface="Calibri" panose="020F0502020204030204" pitchFamily="34" charset="0"/>
                <a:cs typeface="Times New Roman" panose="02020603050405020304" pitchFamily="18" charset="0"/>
              </a:rPr>
              <a:t>TREE MAP FOR BOTH DATASETS</a:t>
            </a:r>
            <a:r>
              <a:rPr lang="en-IN" u="sng" dirty="0">
                <a:solidFill>
                  <a:srgbClr val="C00000"/>
                </a:solidFill>
                <a:latin typeface="Calibri" panose="020F0502020204030204" pitchFamily="34" charset="0"/>
                <a:cs typeface="Times New Roman" panose="02020603050405020304" pitchFamily="18" charset="0"/>
              </a:rPr>
              <a:t>:</a:t>
            </a:r>
          </a:p>
          <a:p>
            <a:pPr marL="0" indent="0">
              <a:buNone/>
            </a:pPr>
            <a:endParaRPr lang="en-US" dirty="0"/>
          </a:p>
        </p:txBody>
      </p:sp>
      <p:pic>
        <p:nvPicPr>
          <p:cNvPr id="2" name="Picture 1" descr="Chart, treemap chart&#10;">
            <a:extLst>
              <a:ext uri="{FF2B5EF4-FFF2-40B4-BE49-F238E27FC236}">
                <a16:creationId xmlns:a16="http://schemas.microsoft.com/office/drawing/2014/main" id="{751EA3E8-F131-8D9E-1F8C-CAF03ED3DBA2}"/>
              </a:ext>
            </a:extLst>
          </p:cNvPr>
          <p:cNvPicPr>
            <a:picLocks noChangeAspect="1"/>
          </p:cNvPicPr>
          <p:nvPr/>
        </p:nvPicPr>
        <p:blipFill>
          <a:blip r:embed="rId2"/>
          <a:stretch>
            <a:fillRect/>
          </a:stretch>
        </p:blipFill>
        <p:spPr>
          <a:xfrm>
            <a:off x="1976887" y="2239158"/>
            <a:ext cx="5943600" cy="3669935"/>
          </a:xfrm>
          <a:prstGeom prst="rect">
            <a:avLst/>
          </a:prstGeom>
          <a:ln>
            <a:solidFill>
              <a:schemeClr val="tx1"/>
            </a:solidFill>
          </a:ln>
        </p:spPr>
      </p:pic>
    </p:spTree>
    <p:extLst>
      <p:ext uri="{BB962C8B-B14F-4D97-AF65-F5344CB8AC3E}">
        <p14:creationId xmlns:p14="http://schemas.microsoft.com/office/powerpoint/2010/main" val="27296586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B42C55-80E6-2AA8-D6C9-6F49E909749F}"/>
              </a:ext>
            </a:extLst>
          </p:cNvPr>
          <p:cNvSpPr>
            <a:spLocks noGrp="1"/>
          </p:cNvSpPr>
          <p:nvPr>
            <p:ph type="title"/>
          </p:nvPr>
        </p:nvSpPr>
        <p:spPr>
          <a:xfrm>
            <a:off x="1097280" y="286603"/>
            <a:ext cx="10058400" cy="1007359"/>
          </a:xfrm>
        </p:spPr>
        <p:txBody>
          <a:bodyPr>
            <a:normAutofit/>
          </a:bodyPr>
          <a:lstStyle/>
          <a:p>
            <a:r>
              <a:rPr lang="en-US" sz="3200" b="1" dirty="0">
                <a:effectLst/>
                <a:latin typeface="Times New Roman" panose="02020603050405020304" pitchFamily="18" charset="0"/>
                <a:ea typeface="Calibri" panose="020F0502020204030204" pitchFamily="34" charset="0"/>
              </a:rPr>
              <a:t>Database Challenges &amp; limitations: </a:t>
            </a:r>
            <a:endParaRPr lang="en-US" sz="32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1F168C6-19F6-6245-6CA4-7E76F1A723A6}"/>
              </a:ext>
            </a:extLst>
          </p:cNvPr>
          <p:cNvSpPr>
            <a:spLocks noGrp="1"/>
          </p:cNvSpPr>
          <p:nvPr>
            <p:ph idx="1"/>
          </p:nvPr>
        </p:nvSpPr>
        <p:spPr>
          <a:xfrm>
            <a:off x="1097280" y="1164566"/>
            <a:ext cx="10058400" cy="4704528"/>
          </a:xfrm>
        </p:spPr>
        <p:txBody>
          <a:bodyPr>
            <a:noAutofit/>
          </a:bodyPr>
          <a:lstStyle/>
          <a:p>
            <a:r>
              <a:rPr lang="en-US" dirty="0">
                <a:latin typeface="Times New Roman" panose="02020603050405020304" pitchFamily="18" charset="0"/>
                <a:cs typeface="Times New Roman" panose="02020603050405020304" pitchFamily="18" charset="0"/>
              </a:rPr>
              <a:t>Limited Data Scope: The consumption dataset only includes 35 countries, which may not provide a complete picture of worldwide consumption patterns and their impact on obesity.</a:t>
            </a:r>
          </a:p>
          <a:p>
            <a:r>
              <a:rPr lang="en-US" dirty="0">
                <a:latin typeface="Times New Roman" panose="02020603050405020304" pitchFamily="18" charset="0"/>
                <a:cs typeface="Times New Roman" panose="02020603050405020304" pitchFamily="18" charset="0"/>
              </a:rPr>
              <a:t>Exclusion of European countries: The consumption data does not include any European countries, which could lead to biased results.</a:t>
            </a:r>
          </a:p>
          <a:p>
            <a:r>
              <a:rPr lang="en-US" dirty="0">
                <a:latin typeface="Times New Roman" panose="02020603050405020304" pitchFamily="18" charset="0"/>
                <a:cs typeface="Times New Roman" panose="02020603050405020304" pitchFamily="18" charset="0"/>
              </a:rPr>
              <a:t>Exclusion of Children: As obesity rates among children are increasing, excluding them from the study could limit the understanding of current trends.</a:t>
            </a:r>
          </a:p>
          <a:p>
            <a:r>
              <a:rPr lang="en-US" dirty="0">
                <a:latin typeface="Times New Roman" panose="02020603050405020304" pitchFamily="18" charset="0"/>
                <a:cs typeface="Times New Roman" panose="02020603050405020304" pitchFamily="18" charset="0"/>
              </a:rPr>
              <a:t>Missing Data: The absence of data on fruit and vegetable consumption may limit the insights that can be drawn from the analysis.</a:t>
            </a:r>
          </a:p>
          <a:p>
            <a:r>
              <a:rPr lang="en-US" dirty="0">
                <a:latin typeface="Times New Roman" panose="02020603050405020304" pitchFamily="18" charset="0"/>
                <a:cs typeface="Times New Roman" panose="02020603050405020304" pitchFamily="18" charset="0"/>
              </a:rPr>
              <a:t>Data Age: The data only extends up to 2016, which may not reflect the current situation accurately.</a:t>
            </a:r>
          </a:p>
          <a:p>
            <a:r>
              <a:rPr lang="en-US" dirty="0">
                <a:latin typeface="Times New Roman" panose="02020603050405020304" pitchFamily="18" charset="0"/>
                <a:cs typeface="Times New Roman" panose="02020603050405020304" pitchFamily="18" charset="0"/>
              </a:rPr>
              <a:t>Data Collection Methods: The lack of information on data collection methods raises questions about the study's authenticity and reliability.</a:t>
            </a:r>
          </a:p>
          <a:p>
            <a:r>
              <a:rPr lang="en-US" dirty="0">
                <a:latin typeface="Times New Roman" panose="02020603050405020304" pitchFamily="18" charset="0"/>
                <a:cs typeface="Times New Roman" panose="02020603050405020304" pitchFamily="18" charset="0"/>
              </a:rPr>
              <a:t>Limited Analysis: Comparing raw consumption items with obesity rates may not provide enough information to identify the primary drivers of obesity, requiring further analysis.</a:t>
            </a:r>
          </a:p>
        </p:txBody>
      </p:sp>
    </p:spTree>
    <p:extLst>
      <p:ext uri="{BB962C8B-B14F-4D97-AF65-F5344CB8AC3E}">
        <p14:creationId xmlns:p14="http://schemas.microsoft.com/office/powerpoint/2010/main" val="39224339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B42C55-80E6-2AA8-D6C9-6F49E909749F}"/>
              </a:ext>
            </a:extLst>
          </p:cNvPr>
          <p:cNvSpPr>
            <a:spLocks noGrp="1"/>
          </p:cNvSpPr>
          <p:nvPr>
            <p:ph type="title"/>
          </p:nvPr>
        </p:nvSpPr>
        <p:spPr>
          <a:xfrm>
            <a:off x="1097280" y="286603"/>
            <a:ext cx="10058400" cy="1007359"/>
          </a:xfrm>
        </p:spPr>
        <p:txBody>
          <a:bodyPr>
            <a:normAutofit/>
          </a:bodyPr>
          <a:lstStyle/>
          <a:p>
            <a:r>
              <a:rPr lang="en-US" sz="2800" b="1" dirty="0">
                <a:effectLst/>
                <a:latin typeface="Times New Roman" panose="02020603050405020304" pitchFamily="18" charset="0"/>
                <a:ea typeface="Calibri" panose="020F0502020204030204" pitchFamily="34" charset="0"/>
              </a:rPr>
              <a:t>FUTURE SCOPE </a:t>
            </a:r>
            <a:r>
              <a:rPr lang="en-US" sz="2800" b="1" dirty="0">
                <a:latin typeface="Times New Roman" panose="02020603050405020304" pitchFamily="18" charset="0"/>
                <a:ea typeface="Calibri" panose="020F0502020204030204" pitchFamily="34" charset="0"/>
              </a:rPr>
              <a:t>AND DEVELOPMENT</a:t>
            </a:r>
            <a:r>
              <a:rPr lang="en-US" sz="2800" b="1" dirty="0">
                <a:effectLst/>
                <a:latin typeface="Times New Roman" panose="02020603050405020304" pitchFamily="18" charset="0"/>
                <a:ea typeface="Calibri" panose="020F0502020204030204" pitchFamily="34" charset="0"/>
              </a:rPr>
              <a:t>:</a:t>
            </a:r>
            <a:endParaRPr lang="en-US" sz="2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1F168C6-19F6-6245-6CA4-7E76F1A723A6}"/>
              </a:ext>
            </a:extLst>
          </p:cNvPr>
          <p:cNvSpPr>
            <a:spLocks noGrp="1"/>
          </p:cNvSpPr>
          <p:nvPr>
            <p:ph idx="1"/>
          </p:nvPr>
        </p:nvSpPr>
        <p:spPr>
          <a:xfrm>
            <a:off x="1097280" y="1164566"/>
            <a:ext cx="10058400" cy="4704528"/>
          </a:xfrm>
        </p:spPr>
        <p:txBody>
          <a:bodyPr>
            <a:noAutofit/>
          </a:bodyPr>
          <a:lstStyle/>
          <a:p>
            <a:pPr>
              <a:lnSpc>
                <a:spcPct val="150000"/>
              </a:lnSpc>
            </a:pPr>
            <a:r>
              <a:rPr lang="en-US" dirty="0">
                <a:latin typeface="Times New Roman" panose="02020603050405020304" pitchFamily="18" charset="0"/>
                <a:cs typeface="Times New Roman" panose="02020603050405020304" pitchFamily="18" charset="0"/>
              </a:rPr>
              <a:t>Live dashboard and graphs with updated data would aid in tracking obesity.</a:t>
            </a:r>
          </a:p>
          <a:p>
            <a:pPr>
              <a:lnSpc>
                <a:spcPct val="150000"/>
              </a:lnSpc>
            </a:pPr>
            <a:r>
              <a:rPr lang="en-US" dirty="0">
                <a:latin typeface="Times New Roman" panose="02020603050405020304" pitchFamily="18" charset="0"/>
                <a:cs typeface="Times New Roman" panose="02020603050405020304" pitchFamily="18" charset="0"/>
              </a:rPr>
              <a:t>Messaging or notifications in the tool would improve its performance and impact.</a:t>
            </a:r>
          </a:p>
          <a:p>
            <a:pPr>
              <a:lnSpc>
                <a:spcPct val="150000"/>
              </a:lnSpc>
            </a:pPr>
            <a:r>
              <a:rPr lang="en-US" dirty="0">
                <a:latin typeface="Times New Roman" panose="02020603050405020304" pitchFamily="18" charset="0"/>
                <a:cs typeface="Times New Roman" panose="02020603050405020304" pitchFamily="18" charset="0"/>
              </a:rPr>
              <a:t>Including all countries in the consumption data would provide a more comprehensive understanding.</a:t>
            </a:r>
          </a:p>
          <a:p>
            <a:pPr>
              <a:lnSpc>
                <a:spcPct val="150000"/>
              </a:lnSpc>
            </a:pPr>
            <a:r>
              <a:rPr lang="en-US" dirty="0">
                <a:latin typeface="Times New Roman" panose="02020603050405020304" pitchFamily="18" charset="0"/>
                <a:cs typeface="Times New Roman" panose="02020603050405020304" pitchFamily="18" charset="0"/>
              </a:rPr>
              <a:t>Including data on all age groups would enable tracking of obesity severity across different age groups.</a:t>
            </a:r>
          </a:p>
          <a:p>
            <a:pPr>
              <a:lnSpc>
                <a:spcPct val="150000"/>
              </a:lnSpc>
            </a:pPr>
            <a:r>
              <a:rPr lang="en-US" dirty="0">
                <a:latin typeface="Times New Roman" panose="02020603050405020304" pitchFamily="18" charset="0"/>
                <a:cs typeface="Times New Roman" panose="02020603050405020304" pitchFamily="18" charset="0"/>
              </a:rPr>
              <a:t>Vegetable and fruit consumption data would enable more precise comparisons among different consumption items and obesity.</a:t>
            </a:r>
          </a:p>
        </p:txBody>
      </p:sp>
    </p:spTree>
    <p:extLst>
      <p:ext uri="{BB962C8B-B14F-4D97-AF65-F5344CB8AC3E}">
        <p14:creationId xmlns:p14="http://schemas.microsoft.com/office/powerpoint/2010/main" val="39644950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B42C55-80E6-2AA8-D6C9-6F49E909749F}"/>
              </a:ext>
            </a:extLst>
          </p:cNvPr>
          <p:cNvSpPr>
            <a:spLocks noGrp="1"/>
          </p:cNvSpPr>
          <p:nvPr>
            <p:ph type="title"/>
          </p:nvPr>
        </p:nvSpPr>
        <p:spPr>
          <a:xfrm>
            <a:off x="1097280" y="286603"/>
            <a:ext cx="10058400" cy="1007359"/>
          </a:xfrm>
        </p:spPr>
        <p:txBody>
          <a:bodyPr>
            <a:normAutofit/>
          </a:bodyPr>
          <a:lstStyle/>
          <a:p>
            <a:r>
              <a:rPr lang="en-US" sz="2800" b="1" dirty="0">
                <a:latin typeface="Times New Roman" panose="02020603050405020304" pitchFamily="18" charset="0"/>
                <a:ea typeface="Calibri" panose="020F0502020204030204" pitchFamily="34" charset="0"/>
              </a:rPr>
              <a:t>REFERENCES</a:t>
            </a:r>
            <a:r>
              <a:rPr lang="en-US" sz="2800" b="1" dirty="0">
                <a:effectLst/>
                <a:latin typeface="Times New Roman" panose="02020603050405020304" pitchFamily="18" charset="0"/>
                <a:ea typeface="Calibri" panose="020F0502020204030204" pitchFamily="34" charset="0"/>
              </a:rPr>
              <a:t>:</a:t>
            </a:r>
            <a:endParaRPr lang="en-US" sz="2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1F168C6-19F6-6245-6CA4-7E76F1A723A6}"/>
              </a:ext>
            </a:extLst>
          </p:cNvPr>
          <p:cNvSpPr>
            <a:spLocks noGrp="1"/>
          </p:cNvSpPr>
          <p:nvPr>
            <p:ph idx="1"/>
          </p:nvPr>
        </p:nvSpPr>
        <p:spPr>
          <a:xfrm>
            <a:off x="1097280" y="1095555"/>
            <a:ext cx="10058400" cy="4773539"/>
          </a:xfrm>
        </p:spPr>
        <p:txBody>
          <a:bodyPr>
            <a:noAutofit/>
          </a:bodyPr>
          <a:lstStyle/>
          <a:p>
            <a:pPr marL="342900" marR="0" lvl="0" indent="-342900" algn="just">
              <a:spcBef>
                <a:spcPts val="600"/>
              </a:spcBef>
              <a:spcAft>
                <a:spcPts val="600"/>
              </a:spcAft>
              <a:buFont typeface="+mj-lt"/>
              <a:buAutoNum type="arabicPeriod"/>
              <a:tabLst>
                <a:tab pos="603250" algn="l"/>
              </a:tabLst>
            </a:pPr>
            <a:r>
              <a:rPr lang="en-US" sz="1800" dirty="0" err="1">
                <a:effectLst/>
                <a:latin typeface="Times New Roman" panose="02020603050405020304" pitchFamily="18" charset="0"/>
                <a:ea typeface="Calibri" panose="020F0502020204030204" pitchFamily="34" charset="0"/>
              </a:rPr>
              <a:t>Seidell</a:t>
            </a:r>
            <a:r>
              <a:rPr lang="en-US" sz="1800" dirty="0">
                <a:effectLst/>
                <a:latin typeface="Times New Roman" panose="02020603050405020304" pitchFamily="18" charset="0"/>
                <a:ea typeface="Calibri" panose="020F0502020204030204" pitchFamily="34" charset="0"/>
              </a:rPr>
              <a:t>, J. C., &amp; </a:t>
            </a:r>
            <a:r>
              <a:rPr lang="en-US" sz="1800" dirty="0" err="1">
                <a:effectLst/>
                <a:latin typeface="Times New Roman" panose="02020603050405020304" pitchFamily="18" charset="0"/>
                <a:ea typeface="Calibri" panose="020F0502020204030204" pitchFamily="34" charset="0"/>
              </a:rPr>
              <a:t>Rissanen</a:t>
            </a:r>
            <a:r>
              <a:rPr lang="en-US" sz="1800" dirty="0">
                <a:effectLst/>
                <a:latin typeface="Times New Roman" panose="02020603050405020304" pitchFamily="18" charset="0"/>
                <a:ea typeface="Calibri" panose="020F0502020204030204" pitchFamily="34" charset="0"/>
              </a:rPr>
              <a:t>, A. M. (2003). Prevalence of obesity in adults: the global epidemic. In Handbook of obesity (pp. 109-124). CRC Press. </a:t>
            </a:r>
            <a:endParaRPr lang="en-US" sz="1800" dirty="0">
              <a:effectLst/>
              <a:latin typeface="Calibri" panose="020F0502020204030204" pitchFamily="34" charset="0"/>
              <a:ea typeface="Calibri" panose="020F0502020204030204" pitchFamily="34" charset="0"/>
            </a:endParaRPr>
          </a:p>
          <a:p>
            <a:pPr marL="342900" marR="0" lvl="0" indent="-342900" algn="just">
              <a:spcBef>
                <a:spcPts val="600"/>
              </a:spcBef>
              <a:spcAft>
                <a:spcPts val="600"/>
              </a:spcAft>
              <a:buFont typeface="+mj-lt"/>
              <a:buAutoNum type="arabicPeriod"/>
              <a:tabLst>
                <a:tab pos="603250" algn="l"/>
              </a:tabLst>
            </a:pPr>
            <a:r>
              <a:rPr lang="en-US" sz="1800" dirty="0">
                <a:effectLst/>
                <a:latin typeface="Times New Roman" panose="02020603050405020304" pitchFamily="18" charset="0"/>
                <a:ea typeface="Calibri" panose="020F0502020204030204" pitchFamily="34" charset="0"/>
              </a:rPr>
              <a:t>Zhao, W., </a:t>
            </a:r>
            <a:r>
              <a:rPr lang="en-US" sz="1800" dirty="0" err="1">
                <a:effectLst/>
                <a:latin typeface="Times New Roman" panose="02020603050405020304" pitchFamily="18" charset="0"/>
                <a:ea typeface="Calibri" panose="020F0502020204030204" pitchFamily="34" charset="0"/>
              </a:rPr>
              <a:t>Zhai</a:t>
            </a:r>
            <a:r>
              <a:rPr lang="en-US" sz="1800" dirty="0">
                <a:effectLst/>
                <a:latin typeface="Times New Roman" panose="02020603050405020304" pitchFamily="18" charset="0"/>
                <a:ea typeface="Calibri" panose="020F0502020204030204" pitchFamily="34" charset="0"/>
              </a:rPr>
              <a:t>, Y., Hu, J., Wang, J., Yang, Z., Kong, L., &amp; Chen, C. (2008). Economic burden of obesity‐related chronic diseases in Mainland China. Obesity reviews, 9, 62-67. </a:t>
            </a:r>
            <a:endParaRPr lang="en-US" sz="1800" dirty="0">
              <a:effectLst/>
              <a:latin typeface="Calibri" panose="020F0502020204030204" pitchFamily="34" charset="0"/>
              <a:ea typeface="Calibri" panose="020F0502020204030204" pitchFamily="34" charset="0"/>
            </a:endParaRPr>
          </a:p>
          <a:p>
            <a:pPr marL="342900" marR="0" lvl="0" indent="-342900" algn="just">
              <a:spcBef>
                <a:spcPts val="600"/>
              </a:spcBef>
              <a:spcAft>
                <a:spcPts val="600"/>
              </a:spcAft>
              <a:buFont typeface="+mj-lt"/>
              <a:buAutoNum type="arabicPeriod"/>
              <a:tabLst>
                <a:tab pos="603250" algn="l"/>
              </a:tabLst>
            </a:pPr>
            <a:r>
              <a:rPr lang="en-US" sz="1800" dirty="0">
                <a:effectLst/>
                <a:latin typeface="Times New Roman" panose="02020603050405020304" pitchFamily="18" charset="0"/>
                <a:ea typeface="Calibri" panose="020F0502020204030204" pitchFamily="34" charset="0"/>
              </a:rPr>
              <a:t>Peralta, M., Ramos, M., </a:t>
            </a:r>
            <a:r>
              <a:rPr lang="en-US" sz="1800" dirty="0" err="1">
                <a:effectLst/>
                <a:latin typeface="Times New Roman" panose="02020603050405020304" pitchFamily="18" charset="0"/>
                <a:ea typeface="Calibri" panose="020F0502020204030204" pitchFamily="34" charset="0"/>
              </a:rPr>
              <a:t>Lipert</a:t>
            </a:r>
            <a:r>
              <a:rPr lang="en-US" sz="1800" dirty="0">
                <a:effectLst/>
                <a:latin typeface="Times New Roman" panose="02020603050405020304" pitchFamily="18" charset="0"/>
                <a:ea typeface="Calibri" panose="020F0502020204030204" pitchFamily="34" charset="0"/>
              </a:rPr>
              <a:t>, A., Martins, J., &amp; Marques, A. (2018). Prevalence and trends of overweight and obesity in older adults from 10 European countries from 2005 to 2013. Scandinavian journal of public health, 46(5), 522-529.</a:t>
            </a:r>
            <a:endParaRPr lang="en-US" sz="1800" dirty="0">
              <a:effectLst/>
              <a:latin typeface="Calibri" panose="020F0502020204030204" pitchFamily="34" charset="0"/>
              <a:ea typeface="Calibri" panose="020F0502020204030204" pitchFamily="34" charset="0"/>
            </a:endParaRPr>
          </a:p>
          <a:p>
            <a:pPr marL="342900" marR="0" lvl="0" indent="-342900" algn="just">
              <a:spcBef>
                <a:spcPts val="600"/>
              </a:spcBef>
              <a:spcAft>
                <a:spcPts val="600"/>
              </a:spcAft>
              <a:buFont typeface="+mj-lt"/>
              <a:buAutoNum type="arabicPeriod"/>
              <a:tabLst>
                <a:tab pos="603250" algn="l"/>
              </a:tabLst>
            </a:pPr>
            <a:r>
              <a:rPr lang="en-US" sz="1800" dirty="0">
                <a:effectLst/>
                <a:latin typeface="Times New Roman" panose="02020603050405020304" pitchFamily="18" charset="0"/>
                <a:ea typeface="Calibri" panose="020F0502020204030204" pitchFamily="34" charset="0"/>
              </a:rPr>
              <a:t>Arora, M., Shinde, S., &amp; Patwardhan, R. (2017). Prevalence of overweight or obesity in adolescent school children from Pune, India. Imperial Journal of Interdisciplinary Research, 3(3), 1272-1276. </a:t>
            </a:r>
            <a:endParaRPr lang="en-US" sz="1800" dirty="0">
              <a:effectLst/>
              <a:latin typeface="Calibri" panose="020F0502020204030204" pitchFamily="34" charset="0"/>
              <a:ea typeface="Calibri" panose="020F0502020204030204" pitchFamily="34" charset="0"/>
            </a:endParaRPr>
          </a:p>
          <a:p>
            <a:pPr marL="342900" marR="0" lvl="0" indent="-342900" algn="just">
              <a:spcBef>
                <a:spcPts val="600"/>
              </a:spcBef>
              <a:spcAft>
                <a:spcPts val="600"/>
              </a:spcAft>
              <a:buFont typeface="+mj-lt"/>
              <a:buAutoNum type="arabicPeriod"/>
              <a:tabLst>
                <a:tab pos="603250" algn="l"/>
              </a:tabLst>
            </a:pPr>
            <a:r>
              <a:rPr lang="en-US" sz="1800" dirty="0">
                <a:effectLst/>
                <a:latin typeface="Times New Roman" panose="02020603050405020304" pitchFamily="18" charset="0"/>
                <a:ea typeface="Calibri" panose="020F0502020204030204" pitchFamily="34" charset="0"/>
              </a:rPr>
              <a:t>Popkin, B. M., &amp; </a:t>
            </a:r>
            <a:r>
              <a:rPr lang="en-US" sz="1800" dirty="0" err="1">
                <a:effectLst/>
                <a:latin typeface="Times New Roman" panose="02020603050405020304" pitchFamily="18" charset="0"/>
                <a:ea typeface="Calibri" panose="020F0502020204030204" pitchFamily="34" charset="0"/>
              </a:rPr>
              <a:t>Doak</a:t>
            </a:r>
            <a:r>
              <a:rPr lang="en-US" sz="1800" dirty="0">
                <a:effectLst/>
                <a:latin typeface="Times New Roman" panose="02020603050405020304" pitchFamily="18" charset="0"/>
                <a:ea typeface="Calibri" panose="020F0502020204030204" pitchFamily="34" charset="0"/>
              </a:rPr>
              <a:t>, C. M. (1998). The obesity epidemic is a worldwide phenomenon. Nutrition reviews, 56(4), 106-114.</a:t>
            </a:r>
            <a:endParaRPr lang="en-US" sz="1800" dirty="0">
              <a:effectLst/>
              <a:latin typeface="Calibri" panose="020F0502020204030204" pitchFamily="34" charset="0"/>
              <a:ea typeface="Calibri" panose="020F0502020204030204" pitchFamily="34" charset="0"/>
            </a:endParaRPr>
          </a:p>
          <a:p>
            <a:pPr marL="342900" marR="0" lvl="0" indent="-342900" algn="just">
              <a:spcBef>
                <a:spcPts val="600"/>
              </a:spcBef>
              <a:spcAft>
                <a:spcPts val="600"/>
              </a:spcAft>
              <a:buFont typeface="+mj-lt"/>
              <a:buAutoNum type="arabicPeriod"/>
              <a:tabLst>
                <a:tab pos="603250" algn="l"/>
              </a:tabLst>
            </a:pPr>
            <a:r>
              <a:rPr lang="en-US" sz="1800" dirty="0">
                <a:effectLst/>
                <a:latin typeface="Times New Roman" panose="02020603050405020304" pitchFamily="18" charset="0"/>
                <a:ea typeface="Calibri" panose="020F0502020204030204" pitchFamily="34" charset="0"/>
              </a:rPr>
              <a:t>Williams, E.P., </a:t>
            </a:r>
            <a:r>
              <a:rPr lang="en-US" sz="1800" dirty="0" err="1">
                <a:effectLst/>
                <a:latin typeface="Times New Roman" panose="02020603050405020304" pitchFamily="18" charset="0"/>
                <a:ea typeface="Calibri" panose="020F0502020204030204" pitchFamily="34" charset="0"/>
              </a:rPr>
              <a:t>Mesidor</a:t>
            </a:r>
            <a:r>
              <a:rPr lang="en-US" sz="1800" dirty="0">
                <a:effectLst/>
                <a:latin typeface="Times New Roman" panose="02020603050405020304" pitchFamily="18" charset="0"/>
                <a:ea typeface="Calibri" panose="020F0502020204030204" pitchFamily="34" charset="0"/>
              </a:rPr>
              <a:t>, M., Winters, K. et al. Overweight and Obesity: Prevalence, Consequences, and Causes of a Growing Public Health Problem. </a:t>
            </a:r>
            <a:r>
              <a:rPr lang="en-US" sz="1800" dirty="0" err="1">
                <a:effectLst/>
                <a:latin typeface="Times New Roman" panose="02020603050405020304" pitchFamily="18" charset="0"/>
                <a:ea typeface="Calibri" panose="020F0502020204030204" pitchFamily="34" charset="0"/>
              </a:rPr>
              <a:t>Curr</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Obes</a:t>
            </a:r>
            <a:r>
              <a:rPr lang="en-US" sz="1800" dirty="0">
                <a:effectLst/>
                <a:latin typeface="Times New Roman" panose="02020603050405020304" pitchFamily="18" charset="0"/>
                <a:ea typeface="Calibri" panose="020F0502020204030204" pitchFamily="34" charset="0"/>
              </a:rPr>
              <a:t> Rep 4, 363–370 (2015</a:t>
            </a:r>
            <a:endParaRPr lang="en-US" sz="1800" dirty="0">
              <a:effectLst/>
              <a:latin typeface="Calibri" panose="020F0502020204030204" pitchFamily="34" charset="0"/>
              <a:ea typeface="Calibri" panose="020F0502020204030204" pitchFamily="34" charset="0"/>
            </a:endParaRPr>
          </a:p>
          <a:p>
            <a:pPr>
              <a:lnSpc>
                <a:spcPct val="150000"/>
              </a:lnSpc>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077628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B42C55-80E6-2AA8-D6C9-6F49E909749F}"/>
              </a:ext>
            </a:extLst>
          </p:cNvPr>
          <p:cNvSpPr>
            <a:spLocks noGrp="1"/>
          </p:cNvSpPr>
          <p:nvPr>
            <p:ph type="title"/>
          </p:nvPr>
        </p:nvSpPr>
        <p:spPr>
          <a:xfrm>
            <a:off x="1097280" y="286603"/>
            <a:ext cx="10058400" cy="1007359"/>
          </a:xfrm>
        </p:spPr>
        <p:txBody>
          <a:bodyPr/>
          <a:lstStyle/>
          <a:p>
            <a:r>
              <a:rPr lang="en-US" dirty="0">
                <a:latin typeface="Times New Roman" panose="02020603050405020304" pitchFamily="18" charset="0"/>
                <a:cs typeface="Times New Roman" panose="02020603050405020304" pitchFamily="18" charset="0"/>
              </a:rPr>
              <a:t>ABSTRACT</a:t>
            </a:r>
          </a:p>
        </p:txBody>
      </p:sp>
      <p:sp>
        <p:nvSpPr>
          <p:cNvPr id="3" name="Content Placeholder 2">
            <a:extLst>
              <a:ext uri="{FF2B5EF4-FFF2-40B4-BE49-F238E27FC236}">
                <a16:creationId xmlns:a16="http://schemas.microsoft.com/office/drawing/2014/main" id="{D1F168C6-19F6-6245-6CA4-7E76F1A723A6}"/>
              </a:ext>
            </a:extLst>
          </p:cNvPr>
          <p:cNvSpPr>
            <a:spLocks noGrp="1"/>
          </p:cNvSpPr>
          <p:nvPr>
            <p:ph idx="1"/>
          </p:nvPr>
        </p:nvSpPr>
        <p:spPr>
          <a:xfrm>
            <a:off x="1097280" y="1690778"/>
            <a:ext cx="10058400" cy="4178316"/>
          </a:xfrm>
        </p:spPr>
        <p:txBody>
          <a:bodyPr>
            <a:normAutofit fontScale="70000" lnSpcReduction="20000"/>
          </a:bodyPr>
          <a:lstStyle/>
          <a:p>
            <a:pPr marL="0" indent="0">
              <a:lnSpc>
                <a:spcPct val="120000"/>
              </a:lnSpc>
              <a:buNone/>
            </a:pPr>
            <a:r>
              <a:rPr lang="en-US" sz="2100" b="1" dirty="0">
                <a:solidFill>
                  <a:schemeClr val="tx1"/>
                </a:solidFill>
                <a:latin typeface="Times New Roman" panose="02020603050405020304" pitchFamily="18" charset="0"/>
                <a:cs typeface="Times New Roman" panose="02020603050405020304" pitchFamily="18" charset="0"/>
              </a:rPr>
              <a:t>MOTIVATION: </a:t>
            </a:r>
            <a:r>
              <a:rPr lang="en-US" sz="2100" dirty="0">
                <a:latin typeface="Times New Roman" panose="02020603050405020304" pitchFamily="18" charset="0"/>
                <a:cs typeface="Times New Roman" panose="02020603050405020304" pitchFamily="18" charset="0"/>
              </a:rPr>
              <a:t>Main motivation is to investigate the factors contributing to the increasing prevalence of obesity, with a focus on analyzing the impact of varying food consumption habits on obesity rates across different regions.</a:t>
            </a:r>
          </a:p>
          <a:p>
            <a:pPr marL="0" indent="0">
              <a:lnSpc>
                <a:spcPct val="120000"/>
              </a:lnSpc>
              <a:buNone/>
            </a:pPr>
            <a:r>
              <a:rPr lang="en-US" sz="2100" b="1" dirty="0">
                <a:solidFill>
                  <a:schemeClr val="tx1"/>
                </a:solidFill>
                <a:latin typeface="Times New Roman" panose="02020603050405020304" pitchFamily="18" charset="0"/>
                <a:cs typeface="Times New Roman" panose="02020603050405020304" pitchFamily="18" charset="0"/>
              </a:rPr>
              <a:t>PROJECT </a:t>
            </a:r>
            <a:r>
              <a:rPr lang="en-US" sz="2100" b="1" dirty="0" err="1">
                <a:solidFill>
                  <a:schemeClr val="tx1"/>
                </a:solidFill>
                <a:latin typeface="Times New Roman" panose="02020603050405020304" pitchFamily="18" charset="0"/>
                <a:cs typeface="Times New Roman" panose="02020603050405020304" pitchFamily="18" charset="0"/>
              </a:rPr>
              <a:t>GOAL:</a:t>
            </a:r>
            <a:r>
              <a:rPr lang="en-US" sz="2100" dirty="0" err="1">
                <a:solidFill>
                  <a:schemeClr val="tx1"/>
                </a:solidFill>
                <a:latin typeface="Times New Roman" panose="02020603050405020304" pitchFamily="18" charset="0"/>
                <a:cs typeface="Times New Roman" panose="02020603050405020304" pitchFamily="18" charset="0"/>
              </a:rPr>
              <a:t>The</a:t>
            </a:r>
            <a:r>
              <a:rPr lang="en-US" sz="2100" dirty="0">
                <a:solidFill>
                  <a:schemeClr val="tx1"/>
                </a:solidFill>
                <a:latin typeface="Times New Roman" panose="02020603050405020304" pitchFamily="18" charset="0"/>
                <a:cs typeface="Times New Roman" panose="02020603050405020304" pitchFamily="18" charset="0"/>
              </a:rPr>
              <a:t> goal of this project is to use datasets data to examine the relationship between food consumption habits and obesity prevalence among adults worldwide and identify the main reasons of the issue from the datasets of food consumption and prevalence of obesity among adults.</a:t>
            </a:r>
          </a:p>
          <a:p>
            <a:pPr marL="0" indent="0">
              <a:lnSpc>
                <a:spcPct val="120000"/>
              </a:lnSpc>
              <a:buNone/>
            </a:pPr>
            <a:r>
              <a:rPr lang="en-US" sz="2100" b="1" dirty="0">
                <a:solidFill>
                  <a:schemeClr val="tx1"/>
                </a:solidFill>
                <a:latin typeface="Times New Roman" panose="02020603050405020304" pitchFamily="18" charset="0"/>
                <a:cs typeface="Times New Roman" panose="02020603050405020304" pitchFamily="18" charset="0"/>
              </a:rPr>
              <a:t>PROPOSED METHOD AND TOOLS:</a:t>
            </a:r>
          </a:p>
          <a:p>
            <a:pPr marL="0" indent="0">
              <a:lnSpc>
                <a:spcPct val="120000"/>
              </a:lnSpc>
              <a:buNone/>
            </a:pPr>
            <a:r>
              <a:rPr lang="en-US" sz="2100" dirty="0">
                <a:solidFill>
                  <a:schemeClr val="tx1"/>
                </a:solidFill>
                <a:latin typeface="Times New Roman" panose="02020603050405020304" pitchFamily="18" charset="0"/>
                <a:cs typeface="Times New Roman" panose="02020603050405020304" pitchFamily="18" charset="0"/>
              </a:rPr>
              <a:t>Data cleaning and preprocessing: EXCEL</a:t>
            </a:r>
          </a:p>
          <a:p>
            <a:pPr marL="0" indent="0">
              <a:lnSpc>
                <a:spcPct val="120000"/>
              </a:lnSpc>
              <a:buNone/>
            </a:pPr>
            <a:r>
              <a:rPr lang="en-US" sz="2100" dirty="0">
                <a:solidFill>
                  <a:schemeClr val="tx1"/>
                </a:solidFill>
                <a:latin typeface="Times New Roman" panose="02020603050405020304" pitchFamily="18" charset="0"/>
                <a:cs typeface="Times New Roman" panose="02020603050405020304" pitchFamily="18" charset="0"/>
              </a:rPr>
              <a:t>Data Modeling ,Data Querying and Data Migration: </a:t>
            </a:r>
            <a:r>
              <a:rPr lang="en-US" sz="2100" dirty="0" err="1">
                <a:solidFill>
                  <a:schemeClr val="tx1"/>
                </a:solidFill>
                <a:latin typeface="Times New Roman" panose="02020603050405020304" pitchFamily="18" charset="0"/>
                <a:cs typeface="Times New Roman" panose="02020603050405020304" pitchFamily="18" charset="0"/>
              </a:rPr>
              <a:t>Mysql</a:t>
            </a:r>
            <a:endParaRPr lang="en-US" sz="2100" dirty="0">
              <a:solidFill>
                <a:schemeClr val="tx1"/>
              </a:solidFill>
              <a:latin typeface="Times New Roman" panose="02020603050405020304" pitchFamily="18" charset="0"/>
              <a:cs typeface="Times New Roman" panose="02020603050405020304" pitchFamily="18" charset="0"/>
            </a:endParaRPr>
          </a:p>
          <a:p>
            <a:pPr marL="0" indent="0">
              <a:lnSpc>
                <a:spcPct val="120000"/>
              </a:lnSpc>
              <a:buNone/>
            </a:pPr>
            <a:r>
              <a:rPr lang="en-US" sz="2100" dirty="0">
                <a:solidFill>
                  <a:schemeClr val="tx1"/>
                </a:solidFill>
                <a:latin typeface="Times New Roman" panose="02020603050405020304" pitchFamily="18" charset="0"/>
                <a:cs typeface="Times New Roman" panose="02020603050405020304" pitchFamily="18" charset="0"/>
              </a:rPr>
              <a:t>Data </a:t>
            </a:r>
            <a:r>
              <a:rPr lang="en-US" sz="2100" dirty="0" err="1">
                <a:solidFill>
                  <a:schemeClr val="tx1"/>
                </a:solidFill>
                <a:latin typeface="Times New Roman" panose="02020603050405020304" pitchFamily="18" charset="0"/>
                <a:cs typeface="Times New Roman" panose="02020603050405020304" pitchFamily="18" charset="0"/>
              </a:rPr>
              <a:t>Visualization:Tableau</a:t>
            </a:r>
            <a:endParaRPr lang="en-US" sz="2100" dirty="0">
              <a:solidFill>
                <a:schemeClr val="tx1"/>
              </a:solidFill>
              <a:latin typeface="Times New Roman" panose="02020603050405020304" pitchFamily="18" charset="0"/>
              <a:cs typeface="Times New Roman" panose="02020603050405020304" pitchFamily="18" charset="0"/>
            </a:endParaRPr>
          </a:p>
          <a:p>
            <a:pPr marL="0" indent="0">
              <a:lnSpc>
                <a:spcPct val="120000"/>
              </a:lnSpc>
              <a:buNone/>
            </a:pPr>
            <a:r>
              <a:rPr lang="en-US" sz="2100" dirty="0">
                <a:solidFill>
                  <a:schemeClr val="tx1"/>
                </a:solidFill>
                <a:latin typeface="Times New Roman" panose="02020603050405020304" pitchFamily="18" charset="0"/>
                <a:cs typeface="Times New Roman" panose="02020603050405020304" pitchFamily="18" charset="0"/>
              </a:rPr>
              <a:t>User Interface: Python, Html</a:t>
            </a:r>
          </a:p>
          <a:p>
            <a:pPr marL="0" indent="0">
              <a:lnSpc>
                <a:spcPct val="120000"/>
              </a:lnSpc>
              <a:buNone/>
            </a:pPr>
            <a:r>
              <a:rPr lang="en-US" sz="2100" b="1" dirty="0">
                <a:solidFill>
                  <a:schemeClr val="tx1"/>
                </a:solidFill>
                <a:latin typeface="Times New Roman" panose="02020603050405020304" pitchFamily="18" charset="0"/>
                <a:cs typeface="Times New Roman" panose="02020603050405020304" pitchFamily="18" charset="0"/>
              </a:rPr>
              <a:t>EXPECTED </a:t>
            </a:r>
            <a:r>
              <a:rPr lang="en-US" sz="2100" b="1" dirty="0" err="1">
                <a:solidFill>
                  <a:schemeClr val="tx1"/>
                </a:solidFill>
                <a:latin typeface="Times New Roman" panose="02020603050405020304" pitchFamily="18" charset="0"/>
                <a:cs typeface="Times New Roman" panose="02020603050405020304" pitchFamily="18" charset="0"/>
              </a:rPr>
              <a:t>OUTCOMES:</a:t>
            </a:r>
            <a:r>
              <a:rPr lang="en-US" sz="2100" dirty="0" err="1">
                <a:solidFill>
                  <a:schemeClr val="tx1"/>
                </a:solidFill>
                <a:latin typeface="Times New Roman" panose="02020603050405020304" pitchFamily="18" charset="0"/>
                <a:cs typeface="Times New Roman" panose="02020603050405020304" pitchFamily="18" charset="0"/>
              </a:rPr>
              <a:t>The</a:t>
            </a:r>
            <a:r>
              <a:rPr lang="en-US" sz="2100" dirty="0">
                <a:solidFill>
                  <a:schemeClr val="tx1"/>
                </a:solidFill>
                <a:latin typeface="Times New Roman" panose="02020603050405020304" pitchFamily="18" charset="0"/>
                <a:cs typeface="Times New Roman" panose="02020603050405020304" pitchFamily="18" charset="0"/>
              </a:rPr>
              <a:t> expected outcomes of this project are to uncover new insights into the relationship between food consumption habits and obesity prevalence among adults across different regions. The project may reveal patterns and trends that were previously unknown, leading to potential new solutions and strategies for preventing and managing obesity.</a:t>
            </a:r>
          </a:p>
          <a:p>
            <a:endParaRPr lang="en-US" dirty="0"/>
          </a:p>
        </p:txBody>
      </p:sp>
    </p:spTree>
    <p:extLst>
      <p:ext uri="{BB962C8B-B14F-4D97-AF65-F5344CB8AC3E}">
        <p14:creationId xmlns:p14="http://schemas.microsoft.com/office/powerpoint/2010/main" val="17114322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B42C55-80E6-2AA8-D6C9-6F49E909749F}"/>
              </a:ext>
            </a:extLst>
          </p:cNvPr>
          <p:cNvSpPr>
            <a:spLocks noGrp="1"/>
          </p:cNvSpPr>
          <p:nvPr>
            <p:ph type="title"/>
          </p:nvPr>
        </p:nvSpPr>
        <p:spPr>
          <a:xfrm>
            <a:off x="1097280" y="286603"/>
            <a:ext cx="10058400" cy="1007359"/>
          </a:xfrm>
        </p:spPr>
        <p:txBody>
          <a:bodyPr/>
          <a:lstStyle/>
          <a:p>
            <a:r>
              <a:rPr lang="en-US" sz="3600" dirty="0">
                <a:solidFill>
                  <a:schemeClr val="tx1"/>
                </a:solidFill>
                <a:latin typeface="Times New Roman" panose="02020603050405020304" pitchFamily="18" charset="0"/>
                <a:cs typeface="Times New Roman" panose="02020603050405020304" pitchFamily="18" charset="0"/>
              </a:rPr>
              <a:t>BACKGROUND</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1F168C6-19F6-6245-6CA4-7E76F1A723A6}"/>
              </a:ext>
            </a:extLst>
          </p:cNvPr>
          <p:cNvSpPr>
            <a:spLocks noGrp="1"/>
          </p:cNvSpPr>
          <p:nvPr>
            <p:ph idx="1"/>
          </p:nvPr>
        </p:nvSpPr>
        <p:spPr>
          <a:xfrm>
            <a:off x="1097280" y="1173192"/>
            <a:ext cx="10058400" cy="5398204"/>
          </a:xfrm>
        </p:spPr>
        <p:txBody>
          <a:bodyPr>
            <a:normAutofit/>
          </a:bodyPr>
          <a:lstStyle/>
          <a:p>
            <a:pPr marL="171450" indent="-171450">
              <a:buFont typeface="Arial" panose="020B0604020202020204" pitchFamily="34" charset="0"/>
              <a:buChar char="•"/>
            </a:pPr>
            <a:r>
              <a:rPr lang="en-US" sz="1800" dirty="0">
                <a:solidFill>
                  <a:schemeClr val="tx1"/>
                </a:solidFill>
                <a:latin typeface="Times New Roman" panose="02020603050405020304" pitchFamily="18" charset="0"/>
                <a:cs typeface="Times New Roman" panose="02020603050405020304" pitchFamily="18" charset="0"/>
              </a:rPr>
              <a:t>Obesity is a major public health concern worldwide and its prevalence has been rapidly increasing over the past few decades.</a:t>
            </a:r>
          </a:p>
          <a:p>
            <a:pPr marL="171450" indent="-171450">
              <a:buFont typeface="Arial" panose="020B0604020202020204" pitchFamily="34" charset="0"/>
              <a:buChar char="•"/>
            </a:pPr>
            <a:r>
              <a:rPr lang="en-US" sz="1800" dirty="0">
                <a:solidFill>
                  <a:schemeClr val="tx1"/>
                </a:solidFill>
                <a:latin typeface="Times New Roman" panose="02020603050405020304" pitchFamily="18" charset="0"/>
                <a:cs typeface="Times New Roman" panose="02020603050405020304" pitchFamily="18" charset="0"/>
              </a:rPr>
              <a:t>According to the World Health Organization (WHO), in 2016, over 1.9 billion adults worldwide were overweight, and of these, over 650 million were obese</a:t>
            </a:r>
          </a:p>
          <a:p>
            <a:pPr marL="171450" indent="-171450">
              <a:buFont typeface="Arial" panose="020B0604020202020204" pitchFamily="34" charset="0"/>
              <a:buChar char="•"/>
            </a:pPr>
            <a:r>
              <a:rPr lang="en-US" sz="1800" dirty="0">
                <a:solidFill>
                  <a:schemeClr val="tx1"/>
                </a:solidFill>
                <a:latin typeface="Times New Roman" panose="02020603050405020304" pitchFamily="18" charset="0"/>
                <a:cs typeface="Times New Roman" panose="02020603050405020304" pitchFamily="18" charset="0"/>
              </a:rPr>
              <a:t>The prevalence of obesity varies across different regions and countries, and it is influenced by various cultural, social, and economic factors.</a:t>
            </a:r>
          </a:p>
          <a:p>
            <a:pPr marL="171450" indent="-171450">
              <a:buFont typeface="Arial" panose="020B0604020202020204" pitchFamily="34" charset="0"/>
              <a:buChar char="•"/>
            </a:pPr>
            <a:r>
              <a:rPr lang="en-US" sz="1800" dirty="0">
                <a:solidFill>
                  <a:schemeClr val="tx1"/>
                </a:solidFill>
                <a:latin typeface="Times New Roman" panose="02020603050405020304" pitchFamily="18" charset="0"/>
                <a:cs typeface="Times New Roman" panose="02020603050405020304" pitchFamily="18" charset="0"/>
              </a:rPr>
              <a:t>While traditional diets that are high in fiber and low in fat and sugar have been replaced by processed foods and fast foods in some countries, lack of access to healthy food options and limited physical activity opportunities due to urbanization and changing lifestyles have contributed to the rise in obesity rates in other regions.</a:t>
            </a:r>
          </a:p>
          <a:p>
            <a:pPr marL="171450" indent="-171450">
              <a:buFont typeface="Arial" panose="020B0604020202020204" pitchFamily="34" charset="0"/>
              <a:buChar char="•"/>
            </a:pPr>
            <a:r>
              <a:rPr lang="en-US" sz="1800" dirty="0">
                <a:solidFill>
                  <a:schemeClr val="tx1"/>
                </a:solidFill>
                <a:latin typeface="Times New Roman" panose="02020603050405020304" pitchFamily="18" charset="0"/>
                <a:cs typeface="Times New Roman" panose="02020603050405020304" pitchFamily="18" charset="0"/>
              </a:rPr>
              <a:t>Obesity accounts for 18% of deaths among American adults, according to the Commonwealth Fund.</a:t>
            </a:r>
          </a:p>
          <a:p>
            <a:pPr marL="171450" indent="-171450">
              <a:buFont typeface="Arial" panose="020B0604020202020204" pitchFamily="34" charset="0"/>
              <a:buChar char="•"/>
            </a:pPr>
            <a:r>
              <a:rPr lang="en-US" sz="1800" dirty="0">
                <a:solidFill>
                  <a:schemeClr val="tx1"/>
                </a:solidFill>
                <a:latin typeface="Times New Roman" panose="02020603050405020304" pitchFamily="18" charset="0"/>
                <a:cs typeface="Times New Roman" panose="02020603050405020304" pitchFamily="18" charset="0"/>
              </a:rPr>
              <a:t>.Despite numerous studies on the individual aspects of food consumption and obesity prevalence, there is a lack of comprehensive research that explores the potential relationship between these two factors.</a:t>
            </a:r>
          </a:p>
          <a:p>
            <a:pPr marL="0" indent="0">
              <a:buNone/>
            </a:pPr>
            <a:endParaRPr lang="en-US" dirty="0"/>
          </a:p>
        </p:txBody>
      </p:sp>
    </p:spTree>
    <p:extLst>
      <p:ext uri="{BB962C8B-B14F-4D97-AF65-F5344CB8AC3E}">
        <p14:creationId xmlns:p14="http://schemas.microsoft.com/office/powerpoint/2010/main" val="19503766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B42C55-80E6-2AA8-D6C9-6F49E909749F}"/>
              </a:ext>
            </a:extLst>
          </p:cNvPr>
          <p:cNvSpPr>
            <a:spLocks noGrp="1"/>
          </p:cNvSpPr>
          <p:nvPr>
            <p:ph type="title"/>
          </p:nvPr>
        </p:nvSpPr>
        <p:spPr>
          <a:xfrm>
            <a:off x="1097280" y="286603"/>
            <a:ext cx="10058400" cy="1007359"/>
          </a:xfrm>
        </p:spPr>
        <p:txBody>
          <a:bodyPr>
            <a:normAutofit/>
          </a:bodyPr>
          <a:lstStyle/>
          <a:p>
            <a:r>
              <a:rPr lang="en-US" sz="2800" b="1" dirty="0">
                <a:solidFill>
                  <a:schemeClr val="tx1"/>
                </a:solidFill>
                <a:cs typeface="Times New Roman" panose="02020603050405020304" pitchFamily="18" charset="0"/>
              </a:rPr>
              <a:t>METHODS</a:t>
            </a:r>
            <a:endParaRPr lang="en-US" sz="2800"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1F168C6-19F6-6245-6CA4-7E76F1A723A6}"/>
              </a:ext>
            </a:extLst>
          </p:cNvPr>
          <p:cNvSpPr>
            <a:spLocks noGrp="1"/>
          </p:cNvSpPr>
          <p:nvPr>
            <p:ph idx="1"/>
          </p:nvPr>
        </p:nvSpPr>
        <p:spPr>
          <a:xfrm>
            <a:off x="1097280" y="638355"/>
            <a:ext cx="11173217" cy="6404944"/>
          </a:xfrm>
        </p:spPr>
        <p:txBody>
          <a:bodyPr>
            <a:normAutofit/>
          </a:bodyPr>
          <a:lstStyle/>
          <a:p>
            <a:pPr marL="0" indent="0">
              <a:buNone/>
            </a:pPr>
            <a:endParaRPr lang="en-US" sz="1800" dirty="0">
              <a:solidFill>
                <a:schemeClr val="tx1"/>
              </a:solidFill>
              <a:latin typeface="Times New Roman" panose="02020603050405020304" pitchFamily="18" charset="0"/>
              <a:cs typeface="Times New Roman" panose="02020603050405020304" pitchFamily="18" charset="0"/>
            </a:endParaRPr>
          </a:p>
          <a:p>
            <a:r>
              <a:rPr lang="en-US" b="1" dirty="0">
                <a:solidFill>
                  <a:schemeClr val="tx1"/>
                </a:solidFill>
                <a:latin typeface="Times New Roman" panose="02020603050405020304" pitchFamily="18" charset="0"/>
                <a:cs typeface="Times New Roman" panose="02020603050405020304" pitchFamily="18" charset="0"/>
              </a:rPr>
              <a:t>Datasets:</a:t>
            </a:r>
          </a:p>
          <a:p>
            <a:pPr>
              <a:buFont typeface="Wingdings" panose="05000000000000000000" pitchFamily="2" charset="2"/>
              <a:buChar char="§"/>
            </a:pPr>
            <a:r>
              <a:rPr lang="en-US" sz="1400" dirty="0">
                <a:solidFill>
                  <a:schemeClr val="tx1"/>
                </a:solidFill>
              </a:rPr>
              <a:t>Data on Prevalence of Obesity and Over-weight</a:t>
            </a:r>
          </a:p>
          <a:p>
            <a:pPr marL="0" indent="0">
              <a:buNone/>
            </a:pPr>
            <a:r>
              <a:rPr lang="en-US" sz="1400" dirty="0">
                <a:solidFill>
                  <a:schemeClr val="tx1"/>
                </a:solidFill>
              </a:rPr>
              <a:t>        Obesity among adults by country,1975-2016</a:t>
            </a:r>
          </a:p>
          <a:p>
            <a:pPr>
              <a:buFont typeface="Wingdings" panose="05000000000000000000" pitchFamily="2" charset="2"/>
              <a:buChar char="§"/>
            </a:pPr>
            <a:r>
              <a:rPr lang="en-US" sz="1400" dirty="0">
                <a:solidFill>
                  <a:schemeClr val="tx1"/>
                </a:solidFill>
              </a:rPr>
              <a:t> Global Food Consumption Data</a:t>
            </a:r>
          </a:p>
          <a:p>
            <a:pPr marL="0" indent="0">
              <a:buNone/>
            </a:pPr>
            <a:r>
              <a:rPr lang="en-US" sz="1400" dirty="0">
                <a:solidFill>
                  <a:schemeClr val="tx1"/>
                </a:solidFill>
              </a:rPr>
              <a:t>          a4-global-food-consumption</a:t>
            </a:r>
            <a:endParaRPr lang="en-US" sz="1800" dirty="0">
              <a:solidFill>
                <a:schemeClr val="tx1"/>
              </a:solidFill>
              <a:latin typeface="Times New Roman" panose="02020603050405020304" pitchFamily="18" charset="0"/>
              <a:cs typeface="Times New Roman" panose="02020603050405020304" pitchFamily="18" charset="0"/>
            </a:endParaRPr>
          </a:p>
          <a:p>
            <a:r>
              <a:rPr lang="en-US" sz="1800" b="1" dirty="0">
                <a:solidFill>
                  <a:schemeClr val="tx1"/>
                </a:solidFill>
                <a:latin typeface="Times New Roman" panose="02020603050405020304" pitchFamily="18" charset="0"/>
                <a:cs typeface="Times New Roman" panose="02020603050405020304" pitchFamily="18" charset="0"/>
              </a:rPr>
              <a:t>Data cleaning and preprocessing: </a:t>
            </a:r>
            <a:r>
              <a:rPr lang="en-US" sz="1800" dirty="0">
                <a:solidFill>
                  <a:schemeClr val="tx1"/>
                </a:solidFill>
                <a:latin typeface="Times New Roman" panose="02020603050405020304" pitchFamily="18" charset="0"/>
                <a:cs typeface="Times New Roman" panose="02020603050405020304" pitchFamily="18" charset="0"/>
              </a:rPr>
              <a:t>EXCEL</a:t>
            </a:r>
          </a:p>
          <a:p>
            <a:endParaRPr lang="en-US" dirty="0">
              <a:solidFill>
                <a:schemeClr val="tx1"/>
              </a:solidFill>
              <a:latin typeface="Times New Roman" panose="02020603050405020304" pitchFamily="18" charset="0"/>
              <a:cs typeface="Times New Roman" panose="02020603050405020304" pitchFamily="18" charset="0"/>
            </a:endParaRPr>
          </a:p>
          <a:p>
            <a:endParaRPr lang="en-US" sz="1800" dirty="0">
              <a:solidFill>
                <a:schemeClr val="tx1"/>
              </a:solidFill>
              <a:latin typeface="Times New Roman" panose="02020603050405020304" pitchFamily="18" charset="0"/>
              <a:cs typeface="Times New Roman" panose="02020603050405020304" pitchFamily="18" charset="0"/>
            </a:endParaRPr>
          </a:p>
          <a:p>
            <a:r>
              <a:rPr lang="en-US" sz="1800" b="1" dirty="0">
                <a:solidFill>
                  <a:schemeClr val="tx1"/>
                </a:solidFill>
                <a:latin typeface="Times New Roman" panose="02020603050405020304" pitchFamily="18" charset="0"/>
                <a:cs typeface="Times New Roman" panose="02020603050405020304" pitchFamily="18" charset="0"/>
              </a:rPr>
              <a:t>Data Modeling ,Data Querying and Dara Migration: </a:t>
            </a:r>
            <a:r>
              <a:rPr lang="en-US" sz="1800" dirty="0" err="1">
                <a:solidFill>
                  <a:schemeClr val="tx1"/>
                </a:solidFill>
                <a:latin typeface="Times New Roman" panose="02020603050405020304" pitchFamily="18" charset="0"/>
                <a:cs typeface="Times New Roman" panose="02020603050405020304" pitchFamily="18" charset="0"/>
              </a:rPr>
              <a:t>Mysql</a:t>
            </a:r>
            <a:r>
              <a:rPr lang="en-US" sz="1800" dirty="0">
                <a:solidFill>
                  <a:schemeClr val="tx1"/>
                </a:solidFill>
                <a:latin typeface="Times New Roman" panose="02020603050405020304" pitchFamily="18" charset="0"/>
                <a:cs typeface="Times New Roman" panose="02020603050405020304" pitchFamily="18" charset="0"/>
              </a:rPr>
              <a:t> </a:t>
            </a:r>
          </a:p>
          <a:p>
            <a:endParaRPr lang="en-US" sz="1800" dirty="0">
              <a:solidFill>
                <a:schemeClr val="tx1"/>
              </a:solidFill>
              <a:latin typeface="Times New Roman" panose="02020603050405020304" pitchFamily="18" charset="0"/>
              <a:cs typeface="Times New Roman" panose="02020603050405020304" pitchFamily="18" charset="0"/>
            </a:endParaRPr>
          </a:p>
          <a:p>
            <a:endParaRPr lang="en-US" sz="1800" dirty="0">
              <a:solidFill>
                <a:schemeClr val="tx1"/>
              </a:solidFill>
              <a:latin typeface="Times New Roman" panose="02020603050405020304" pitchFamily="18" charset="0"/>
              <a:cs typeface="Times New Roman" panose="02020603050405020304" pitchFamily="18" charset="0"/>
            </a:endParaRPr>
          </a:p>
          <a:p>
            <a:r>
              <a:rPr lang="en-US" sz="1800" b="1" dirty="0">
                <a:solidFill>
                  <a:schemeClr val="tx1"/>
                </a:solidFill>
                <a:latin typeface="Times New Roman" panose="02020603050405020304" pitchFamily="18" charset="0"/>
                <a:cs typeface="Times New Roman" panose="02020603050405020304" pitchFamily="18" charset="0"/>
              </a:rPr>
              <a:t>Data Visualization: </a:t>
            </a:r>
          </a:p>
          <a:p>
            <a:endParaRPr lang="en-US" dirty="0">
              <a:solidFill>
                <a:schemeClr val="tx1"/>
              </a:solidFill>
              <a:latin typeface="Times New Roman" panose="02020603050405020304" pitchFamily="18" charset="0"/>
              <a:cs typeface="Times New Roman" panose="02020603050405020304" pitchFamily="18" charset="0"/>
            </a:endParaRPr>
          </a:p>
          <a:p>
            <a:endParaRPr lang="en-US" dirty="0">
              <a:solidFill>
                <a:schemeClr val="tx1"/>
              </a:solidFill>
              <a:latin typeface="Times New Roman" panose="02020603050405020304" pitchFamily="18" charset="0"/>
              <a:cs typeface="Times New Roman" panose="02020603050405020304" pitchFamily="18" charset="0"/>
            </a:endParaRPr>
          </a:p>
          <a:p>
            <a:r>
              <a:rPr lang="en-US" sz="1800" b="1" dirty="0">
                <a:solidFill>
                  <a:schemeClr val="tx1"/>
                </a:solidFill>
                <a:latin typeface="Times New Roman" panose="02020603050405020304" pitchFamily="18" charset="0"/>
                <a:cs typeface="Times New Roman" panose="02020603050405020304" pitchFamily="18" charset="0"/>
              </a:rPr>
              <a:t>User Interface: </a:t>
            </a:r>
            <a:r>
              <a:rPr lang="en-US" sz="1800" dirty="0">
                <a:solidFill>
                  <a:schemeClr val="tx1"/>
                </a:solidFill>
                <a:latin typeface="Times New Roman" panose="02020603050405020304" pitchFamily="18" charset="0"/>
                <a:cs typeface="Times New Roman" panose="02020603050405020304" pitchFamily="18" charset="0"/>
              </a:rPr>
              <a:t>Python and Html </a:t>
            </a:r>
          </a:p>
          <a:p>
            <a:endParaRPr lang="en-US" sz="1800" dirty="0">
              <a:solidFill>
                <a:schemeClr val="tx1"/>
              </a:solidFill>
              <a:latin typeface="Times New Roman" panose="02020603050405020304" pitchFamily="18" charset="0"/>
              <a:cs typeface="Times New Roman" panose="02020603050405020304" pitchFamily="18" charset="0"/>
            </a:endParaRPr>
          </a:p>
          <a:p>
            <a:pPr marL="0" indent="0">
              <a:buNone/>
            </a:pPr>
            <a:endParaRPr lang="en-US" dirty="0"/>
          </a:p>
        </p:txBody>
      </p:sp>
      <p:pic>
        <p:nvPicPr>
          <p:cNvPr id="1026" name="Picture 2" descr="Microsoft Excel - Wikipedia">
            <a:extLst>
              <a:ext uri="{FF2B5EF4-FFF2-40B4-BE49-F238E27FC236}">
                <a16:creationId xmlns:a16="http://schemas.microsoft.com/office/drawing/2014/main" id="{643751B0-7787-9E9D-B750-3DC313657A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49548" y="2515102"/>
            <a:ext cx="892903" cy="87516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0FA379D8-F821-E956-F573-0E1081A0F70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44833" y="3429000"/>
            <a:ext cx="1101952" cy="1556726"/>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Tableau - Insight Platforms">
            <a:extLst>
              <a:ext uri="{FF2B5EF4-FFF2-40B4-BE49-F238E27FC236}">
                <a16:creationId xmlns:a16="http://schemas.microsoft.com/office/drawing/2014/main" id="{03B06210-A48A-6195-F890-CD9C3265306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30143" y="4711173"/>
            <a:ext cx="1249680" cy="124968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tml Css Logo Png, Transparent Png - vhv">
            <a:extLst>
              <a:ext uri="{FF2B5EF4-FFF2-40B4-BE49-F238E27FC236}">
                <a16:creationId xmlns:a16="http://schemas.microsoft.com/office/drawing/2014/main" id="{F7E0A637-2003-ED5C-1720-C5A8FD4D52B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87660" y="6042319"/>
            <a:ext cx="2541653" cy="7719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20766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B42C55-80E6-2AA8-D6C9-6F49E909749F}"/>
              </a:ext>
            </a:extLst>
          </p:cNvPr>
          <p:cNvSpPr>
            <a:spLocks noGrp="1"/>
          </p:cNvSpPr>
          <p:nvPr>
            <p:ph type="title"/>
          </p:nvPr>
        </p:nvSpPr>
        <p:spPr>
          <a:xfrm>
            <a:off x="1097280" y="286603"/>
            <a:ext cx="10058400" cy="463895"/>
          </a:xfrm>
        </p:spPr>
        <p:txBody>
          <a:bodyPr>
            <a:normAutofit fontScale="90000"/>
          </a:bodyPr>
          <a:lstStyle/>
          <a:p>
            <a:r>
              <a:rPr lang="en-US" sz="2800" b="1" dirty="0">
                <a:solidFill>
                  <a:schemeClr val="tx1"/>
                </a:solidFill>
                <a:latin typeface="Times New Roman" panose="02020603050405020304" pitchFamily="18" charset="0"/>
                <a:cs typeface="Times New Roman" panose="02020603050405020304" pitchFamily="18" charset="0"/>
              </a:rPr>
              <a:t>	WORKFLOW</a:t>
            </a:r>
          </a:p>
        </p:txBody>
      </p:sp>
      <p:sp>
        <p:nvSpPr>
          <p:cNvPr id="3" name="Content Placeholder 2">
            <a:extLst>
              <a:ext uri="{FF2B5EF4-FFF2-40B4-BE49-F238E27FC236}">
                <a16:creationId xmlns:a16="http://schemas.microsoft.com/office/drawing/2014/main" id="{D1F168C6-19F6-6245-6CA4-7E76F1A723A6}"/>
              </a:ext>
            </a:extLst>
          </p:cNvPr>
          <p:cNvSpPr>
            <a:spLocks noGrp="1"/>
          </p:cNvSpPr>
          <p:nvPr>
            <p:ph idx="1"/>
          </p:nvPr>
        </p:nvSpPr>
        <p:spPr>
          <a:xfrm>
            <a:off x="1097280" y="638355"/>
            <a:ext cx="11173217" cy="6404944"/>
          </a:xfrm>
        </p:spPr>
        <p:txBody>
          <a:bodyPr>
            <a:normAutofit/>
          </a:bodyPr>
          <a:lstStyle/>
          <a:p>
            <a:pPr marL="0" indent="0">
              <a:buNone/>
            </a:pPr>
            <a:endParaRPr lang="en-US" sz="1800" dirty="0">
              <a:solidFill>
                <a:schemeClr val="tx1"/>
              </a:solidFill>
              <a:latin typeface="Times New Roman" panose="02020603050405020304" pitchFamily="18" charset="0"/>
              <a:cs typeface="Times New Roman" panose="02020603050405020304" pitchFamily="18" charset="0"/>
            </a:endParaRPr>
          </a:p>
          <a:p>
            <a:r>
              <a:rPr lang="en-US" dirty="0"/>
              <a:t>The data from the datasets will be collected</a:t>
            </a:r>
          </a:p>
          <a:p>
            <a:pPr marL="0" indent="0">
              <a:buNone/>
            </a:pPr>
            <a:r>
              <a:rPr lang="en-US" dirty="0"/>
              <a:t>from two different sources and will be cleaned</a:t>
            </a:r>
          </a:p>
          <a:p>
            <a:pPr marL="0" indent="0">
              <a:buNone/>
            </a:pPr>
            <a:r>
              <a:rPr lang="en-US" dirty="0"/>
              <a:t>and filtered through Microsoft Excel.</a:t>
            </a:r>
          </a:p>
          <a:p>
            <a:r>
              <a:rPr lang="en-US" dirty="0"/>
              <a:t>The resultant data will then be imported into</a:t>
            </a:r>
          </a:p>
          <a:p>
            <a:pPr marL="0" indent="0">
              <a:buNone/>
            </a:pPr>
            <a:r>
              <a:rPr lang="en-US" dirty="0"/>
              <a:t>MYSQL and a RDBMS will be created.</a:t>
            </a:r>
          </a:p>
          <a:p>
            <a:r>
              <a:rPr lang="en-US" dirty="0"/>
              <a:t>Next, the relational system will be imported </a:t>
            </a:r>
          </a:p>
          <a:p>
            <a:pPr marL="0" indent="0">
              <a:buNone/>
            </a:pPr>
            <a:r>
              <a:rPr lang="en-US" dirty="0"/>
              <a:t>into the next layer, where the data will be </a:t>
            </a:r>
          </a:p>
          <a:p>
            <a:pPr marL="0" indent="0">
              <a:buNone/>
            </a:pPr>
            <a:r>
              <a:rPr lang="en-US" dirty="0"/>
              <a:t>visualized using Tableau.</a:t>
            </a:r>
          </a:p>
          <a:p>
            <a:r>
              <a:rPr lang="en-US" dirty="0"/>
              <a:t>A frontend will be built using Python and Html</a:t>
            </a:r>
          </a:p>
          <a:p>
            <a:pPr marL="0" indent="0">
              <a:buNone/>
            </a:pPr>
            <a:r>
              <a:rPr lang="en-US" dirty="0"/>
              <a:t> to enable users to interact with our model.</a:t>
            </a:r>
          </a:p>
        </p:txBody>
      </p:sp>
      <p:pic>
        <p:nvPicPr>
          <p:cNvPr id="4" name="Picture 3">
            <a:extLst>
              <a:ext uri="{FF2B5EF4-FFF2-40B4-BE49-F238E27FC236}">
                <a16:creationId xmlns:a16="http://schemas.microsoft.com/office/drawing/2014/main" id="{94F7FB22-D53B-1887-E1C6-3FEA6DAD9B46}"/>
              </a:ext>
            </a:extLst>
          </p:cNvPr>
          <p:cNvPicPr>
            <a:picLocks noChangeAspect="1"/>
          </p:cNvPicPr>
          <p:nvPr/>
        </p:nvPicPr>
        <p:blipFill>
          <a:blip r:embed="rId2"/>
          <a:stretch>
            <a:fillRect/>
          </a:stretch>
        </p:blipFill>
        <p:spPr>
          <a:xfrm>
            <a:off x="6516995" y="862641"/>
            <a:ext cx="5196093" cy="4915966"/>
          </a:xfrm>
          <a:prstGeom prst="rect">
            <a:avLst/>
          </a:prstGeom>
        </p:spPr>
      </p:pic>
    </p:spTree>
    <p:extLst>
      <p:ext uri="{BB962C8B-B14F-4D97-AF65-F5344CB8AC3E}">
        <p14:creationId xmlns:p14="http://schemas.microsoft.com/office/powerpoint/2010/main" val="15008235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523AD-0487-6DE1-13D8-7ECA7D8F5685}"/>
              </a:ext>
            </a:extLst>
          </p:cNvPr>
          <p:cNvSpPr>
            <a:spLocks noGrp="1"/>
          </p:cNvSpPr>
          <p:nvPr>
            <p:ph type="title"/>
          </p:nvPr>
        </p:nvSpPr>
        <p:spPr>
          <a:xfrm>
            <a:off x="1578635" y="624110"/>
            <a:ext cx="9925978" cy="971777"/>
          </a:xfrm>
        </p:spPr>
        <p:txBody>
          <a:bodyPr>
            <a:normAutofit/>
          </a:bodyPr>
          <a:lstStyle/>
          <a:p>
            <a:r>
              <a:rPr lang="en-US" sz="3200" dirty="0">
                <a:latin typeface="Times New Roman" panose="02020603050405020304" pitchFamily="18" charset="0"/>
                <a:cs typeface="Times New Roman" panose="02020603050405020304" pitchFamily="18" charset="0"/>
              </a:rPr>
              <a:t>LOADING OF DATASET</a:t>
            </a:r>
          </a:p>
        </p:txBody>
      </p:sp>
      <p:sp>
        <p:nvSpPr>
          <p:cNvPr id="3" name="Content Placeholder 2">
            <a:extLst>
              <a:ext uri="{FF2B5EF4-FFF2-40B4-BE49-F238E27FC236}">
                <a16:creationId xmlns:a16="http://schemas.microsoft.com/office/drawing/2014/main" id="{15DCBD5D-B687-294A-D6D4-DC2FDD52F2C5}"/>
              </a:ext>
            </a:extLst>
          </p:cNvPr>
          <p:cNvSpPr>
            <a:spLocks noGrp="1"/>
          </p:cNvSpPr>
          <p:nvPr>
            <p:ph idx="1"/>
          </p:nvPr>
        </p:nvSpPr>
        <p:spPr>
          <a:xfrm>
            <a:off x="1578634" y="1595887"/>
            <a:ext cx="9925978" cy="4315335"/>
          </a:xfrm>
        </p:spPr>
        <p:txBody>
          <a:bodyPr/>
          <a:lstStyle/>
          <a:p>
            <a:r>
              <a:rPr lang="en-US" dirty="0">
                <a:solidFill>
                  <a:srgbClr val="C00000"/>
                </a:solidFill>
              </a:rPr>
              <a:t>IMAGE OF LOADING GLOBAL FOOD CONSUMPTION  INTO MYSQL WORKBENCH</a:t>
            </a:r>
          </a:p>
          <a:p>
            <a:pPr marL="0" indent="0">
              <a:buNone/>
            </a:pPr>
            <a:endParaRPr lang="en-US" dirty="0"/>
          </a:p>
        </p:txBody>
      </p:sp>
      <p:pic>
        <p:nvPicPr>
          <p:cNvPr id="4" name="Picture 3">
            <a:extLst>
              <a:ext uri="{FF2B5EF4-FFF2-40B4-BE49-F238E27FC236}">
                <a16:creationId xmlns:a16="http://schemas.microsoft.com/office/drawing/2014/main" id="{DE27E732-D207-E380-C3FC-BE56208C1C44}"/>
              </a:ext>
            </a:extLst>
          </p:cNvPr>
          <p:cNvPicPr>
            <a:picLocks noChangeAspect="1"/>
          </p:cNvPicPr>
          <p:nvPr/>
        </p:nvPicPr>
        <p:blipFill>
          <a:blip r:embed="rId2"/>
          <a:stretch>
            <a:fillRect/>
          </a:stretch>
        </p:blipFill>
        <p:spPr>
          <a:xfrm>
            <a:off x="1834716" y="2050079"/>
            <a:ext cx="9413813" cy="3603312"/>
          </a:xfrm>
          <a:prstGeom prst="rect">
            <a:avLst/>
          </a:prstGeom>
        </p:spPr>
      </p:pic>
    </p:spTree>
    <p:extLst>
      <p:ext uri="{BB962C8B-B14F-4D97-AF65-F5344CB8AC3E}">
        <p14:creationId xmlns:p14="http://schemas.microsoft.com/office/powerpoint/2010/main" val="34124624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5DCBD5D-B687-294A-D6D4-DC2FDD52F2C5}"/>
              </a:ext>
            </a:extLst>
          </p:cNvPr>
          <p:cNvSpPr>
            <a:spLocks noGrp="1"/>
          </p:cNvSpPr>
          <p:nvPr>
            <p:ph idx="1"/>
          </p:nvPr>
        </p:nvSpPr>
        <p:spPr>
          <a:xfrm>
            <a:off x="1535502" y="948907"/>
            <a:ext cx="9969110" cy="4962316"/>
          </a:xfrm>
        </p:spPr>
        <p:txBody>
          <a:bodyPr/>
          <a:lstStyle/>
          <a:p>
            <a:pPr marL="0" indent="0">
              <a:buNone/>
            </a:pPr>
            <a:r>
              <a:rPr lang="en-US" dirty="0">
                <a:solidFill>
                  <a:srgbClr val="C00000"/>
                </a:solidFill>
              </a:rPr>
              <a:t>IMAGE OF LOADING OBESITY PREVALENCE  INTO MYSQL WORKBENCH</a:t>
            </a:r>
          </a:p>
          <a:p>
            <a:pPr marL="0" indent="0">
              <a:buNone/>
            </a:pPr>
            <a:endParaRPr lang="en-US" dirty="0"/>
          </a:p>
        </p:txBody>
      </p:sp>
      <p:pic>
        <p:nvPicPr>
          <p:cNvPr id="5" name="Picture 4">
            <a:extLst>
              <a:ext uri="{FF2B5EF4-FFF2-40B4-BE49-F238E27FC236}">
                <a16:creationId xmlns:a16="http://schemas.microsoft.com/office/drawing/2014/main" id="{0D7828CF-0A41-0CB8-0A79-9C621CBEC3C4}"/>
              </a:ext>
            </a:extLst>
          </p:cNvPr>
          <p:cNvPicPr>
            <a:picLocks noChangeAspect="1"/>
          </p:cNvPicPr>
          <p:nvPr/>
        </p:nvPicPr>
        <p:blipFill>
          <a:blip r:embed="rId2"/>
          <a:stretch>
            <a:fillRect/>
          </a:stretch>
        </p:blipFill>
        <p:spPr>
          <a:xfrm>
            <a:off x="1751340" y="1514086"/>
            <a:ext cx="8689320" cy="3489236"/>
          </a:xfrm>
          <a:prstGeom prst="rect">
            <a:avLst/>
          </a:prstGeom>
        </p:spPr>
      </p:pic>
    </p:spTree>
    <p:extLst>
      <p:ext uri="{BB962C8B-B14F-4D97-AF65-F5344CB8AC3E}">
        <p14:creationId xmlns:p14="http://schemas.microsoft.com/office/powerpoint/2010/main" val="29060162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5DCBD5D-B687-294A-D6D4-DC2FDD52F2C5}"/>
              </a:ext>
            </a:extLst>
          </p:cNvPr>
          <p:cNvSpPr>
            <a:spLocks noGrp="1"/>
          </p:cNvSpPr>
          <p:nvPr>
            <p:ph idx="1"/>
          </p:nvPr>
        </p:nvSpPr>
        <p:spPr>
          <a:xfrm>
            <a:off x="852652" y="325674"/>
            <a:ext cx="10486695" cy="4936438"/>
          </a:xfrm>
        </p:spPr>
        <p:txBody>
          <a:bodyPr/>
          <a:lstStyle/>
          <a:p>
            <a:pPr marL="0" indent="0">
              <a:buNone/>
            </a:pPr>
            <a:r>
              <a:rPr lang="en-US" dirty="0">
                <a:solidFill>
                  <a:srgbClr val="C00000"/>
                </a:solidFill>
              </a:rPr>
              <a:t>IMAGE OF ER DIAGRAM OF DATASETS </a:t>
            </a:r>
          </a:p>
          <a:p>
            <a:pPr marL="0" indent="0">
              <a:buNone/>
            </a:pPr>
            <a:endParaRPr lang="en-US" dirty="0">
              <a:solidFill>
                <a:srgbClr val="C00000"/>
              </a:solidFill>
            </a:endParaRPr>
          </a:p>
          <a:p>
            <a:pPr marL="0" indent="0">
              <a:buNone/>
            </a:pPr>
            <a:endParaRPr lang="en-US" dirty="0"/>
          </a:p>
        </p:txBody>
      </p:sp>
      <p:pic>
        <p:nvPicPr>
          <p:cNvPr id="2" name="image8.png" descr="Graphical user interface, text, application&#10;&#10;Description automatically generated">
            <a:extLst>
              <a:ext uri="{FF2B5EF4-FFF2-40B4-BE49-F238E27FC236}">
                <a16:creationId xmlns:a16="http://schemas.microsoft.com/office/drawing/2014/main" id="{CA196FF5-0FBD-7E2C-162D-C0453FA1B96C}"/>
              </a:ext>
            </a:extLst>
          </p:cNvPr>
          <p:cNvPicPr/>
          <p:nvPr/>
        </p:nvPicPr>
        <p:blipFill>
          <a:blip r:embed="rId2"/>
          <a:srcRect/>
          <a:stretch>
            <a:fillRect/>
          </a:stretch>
        </p:blipFill>
        <p:spPr>
          <a:xfrm>
            <a:off x="1175783" y="1811548"/>
            <a:ext cx="3812876" cy="3854389"/>
          </a:xfrm>
          <a:prstGeom prst="rect">
            <a:avLst/>
          </a:prstGeom>
          <a:ln>
            <a:solidFill>
              <a:schemeClr val="tx1"/>
            </a:solidFill>
          </a:ln>
        </p:spPr>
      </p:pic>
      <p:pic>
        <p:nvPicPr>
          <p:cNvPr id="4" name="Picture 3">
            <a:extLst>
              <a:ext uri="{FF2B5EF4-FFF2-40B4-BE49-F238E27FC236}">
                <a16:creationId xmlns:a16="http://schemas.microsoft.com/office/drawing/2014/main" id="{950C4E7C-BD1E-6422-C19E-F74A66D044BA}"/>
              </a:ext>
            </a:extLst>
          </p:cNvPr>
          <p:cNvPicPr>
            <a:picLocks noChangeAspect="1"/>
          </p:cNvPicPr>
          <p:nvPr/>
        </p:nvPicPr>
        <p:blipFill>
          <a:blip r:embed="rId3"/>
          <a:stretch>
            <a:fillRect/>
          </a:stretch>
        </p:blipFill>
        <p:spPr>
          <a:xfrm>
            <a:off x="5311789" y="1811548"/>
            <a:ext cx="4992312" cy="3856006"/>
          </a:xfrm>
          <a:prstGeom prst="rect">
            <a:avLst/>
          </a:prstGeom>
        </p:spPr>
      </p:pic>
      <p:sp>
        <p:nvSpPr>
          <p:cNvPr id="7" name="TextBox 6">
            <a:extLst>
              <a:ext uri="{FF2B5EF4-FFF2-40B4-BE49-F238E27FC236}">
                <a16:creationId xmlns:a16="http://schemas.microsoft.com/office/drawing/2014/main" id="{D9B7817C-9269-132C-8B0E-55CA526BD1C8}"/>
              </a:ext>
            </a:extLst>
          </p:cNvPr>
          <p:cNvSpPr txBox="1"/>
          <p:nvPr/>
        </p:nvSpPr>
        <p:spPr>
          <a:xfrm>
            <a:off x="5311789" y="914401"/>
            <a:ext cx="4876007" cy="646331"/>
          </a:xfrm>
          <a:prstGeom prst="rect">
            <a:avLst/>
          </a:prstGeom>
          <a:noFill/>
        </p:spPr>
        <p:txBody>
          <a:bodyPr wrap="square">
            <a:spAutoFit/>
          </a:bodyPr>
          <a:lstStyle/>
          <a:p>
            <a:pPr marL="0" indent="0">
              <a:buNone/>
            </a:pPr>
            <a:r>
              <a:rPr lang="en-US" dirty="0">
                <a:solidFill>
                  <a:srgbClr val="C00000"/>
                </a:solidFill>
              </a:rPr>
              <a:t>  </a:t>
            </a:r>
          </a:p>
          <a:p>
            <a:pPr marL="0" indent="0">
              <a:buNone/>
            </a:pPr>
            <a:r>
              <a:rPr lang="en-US" dirty="0">
                <a:solidFill>
                  <a:srgbClr val="C00000"/>
                </a:solidFill>
              </a:rPr>
              <a:t>AFTER CLEANING</a:t>
            </a:r>
          </a:p>
        </p:txBody>
      </p:sp>
      <p:sp>
        <p:nvSpPr>
          <p:cNvPr id="9" name="TextBox 8">
            <a:extLst>
              <a:ext uri="{FF2B5EF4-FFF2-40B4-BE49-F238E27FC236}">
                <a16:creationId xmlns:a16="http://schemas.microsoft.com/office/drawing/2014/main" id="{4DADAB79-0824-5290-691D-E552740F8531}"/>
              </a:ext>
            </a:extLst>
          </p:cNvPr>
          <p:cNvSpPr txBox="1"/>
          <p:nvPr/>
        </p:nvSpPr>
        <p:spPr>
          <a:xfrm>
            <a:off x="1175783" y="1078302"/>
            <a:ext cx="3812876" cy="646331"/>
          </a:xfrm>
          <a:prstGeom prst="rect">
            <a:avLst/>
          </a:prstGeom>
          <a:noFill/>
        </p:spPr>
        <p:txBody>
          <a:bodyPr wrap="square">
            <a:spAutoFit/>
          </a:bodyPr>
          <a:lstStyle/>
          <a:p>
            <a:endParaRPr lang="en-US" dirty="0"/>
          </a:p>
          <a:p>
            <a:r>
              <a:rPr lang="en-US" dirty="0"/>
              <a:t>BEFORE CLEANING</a:t>
            </a:r>
          </a:p>
        </p:txBody>
      </p:sp>
    </p:spTree>
    <p:extLst>
      <p:ext uri="{BB962C8B-B14F-4D97-AF65-F5344CB8AC3E}">
        <p14:creationId xmlns:p14="http://schemas.microsoft.com/office/powerpoint/2010/main" val="32718537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5DCBD5D-B687-294A-D6D4-DC2FDD52F2C5}"/>
              </a:ext>
            </a:extLst>
          </p:cNvPr>
          <p:cNvSpPr>
            <a:spLocks noGrp="1"/>
          </p:cNvSpPr>
          <p:nvPr>
            <p:ph idx="1"/>
          </p:nvPr>
        </p:nvSpPr>
        <p:spPr>
          <a:xfrm>
            <a:off x="1535502" y="948907"/>
            <a:ext cx="9969110" cy="4962316"/>
          </a:xfrm>
        </p:spPr>
        <p:txBody>
          <a:bodyPr/>
          <a:lstStyle/>
          <a:p>
            <a:pPr marL="0" indent="0">
              <a:buNone/>
            </a:pPr>
            <a:r>
              <a:rPr lang="en-US" dirty="0">
                <a:solidFill>
                  <a:srgbClr val="C00000"/>
                </a:solidFill>
              </a:rPr>
              <a:t>IMAGE OF </a:t>
            </a:r>
            <a:r>
              <a:rPr lang="en-IN" dirty="0">
                <a:solidFill>
                  <a:srgbClr val="C00000"/>
                </a:solidFill>
                <a:latin typeface="Calibri" panose="020F0502020204030204" pitchFamily="34" charset="0"/>
                <a:ea typeface="Calibri" panose="020F0502020204030204" pitchFamily="34" charset="0"/>
                <a:cs typeface="Times New Roman" panose="02020603050405020304" pitchFamily="18" charset="0"/>
              </a:rPr>
              <a:t>RELATIONAL DATABASE ERD FOR VISUALIZATION AND ANALYSIS</a:t>
            </a:r>
            <a:endParaRPr lang="en-US" dirty="0"/>
          </a:p>
        </p:txBody>
      </p:sp>
      <p:pic>
        <p:nvPicPr>
          <p:cNvPr id="5" name="image10.png" descr="Graphical user interface, diagram&#10;&#10;Description automatically generated">
            <a:extLst>
              <a:ext uri="{FF2B5EF4-FFF2-40B4-BE49-F238E27FC236}">
                <a16:creationId xmlns:a16="http://schemas.microsoft.com/office/drawing/2014/main" id="{6E791453-77E7-8F7E-E8CC-4D5689980C99}"/>
              </a:ext>
            </a:extLst>
          </p:cNvPr>
          <p:cNvPicPr>
            <a:picLocks/>
          </p:cNvPicPr>
          <p:nvPr/>
        </p:nvPicPr>
        <p:blipFill>
          <a:blip r:embed="rId2">
            <a:extLst>
              <a:ext uri="{28A0092B-C50C-407E-A947-70E740481C1C}">
                <a14:useLocalDpi xmlns:a14="http://schemas.microsoft.com/office/drawing/2010/main" val="0"/>
              </a:ext>
            </a:extLst>
          </a:blip>
          <a:stretch>
            <a:fillRect/>
          </a:stretch>
        </p:blipFill>
        <p:spPr>
          <a:xfrm>
            <a:off x="2701505" y="1489135"/>
            <a:ext cx="5943600" cy="4914900"/>
          </a:xfrm>
          <a:prstGeom prst="rect">
            <a:avLst/>
          </a:prstGeom>
          <a:ln>
            <a:solidFill>
              <a:schemeClr val="tx1"/>
            </a:solidFill>
          </a:ln>
        </p:spPr>
      </p:pic>
    </p:spTree>
    <p:extLst>
      <p:ext uri="{BB962C8B-B14F-4D97-AF65-F5344CB8AC3E}">
        <p14:creationId xmlns:p14="http://schemas.microsoft.com/office/powerpoint/2010/main" val="555351915"/>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FFABBEB0ABCF34BB448E4A7C33FCD8A" ma:contentTypeVersion="3" ma:contentTypeDescription="Create a new document." ma:contentTypeScope="" ma:versionID="70594c5627844b3ebd09e20f7cedd173">
  <xsd:schema xmlns:xsd="http://www.w3.org/2001/XMLSchema" xmlns:xs="http://www.w3.org/2001/XMLSchema" xmlns:p="http://schemas.microsoft.com/office/2006/metadata/properties" xmlns:ns3="2cccf037-8ed4-40ca-9271-b1fc35b8324f" targetNamespace="http://schemas.microsoft.com/office/2006/metadata/properties" ma:root="true" ma:fieldsID="e15d5cc26fe7767884aeefd421ac5629" ns3:_="">
    <xsd:import namespace="2cccf037-8ed4-40ca-9271-b1fc35b8324f"/>
    <xsd:element name="properties">
      <xsd:complexType>
        <xsd:sequence>
          <xsd:element name="documentManagement">
            <xsd:complexType>
              <xsd:all>
                <xsd:element ref="ns3:MediaServiceMetadata" minOccurs="0"/>
                <xsd:element ref="ns3:MediaServiceFastMetadata"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cccf037-8ed4-40ca-9271-b1fc35b8324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_activity" ma:index="10" nillable="true" ma:displayName="_activity" ma:hidden="true" ma:internalName="_activity">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2cccf037-8ed4-40ca-9271-b1fc35b8324f" xsi:nil="true"/>
  </documentManagement>
</p:properties>
</file>

<file path=customXml/itemProps1.xml><?xml version="1.0" encoding="utf-8"?>
<ds:datastoreItem xmlns:ds="http://schemas.openxmlformats.org/officeDocument/2006/customXml" ds:itemID="{2C157ECF-38E4-4B4A-AAD6-0CF8BDEB597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cccf037-8ed4-40ca-9271-b1fc35b8324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65105CA-88F3-496A-9E00-454CC7DB7093}">
  <ds:schemaRefs>
    <ds:schemaRef ds:uri="http://schemas.microsoft.com/sharepoint/v3/contenttype/forms"/>
  </ds:schemaRefs>
</ds:datastoreItem>
</file>

<file path=customXml/itemProps3.xml><?xml version="1.0" encoding="utf-8"?>
<ds:datastoreItem xmlns:ds="http://schemas.openxmlformats.org/officeDocument/2006/customXml" ds:itemID="{AF8F8ACA-F13C-4733-82D8-9EBD2659B3B1}">
  <ds:schemaRefs>
    <ds:schemaRef ds:uri="http://purl.org/dc/elements/1.1/"/>
    <ds:schemaRef ds:uri="http://purl.org/dc/dcmitype/"/>
    <ds:schemaRef ds:uri="http://schemas.microsoft.com/office/2006/metadata/properties"/>
    <ds:schemaRef ds:uri="http://schemas.openxmlformats.org/package/2006/metadata/core-properties"/>
    <ds:schemaRef ds:uri="2cccf037-8ed4-40ca-9271-b1fc35b8324f"/>
    <ds:schemaRef ds:uri="http://purl.org/dc/terms/"/>
    <ds:schemaRef ds:uri="http://schemas.microsoft.com/office/2006/documentManagement/types"/>
    <ds:schemaRef ds:uri="http://schemas.microsoft.com/office/infopath/2007/PartnerControl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Wisp</Template>
  <TotalTime>51</TotalTime>
  <Words>1090</Words>
  <Application>Microsoft Office PowerPoint</Application>
  <PresentationFormat>Widescreen</PresentationFormat>
  <Paragraphs>86</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Calibri</vt:lpstr>
      <vt:lpstr>Century Gothic</vt:lpstr>
      <vt:lpstr>Times New Roman</vt:lpstr>
      <vt:lpstr>Wingdings</vt:lpstr>
      <vt:lpstr>Wingdings 3</vt:lpstr>
      <vt:lpstr>Wisp</vt:lpstr>
      <vt:lpstr>Tackling the Global Obesity Crisis: An Exploration of Adult BMI Prevalence Across the World</vt:lpstr>
      <vt:lpstr>ABSTRACT</vt:lpstr>
      <vt:lpstr>BACKGROUND</vt:lpstr>
      <vt:lpstr>METHODS</vt:lpstr>
      <vt:lpstr> WORKFLOW</vt:lpstr>
      <vt:lpstr>LOADING OF DATASET</vt:lpstr>
      <vt:lpstr>PowerPoint Presentation</vt:lpstr>
      <vt:lpstr>PowerPoint Presentation</vt:lpstr>
      <vt:lpstr>PowerPoint Presentation</vt:lpstr>
      <vt:lpstr>PowerPoint Presentation</vt:lpstr>
      <vt:lpstr>PowerPoint Presentation</vt:lpstr>
      <vt:lpstr>PowerPoint Presentation</vt:lpstr>
      <vt:lpstr>Database Challenges &amp; limitations: </vt:lpstr>
      <vt:lpstr>FUTURE SCOPE AND DEVELOPMENT:</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Shanigarapu, Soumya</dc:creator>
  <cp:lastModifiedBy>Shanigarapu, Soumya</cp:lastModifiedBy>
  <cp:revision>2</cp:revision>
  <dcterms:created xsi:type="dcterms:W3CDTF">2023-04-18T06:33:24Z</dcterms:created>
  <dcterms:modified xsi:type="dcterms:W3CDTF">2023-04-18T07:25:10Z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0x010100BFFABBEB0ABCF34BB448E4A7C33FCD8A</vt:lpwstr>
  </property>
</Properties>
</file>