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ontserrat"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824058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4d770e5c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4d770e5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64d770e5c_0_5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64d770e5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64d770e5c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64d770e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63c1726b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63c1726b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63c1726b6_0_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63c1726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64d770e5c_0_5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64d770e5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4d770e5c_0_6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4d770e5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4d770e5c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4d770e5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63c1726b6_0_3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63c1726b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63c1726b6_0_4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63c1726b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64d770e5c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64d770e5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4d770e5c_0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64d770e5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63c1726b6_0_3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63c1726b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64d770e5c_0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64d770e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64d770e5c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64d770e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61691bd3b_0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61691bd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63c1726b6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63c1726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64d770e5c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64d770e5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531050"/>
            <a:ext cx="8512500" cy="20814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Credit Card Default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297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Distribution</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wise defaulters</a:t>
            </a:r>
            <a:endParaRPr sz="3200" b="1">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274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Distributions</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Status</a:t>
            </a:r>
            <a:endParaRPr sz="3200" b="1">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29800" y="3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Distribution</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9" name="Google Shape;149;p26"/>
          <p:cNvPicPr preferRelativeResize="0"/>
          <p:nvPr/>
        </p:nvPicPr>
        <p:blipFill rotWithShape="1">
          <a:blip r:embed="rId3">
            <a:alphaModFix/>
          </a:blip>
          <a:srcRect b="2562"/>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wise defaulters</a:t>
            </a:r>
            <a:endParaRPr sz="3200" b="1">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&lt;30 and &gt;50:</a:t>
            </a:r>
            <a:endParaRPr sz="1800" b="1">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body" idx="1"/>
          </p:nvPr>
        </p:nvSpPr>
        <p:spPr>
          <a:xfrm>
            <a:off x="311700" y="11411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 Trees</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a:spLocks noGrp="1"/>
          </p:cNvSpPr>
          <p:nvPr>
            <p:ph type="title"/>
          </p:nvPr>
        </p:nvSpPr>
        <p:spPr>
          <a:xfrm>
            <a:off x="311700" y="34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Overview</a:t>
            </a:r>
            <a:endParaRPr sz="3200"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Steps</a:t>
            </a:r>
            <a:endParaRPr sz="3200" b="1">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txBox="1"/>
          <p:nvPr/>
        </p:nvSpPr>
        <p:spPr>
          <a:xfrm>
            <a:off x="644500" y="11729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Preprocessing</a:t>
            </a:r>
            <a:endParaRPr sz="1800" b="1">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 Evaluation</a:t>
            </a:r>
            <a:endParaRPr sz="1800" b="1">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Modelling</a:t>
            </a:r>
            <a:endParaRPr/>
          </a:p>
        </p:txBody>
      </p:sp>
      <p:sp>
        <p:nvSpPr>
          <p:cNvPr id="182" name="Google Shape;18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C = 0.01</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5712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Content</a:t>
            </a:r>
            <a:endParaRPr sz="32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l="4970" b="6985"/>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SVM Modelling</a:t>
            </a:r>
            <a:endParaRPr sz="3200"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5" name="Google Shape;195;p32"/>
          <p:cNvSpPr txBox="1">
            <a:spLocks noGrp="1"/>
          </p:cNvSpPr>
          <p:nvPr>
            <p:ph type="body" idx="1"/>
          </p:nvPr>
        </p:nvSpPr>
        <p:spPr>
          <a:xfrm>
            <a:off x="413900" y="1600975"/>
            <a:ext cx="8520600" cy="175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C = 10</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Metrics</a:t>
            </a:r>
            <a:endParaRPr sz="3200" b="1">
              <a:latin typeface="Montserrat"/>
              <a:ea typeface="Montserrat"/>
              <a:cs typeface="Montserrat"/>
              <a:sym typeface="Montserrat"/>
            </a:endParaRPr>
          </a:p>
        </p:txBody>
      </p:sp>
      <p:sp>
        <p:nvSpPr>
          <p:cNvPr id="202" name="Google Shape;202;p33"/>
          <p:cNvSpPr txBox="1">
            <a:spLocks noGrp="1"/>
          </p:cNvSpPr>
          <p:nvPr>
            <p:ph type="body" idx="1"/>
          </p:nvPr>
        </p:nvSpPr>
        <p:spPr>
          <a:xfrm>
            <a:off x="379825" y="139092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max_depth=30</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n_estimators=150</a:t>
            </a:r>
            <a:endParaRPr/>
          </a:p>
          <a:p>
            <a:pPr marL="0" lvl="0" indent="0" algn="l" rtl="0">
              <a:spcBef>
                <a:spcPts val="0"/>
              </a:spcBef>
              <a:spcAft>
                <a:spcPts val="0"/>
              </a:spcAft>
              <a:buNone/>
            </a:pP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feature importances</a:t>
            </a:r>
            <a:endParaRPr sz="3200" b="1">
              <a:latin typeface="Montserrat"/>
              <a:ea typeface="Montserrat"/>
              <a:cs typeface="Montserrat"/>
              <a:sym typeface="Montserrat"/>
            </a:endParaRPr>
          </a:p>
        </p:txBody>
      </p:sp>
      <p:sp>
        <p:nvSpPr>
          <p:cNvPr id="209" name="Google Shape;20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XGBoost Modelling</a:t>
            </a:r>
            <a:endParaRPr sz="3200" b="1">
              <a:latin typeface="Montserrat"/>
              <a:ea typeface="Montserrat"/>
              <a:cs typeface="Montserrat"/>
              <a:sym typeface="Montserrat"/>
            </a:endParaRPr>
          </a:p>
          <a:p>
            <a:pPr marL="0" lvl="0" indent="0" algn="l" rtl="0">
              <a:spcBef>
                <a:spcPts val="0"/>
              </a:spcBef>
              <a:spcAft>
                <a:spcPts val="0"/>
              </a:spcAft>
              <a:buNone/>
            </a:pPr>
            <a:endParaRPr/>
          </a:p>
        </p:txBody>
      </p:sp>
      <p:sp>
        <p:nvSpPr>
          <p:cNvPr id="216" name="Google Shape;21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45720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 15</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min_child_weight= 8</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 Gradient Boosting feature importances</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AUC-ROC curve comparision</a:t>
            </a:r>
            <a:endParaRPr sz="3200" b="1">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Challenges</a:t>
            </a:r>
            <a:endParaRPr sz="3200" b="1">
              <a:latin typeface="Montserrat"/>
              <a:ea typeface="Montserrat"/>
              <a:cs typeface="Montserrat"/>
              <a:sym typeface="Montserrat"/>
            </a:endParaRPr>
          </a:p>
        </p:txBody>
      </p:sp>
      <p:sp>
        <p:nvSpPr>
          <p:cNvPr id="236" name="Google Shape;236;p38"/>
          <p:cNvSpPr txBox="1">
            <a:spLocks noGrp="1"/>
          </p:cNvSpPr>
          <p:nvPr>
            <p:ph type="body" idx="1"/>
          </p:nvPr>
        </p:nvSpPr>
        <p:spPr>
          <a:xfrm>
            <a:off x="311700" y="1828050"/>
            <a:ext cx="8520600" cy="274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00" y="20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Conclusion</a:t>
            </a:r>
            <a:endParaRPr sz="3200" b="1">
              <a:latin typeface="Montserrat"/>
              <a:ea typeface="Montserrat"/>
              <a:cs typeface="Montserrat"/>
              <a:sym typeface="Montserrat"/>
            </a:endParaRPr>
          </a:p>
        </p:txBody>
      </p:sp>
      <p:sp>
        <p:nvSpPr>
          <p:cNvPr id="242" name="Google Shape;242;p39"/>
          <p:cNvSpPr txBox="1">
            <a:spLocks noGrp="1"/>
          </p:cNvSpPr>
          <p:nvPr>
            <p:ph type="body" idx="1"/>
          </p:nvPr>
        </p:nvSpPr>
        <p:spPr>
          <a:xfrm>
            <a:off x="311700" y="779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l="2704"/>
          <a:stretch/>
        </p:blipFill>
        <p:spPr>
          <a:xfrm>
            <a:off x="426987" y="3173525"/>
            <a:ext cx="8290025" cy="18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00" y="2148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b="1">
                <a:latin typeface="Montserrat"/>
                <a:ea typeface="Montserrat"/>
                <a:cs typeface="Montserrat"/>
                <a:sym typeface="Montserrat"/>
              </a:rPr>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Introduction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sz="2400" b="1">
              <a:solidFill>
                <a:schemeClr val="lt1"/>
              </a:solidFill>
              <a:latin typeface="Montserrat"/>
              <a:ea typeface="Montserrat"/>
              <a:cs typeface="Montserrat"/>
              <a:sym typeface="Montserrat"/>
            </a:endParaRPr>
          </a:p>
          <a:p>
            <a:pPr marL="0" lvl="0" indent="0" algn="ctr" rtl="0">
              <a:spcBef>
                <a:spcPts val="0"/>
              </a:spcBef>
              <a:spcAft>
                <a:spcPts val="0"/>
              </a:spcAft>
              <a:buNone/>
            </a:pPr>
            <a:endParaRPr sz="2600"/>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001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Problem Statement</a:t>
            </a:r>
            <a:endParaRPr sz="3200" b="1">
              <a:latin typeface="Montserrat"/>
              <a:ea typeface="Montserrat"/>
              <a:cs typeface="Montserrat"/>
              <a:sym typeface="Montserrat"/>
            </a:endParaRPr>
          </a:p>
        </p:txBody>
      </p:sp>
      <p:sp>
        <p:nvSpPr>
          <p:cNvPr id="74" name="Google Shape;74;p16"/>
          <p:cNvSpPr txBox="1">
            <a:spLocks noGrp="1"/>
          </p:cNvSpPr>
          <p:nvPr>
            <p:ph type="body" idx="1"/>
          </p:nvPr>
        </p:nvSpPr>
        <p:spPr>
          <a:xfrm>
            <a:off x="311700" y="2214100"/>
            <a:ext cx="8520600" cy="29295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marL="0" lvl="0" indent="0" algn="ctr" rtl="0">
              <a:spcBef>
                <a:spcPts val="0"/>
              </a:spcBef>
              <a:spcAft>
                <a:spcPts val="0"/>
              </a:spcAft>
              <a:buNone/>
            </a:pP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Data Summary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X1 - Amount of credit(includes individual as well as family credit)</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X2 - Gender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X3 - Education</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X4 - Marital Status </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X5 - Age</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X6 to X11 - History of past payments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X12 to X17 - Amount of bill statement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X18 to X23 - Amount of previous payment from April to September</a:t>
            </a:r>
            <a:endParaRPr sz="1850" b="1">
              <a:solidFill>
                <a:schemeClr val="lt1"/>
              </a:solidFill>
              <a:highlight>
                <a:srgbClr val="FFFFFF"/>
              </a:highlight>
              <a:latin typeface="Montserrat"/>
              <a:ea typeface="Montserrat"/>
              <a:cs typeface="Montserrat"/>
              <a:sym typeface="Montserrat"/>
            </a:endParaRPr>
          </a:p>
          <a:p>
            <a:pPr marL="457200" lvl="0" indent="-346075" algn="l" rtl="0">
              <a:spcBef>
                <a:spcPts val="0"/>
              </a:spcBef>
              <a:spcAft>
                <a:spcPts val="0"/>
              </a:spcAft>
              <a:buClr>
                <a:schemeClr val="lt1"/>
              </a:buClr>
              <a:buSzPts val="1850"/>
              <a:buFont typeface="Montserrat"/>
              <a:buChar char="●"/>
            </a:pPr>
            <a:r>
              <a:rPr lang="en-GB" sz="1850" b="1">
                <a:solidFill>
                  <a:schemeClr val="lt1"/>
                </a:solidFill>
                <a:highlight>
                  <a:srgbClr val="FFFFFF"/>
                </a:highlight>
                <a:latin typeface="Montserrat"/>
                <a:ea typeface="Montserrat"/>
                <a:cs typeface="Montserrat"/>
                <a:sym typeface="Montserrat"/>
              </a:rPr>
              <a:t>Y - Default payment</a:t>
            </a:r>
            <a:endParaRPr sz="185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Approach Overview</a:t>
            </a:r>
            <a:endParaRPr sz="3200" b="1">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p:nvPr/>
        </p:nvSpPr>
        <p:spPr>
          <a:xfrm>
            <a:off x="644500" y="13253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Cleaning</a:t>
            </a:r>
            <a:endParaRPr sz="1800" b="1">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Modeling</a:t>
            </a:r>
            <a:endParaRPr sz="1800" b="1">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Understanding and Cleaning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Graphical</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Machine Learning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Basic Exploration</a:t>
            </a:r>
            <a:endParaRPr sz="3200" b="1">
              <a:latin typeface="Montserrat"/>
              <a:ea typeface="Montserrat"/>
              <a:cs typeface="Montserrat"/>
              <a:sym typeface="Montserrat"/>
            </a:endParaRPr>
          </a:p>
        </p:txBody>
      </p:sp>
      <p:sp>
        <p:nvSpPr>
          <p:cNvPr id="100" name="Google Shape;100;p19"/>
          <p:cNvSpPr txBox="1">
            <a:spLocks noGrp="1"/>
          </p:cNvSpPr>
          <p:nvPr>
            <p:ph type="body" idx="1"/>
          </p:nvPr>
        </p:nvSpPr>
        <p:spPr>
          <a:xfrm>
            <a:off x="311700" y="1771275"/>
            <a:ext cx="8520600" cy="2797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Dataset for Taiwan.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Distribution</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wise defaulters</a:t>
            </a:r>
            <a:endParaRPr sz="3200" b="1">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lang="en-GB" sz="1600" b="1">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On-screen Show (16:9)</PresentationFormat>
  <Paragraphs>125</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Courier New</vt:lpstr>
      <vt:lpstr>Montserrat</vt:lpstr>
      <vt:lpstr>Simple Light</vt:lpstr>
      <vt:lpstr>Capstone Project  Credit Card Default Prediction </vt:lpstr>
      <vt:lpstr>Content</vt:lpstr>
      <vt:lpstr>Introduction</vt:lpstr>
      <vt:lpstr>Problem Statement</vt:lpstr>
      <vt:lpstr>Data Summary</vt:lpstr>
      <vt:lpstr>Approach Overview</vt:lpstr>
      <vt:lpstr>Basic Exploration</vt:lpstr>
      <vt:lpstr>Gender Distribution</vt:lpstr>
      <vt:lpstr>Gender wise defaulters</vt:lpstr>
      <vt:lpstr>Education Distribution</vt:lpstr>
      <vt:lpstr>Education wise defaulters</vt:lpstr>
      <vt:lpstr>Marital Distributions</vt:lpstr>
      <vt:lpstr>Marital Status</vt:lpstr>
      <vt:lpstr>Age Distribution</vt:lpstr>
      <vt:lpstr>Age wise defaulters</vt:lpstr>
      <vt:lpstr>Modeling Overview</vt:lpstr>
      <vt:lpstr>Modeling Steps</vt:lpstr>
      <vt:lpstr>Logistic Modelling</vt:lpstr>
      <vt:lpstr>Logistic feature importances</vt:lpstr>
      <vt:lpstr>SVM Modelling  </vt:lpstr>
      <vt:lpstr>Random Forest Metrics</vt:lpstr>
      <vt:lpstr>Random Forest feature importances</vt:lpstr>
      <vt:lpstr>XGBoost Modelling </vt:lpstr>
      <vt:lpstr>X Gradient Boosting feature importances</vt:lpstr>
      <vt:lpstr>AUC-ROC curve comparision</vt:lpstr>
      <vt:lpstr>Challenges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Credit Card Default Prediction </dc:title>
  <cp:lastModifiedBy>Admin</cp:lastModifiedBy>
  <cp:revision>1</cp:revision>
  <dcterms:modified xsi:type="dcterms:W3CDTF">2021-05-17T15:06:10Z</dcterms:modified>
</cp:coreProperties>
</file>