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Georgia" pitchFamily="18" charset="0"/>
      <p:regular r:id="rId42"/>
      <p:bold r:id="rId43"/>
      <p:italic r:id="rId44"/>
      <p:boldItalic r:id="rId45"/>
    </p:embeddedFont>
    <p:embeddedFont>
      <p:font typeface="Montserrat" charset="0"/>
      <p:regular r:id="rId46"/>
      <p:bold r:id="rId47"/>
      <p:italic r:id="rId48"/>
      <p:boldItalic r:id="rId49"/>
    </p:embeddedFont>
    <p:embeddedFont>
      <p:font typeface="Roboto"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B3B2C95-2AC4-4E9D-91D8-F90D8A3A3B93}">
  <a:tblStyle styleId="{FB3B2C95-2AC4-4E9D-91D8-F90D8A3A3B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10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696946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adcac6e66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adcac6e6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4cdc9764d_1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4cdc976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ba5a19ea2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ba5a19e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4cdc9764d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4cdc9764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cdc9764d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cdc976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4cdc9764d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4cdc976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4cdc9764d_0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4cdc976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4cdc9764d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4cdc976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cdc9764d_0_5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cdc9764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4cdc9764d_0_7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4cdc9764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ba5a19ea2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ba5a19e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cdc9764d_4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cdc9764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cdc9764d_4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cdc9764d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4cdc9764d_1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4cdc9764d_1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4cdc9764d_13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4cdc9764d_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cdc9764d_4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cdc9764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4cdc9764d_4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4cdc9764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4cdc9764d_13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4cdc9764d_1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4cdc9764d_4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4cdc9764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4cdc9764d_4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4cdc9764d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4cdc9764d_4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4cdc9764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4cdc9764d_4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4cdc9764d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4cdc9764d_6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4cdc9764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ba5a19ea2_0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ba5a19e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49bb326ac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49bb32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adcac6e66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adcac6e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Negative Neutral and Positive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49bb326ac_0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49bb326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adcac6e66_0_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adcac6e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20550"/>
            <a:ext cx="8512500" cy="4305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smtClean="0">
                <a:solidFill>
                  <a:srgbClr val="CC0000"/>
                </a:solidFill>
                <a:latin typeface="Montserrat"/>
                <a:ea typeface="Montserrat"/>
                <a:cs typeface="Montserrat"/>
                <a:sym typeface="Montserrat"/>
              </a:rPr>
              <a:t>Capstone </a:t>
            </a:r>
            <a:r>
              <a:rPr lang="en-GB" sz="4200" b="1" dirty="0">
                <a:solidFill>
                  <a:srgbClr val="CC0000"/>
                </a:solidFill>
                <a:latin typeface="Montserrat"/>
                <a:ea typeface="Montserrat"/>
                <a:cs typeface="Montserrat"/>
                <a:sym typeface="Montserrat"/>
              </a:rPr>
              <a:t>Project: Sentiment Analysis</a:t>
            </a:r>
            <a:endParaRPr sz="4200" b="1" dirty="0">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22"/>
          <p:cNvSpPr txBox="1">
            <a:spLocks noGrp="1"/>
          </p:cNvSpPr>
          <p:nvPr>
            <p:ph type="body" idx="1"/>
          </p:nvPr>
        </p:nvSpPr>
        <p:spPr>
          <a:xfrm>
            <a:off x="311700" y="1152475"/>
            <a:ext cx="4373100" cy="374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Dimensionality reduction using PCA.</a:t>
            </a:r>
            <a:endParaRPr/>
          </a:p>
        </p:txBody>
      </p:sp>
      <p:sp>
        <p:nvSpPr>
          <p:cNvPr id="125" name="Google Shape;125;p23"/>
          <p:cNvSpPr txBox="1">
            <a:spLocks noGrp="1"/>
          </p:cNvSpPr>
          <p:nvPr>
            <p:ph type="body" idx="1"/>
          </p:nvPr>
        </p:nvSpPr>
        <p:spPr>
          <a:xfrm>
            <a:off x="1105850" y="3996175"/>
            <a:ext cx="77265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a:t>W</a:t>
            </a:r>
            <a:endParaRPr/>
          </a:p>
        </p:txBody>
      </p:sp>
      <p:pic>
        <p:nvPicPr>
          <p:cNvPr id="126" name="Google Shape;126;p23"/>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56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24"/>
          <p:cNvSpPr txBox="1">
            <a:spLocks noGrp="1"/>
          </p:cNvSpPr>
          <p:nvPr>
            <p:ph type="body" idx="1"/>
          </p:nvPr>
        </p:nvSpPr>
        <p:spPr>
          <a:xfrm>
            <a:off x="311700" y="1152475"/>
            <a:ext cx="8520600" cy="382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25"/>
          <p:cNvSpPr txBox="1">
            <a:spLocks noGrp="1"/>
          </p:cNvSpPr>
          <p:nvPr>
            <p:ph type="body" idx="1"/>
          </p:nvPr>
        </p:nvSpPr>
        <p:spPr>
          <a:xfrm>
            <a:off x="311700" y="1152475"/>
            <a:ext cx="8418300" cy="35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wewe</a:t>
            </a:r>
            <a:endParaRPr/>
          </a:p>
        </p:txBody>
      </p:sp>
      <p:pic>
        <p:nvPicPr>
          <p:cNvPr id="139" name="Google Shape;139;p25"/>
          <p:cNvPicPr preferRelativeResize="0"/>
          <p:nvPr/>
        </p:nvPicPr>
        <p:blipFill rotWithShape="1">
          <a:blip r:embed="rId3">
            <a:alphaModFix/>
          </a:blip>
          <a:srcRect l="760" r="-760"/>
          <a:stretch/>
        </p:blipFill>
        <p:spPr>
          <a:xfrm>
            <a:off x="458900" y="1504075"/>
            <a:ext cx="8373400" cy="27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65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26"/>
          <p:cNvSpPr txBox="1">
            <a:spLocks noGrp="1"/>
          </p:cNvSpPr>
          <p:nvPr>
            <p:ph type="body" idx="1"/>
          </p:nvPr>
        </p:nvSpPr>
        <p:spPr>
          <a:xfrm>
            <a:off x="311700" y="1152475"/>
            <a:ext cx="8520600" cy="3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458325" y="2571750"/>
            <a:ext cx="8171101" cy="7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27"/>
          <p:cNvSpPr txBox="1">
            <a:spLocks noGrp="1"/>
          </p:cNvSpPr>
          <p:nvPr>
            <p:ph type="body" idx="1"/>
          </p:nvPr>
        </p:nvSpPr>
        <p:spPr>
          <a:xfrm>
            <a:off x="311700" y="1152475"/>
            <a:ext cx="8520600" cy="36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53" name="Google Shape;153;p27"/>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54" name="Google Shape;154;p27"/>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links(https: / http:)</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61" name="Google Shape;161;p28"/>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Punctuations, Numbers, and Special Characters</a:t>
            </a:r>
            <a:endParaRPr/>
          </a:p>
        </p:txBody>
      </p:sp>
      <p:sp>
        <p:nvSpPr>
          <p:cNvPr id="168" name="Google Shape;168;p29"/>
          <p:cNvSpPr txBox="1">
            <a:spLocks noGrp="1"/>
          </p:cNvSpPr>
          <p:nvPr>
            <p:ph type="body" idx="1"/>
          </p:nvPr>
        </p:nvSpPr>
        <p:spPr>
          <a:xfrm>
            <a:off x="311700" y="1356125"/>
            <a:ext cx="8520600" cy="32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69" name="Google Shape;169;p29"/>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Stopwords</a:t>
            </a:r>
            <a:endParaRPr/>
          </a:p>
        </p:txBody>
      </p:sp>
      <p:sp>
        <p:nvSpPr>
          <p:cNvPr id="176" name="Google Shape;17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77" name="Google Shape;177;p30"/>
          <p:cNvPicPr preferRelativeResize="0"/>
          <p:nvPr/>
        </p:nvPicPr>
        <p:blipFill>
          <a:blip r:embed="rId3">
            <a:alphaModFix/>
          </a:blip>
          <a:stretch>
            <a:fillRect/>
          </a:stretch>
        </p:blipFill>
        <p:spPr>
          <a:xfrm>
            <a:off x="1406450" y="2788400"/>
            <a:ext cx="7202875" cy="466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1277550" y="3475575"/>
            <a:ext cx="6698900" cy="4921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Stemming</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31"/>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6" name="Google Shape;186;p31"/>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5154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Lemmatization</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5000"/>
              </a:lnSpc>
              <a:spcBef>
                <a:spcPts val="180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marL="457200" lvl="0" indent="-342900" algn="l" rtl="0">
              <a:lnSpc>
                <a:spcPct val="155000"/>
              </a:lnSpc>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r>
              <a:rPr lang="en-GB" b="1">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endParaRPr/>
          </a:p>
        </p:txBody>
      </p:sp>
      <p:pic>
        <p:nvPicPr>
          <p:cNvPr id="193" name="Google Shape;193;p32"/>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94" name="Google Shape;194;p32"/>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Tokenization</a:t>
            </a:r>
            <a:endParaRPr/>
          </a:p>
        </p:txBody>
      </p:sp>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Tokenization in python can be done by python </a:t>
            </a:r>
            <a:r>
              <a:rPr lang="en-GB" b="1"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NLTK</a:t>
            </a:r>
            <a:r>
              <a:rPr lang="en-GB" b="1">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Vectorization</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Classification</a:t>
            </a: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212" name="Google Shape;21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Naive Bayes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08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37"/>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dist="19050" dir="5400000" algn="bl" rotWithShape="0">
              <a:srgbClr val="000000">
                <a:alpha val="50000"/>
              </a:srgbClr>
            </a:outerShdw>
          </a:effectLst>
        </p:spPr>
      </p:pic>
      <p:pic>
        <p:nvPicPr>
          <p:cNvPr id="226" name="Google Shape;226;p37"/>
          <p:cNvPicPr preferRelativeResize="0"/>
          <p:nvPr/>
        </p:nvPicPr>
        <p:blipFill rotWithShape="1">
          <a:blip r:embed="rId4">
            <a:alphaModFix/>
          </a:blip>
          <a:srcRect l="-1820" r="-2205"/>
          <a:stretch/>
        </p:blipFill>
        <p:spPr>
          <a:xfrm>
            <a:off x="4722275" y="2008575"/>
            <a:ext cx="4110005" cy="2584100"/>
          </a:xfrm>
          <a:prstGeom prst="rect">
            <a:avLst/>
          </a:prstGeom>
          <a:noFill/>
          <a:ln>
            <a:noFill/>
          </a:ln>
          <a:effectLst>
            <a:outerShdw blurRad="57150" dist="19050" dir="5400000" algn="bl" rotWithShape="0">
              <a:srgbClr val="000000">
                <a:alpha val="50000"/>
              </a:srgbClr>
            </a:outerShdw>
          </a:effectLst>
        </p:spPr>
      </p:pic>
      <p:sp>
        <p:nvSpPr>
          <p:cNvPr id="227" name="Google Shape;227;p37"/>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Neutral</a:t>
            </a:r>
            <a:endParaRPr/>
          </a:p>
        </p:txBody>
      </p:sp>
      <p:sp>
        <p:nvSpPr>
          <p:cNvPr id="228" name="Google Shape;228;p37"/>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235" name="Google Shape;235;p38"/>
          <p:cNvPicPr preferRelativeResize="0"/>
          <p:nvPr/>
        </p:nvPicPr>
        <p:blipFill rotWithShape="1">
          <a:blip r:embed="rId3">
            <a:alphaModFix/>
          </a:blip>
          <a:srcRect l="3063"/>
          <a:stretch/>
        </p:blipFill>
        <p:spPr>
          <a:xfrm>
            <a:off x="433650" y="2246250"/>
            <a:ext cx="3862351" cy="2495175"/>
          </a:xfrm>
          <a:prstGeom prst="rect">
            <a:avLst/>
          </a:prstGeom>
          <a:noFill/>
          <a:ln>
            <a:noFill/>
          </a:ln>
        </p:spPr>
      </p:pic>
      <p:pic>
        <p:nvPicPr>
          <p:cNvPr id="236" name="Google Shape;236;p38"/>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7" name="Google Shape;237;p38"/>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Extremely Negative</a:t>
            </a:r>
            <a:endParaRPr/>
          </a:p>
        </p:txBody>
      </p:sp>
      <p:sp>
        <p:nvSpPr>
          <p:cNvPr id="238" name="Google Shape;238;p38"/>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p:txBody>
      </p:sp>
      <p:sp>
        <p:nvSpPr>
          <p:cNvPr id="244" name="Google Shape;24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Logistic Regression</a:t>
            </a:r>
            <a:endParaRPr/>
          </a:p>
        </p:txBody>
      </p:sp>
      <p:sp>
        <p:nvSpPr>
          <p:cNvPr id="250" name="Google Shape;250;p40"/>
          <p:cNvSpPr txBox="1">
            <a:spLocks noGrp="1"/>
          </p:cNvSpPr>
          <p:nvPr>
            <p:ph type="body" idx="1"/>
          </p:nvPr>
        </p:nvSpPr>
        <p:spPr>
          <a:xfrm>
            <a:off x="311700" y="1152475"/>
            <a:ext cx="8520600" cy="21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56" name="Google Shape;25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5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73675" y="991525"/>
            <a:ext cx="4521900" cy="4089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a:p>
        </p:txBody>
      </p:sp>
      <p:pic>
        <p:nvPicPr>
          <p:cNvPr id="69" name="Google Shape;69;p15"/>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62" name="Google Shape;26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3" name="Google Shape;263;p42"/>
          <p:cNvPicPr preferRelativeResize="0"/>
          <p:nvPr/>
        </p:nvPicPr>
        <p:blipFill rotWithShape="1">
          <a:blip r:embed="rId3">
            <a:alphaModFix/>
          </a:blip>
          <a:srcRect l="1195" t="1719"/>
          <a:stretch/>
        </p:blipFill>
        <p:spPr>
          <a:xfrm>
            <a:off x="2035638" y="1592200"/>
            <a:ext cx="5072725" cy="3125250"/>
          </a:xfrm>
          <a:prstGeom prst="rect">
            <a:avLst/>
          </a:prstGeom>
          <a:noFill/>
          <a:ln>
            <a:noFill/>
          </a:ln>
        </p:spPr>
      </p:pic>
      <p:sp>
        <p:nvSpPr>
          <p:cNvPr id="264" name="Google Shape;264;p42"/>
          <p:cNvSpPr txBox="1"/>
          <p:nvPr/>
        </p:nvSpPr>
        <p:spPr>
          <a:xfrm>
            <a:off x="3024113" y="1152475"/>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a:t>
            </a:r>
            <a:endParaRPr/>
          </a:p>
        </p:txBody>
      </p:sp>
      <p:sp>
        <p:nvSpPr>
          <p:cNvPr id="270" name="Google Shape;27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Support Vector Machines</a:t>
            </a:r>
            <a:endParaRPr/>
          </a:p>
        </p:txBody>
      </p:sp>
      <p:sp>
        <p:nvSpPr>
          <p:cNvPr id="276" name="Google Shape;27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CatBoost</a:t>
            </a:r>
            <a:endParaRPr/>
          </a:p>
        </p:txBody>
      </p:sp>
      <p:sp>
        <p:nvSpPr>
          <p:cNvPr id="282" name="Google Shape;28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Stochastic Gradient Descent</a:t>
            </a:r>
            <a:endParaRPr/>
          </a:p>
        </p:txBody>
      </p:sp>
      <p:sp>
        <p:nvSpPr>
          <p:cNvPr id="288" name="Google Shape;288;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a:t>
            </a:r>
            <a:endParaRPr/>
          </a:p>
        </p:txBody>
      </p:sp>
      <p:graphicFrame>
        <p:nvGraphicFramePr>
          <p:cNvPr id="294" name="Google Shape;294;p47"/>
          <p:cNvGraphicFramePr/>
          <p:nvPr/>
        </p:nvGraphicFramePr>
        <p:xfrm>
          <a:off x="531600" y="1290250"/>
          <a:ext cx="3901075" cy="3175875"/>
        </p:xfrm>
        <a:graphic>
          <a:graphicData uri="http://schemas.openxmlformats.org/drawingml/2006/table">
            <a:tbl>
              <a:tblPr>
                <a:noFill/>
                <a:tableStyleId>{FB3B2C95-2AC4-4E9D-91D8-F90D8A3A3B93}</a:tableStyleId>
              </a:tblPr>
              <a:tblGrid>
                <a:gridCol w="2617825"/>
                <a:gridCol w="1283250"/>
              </a:tblGrid>
              <a:tr h="326475">
                <a:tc gridSpan="2">
                  <a:txBody>
                    <a:bodyPr/>
                    <a:lstStyle/>
                    <a:p>
                      <a:pPr marL="0" lvl="0" indent="0" algn="ctr" rtl="0">
                        <a:lnSpc>
                          <a:spcPct val="115000"/>
                        </a:lnSpc>
                        <a:spcBef>
                          <a:spcPts val="0"/>
                        </a:spcBef>
                        <a:spcAft>
                          <a:spcPts val="0"/>
                        </a:spcAft>
                        <a:buNone/>
                      </a:pPr>
                      <a:r>
                        <a:rPr lang="en-GB" sz="1000" b="1" u="sng"/>
                        <a:t>Multi-class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bl>
          </a:graphicData>
        </a:graphic>
      </p:graphicFrame>
      <p:graphicFrame>
        <p:nvGraphicFramePr>
          <p:cNvPr id="295" name="Google Shape;295;p47"/>
          <p:cNvGraphicFramePr/>
          <p:nvPr/>
        </p:nvGraphicFramePr>
        <p:xfrm>
          <a:off x="5004225" y="1290250"/>
          <a:ext cx="3512925" cy="3175900"/>
        </p:xfrm>
        <a:graphic>
          <a:graphicData uri="http://schemas.openxmlformats.org/drawingml/2006/table">
            <a:tbl>
              <a:tblPr>
                <a:noFill/>
                <a:tableStyleId>{FB3B2C95-2AC4-4E9D-91D8-F90D8A3A3B93}</a:tableStyleId>
              </a:tblPr>
              <a:tblGrid>
                <a:gridCol w="2341950"/>
                <a:gridCol w="1170975"/>
              </a:tblGrid>
              <a:tr h="326500">
                <a:tc gridSpan="2">
                  <a:txBody>
                    <a:bodyPr/>
                    <a:lstStyle/>
                    <a:p>
                      <a:pPr marL="0" lvl="0" indent="0" algn="ctr" rtl="0">
                        <a:lnSpc>
                          <a:spcPct val="115000"/>
                        </a:lnSpc>
                        <a:spcBef>
                          <a:spcPts val="0"/>
                        </a:spcBef>
                        <a:spcAft>
                          <a:spcPts val="0"/>
                        </a:spcAft>
                        <a:buNone/>
                      </a:pPr>
                      <a:r>
                        <a:rPr lang="en-GB" sz="1000" b="1" u="sng"/>
                        <a:t>Binary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r>
            </a:tbl>
          </a:graphicData>
        </a:graphic>
      </p:graphicFrame>
      <p:sp>
        <p:nvSpPr>
          <p:cNvPr id="296" name="Google Shape;296;p47"/>
          <p:cNvSpPr/>
          <p:nvPr/>
        </p:nvSpPr>
        <p:spPr>
          <a:xfrm>
            <a:off x="164425"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297" name="Google Shape;297;p47"/>
          <p:cNvSpPr/>
          <p:nvPr/>
        </p:nvSpPr>
        <p:spPr>
          <a:xfrm>
            <a:off x="4648200"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 (contd.)</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graphicFrame>
        <p:nvGraphicFramePr>
          <p:cNvPr id="303" name="Google Shape;303;p48"/>
          <p:cNvGraphicFramePr/>
          <p:nvPr/>
        </p:nvGraphicFramePr>
        <p:xfrm>
          <a:off x="531600" y="1290250"/>
          <a:ext cx="3901075" cy="326475"/>
        </p:xfrm>
        <a:graphic>
          <a:graphicData uri="http://schemas.openxmlformats.org/drawingml/2006/table">
            <a:tbl>
              <a:tblPr>
                <a:noFill/>
                <a:tableStyleId>{FB3B2C95-2AC4-4E9D-91D8-F90D8A3A3B93}</a:tableStyleId>
              </a:tblPr>
              <a:tblGrid>
                <a:gridCol w="2617825"/>
                <a:gridCol w="1283250"/>
              </a:tblGrid>
              <a:tr h="326475">
                <a:tc gridSpan="2">
                  <a:txBody>
                    <a:bodyPr/>
                    <a:lstStyle/>
                    <a:p>
                      <a:pPr marL="0" lvl="0" indent="0" algn="ctr" rtl="0">
                        <a:lnSpc>
                          <a:spcPct val="115000"/>
                        </a:lnSpc>
                        <a:spcBef>
                          <a:spcPts val="0"/>
                        </a:spcBef>
                        <a:spcAft>
                          <a:spcPts val="0"/>
                        </a:spcAft>
                        <a:buNone/>
                      </a:pPr>
                      <a:r>
                        <a:rPr lang="en-GB" sz="1000" b="1" u="sng"/>
                        <a:t>Multi-class Classification Winner - CatBoost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bl>
          </a:graphicData>
        </a:graphic>
      </p:graphicFrame>
      <p:graphicFrame>
        <p:nvGraphicFramePr>
          <p:cNvPr id="304" name="Google Shape;304;p48"/>
          <p:cNvGraphicFramePr/>
          <p:nvPr/>
        </p:nvGraphicFramePr>
        <p:xfrm>
          <a:off x="5004225" y="1290250"/>
          <a:ext cx="3512925" cy="326500"/>
        </p:xfrm>
        <a:graphic>
          <a:graphicData uri="http://schemas.openxmlformats.org/drawingml/2006/table">
            <a:tbl>
              <a:tblPr>
                <a:noFill/>
                <a:tableStyleId>{FB3B2C95-2AC4-4E9D-91D8-F90D8A3A3B93}</a:tableStyleId>
              </a:tblPr>
              <a:tblGrid>
                <a:gridCol w="2341950"/>
                <a:gridCol w="1170975"/>
              </a:tblGrid>
              <a:tr h="326500">
                <a:tc gridSpan="2">
                  <a:txBody>
                    <a:bodyPr/>
                    <a:lstStyle/>
                    <a:p>
                      <a:pPr marL="0" lvl="0" indent="0" algn="ctr" rtl="0">
                        <a:lnSpc>
                          <a:spcPct val="115000"/>
                        </a:lnSpc>
                        <a:spcBef>
                          <a:spcPts val="0"/>
                        </a:spcBef>
                        <a:spcAft>
                          <a:spcPts val="0"/>
                        </a:spcAft>
                        <a:buNone/>
                      </a:pPr>
                      <a:r>
                        <a:rPr lang="en-GB" sz="1000" b="1" u="sng"/>
                        <a:t>Binary Classification Winner- Stochastic Grad. Descent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r>
            </a:tbl>
          </a:graphicData>
        </a:graphic>
      </p:graphicFrame>
      <p:sp>
        <p:nvSpPr>
          <p:cNvPr id="305" name="Google Shape;305;p48"/>
          <p:cNvSpPr/>
          <p:nvPr/>
        </p:nvSpPr>
        <p:spPr>
          <a:xfrm>
            <a:off x="368625" y="1156200"/>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306" name="Google Shape;306;p48"/>
          <p:cNvSpPr/>
          <p:nvPr/>
        </p:nvSpPr>
        <p:spPr>
          <a:xfrm>
            <a:off x="4832950" y="111727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pic>
        <p:nvPicPr>
          <p:cNvPr id="307" name="Google Shape;307;p48"/>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8" name="Google Shape;308;p48"/>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49"/>
          <p:cNvSpPr txBox="1">
            <a:spLocks noGrp="1"/>
          </p:cNvSpPr>
          <p:nvPr>
            <p:ph type="body" idx="1"/>
          </p:nvPr>
        </p:nvSpPr>
        <p:spPr>
          <a:xfrm>
            <a:off x="311700" y="1152475"/>
            <a:ext cx="8263200" cy="37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Locations being too many/unformatted/irrelevant</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Sarcastic tweets</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Advertisements tagged as positive</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Computation time/crashes</a:t>
            </a:r>
            <a:endParaRPr b="1">
              <a:solidFill>
                <a:schemeClr val="lt1"/>
              </a:solidFill>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a:t>
            </a:r>
            <a:r>
              <a:rPr lang="en-GB" b="1">
                <a:solidFill>
                  <a:srgbClr val="CC0000"/>
                </a:solidFill>
                <a:latin typeface="Montserrat"/>
                <a:ea typeface="Montserrat"/>
                <a:cs typeface="Montserrat"/>
                <a:sym typeface="Montserrat"/>
              </a:rPr>
              <a:t>i</a:t>
            </a:r>
            <a:r>
              <a:rPr lang="en-GB" b="1">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50"/>
          <p:cNvSpPr/>
          <p:nvPr/>
        </p:nvSpPr>
        <p:spPr>
          <a:xfrm>
            <a:off x="601950" y="2871825"/>
            <a:ext cx="8050800" cy="195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a:solidFill>
                  <a:srgbClr val="CC0000"/>
                </a:solidFill>
                <a:highlight>
                  <a:srgbClr val="FFFFFF"/>
                </a:highlight>
                <a:latin typeface="Montserrat"/>
                <a:ea typeface="Montserrat"/>
                <a:cs typeface="Montserrat"/>
                <a:sym typeface="Montserrat"/>
              </a:rPr>
              <a:t>To end it on a lighter note,  a few funny tweets we came across:</a:t>
            </a:r>
            <a:endParaRPr sz="1800" b="1">
              <a:solidFill>
                <a:srgbClr val="CC0000"/>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800" b="1">
              <a:solidFill>
                <a:schemeClr val="lt1"/>
              </a:solidFill>
              <a:highlight>
                <a:srgbClr val="FFFFFF"/>
              </a:highlight>
              <a:latin typeface="Montserrat"/>
              <a:ea typeface="Montserrat"/>
              <a:cs typeface="Montserrat"/>
              <a:sym typeface="Montserrat"/>
            </a:endParaRPr>
          </a:p>
        </p:txBody>
      </p:sp>
      <p:pic>
        <p:nvPicPr>
          <p:cNvPr id="322" name="Google Shape;322;p50"/>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23" name="Google Shape;323;p50"/>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24" name="Google Shape;324;p50"/>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5" name="Google Shape;325;p50"/>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6" name="Google Shape;326;p50"/>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332" name="Google Shape;332;p5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1152475"/>
            <a:ext cx="8520600" cy="382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Sentiment Analysis is the process of computationally identifying and categorizing opinions expressed in a piece of text, especially in order to determine whether the writer's attitude towards a particular topic  is positive, negative, or neutral.</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COVID-19 originally known as Coronavirus Disease of 2019, has been declared as a pandemic by World Health Organization (WHO) on 11th March 2020.</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350">
              <a:solidFill>
                <a:srgbClr val="2E2E2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9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1462475"/>
            <a:ext cx="8520600" cy="3606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“Still </a:t>
            </a:r>
            <a:r>
              <a:rPr lang="en-GB" b="1" u="sng">
                <a:solidFill>
                  <a:schemeClr val="lt1"/>
                </a:solidFill>
                <a:highlight>
                  <a:srgbClr val="FFFFFF"/>
                </a:highlight>
                <a:latin typeface="Montserrat"/>
                <a:ea typeface="Montserrat"/>
                <a:cs typeface="Montserrat"/>
                <a:sym typeface="Montserrat"/>
              </a:rPr>
              <a:t>shocked </a:t>
            </a:r>
            <a:r>
              <a:rPr lang="en-GB" b="1">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“Was at Supermarket today.Didn’t buy toilet paper”.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“Due to the Covid-19 situation, we have </a:t>
            </a:r>
            <a:r>
              <a:rPr lang="en-GB" b="1" u="sng">
                <a:solidFill>
                  <a:schemeClr val="lt1"/>
                </a:solidFill>
                <a:highlight>
                  <a:srgbClr val="FFFFFF"/>
                </a:highlight>
                <a:latin typeface="Montserrat"/>
                <a:ea typeface="Montserrat"/>
                <a:cs typeface="Montserrat"/>
                <a:sym typeface="Montserrat"/>
              </a:rPr>
              <a:t>increased </a:t>
            </a:r>
            <a:r>
              <a:rPr lang="en-GB" b="1">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lang="en-GB" b="1" u="sng">
                <a:solidFill>
                  <a:schemeClr val="lt1"/>
                </a:solidFill>
                <a:highlight>
                  <a:srgbClr val="FFFFFF"/>
                </a:highlight>
                <a:latin typeface="Montserrat"/>
                <a:ea typeface="Montserrat"/>
                <a:cs typeface="Montserrat"/>
                <a:sym typeface="Montserrat"/>
              </a:rPr>
              <a:t>thank you </a:t>
            </a:r>
            <a:r>
              <a:rPr lang="en-GB" b="1">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18"/>
          <p:cNvSpPr txBox="1">
            <a:spLocks noGrp="1"/>
          </p:cNvSpPr>
          <p:nvPr>
            <p:ph type="body" idx="1"/>
          </p:nvPr>
        </p:nvSpPr>
        <p:spPr>
          <a:xfrm>
            <a:off x="311700" y="1152475"/>
            <a:ext cx="8520600" cy="205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19"/>
          <p:cNvSpPr txBox="1">
            <a:spLocks noGrp="1"/>
          </p:cNvSpPr>
          <p:nvPr>
            <p:ph type="body" idx="1"/>
          </p:nvPr>
        </p:nvSpPr>
        <p:spPr>
          <a:xfrm>
            <a:off x="311700" y="1152475"/>
            <a:ext cx="3914700" cy="375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19"/>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37450" y="37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Location</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01" name="Google Shape;101;p20"/>
          <p:cNvSpPr txBox="1">
            <a:spLocks noGrp="1"/>
          </p:cNvSpPr>
          <p:nvPr>
            <p:ph type="body" idx="1"/>
          </p:nvPr>
        </p:nvSpPr>
        <p:spPr>
          <a:xfrm>
            <a:off x="311700" y="1152475"/>
            <a:ext cx="3654300" cy="224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179525" y="3246225"/>
            <a:ext cx="4435124" cy="1727225"/>
          </a:xfrm>
          <a:prstGeom prst="rect">
            <a:avLst/>
          </a:prstGeom>
          <a:noFill/>
          <a:ln>
            <a:noFill/>
          </a:ln>
        </p:spPr>
      </p:pic>
      <p:pic>
        <p:nvPicPr>
          <p:cNvPr id="104" name="Google Shape;104;p20"/>
          <p:cNvPicPr preferRelativeResize="0"/>
          <p:nvPr/>
        </p:nvPicPr>
        <p:blipFill>
          <a:blip r:embed="rId5">
            <a:alphaModFix/>
          </a:blip>
          <a:stretch>
            <a:fillRect/>
          </a:stretch>
        </p:blipFill>
        <p:spPr>
          <a:xfrm>
            <a:off x="437450" y="3548350"/>
            <a:ext cx="3590601" cy="15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“Original Tweet” Column.</a:t>
            </a:r>
            <a:endParaRPr b="1">
              <a:latin typeface="Montserrat"/>
              <a:ea typeface="Montserrat"/>
              <a:cs typeface="Montserrat"/>
              <a:sym typeface="Montserrat"/>
            </a:endParaRPr>
          </a:p>
        </p:txBody>
      </p:sp>
      <p:sp>
        <p:nvSpPr>
          <p:cNvPr id="110" name="Google Shape;110;p21"/>
          <p:cNvSpPr txBox="1">
            <a:spLocks noGrp="1"/>
          </p:cNvSpPr>
          <p:nvPr>
            <p:ph type="body" idx="1"/>
          </p:nvPr>
        </p:nvSpPr>
        <p:spPr>
          <a:xfrm>
            <a:off x="311700" y="1155500"/>
            <a:ext cx="4075800" cy="236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21"/>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12" name="Google Shape;112;p21"/>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1431</Words>
  <Application>Microsoft Office PowerPoint</Application>
  <PresentationFormat>On-screen Show (16:9)</PresentationFormat>
  <Paragraphs>274</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Georgia</vt:lpstr>
      <vt:lpstr>Courier New</vt:lpstr>
      <vt:lpstr>Montserrat</vt:lpstr>
      <vt:lpstr>Roboto</vt:lpstr>
      <vt:lpstr>Simple Light</vt:lpstr>
      <vt:lpstr>Capstone Project: Sentiment Analysis    </vt:lpstr>
      <vt:lpstr>Content</vt:lpstr>
      <vt:lpstr>Problem Statement</vt:lpstr>
      <vt:lpstr>Introduction</vt:lpstr>
      <vt:lpstr>Let’s Guess Some Tweets: Negative, Neutral Or Positive?</vt:lpstr>
      <vt:lpstr>Data Summary</vt:lpstr>
      <vt:lpstr>Exploratory Data Analysis</vt:lpstr>
      <vt:lpstr>Exploratory Data Analysis: Location </vt:lpstr>
      <vt:lpstr>EDA On “Original Tweet” Column.</vt:lpstr>
      <vt:lpstr>EDA On Sentiment Column.</vt:lpstr>
      <vt:lpstr>Dimensionality reduction using PCA.</vt:lpstr>
      <vt:lpstr>Data Preprocessing</vt:lpstr>
      <vt:lpstr>Text Processing on Tweet</vt:lpstr>
      <vt:lpstr>Removing Tweeter Handle(@user)</vt:lpstr>
      <vt:lpstr>Removing Hashtags(#)</vt:lpstr>
      <vt:lpstr>Removing links(https: / http:)</vt:lpstr>
      <vt:lpstr>Removing Punctuations, Numbers, and Special Characters</vt:lpstr>
      <vt:lpstr>Removing Stopwords</vt:lpstr>
      <vt:lpstr>Stemming</vt:lpstr>
      <vt:lpstr>Lemmatization</vt:lpstr>
      <vt:lpstr>Tokenization</vt:lpstr>
      <vt:lpstr>Vectorization</vt:lpstr>
      <vt:lpstr>Classification </vt:lpstr>
      <vt:lpstr>Naive Bayes</vt:lpstr>
      <vt:lpstr>Naive Bayes</vt:lpstr>
      <vt:lpstr>Naive Bayes  </vt:lpstr>
      <vt:lpstr>Naive Bayes </vt:lpstr>
      <vt:lpstr>Logistic Regression</vt:lpstr>
      <vt:lpstr>Random Forest</vt:lpstr>
      <vt:lpstr>Random Forest</vt:lpstr>
      <vt:lpstr>XGBoost</vt:lpstr>
      <vt:lpstr>Support Vector Machines</vt:lpstr>
      <vt:lpstr>CatBoost</vt:lpstr>
      <vt:lpstr>Stochastic Gradient Descent</vt:lpstr>
      <vt:lpstr>Evaluation</vt:lpstr>
      <vt:lpstr>Evaluation (contd.) </vt:lpstr>
      <vt:lpstr>Challenges</vt:lpstr>
      <vt:lpstr>Conclusion</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Sentiment Analysis    </dc:title>
  <cp:lastModifiedBy>Admin</cp:lastModifiedBy>
  <cp:revision>1</cp:revision>
  <dcterms:modified xsi:type="dcterms:W3CDTF">2021-06-04T08:37:04Z</dcterms:modified>
</cp:coreProperties>
</file>