
<file path=[Content_Types].xml><?xml version="1.0" encoding="utf-8"?>
<Types xmlns="http://schemas.openxmlformats.org/package/2006/content-types">
  <Default Extension="jpeg" ContentType="image/jpe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handoutMasterIdLst>
    <p:handoutMasterId r:id="rId138"/>
  </p:handoutMasterIdLst>
  <p:sldIdLst>
    <p:sldId id="703" r:id="rId4"/>
    <p:sldId id="434" r:id="rId5"/>
    <p:sldId id="435" r:id="rId6"/>
    <p:sldId id="573" r:id="rId7"/>
    <p:sldId id="436" r:id="rId8"/>
    <p:sldId id="437" r:id="rId10"/>
    <p:sldId id="438" r:id="rId11"/>
    <p:sldId id="440" r:id="rId12"/>
    <p:sldId id="441" r:id="rId13"/>
    <p:sldId id="442" r:id="rId14"/>
    <p:sldId id="443" r:id="rId15"/>
    <p:sldId id="256" r:id="rId16"/>
    <p:sldId id="258" r:id="rId17"/>
    <p:sldId id="315" r:id="rId18"/>
    <p:sldId id="316" r:id="rId19"/>
    <p:sldId id="318" r:id="rId20"/>
    <p:sldId id="319" r:id="rId21"/>
    <p:sldId id="320" r:id="rId22"/>
    <p:sldId id="263" r:id="rId23"/>
    <p:sldId id="322" r:id="rId24"/>
    <p:sldId id="444" r:id="rId25"/>
    <p:sldId id="574" r:id="rId26"/>
    <p:sldId id="575"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267" r:id="rId43"/>
    <p:sldId id="327" r:id="rId44"/>
    <p:sldId id="328" r:id="rId45"/>
    <p:sldId id="329" r:id="rId46"/>
    <p:sldId id="265" r:id="rId47"/>
    <p:sldId id="268" r:id="rId48"/>
    <p:sldId id="269" r:id="rId49"/>
    <p:sldId id="330" r:id="rId50"/>
    <p:sldId id="270" r:id="rId51"/>
    <p:sldId id="271" r:id="rId52"/>
    <p:sldId id="272" r:id="rId53"/>
    <p:sldId id="273" r:id="rId54"/>
    <p:sldId id="275" r:id="rId55"/>
    <p:sldId id="274" r:id="rId56"/>
    <p:sldId id="331" r:id="rId57"/>
    <p:sldId id="332" r:id="rId58"/>
    <p:sldId id="277" r:id="rId59"/>
    <p:sldId id="278"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276" r:id="rId73"/>
    <p:sldId id="345" r:id="rId74"/>
    <p:sldId id="346" r:id="rId75"/>
    <p:sldId id="279" r:id="rId76"/>
    <p:sldId id="347" r:id="rId77"/>
    <p:sldId id="348" r:id="rId78"/>
    <p:sldId id="349" r:id="rId79"/>
    <p:sldId id="350" r:id="rId80"/>
    <p:sldId id="280" r:id="rId81"/>
    <p:sldId id="351" r:id="rId82"/>
    <p:sldId id="352" r:id="rId83"/>
    <p:sldId id="282" r:id="rId84"/>
    <p:sldId id="353" r:id="rId85"/>
    <p:sldId id="281" r:id="rId86"/>
    <p:sldId id="283" r:id="rId87"/>
    <p:sldId id="284" r:id="rId88"/>
    <p:sldId id="286" r:id="rId89"/>
    <p:sldId id="354" r:id="rId90"/>
    <p:sldId id="355" r:id="rId91"/>
    <p:sldId id="356" r:id="rId92"/>
    <p:sldId id="357" r:id="rId93"/>
    <p:sldId id="358" r:id="rId94"/>
    <p:sldId id="359" r:id="rId95"/>
    <p:sldId id="360" r:id="rId96"/>
    <p:sldId id="287" r:id="rId97"/>
    <p:sldId id="361" r:id="rId98"/>
    <p:sldId id="288" r:id="rId99"/>
    <p:sldId id="362" r:id="rId100"/>
    <p:sldId id="363" r:id="rId101"/>
    <p:sldId id="364" r:id="rId102"/>
    <p:sldId id="365" r:id="rId103"/>
    <p:sldId id="289" r:id="rId104"/>
    <p:sldId id="366" r:id="rId105"/>
    <p:sldId id="290" r:id="rId106"/>
    <p:sldId id="367" r:id="rId107"/>
    <p:sldId id="291" r:id="rId108"/>
    <p:sldId id="368" r:id="rId109"/>
    <p:sldId id="369" r:id="rId110"/>
    <p:sldId id="370" r:id="rId111"/>
    <p:sldId id="371" r:id="rId112"/>
    <p:sldId id="372" r:id="rId113"/>
    <p:sldId id="373" r:id="rId114"/>
    <p:sldId id="377" r:id="rId115"/>
    <p:sldId id="294" r:id="rId116"/>
    <p:sldId id="378" r:id="rId117"/>
    <p:sldId id="295" r:id="rId118"/>
    <p:sldId id="296" r:id="rId119"/>
    <p:sldId id="297" r:id="rId120"/>
    <p:sldId id="298" r:id="rId121"/>
    <p:sldId id="299" r:id="rId122"/>
    <p:sldId id="300" r:id="rId123"/>
    <p:sldId id="301" r:id="rId124"/>
    <p:sldId id="302" r:id="rId125"/>
    <p:sldId id="303" r:id="rId126"/>
    <p:sldId id="304" r:id="rId127"/>
    <p:sldId id="305" r:id="rId128"/>
    <p:sldId id="306" r:id="rId129"/>
    <p:sldId id="307" r:id="rId130"/>
    <p:sldId id="308" r:id="rId131"/>
    <p:sldId id="309" r:id="rId132"/>
    <p:sldId id="310" r:id="rId133"/>
    <p:sldId id="311" r:id="rId134"/>
    <p:sldId id="312" r:id="rId135"/>
    <p:sldId id="313" r:id="rId136"/>
    <p:sldId id="314" r:id="rId137"/>
  </p:sldIdLst>
  <p:sldSz cx="9144000" cy="5144135"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479" autoAdjust="0"/>
  </p:normalViewPr>
  <p:slideViewPr>
    <p:cSldViewPr snapToGrid="0">
      <p:cViewPr>
        <p:scale>
          <a:sx n="70" d="100"/>
          <a:sy n="70" d="100"/>
        </p:scale>
        <p:origin x="-1158" y="-23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0.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alpha val="100000"/>
              </a:srgbClr>
            </a:solidFill>
            <a:miter lim="800000"/>
          </a:ln>
        </p:spPr>
      </p:sp>
      <p:sp>
        <p:nvSpPr>
          <p:cNvPr id="20482"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2048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noTextEdit="1"/>
          </p:cNvSpPr>
          <p:nvPr>
            <p:ph type="sldImg"/>
          </p:nvPr>
        </p:nvSpPr>
        <p:spPr>
          <a:ln>
            <a:solidFill>
              <a:srgbClr val="000000">
                <a:alpha val="100000"/>
              </a:srgbClr>
            </a:solidFill>
            <a:miter lim="800000"/>
          </a:ln>
        </p:spPr>
      </p:sp>
      <p:sp>
        <p:nvSpPr>
          <p:cNvPr id="23554"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2355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Image Placeholder 1"/>
          <p:cNvSpPr>
            <a:spLocks noGrp="1" noRot="1" noChangeAspect="1" noTextEdit="1"/>
          </p:cNvSpPr>
          <p:nvPr>
            <p:ph type="sldImg"/>
          </p:nvPr>
        </p:nvSpPr>
        <p:spPr>
          <a:ln>
            <a:solidFill>
              <a:srgbClr val="000000">
                <a:alpha val="100000"/>
              </a:srgbClr>
            </a:solidFill>
            <a:miter lim="800000"/>
          </a:ln>
        </p:spPr>
      </p:sp>
      <p:sp>
        <p:nvSpPr>
          <p:cNvPr id="26626"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2662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Image Placeholder 1"/>
          <p:cNvSpPr>
            <a:spLocks noGrp="1" noRot="1" noChangeAspect="1" noTextEdit="1"/>
          </p:cNvSpPr>
          <p:nvPr>
            <p:ph type="sldImg"/>
          </p:nvPr>
        </p:nvSpPr>
        <p:spPr>
          <a:ln>
            <a:solidFill>
              <a:srgbClr val="000000">
                <a:alpha val="100000"/>
              </a:srgbClr>
            </a:solidFill>
            <a:miter lim="800000"/>
          </a:ln>
        </p:spPr>
      </p:sp>
      <p:sp>
        <p:nvSpPr>
          <p:cNvPr id="28674"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2867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Image Placeholder 1"/>
          <p:cNvSpPr>
            <a:spLocks noGrp="1" noRot="1" noChangeAspect="1" noTextEdit="1"/>
          </p:cNvSpPr>
          <p:nvPr>
            <p:ph type="sldImg"/>
          </p:nvPr>
        </p:nvSpPr>
        <p:spPr>
          <a:ln>
            <a:solidFill>
              <a:srgbClr val="000000">
                <a:alpha val="100000"/>
              </a:srgbClr>
            </a:solidFill>
            <a:miter lim="800000"/>
          </a:ln>
        </p:spPr>
      </p:sp>
      <p:sp>
        <p:nvSpPr>
          <p:cNvPr id="31746"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3174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Slide Image Placeholder 1"/>
          <p:cNvSpPr>
            <a:spLocks noGrp="1" noRot="1" noChangeAspect="1" noTextEdit="1"/>
          </p:cNvSpPr>
          <p:nvPr>
            <p:ph type="sldImg"/>
          </p:nvPr>
        </p:nvSpPr>
        <p:spPr>
          <a:ln>
            <a:solidFill>
              <a:srgbClr val="000000">
                <a:alpha val="100000"/>
              </a:srgbClr>
            </a:solidFill>
            <a:miter lim="800000"/>
          </a:ln>
        </p:spPr>
      </p:sp>
      <p:sp>
        <p:nvSpPr>
          <p:cNvPr id="47106"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4710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Image Placeholder 1"/>
          <p:cNvSpPr>
            <a:spLocks noGrp="1" noRot="1" noChangeAspect="1" noTextEdit="1"/>
          </p:cNvSpPr>
          <p:nvPr>
            <p:ph type="sldImg"/>
          </p:nvPr>
        </p:nvSpPr>
        <p:spPr>
          <a:ln>
            <a:solidFill>
              <a:srgbClr val="000000">
                <a:alpha val="100000"/>
              </a:srgbClr>
            </a:solidFill>
            <a:miter lim="800000"/>
          </a:ln>
        </p:spPr>
      </p:sp>
      <p:sp>
        <p:nvSpPr>
          <p:cNvPr id="49154"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4915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Image Placeholder 1"/>
          <p:cNvSpPr>
            <a:spLocks noGrp="1" noRot="1" noChangeAspect="1" noTextEdit="1"/>
          </p:cNvSpPr>
          <p:nvPr>
            <p:ph type="sldImg"/>
          </p:nvPr>
        </p:nvSpPr>
        <p:spPr>
          <a:ln>
            <a:solidFill>
              <a:srgbClr val="000000">
                <a:alpha val="100000"/>
              </a:srgbClr>
            </a:solidFill>
            <a:miter lim="800000"/>
          </a:ln>
        </p:spPr>
      </p:sp>
      <p:sp>
        <p:nvSpPr>
          <p:cNvPr id="51202"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120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Image Placeholder 1"/>
          <p:cNvSpPr>
            <a:spLocks noGrp="1" noRot="1" noChangeAspect="1" noTextEdit="1"/>
          </p:cNvSpPr>
          <p:nvPr>
            <p:ph type="sldImg"/>
          </p:nvPr>
        </p:nvSpPr>
        <p:spPr>
          <a:ln>
            <a:solidFill>
              <a:srgbClr val="000000">
                <a:alpha val="100000"/>
              </a:srgbClr>
            </a:solidFill>
            <a:miter lim="800000"/>
          </a:ln>
        </p:spPr>
      </p:sp>
      <p:sp>
        <p:nvSpPr>
          <p:cNvPr id="55298"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529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886280"/>
            <a:ext cx="9144000" cy="685920"/>
          </a:xfrm>
        </p:spPr>
        <p:txBody>
          <a:bodyPr/>
          <a:lstStyle>
            <a:lvl1pPr>
              <a:defRPr sz="3600">
                <a:solidFill>
                  <a:srgbClr val="FF0000"/>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0" y="2610307"/>
            <a:ext cx="9144000" cy="476333"/>
          </a:xfrm>
        </p:spPr>
        <p:txBody>
          <a:bodyPr/>
          <a:lstStyle>
            <a:lvl1pPr marL="0" indent="0" algn="ctr">
              <a:buFontTx/>
              <a:buNone/>
              <a:defRPr>
                <a:solidFill>
                  <a:srgbClr val="0000FF"/>
                </a:solidFill>
              </a:defRPr>
            </a:lvl1pPr>
          </a:lstStyle>
          <a:p>
            <a:r>
              <a:rPr lang="en-US" dirty="0" smtClean="0"/>
              <a:t>Click to edit Master subtitle style</a:t>
            </a:r>
            <a:endParaRPr lang="en-US" dirty="0"/>
          </a:p>
        </p:txBody>
      </p:sp>
      <p:sp>
        <p:nvSpPr>
          <p:cNvPr id="3076" name="Rectangle 4"/>
          <p:cNvSpPr>
            <a:spLocks noGrp="1" noChangeArrowheads="1"/>
          </p:cNvSpPr>
          <p:nvPr>
            <p:ph type="dt" sz="half" idx="2"/>
          </p:nvPr>
        </p:nvSpPr>
        <p:spPr/>
        <p:txBody>
          <a:bodyPr/>
          <a:lstStyle>
            <a:lvl1pPr>
              <a:defRPr/>
            </a:lvl1pPr>
          </a:lstStyle>
          <a:p>
            <a:pPr>
              <a:defRPr/>
            </a:pPr>
            <a:fld id="{C0208707-494A-4457-851F-E53D1369D872}" type="datetimeFigureOut">
              <a:rPr lang="en-US" smtClean="0"/>
            </a:fld>
            <a:endParaRPr lang="en-US"/>
          </a:p>
        </p:txBody>
      </p:sp>
      <p:sp>
        <p:nvSpPr>
          <p:cNvPr id="3077" name="Rectangle 5"/>
          <p:cNvSpPr>
            <a:spLocks noGrp="1" noChangeArrowheads="1"/>
          </p:cNvSpPr>
          <p:nvPr>
            <p:ph type="ftr" sz="quarter" idx="3"/>
          </p:nvPr>
        </p:nvSpPr>
        <p:spPr/>
        <p:txBody>
          <a:bodyPr/>
          <a:lstStyle>
            <a:lvl1pPr>
              <a:defRPr/>
            </a:lvl1pPr>
          </a:lstStyle>
          <a:p>
            <a:pPr>
              <a:defRPr/>
            </a:pPr>
            <a:endParaRPr lang="en-US"/>
          </a:p>
        </p:txBody>
      </p:sp>
      <p:sp>
        <p:nvSpPr>
          <p:cNvPr id="3078" name="Rectangle 6"/>
          <p:cNvSpPr>
            <a:spLocks noGrp="1" noChangeArrowheads="1"/>
          </p:cNvSpPr>
          <p:nvPr>
            <p:ph type="sldNum" sz="quarter" idx="4"/>
          </p:nvPr>
        </p:nvSpPr>
        <p:spPr/>
        <p:txBody>
          <a:bodyPr/>
          <a:lstStyle>
            <a:lvl1pPr>
              <a:defRPr/>
            </a:lvl1pPr>
          </a:lstStyle>
          <a:p>
            <a:pPr>
              <a:defRPr/>
            </a:pPr>
            <a:fld id="{994F41D6-99AE-4685-8484-E095257F8843}" type="slidenum">
              <a:rPr lang="en-US" smtClean="0"/>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485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48586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584"/>
            <a:ext cx="7772400" cy="102168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304"/>
            <a:ext cx="7772400" cy="1125279"/>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224"/>
            <a:ext cx="4038600" cy="2545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478"/>
            <a:ext cx="4040188"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357"/>
            <a:ext cx="4040188"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478"/>
            <a:ext cx="4041775" cy="47988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357"/>
            <a:ext cx="4041775" cy="296383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fld>
            <a:endParaRPr lang="zh-CN" altLang="en-US"/>
          </a:p>
        </p:txBody>
      </p:sp>
      <p:sp>
        <p:nvSpPr>
          <p:cNvPr id="8" name="页脚占位符 7"/>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fld>
            <a:endParaRPr lang="zh-CN" altLang="en-US"/>
          </a:p>
        </p:txBody>
      </p:sp>
      <p:sp>
        <p:nvSpPr>
          <p:cNvPr id="4" name="页脚占位符 3"/>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fld>
            <a:endParaRPr lang="zh-CN" altLang="en-US"/>
          </a:p>
        </p:txBody>
      </p:sp>
      <p:sp>
        <p:nvSpPr>
          <p:cNvPr id="3" name="页脚占位符 2"/>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12"/>
            <a:ext cx="3008313" cy="87164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14"/>
            <a:ext cx="5111750" cy="439037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460"/>
            <a:ext cx="3008313" cy="351873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571600"/>
            <a:ext cx="8382000" cy="4287000"/>
          </a:xfrm>
        </p:spPr>
        <p:txBody>
          <a:bodyPr/>
          <a:lstStyle>
            <a:lvl1pPr>
              <a:defRPr>
                <a:solidFill>
                  <a:srgbClr val="0000FF"/>
                </a:solidFill>
              </a:defRPr>
            </a:lvl1pPr>
            <a:lvl2pPr>
              <a:defRPr>
                <a:solidFill>
                  <a:srgbClr val="FF0000"/>
                </a:solidFill>
              </a:defRPr>
            </a:lvl2pPr>
            <a:lvl3pPr>
              <a:defRPr>
                <a:solidFill>
                  <a:srgbClr val="0000FF"/>
                </a:solidFill>
              </a:defRPr>
            </a:lvl3pPr>
            <a:lvl4pPr>
              <a:defRPr>
                <a:solidFill>
                  <a:srgbClr val="FF0000"/>
                </a:solidFill>
              </a:defRPr>
            </a:lvl4pPr>
            <a:lvl5pPr>
              <a:defRPr>
                <a:solidFill>
                  <a:srgbClr val="0000FF"/>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DA232-34B9-491C-9FB8-9A6A586651B7}"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3D2EB5-3F33-40DB-A454-F4165EADE1CD}" type="slidenum">
              <a:rPr lang="en-US" smtClean="0"/>
            </a:fld>
            <a:endParaRPr lang="en-US"/>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894"/>
            <a:ext cx="5486400" cy="42510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38"/>
            <a:ext cx="5486400" cy="30864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6001"/>
            <a:ext cx="5486400" cy="60372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fld>
            <a:endParaRPr lang="zh-CN" altLang="en-US"/>
          </a:p>
        </p:txBody>
      </p:sp>
      <p:sp>
        <p:nvSpPr>
          <p:cNvPr id="6" name="页脚占位符 5"/>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04"/>
            <a:ext cx="8229600" cy="85735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300"/>
            <a:ext cx="8229600" cy="339489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00"/>
            <a:ext cx="2057400" cy="329129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00"/>
            <a:ext cx="6019800" cy="329129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fld>
            <a:endParaRPr lang="zh-CN" altLang="en-US"/>
          </a:p>
        </p:txBody>
      </p:sp>
      <p:sp>
        <p:nvSpPr>
          <p:cNvPr id="5" name="页脚占位符 4"/>
          <p:cNvSpPr>
            <a:spLocks noGrp="1"/>
          </p:cNvSpPr>
          <p:nvPr>
            <p:ph type="ftr" sz="quarter" idx="11"/>
          </p:nvPr>
        </p:nvSpPr>
        <p:spPr>
          <a:xfrm>
            <a:off x="3124200" y="4767852"/>
            <a:ext cx="2895600" cy="27467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852"/>
            <a:ext cx="2133600" cy="274671"/>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type="body" idx="1"/>
          </p:nvPr>
        </p:nvSpPr>
        <p:spPr>
          <a:xfrm>
            <a:off x="805295" y="1340669"/>
            <a:ext cx="7533409" cy="2707605"/>
          </a:xfrm>
        </p:spPr>
        <p:txBody>
          <a:bodyPr lIns="0" tIns="0" rIns="0" bIns="0"/>
          <a:lstStyle>
            <a:lvl1pPr>
              <a:defRPr sz="1685" b="0" i="0">
                <a:solidFill>
                  <a:schemeClr val="hlink"/>
                </a:solidFill>
                <a:latin typeface="Arial" panose="020B0604020202020204"/>
                <a:cs typeface="Arial" panose="020B0604020202020204"/>
              </a:defRPr>
            </a:lvl1pPr>
          </a:lstStyle>
          <a:p/>
        </p:txBody>
      </p:sp>
      <p:sp>
        <p:nvSpPr>
          <p:cNvPr id="4" name="页脚占位符 3"/>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5" name="日期占位符 4"/>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330" y="628308"/>
            <a:ext cx="8119341" cy="411867"/>
          </a:xfrm>
        </p:spPr>
        <p:txBody>
          <a:bodyPr lIns="0" tIns="0" rIns="0" bIns="0"/>
          <a:lstStyle>
            <a:lvl1pPr>
              <a:defRPr sz="3110" b="0" i="0">
                <a:solidFill>
                  <a:srgbClr val="333399"/>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151"/>
            <a:ext cx="3977640" cy="339512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59" y="1183151"/>
            <a:ext cx="3977640" cy="3395129"/>
          </a:xfrm>
          <a:prstGeom prst="rect">
            <a:avLst/>
          </a:prstGeom>
        </p:spPr>
        <p:txBody>
          <a:bodyPr wrap="square" lIns="0" tIns="0" rIns="0" bIns="0">
            <a:spAutoFit/>
          </a:bodyPr>
          <a:lstStyle>
            <a:lvl1pPr>
              <a:defRPr/>
            </a:lvl1pPr>
          </a:lstStyle>
          <a:p/>
        </p:txBody>
      </p:sp>
      <p:sp>
        <p:nvSpPr>
          <p:cNvPr id="5" name="页脚占位符 4"/>
          <p:cNvSpPr>
            <a:spLocks noGrp="1"/>
          </p:cNvSpPr>
          <p:nvPr>
            <p:ph type="ftr" sz="quarter" idx="10"/>
          </p:nvPr>
        </p:nvSpPr>
        <p:spPr>
          <a:xfrm>
            <a:off x="512330" y="4659771"/>
            <a:ext cx="3675785" cy="159704"/>
          </a:xfrm>
        </p:spPr>
        <p:txBody>
          <a:bodyPr/>
          <a:p>
            <a:pPr marL="12700" marR="0" lvl="0" indent="0" algn="l" defTabSz="914400" rtl="0" eaLnBrk="1" fontAlgn="auto" latinLnBrk="0" hangingPunct="1">
              <a:lnSpc>
                <a:spcPct val="100000"/>
              </a:lnSpc>
              <a:spcBef>
                <a:spcPts val="0"/>
              </a:spcBef>
              <a:spcAft>
                <a:spcPts val="0"/>
              </a:spcAft>
              <a:buClrTx/>
              <a:buSzTx/>
              <a:buFontTx/>
              <a:buNone/>
              <a:defRPr/>
            </a:pP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CS</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0000FF"/>
                </a:solidFill>
                <a:effectLst/>
                <a:uLnTx/>
                <a:uFillTx/>
                <a:latin typeface="Arial" panose="020B0604020202020204"/>
                <a:ea typeface="+mn-ea"/>
                <a:cs typeface="Arial" panose="020B0604020202020204"/>
              </a:rPr>
              <a:t>12</a:t>
            </a:r>
            <a:r>
              <a:rPr kumimoji="0" sz="1700" b="0" i="0" u="none" strike="noStrike" kern="1200" cap="none" spc="0" normalizeH="0" baseline="0" noProof="0" dirty="0">
                <a:ln>
                  <a:noFill/>
                </a:ln>
                <a:solidFill>
                  <a:srgbClr val="0000FF"/>
                </a:solidFill>
                <a:effectLst/>
                <a:uLnTx/>
                <a:uFillTx/>
                <a:latin typeface="Arial" panose="020B0604020202020204"/>
                <a:ea typeface="+mn-ea"/>
                <a:cs typeface="Arial" panose="020B0604020202020204"/>
              </a:rPr>
              <a:t>3</a:t>
            </a:r>
            <a:r>
              <a:rPr kumimoji="0" sz="1700" b="0" i="0" u="none" strike="noStrike" kern="1200" cap="none" spc="50" normalizeH="0" baseline="0" noProof="0" dirty="0">
                <a:ln>
                  <a:noFill/>
                </a:ln>
                <a:solidFill>
                  <a:srgbClr val="0000FF"/>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Le</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1</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a:t>
            </a:r>
            <a:r>
              <a:rPr kumimoji="0" sz="1700" b="0" i="0" u="none" strike="noStrike" kern="1200" cap="none" spc="6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Cou</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se</a:t>
            </a:r>
            <a:r>
              <a:rPr kumimoji="0" sz="1700" b="0" i="0" u="none" strike="noStrike" kern="1200" cap="none" spc="50" normalizeH="0" baseline="0" noProof="0" dirty="0">
                <a:ln>
                  <a:noFill/>
                </a:ln>
                <a:solidFill>
                  <a:srgbClr val="333399"/>
                </a:solidFill>
                <a:effectLst/>
                <a:uLnTx/>
                <a:uFillTx/>
                <a:latin typeface="Times New Roman" panose="02020603050405020304"/>
                <a:ea typeface="+mn-ea"/>
                <a:cs typeface="Times New Roman" panose="02020603050405020304"/>
              </a:rPr>
              <a:t> </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15" normalizeH="0" baseline="0" noProof="0" dirty="0">
                <a:ln>
                  <a:noFill/>
                </a:ln>
                <a:solidFill>
                  <a:srgbClr val="333399"/>
                </a:solidFill>
                <a:effectLst/>
                <a:uLnTx/>
                <a:uFillTx/>
                <a:latin typeface="Arial" panose="020B0604020202020204"/>
                <a:ea typeface="+mn-ea"/>
                <a:cs typeface="Arial" panose="020B0604020202020204"/>
              </a:rPr>
              <a:t>n</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t</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r</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odu</a:t>
            </a:r>
            <a:r>
              <a:rPr kumimoji="0" sz="1700" b="0" i="0" u="none" strike="noStrike" kern="1200" cap="none" spc="0" normalizeH="0" baseline="0" noProof="0" dirty="0">
                <a:ln>
                  <a:noFill/>
                </a:ln>
                <a:solidFill>
                  <a:srgbClr val="333399"/>
                </a:solidFill>
                <a:effectLst/>
                <a:uLnTx/>
                <a:uFillTx/>
                <a:latin typeface="Arial" panose="020B0604020202020204"/>
                <a:ea typeface="+mn-ea"/>
                <a:cs typeface="Arial" panose="020B0604020202020204"/>
              </a:rPr>
              <a:t>ct</a:t>
            </a:r>
            <a:r>
              <a:rPr kumimoji="0" sz="1700" b="0" i="0" u="none" strike="noStrike" kern="1200" cap="none" spc="-10" normalizeH="0" baseline="0" noProof="0" dirty="0">
                <a:ln>
                  <a:noFill/>
                </a:ln>
                <a:solidFill>
                  <a:srgbClr val="333399"/>
                </a:solidFill>
                <a:effectLst/>
                <a:uLnTx/>
                <a:uFillTx/>
                <a:latin typeface="Arial" panose="020B0604020202020204"/>
                <a:ea typeface="+mn-ea"/>
                <a:cs typeface="Arial" panose="020B0604020202020204"/>
              </a:rPr>
              <a:t>i</a:t>
            </a:r>
            <a:r>
              <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rPr>
              <a:t>on</a:t>
            </a:r>
            <a:endParaRPr kumimoji="0" sz="1700" b="0" i="0" u="none" strike="noStrike" kern="1200" cap="none" spc="-5" normalizeH="0" baseline="0" noProof="0" dirty="0">
              <a:ln>
                <a:noFill/>
              </a:ln>
              <a:solidFill>
                <a:srgbClr val="333399"/>
              </a:solidFill>
              <a:effectLst/>
              <a:uLnTx/>
              <a:uFillTx/>
              <a:latin typeface="Arial" panose="020B0604020202020204"/>
              <a:ea typeface="+mn-ea"/>
              <a:cs typeface="Arial" panose="020B0604020202020204"/>
            </a:endParaRPr>
          </a:p>
        </p:txBody>
      </p:sp>
      <p:sp>
        <p:nvSpPr>
          <p:cNvPr id="6" name="日期占位符 5"/>
          <p:cNvSpPr>
            <a:spLocks noGrp="1"/>
          </p:cNvSpPr>
          <p:nvPr>
            <p:ph type="dt" sz="half" idx="11"/>
          </p:nvPr>
        </p:nvSpPr>
        <p:spPr>
          <a:xfrm>
            <a:off x="457489" y="4783752"/>
            <a:ext cx="2102716" cy="257417"/>
          </a:xfrm>
        </p:spPr>
        <p:txBody>
          <a:bodyPr/>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8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a:xfrm>
            <a:off x="8379114" y="4659771"/>
            <a:ext cx="264103" cy="159704"/>
          </a:xfrm>
        </p:spPr>
        <p:txBody>
          <a:bodyPr/>
          <a:p>
            <a:pPr lvl="0">
              <a:buNone/>
            </a:pPr>
            <a:fld id="{9A0DB2DC-4C9A-4742-B13C-FB6460FD3503}" type="slidenum">
              <a:rPr lang="zh-CN" altLang="x-none">
                <a:ea typeface="Arial" panose="020B0604020202020204" pitchFamily="34" charset="0"/>
                <a:cs typeface="Arial" panose="020B0604020202020204" pitchFamily="34" charset="0"/>
              </a:rPr>
            </a:fld>
            <a:endParaRPr lang="zh-CN" altLang="x-none">
              <a:latin typeface="Calibri" panose="020F0502020204030204" charset="0"/>
              <a:ea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solidFill>
                  <a:srgbClr val="0000F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5350" y="571600"/>
            <a:ext cx="3810000" cy="4287000"/>
          </a:xfrm>
        </p:spPr>
        <p:txBody>
          <a:bodyPr/>
          <a:lstStyle>
            <a:lvl1pPr>
              <a:defRPr sz="2100">
                <a:solidFill>
                  <a:srgbClr val="FF0000"/>
                </a:solidFill>
              </a:defRPr>
            </a:lvl1pPr>
            <a:lvl2pPr>
              <a:defRPr sz="1800">
                <a:solidFill>
                  <a:srgbClr val="0000FF"/>
                </a:solidFill>
              </a:defRPr>
            </a:lvl2pPr>
            <a:lvl3pPr>
              <a:defRPr sz="1500">
                <a:solidFill>
                  <a:srgbClr val="FF0000"/>
                </a:solidFill>
              </a:defRPr>
            </a:lvl3pPr>
            <a:lvl4pPr>
              <a:defRPr sz="1350">
                <a:solidFill>
                  <a:srgbClr val="0000FF"/>
                </a:solidFill>
              </a:defRPr>
            </a:lvl4pPr>
            <a:lvl5pPr>
              <a:defRPr sz="1350">
                <a:solidFill>
                  <a:srgbClr val="FF0000"/>
                </a:solidFill>
              </a:defRPr>
            </a:lvl5pPr>
            <a:lvl6pPr>
              <a:defRPr sz="1350"/>
            </a:lvl6pPr>
            <a:lvl7pPr>
              <a:defRPr sz="1350"/>
            </a:lvl7pPr>
            <a:lvl8pPr>
              <a:defRPr sz="1350"/>
            </a:lvl8pPr>
            <a:lvl9pPr>
              <a:defRPr sz="13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857750" y="571600"/>
            <a:ext cx="3810000" cy="4287000"/>
          </a:xfrm>
        </p:spPr>
        <p:txBody>
          <a:bodyPr/>
          <a:lstStyle>
            <a:lvl1pPr>
              <a:defRPr sz="2100">
                <a:solidFill>
                  <a:srgbClr val="FF0000"/>
                </a:solidFill>
              </a:defRPr>
            </a:lvl1pPr>
            <a:lvl2pPr>
              <a:defRPr sz="1800">
                <a:solidFill>
                  <a:srgbClr val="0000FF"/>
                </a:solidFill>
              </a:defRPr>
            </a:lvl2pPr>
            <a:lvl3pPr>
              <a:defRPr sz="1500">
                <a:solidFill>
                  <a:srgbClr val="FF0000"/>
                </a:solidFill>
              </a:defRPr>
            </a:lvl3pPr>
            <a:lvl4pPr>
              <a:defRPr sz="1350">
                <a:solidFill>
                  <a:srgbClr val="0000FF"/>
                </a:solidFill>
              </a:defRPr>
            </a:lvl4pPr>
            <a:lvl5pPr>
              <a:defRPr sz="1350">
                <a:solidFill>
                  <a:srgbClr val="FF0000"/>
                </a:solidFill>
              </a:defRPr>
            </a:lvl5pPr>
            <a:lvl6pPr>
              <a:defRPr sz="1350"/>
            </a:lvl6pPr>
            <a:lvl7pPr>
              <a:defRPr sz="1350"/>
            </a:lvl7pPr>
            <a:lvl8pPr>
              <a:defRPr sz="1350"/>
            </a:lvl8pPr>
            <a:lvl9pPr>
              <a:defRPr sz="13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15"/>
            <a:ext cx="8229600" cy="857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5.GIF"/><Relationship Id="rId15" Type="http://schemas.openxmlformats.org/officeDocument/2006/relationships/image" Target="../media/image4.jpeg"/><Relationship Id="rId14" Type="http://schemas.openxmlformats.org/officeDocument/2006/relationships/image" Target="../media/image3.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981075" y="571600"/>
            <a:ext cx="8162925" cy="4287000"/>
          </a:xfrm>
          <a:prstGeom prst="rect">
            <a:avLst/>
          </a:prstGeom>
          <a:noFill/>
          <a:ln w="9525">
            <a:noFill/>
            <a:miter lim="800000"/>
          </a:ln>
          <a:effectLst/>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26" name="Rectangle 2"/>
          <p:cNvSpPr>
            <a:spLocks noGrp="1" noChangeArrowheads="1"/>
          </p:cNvSpPr>
          <p:nvPr>
            <p:ph type="title"/>
          </p:nvPr>
        </p:nvSpPr>
        <p:spPr bwMode="auto">
          <a:xfrm>
            <a:off x="0" y="0"/>
            <a:ext cx="9144000" cy="571600"/>
          </a:xfrm>
          <a:prstGeom prst="rect">
            <a:avLst/>
          </a:prstGeom>
          <a:noFill/>
          <a:ln w="9525">
            <a:noFill/>
            <a:miter lim="800000"/>
          </a:ln>
          <a:effectLst/>
        </p:spPr>
        <p:txBody>
          <a:bodyPr vert="horz" wrap="square" lIns="91440" tIns="45720" rIns="91440" bIns="45720" numCol="1" anchor="ctr" anchorCtr="0" compatLnSpc="1"/>
          <a:lstStyle/>
          <a:p>
            <a:pPr lvl="0"/>
            <a:r>
              <a:rPr lang="en-US" dirty="0" smtClean="0"/>
              <a:t>Click to edit Master title style</a:t>
            </a:r>
            <a:endParaRPr lang="en-US" dirty="0" smtClean="0"/>
          </a:p>
        </p:txBody>
      </p:sp>
      <p:sp>
        <p:nvSpPr>
          <p:cNvPr id="1028" name="Rectangle 4"/>
          <p:cNvSpPr>
            <a:spLocks noGrp="1" noChangeArrowheads="1"/>
          </p:cNvSpPr>
          <p:nvPr>
            <p:ph type="dt" sz="half" idx="2"/>
          </p:nvPr>
        </p:nvSpPr>
        <p:spPr bwMode="auto">
          <a:xfrm>
            <a:off x="0" y="4972920"/>
            <a:ext cx="1905000" cy="171480"/>
          </a:xfrm>
          <a:prstGeom prst="rect">
            <a:avLst/>
          </a:prstGeom>
          <a:noFill/>
          <a:ln w="9525">
            <a:noFill/>
            <a:miter lim="800000"/>
          </a:ln>
          <a:effectLst/>
        </p:spPr>
        <p:txBody>
          <a:bodyPr vert="horz" wrap="square" lIns="91440" tIns="45720" rIns="91440" bIns="45720" numCol="1" anchor="t" anchorCtr="0" compatLnSpc="1"/>
          <a:lstStyle>
            <a:lvl1pPr eaLnBrk="1" hangingPunct="1">
              <a:defRPr sz="750" b="1"/>
            </a:lvl1pPr>
          </a:lstStyle>
          <a:p>
            <a:endParaRPr lang="en-US"/>
          </a:p>
        </p:txBody>
      </p:sp>
      <p:sp>
        <p:nvSpPr>
          <p:cNvPr id="1029" name="Rectangle 5"/>
          <p:cNvSpPr>
            <a:spLocks noGrp="1" noChangeArrowheads="1"/>
          </p:cNvSpPr>
          <p:nvPr>
            <p:ph type="ftr" sz="quarter" idx="3"/>
          </p:nvPr>
        </p:nvSpPr>
        <p:spPr bwMode="auto">
          <a:xfrm>
            <a:off x="3124200" y="4972920"/>
            <a:ext cx="2895600" cy="17148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750" b="1"/>
            </a:lvl1pPr>
          </a:lstStyle>
          <a:p>
            <a:pPr>
              <a:defRPr/>
            </a:pPr>
            <a:r>
              <a:rPr lang="en-US" smtClean="0"/>
              <a:t>Computer Networks, Fifth Edition by Andrew Tanenbaum and David Wetherall, © Pearson Education-Prentice Hall, 2011</a:t>
            </a:r>
            <a:endParaRPr lang="en-US"/>
          </a:p>
        </p:txBody>
      </p:sp>
      <p:sp>
        <p:nvSpPr>
          <p:cNvPr id="1030" name="Rectangle 6"/>
          <p:cNvSpPr>
            <a:spLocks noGrp="1" noChangeArrowheads="1"/>
          </p:cNvSpPr>
          <p:nvPr>
            <p:ph type="sldNum" sz="quarter" idx="4"/>
          </p:nvPr>
        </p:nvSpPr>
        <p:spPr bwMode="auto">
          <a:xfrm>
            <a:off x="7239000" y="4972920"/>
            <a:ext cx="1905000" cy="17148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750" b="1"/>
            </a:lvl1pPr>
          </a:lstStyle>
          <a:p>
            <a:fld id="{A3CC523C-E531-4521-8A78-E7B308CAA9F7}"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ctr" rtl="0" eaLnBrk="1" fontAlgn="base" hangingPunct="1">
        <a:spcBef>
          <a:spcPct val="0"/>
        </a:spcBef>
        <a:spcAft>
          <a:spcPct val="0"/>
        </a:spcAft>
        <a:defRPr sz="3000">
          <a:solidFill>
            <a:srgbClr val="FF0000"/>
          </a:solidFill>
          <a:latin typeface="+mj-lt"/>
          <a:ea typeface="+mj-ea"/>
          <a:cs typeface="+mj-cs"/>
        </a:defRPr>
      </a:lvl1pPr>
      <a:lvl2pPr algn="ctr" rtl="0" eaLnBrk="1" fontAlgn="base" hangingPunct="1">
        <a:spcBef>
          <a:spcPct val="0"/>
        </a:spcBef>
        <a:spcAft>
          <a:spcPct val="0"/>
        </a:spcAft>
        <a:defRPr sz="4000">
          <a:solidFill>
            <a:schemeClr val="tx2"/>
          </a:solidFill>
          <a:latin typeface="Impact" panose="020B0806030902050204" pitchFamily="34" charset="0"/>
        </a:defRPr>
      </a:lvl2pPr>
      <a:lvl3pPr algn="ctr" rtl="0" eaLnBrk="1" fontAlgn="base" hangingPunct="1">
        <a:spcBef>
          <a:spcPct val="0"/>
        </a:spcBef>
        <a:spcAft>
          <a:spcPct val="0"/>
        </a:spcAft>
        <a:defRPr sz="4000">
          <a:solidFill>
            <a:schemeClr val="tx2"/>
          </a:solidFill>
          <a:latin typeface="Impact" panose="020B0806030902050204" pitchFamily="34" charset="0"/>
        </a:defRPr>
      </a:lvl3pPr>
      <a:lvl4pPr algn="ctr" rtl="0" eaLnBrk="1" fontAlgn="base" hangingPunct="1">
        <a:spcBef>
          <a:spcPct val="0"/>
        </a:spcBef>
        <a:spcAft>
          <a:spcPct val="0"/>
        </a:spcAft>
        <a:defRPr sz="4000">
          <a:solidFill>
            <a:schemeClr val="tx2"/>
          </a:solidFill>
          <a:latin typeface="Impact" panose="020B0806030902050204" pitchFamily="34" charset="0"/>
        </a:defRPr>
      </a:lvl4pPr>
      <a:lvl5pPr algn="ctr" rtl="0" eaLnBrk="1" fontAlgn="base" hangingPunct="1">
        <a:spcBef>
          <a:spcPct val="0"/>
        </a:spcBef>
        <a:spcAft>
          <a:spcPct val="0"/>
        </a:spcAft>
        <a:defRPr sz="4000">
          <a:solidFill>
            <a:schemeClr val="tx2"/>
          </a:solidFill>
          <a:latin typeface="Impact" panose="020B0806030902050204" pitchFamily="34" charset="0"/>
        </a:defRPr>
      </a:lvl5pPr>
      <a:lvl6pPr marL="457200" algn="ctr" rtl="0" eaLnBrk="1" fontAlgn="base" hangingPunct="1">
        <a:spcBef>
          <a:spcPct val="0"/>
        </a:spcBef>
        <a:spcAft>
          <a:spcPct val="0"/>
        </a:spcAft>
        <a:defRPr sz="4000">
          <a:solidFill>
            <a:schemeClr val="tx2"/>
          </a:solidFill>
          <a:latin typeface="Impact" panose="020B0806030902050204" pitchFamily="34" charset="0"/>
        </a:defRPr>
      </a:lvl6pPr>
      <a:lvl7pPr marL="914400" algn="ctr" rtl="0" eaLnBrk="1" fontAlgn="base" hangingPunct="1">
        <a:spcBef>
          <a:spcPct val="0"/>
        </a:spcBef>
        <a:spcAft>
          <a:spcPct val="0"/>
        </a:spcAft>
        <a:defRPr sz="4000">
          <a:solidFill>
            <a:schemeClr val="tx2"/>
          </a:solidFill>
          <a:latin typeface="Impact" panose="020B0806030902050204" pitchFamily="34" charset="0"/>
        </a:defRPr>
      </a:lvl7pPr>
      <a:lvl8pPr marL="1371600" algn="ctr" rtl="0" eaLnBrk="1" fontAlgn="base" hangingPunct="1">
        <a:spcBef>
          <a:spcPct val="0"/>
        </a:spcBef>
        <a:spcAft>
          <a:spcPct val="0"/>
        </a:spcAft>
        <a:defRPr sz="4000">
          <a:solidFill>
            <a:schemeClr val="tx2"/>
          </a:solidFill>
          <a:latin typeface="Impact" panose="020B0806030902050204" pitchFamily="34" charset="0"/>
        </a:defRPr>
      </a:lvl8pPr>
      <a:lvl9pPr marL="1828800" algn="ctr" rtl="0" eaLnBrk="1" fontAlgn="base" hangingPunct="1">
        <a:spcBef>
          <a:spcPct val="0"/>
        </a:spcBef>
        <a:spcAft>
          <a:spcPct val="0"/>
        </a:spcAft>
        <a:defRPr sz="4000">
          <a:solidFill>
            <a:schemeClr val="tx2"/>
          </a:solidFill>
          <a:latin typeface="Impact" panose="020B0806030902050204" pitchFamily="34" charset="0"/>
        </a:defRPr>
      </a:lvl9pPr>
    </p:titleStyle>
    <p:bodyStyle>
      <a:lvl1pPr marL="257175" indent="-257175" algn="l" rtl="0" eaLnBrk="1" fontAlgn="base" hangingPunct="1">
        <a:spcBef>
          <a:spcPct val="15000"/>
        </a:spcBef>
        <a:spcAft>
          <a:spcPct val="0"/>
        </a:spcAft>
        <a:buChar char="•"/>
        <a:defRPr sz="2400" b="1">
          <a:solidFill>
            <a:srgbClr val="0000FF"/>
          </a:solidFill>
          <a:latin typeface="+mn-lt"/>
          <a:ea typeface="+mn-ea"/>
          <a:cs typeface="+mn-cs"/>
        </a:defRPr>
      </a:lvl1pPr>
      <a:lvl2pPr marL="557530" indent="-214630" algn="l" rtl="0" eaLnBrk="1" fontAlgn="base" hangingPunct="1">
        <a:spcBef>
          <a:spcPct val="15000"/>
        </a:spcBef>
        <a:spcAft>
          <a:spcPct val="0"/>
        </a:spcAft>
        <a:buChar char="•"/>
        <a:defRPr sz="2100" b="1">
          <a:solidFill>
            <a:srgbClr val="FF0000"/>
          </a:solidFill>
          <a:latin typeface="+mn-lt"/>
        </a:defRPr>
      </a:lvl2pPr>
      <a:lvl3pPr marL="857250" indent="-171450" algn="l" rtl="0" eaLnBrk="1" fontAlgn="base" hangingPunct="1">
        <a:spcBef>
          <a:spcPct val="15000"/>
        </a:spcBef>
        <a:spcAft>
          <a:spcPct val="0"/>
        </a:spcAft>
        <a:buChar char="•"/>
        <a:defRPr sz="1800" b="1">
          <a:solidFill>
            <a:srgbClr val="0000FF"/>
          </a:solidFill>
          <a:latin typeface="+mn-lt"/>
        </a:defRPr>
      </a:lvl3pPr>
      <a:lvl4pPr marL="1200150" indent="-171450" algn="l" rtl="0" eaLnBrk="1" fontAlgn="base" hangingPunct="1">
        <a:spcBef>
          <a:spcPct val="15000"/>
        </a:spcBef>
        <a:spcAft>
          <a:spcPct val="0"/>
        </a:spcAft>
        <a:buChar char="•"/>
        <a:defRPr sz="1500" b="1">
          <a:solidFill>
            <a:srgbClr val="FF0000"/>
          </a:solidFill>
          <a:latin typeface="+mn-lt"/>
        </a:defRPr>
      </a:lvl4pPr>
      <a:lvl5pPr marL="1543050" indent="-171450" algn="l" rtl="0" eaLnBrk="1" fontAlgn="base" hangingPunct="1">
        <a:spcBef>
          <a:spcPct val="15000"/>
        </a:spcBef>
        <a:spcAft>
          <a:spcPct val="0"/>
        </a:spcAft>
        <a:buChar char="•"/>
        <a:defRPr sz="1500" b="1">
          <a:solidFill>
            <a:srgbClr val="0000FF"/>
          </a:solidFill>
          <a:latin typeface="+mn-lt"/>
        </a:defRPr>
      </a:lvl5pPr>
      <a:lvl6pPr marL="1886585" indent="-171450" algn="l" rtl="0" eaLnBrk="1" fontAlgn="base" hangingPunct="1">
        <a:spcBef>
          <a:spcPct val="15000"/>
        </a:spcBef>
        <a:spcAft>
          <a:spcPct val="0"/>
        </a:spcAft>
        <a:buChar char="•"/>
        <a:defRPr sz="1500" b="1">
          <a:solidFill>
            <a:schemeClr val="tx1"/>
          </a:solidFill>
          <a:latin typeface="+mn-lt"/>
        </a:defRPr>
      </a:lvl6pPr>
      <a:lvl7pPr marL="2229485" indent="-171450" algn="l" rtl="0" eaLnBrk="1" fontAlgn="base" hangingPunct="1">
        <a:spcBef>
          <a:spcPct val="15000"/>
        </a:spcBef>
        <a:spcAft>
          <a:spcPct val="0"/>
        </a:spcAft>
        <a:buChar char="•"/>
        <a:defRPr sz="1500" b="1">
          <a:solidFill>
            <a:schemeClr val="tx1"/>
          </a:solidFill>
          <a:latin typeface="+mn-lt"/>
        </a:defRPr>
      </a:lvl7pPr>
      <a:lvl8pPr marL="2572385" indent="-171450" algn="l" rtl="0" eaLnBrk="1" fontAlgn="base" hangingPunct="1">
        <a:spcBef>
          <a:spcPct val="15000"/>
        </a:spcBef>
        <a:spcAft>
          <a:spcPct val="0"/>
        </a:spcAft>
        <a:buChar char="•"/>
        <a:defRPr sz="1500" b="1">
          <a:solidFill>
            <a:schemeClr val="tx1"/>
          </a:solidFill>
          <a:latin typeface="+mn-lt"/>
        </a:defRPr>
      </a:lvl8pPr>
      <a:lvl9pPr marL="2915285" indent="-171450" algn="l" rtl="0" eaLnBrk="1" fontAlgn="base" hangingPunct="1">
        <a:spcBef>
          <a:spcPct val="15000"/>
        </a:spcBef>
        <a:spcAft>
          <a:spcPct val="0"/>
        </a:spcAft>
        <a:buChar char="•"/>
        <a:defRPr sz="1500" b="1">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0" y="428678"/>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40"/>
            <a:ext cx="679450" cy="46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a:off x="0" y="301662"/>
            <a:ext cx="296068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4"/>
          <p:cNvSpPr>
            <a:spLocks noChangeArrowheads="1"/>
          </p:cNvSpPr>
          <p:nvPr userDrawn="1"/>
        </p:nvSpPr>
        <p:spPr bwMode="auto">
          <a:xfrm>
            <a:off x="4810125" y="163533"/>
            <a:ext cx="106521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a:solidFill>
                  <a:srgbClr val="0070C0"/>
                </a:solidFill>
                <a:latin typeface="Microsoft YaHei" panose="020B0503020204020204" charset="-122"/>
                <a:ea typeface="Microsoft YaHei" panose="020B0503020204020204" charset="-122"/>
              </a:rPr>
              <a:t>谢希仁 编著</a:t>
            </a:r>
            <a:endParaRPr lang="fr-FR" sz="1100" b="1">
              <a:solidFill>
                <a:srgbClr val="0070C0"/>
              </a:solidFill>
              <a:latin typeface="Microsoft YaHei" panose="020B0503020204020204" charset="-122"/>
              <a:ea typeface="Microsoft YaHei" panose="020B0503020204020204" charset="-122"/>
            </a:endParaRPr>
          </a:p>
        </p:txBody>
      </p:sp>
      <p:sp>
        <p:nvSpPr>
          <p:cNvPr id="1031" name="Rectangle 5"/>
          <p:cNvSpPr>
            <a:spLocks noChangeArrowheads="1"/>
          </p:cNvSpPr>
          <p:nvPr userDrawn="1"/>
        </p:nvSpPr>
        <p:spPr bwMode="auto">
          <a:xfrm>
            <a:off x="2971165" y="165120"/>
            <a:ext cx="135636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a:solidFill>
                  <a:srgbClr val="0070C0"/>
                </a:solidFill>
                <a:latin typeface="Microsoft YaHei" panose="020B0503020204020204" charset="-122"/>
                <a:ea typeface="Microsoft YaHei" panose="020B0503020204020204" charset="-122"/>
              </a:rPr>
              <a:t>计算机网络</a:t>
            </a:r>
            <a:r>
              <a:rPr lang="en-US" altLang="zh-CN" sz="1100" b="1">
                <a:solidFill>
                  <a:srgbClr val="0070C0"/>
                </a:solidFill>
                <a:latin typeface="Microsoft YaHei" panose="020B0503020204020204" charset="-122"/>
                <a:ea typeface="Microsoft YaHei" panose="020B0503020204020204" charset="-122"/>
              </a:rPr>
              <a:t>(</a:t>
            </a:r>
            <a:r>
              <a:rPr lang="zh-CN" altLang="en-US" sz="1100" b="1">
                <a:solidFill>
                  <a:srgbClr val="0070C0"/>
                </a:solidFill>
                <a:latin typeface="Microsoft YaHei" panose="020B0503020204020204" charset="-122"/>
                <a:ea typeface="Microsoft YaHei" panose="020B0503020204020204" charset="-122"/>
              </a:rPr>
              <a:t>第</a:t>
            </a:r>
            <a:r>
              <a:rPr lang="en-US" altLang="zh-CN" sz="1100" b="1">
                <a:solidFill>
                  <a:srgbClr val="0070C0"/>
                </a:solidFill>
                <a:latin typeface="Microsoft YaHei" panose="020B0503020204020204" charset="-122"/>
                <a:ea typeface="Microsoft YaHei" panose="020B0503020204020204" charset="-122"/>
              </a:rPr>
              <a:t>7</a:t>
            </a:r>
            <a:r>
              <a:rPr lang="zh-CN" altLang="en-US" sz="1100" b="1">
                <a:solidFill>
                  <a:srgbClr val="0070C0"/>
                </a:solidFill>
                <a:latin typeface="Microsoft YaHei" panose="020B0503020204020204" charset="-122"/>
                <a:ea typeface="Microsoft YaHei" panose="020B0503020204020204" charset="-122"/>
              </a:rPr>
              <a:t>版</a:t>
            </a:r>
            <a:r>
              <a:rPr lang="en-US" altLang="zh-CN" sz="1100" b="1">
                <a:solidFill>
                  <a:srgbClr val="0070C0"/>
                </a:solidFill>
                <a:latin typeface="Microsoft YaHei" panose="020B0503020204020204" charset="-122"/>
                <a:ea typeface="Microsoft YaHei" panose="020B0503020204020204" charset="-122"/>
              </a:rPr>
              <a:t>)</a:t>
            </a:r>
            <a:endParaRPr lang="fr-FR" altLang="zh-CN" sz="1100" b="1">
              <a:solidFill>
                <a:srgbClr val="0070C0"/>
              </a:solidFill>
              <a:latin typeface="Microsoft YaHei" panose="020B0503020204020204" charset="-122"/>
              <a:ea typeface="Microsoft YaHei" panose="020B0503020204020204" charset="-122"/>
            </a:endParaRPr>
          </a:p>
        </p:txBody>
      </p:sp>
      <p:sp>
        <p:nvSpPr>
          <p:cNvPr id="1032" name="椭圆 11"/>
          <p:cNvSpPr>
            <a:spLocks noChangeArrowheads="1"/>
          </p:cNvSpPr>
          <p:nvPr userDrawn="1"/>
        </p:nvSpPr>
        <p:spPr bwMode="auto">
          <a:xfrm>
            <a:off x="2941638"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sp>
        <p:nvSpPr>
          <p:cNvPr id="1033" name="Line 3"/>
          <p:cNvSpPr>
            <a:spLocks noChangeShapeType="1"/>
          </p:cNvSpPr>
          <p:nvPr userDrawn="1"/>
        </p:nvSpPr>
        <p:spPr bwMode="auto">
          <a:xfrm>
            <a:off x="5670550" y="301662"/>
            <a:ext cx="3473450"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 name="椭圆 13"/>
          <p:cNvSpPr>
            <a:spLocks noChangeArrowheads="1"/>
          </p:cNvSpPr>
          <p:nvPr userDrawn="1"/>
        </p:nvSpPr>
        <p:spPr bwMode="auto">
          <a:xfrm>
            <a:off x="5670550" y="258795"/>
            <a:ext cx="85725" cy="85736"/>
          </a:xfrm>
          <a:prstGeom prst="ellipse">
            <a:avLst/>
          </a:prstGeom>
          <a:solidFill>
            <a:schemeClr val="bg1"/>
          </a:solidFill>
          <a:ln w="12700" algn="ctr">
            <a:solidFill>
              <a:srgbClr val="00B050"/>
            </a:solidFill>
            <a:round/>
          </a:ln>
        </p:spPr>
        <p:txBody>
          <a:bodyPr/>
          <a:lstStyle/>
          <a:p>
            <a:endParaRPr lang="zh-CN" altLang="en-US">
              <a:latin typeface="Arial" panose="020B0604020202020204" pitchFamily="34" charset="0"/>
            </a:endParaRPr>
          </a:p>
        </p:txBody>
      </p:sp>
      <p:pic>
        <p:nvPicPr>
          <p:cNvPr id="11"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1288" y="4663064"/>
            <a:ext cx="1125537" cy="26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4368"/>
            <a:ext cx="6942138"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742"/>
            <a:ext cx="609600" cy="609675"/>
          </a:xfrm>
          <a:prstGeom prst="rect">
            <a:avLst/>
          </a:prstGeom>
          <a:solidFill>
            <a:schemeClr val="bg1"/>
          </a:solidFill>
          <a:ln w="25400" algn="ctr">
            <a:solidFill>
              <a:srgbClr val="85D1F7"/>
            </a:solidFill>
            <a:miter lim="800000"/>
          </a:ln>
        </p:spPr>
        <p:txBody>
          <a:bodyPr wrap="none" anchor="ctr"/>
          <a:lstStyle/>
          <a:p>
            <a:pPr algn="ctr" eaLnBrk="0" hangingPunct="0"/>
            <a:endParaRPr lang="fr-FR" altLang="zh-CN">
              <a:cs typeface="Arial" panose="020B0604020202020204" pitchFamily="34" charset="0"/>
            </a:endParaRPr>
          </a:p>
        </p:txBody>
      </p:sp>
      <p:pic>
        <p:nvPicPr>
          <p:cNvPr id="3" name="图片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62049" y="4419567"/>
            <a:ext cx="503429" cy="560028"/>
          </a:xfrm>
          <a:prstGeom prst="rect">
            <a:avLst/>
          </a:prstGeom>
        </p:spPr>
      </p:pic>
      <p:pic>
        <p:nvPicPr>
          <p:cNvPr id="15" name="图片 1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92827" y="149252"/>
            <a:ext cx="358346" cy="45874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2pPr>
      <a:lvl3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3pPr>
      <a:lvl4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4pPr>
      <a:lvl5pPr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SimSun"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jpe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notesSlide" Target="../notesSlides/notesSlide6.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318"/>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6"/>
          <p:cNvSpPr>
            <a:spLocks noChangeArrowheads="1"/>
          </p:cNvSpPr>
          <p:nvPr/>
        </p:nvSpPr>
        <p:spPr bwMode="auto">
          <a:xfrm>
            <a:off x="2603500" y="1443990"/>
            <a:ext cx="62750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4800" b="1">
                <a:solidFill>
                  <a:schemeClr val="bg1"/>
                </a:solidFill>
                <a:latin typeface="Microsoft YaHei" panose="020B0503020204020204" charset="-122"/>
                <a:ea typeface="Microsoft YaHei" panose="020B0503020204020204" charset="-122"/>
              </a:rPr>
              <a:t>Computer Network</a:t>
            </a:r>
            <a:endParaRPr lang="en-US" sz="4800" b="1">
              <a:solidFill>
                <a:schemeClr val="bg1"/>
              </a:solidFill>
              <a:latin typeface="Microsoft YaHei" panose="020B0503020204020204" charset="-122"/>
              <a:ea typeface="Microsoft YaHei" panose="020B0503020204020204" charset="-122"/>
            </a:endParaRPr>
          </a:p>
        </p:txBody>
      </p:sp>
      <p:sp>
        <p:nvSpPr>
          <p:cNvPr id="14" name="矩形 7"/>
          <p:cNvSpPr>
            <a:spLocks noChangeArrowheads="1"/>
          </p:cNvSpPr>
          <p:nvPr/>
        </p:nvSpPr>
        <p:spPr bwMode="auto">
          <a:xfrm>
            <a:off x="5485130" y="2310448"/>
            <a:ext cx="3393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altLang="zh-CN" sz="2800">
                <a:solidFill>
                  <a:schemeClr val="bg1"/>
                </a:solidFill>
                <a:latin typeface="Microsoft YaHei" panose="020B0503020204020204" charset="-122"/>
                <a:ea typeface="Microsoft YaHei" panose="020B0503020204020204" charset="-122"/>
                <a:sym typeface="+mn-ea"/>
              </a:rPr>
              <a:t>Spring 2020</a:t>
            </a:r>
            <a:endParaRPr lang="zh-CN" altLang="en-US" sz="2800">
              <a:solidFill>
                <a:schemeClr val="bg1"/>
              </a:solidFill>
              <a:latin typeface="Microsoft YaHei" panose="020B0503020204020204" charset="-122"/>
              <a:ea typeface="Microsoft YaHei" panose="020B0503020204020204" charset="-122"/>
            </a:endParaRPr>
          </a:p>
        </p:txBody>
      </p:sp>
      <p:sp>
        <p:nvSpPr>
          <p:cNvPr id="4" name="Subtitle 2"/>
          <p:cNvSpPr>
            <a:spLocks noGrp="1"/>
          </p:cNvSpPr>
          <p:nvPr/>
        </p:nvSpPr>
        <p:spPr>
          <a:xfrm>
            <a:off x="357505" y="3321368"/>
            <a:ext cx="7942580" cy="1752600"/>
          </a:xfrm>
          <a:prstGeom prst="rect">
            <a:avLst/>
          </a:prstGeom>
          <a:noFill/>
          <a:ln w="3175">
            <a:noFill/>
            <a:miter lim="800000"/>
          </a:ln>
          <a:effectLst/>
        </p:spPr>
        <p:txBody>
          <a:bodyPr vert="horz" wrap="square" lIns="91440" tIns="45720" rIns="91440" bIns="45720" numCol="1" rtlCol="0" anchor="t" anchorCtr="0" compatLnSpc="1">
            <a:normAutofit/>
          </a:bodyPr>
          <a:lstStyle>
            <a:lvl1pPr marL="0" indent="0" algn="ctr" rtl="0" eaLnBrk="1" fontAlgn="base" hangingPunct="1">
              <a:spcBef>
                <a:spcPct val="20000"/>
              </a:spcBef>
              <a:spcAft>
                <a:spcPct val="0"/>
              </a:spcAft>
              <a:buFontTx/>
              <a:buNone/>
              <a:defRPr sz="3200" b="1">
                <a:solidFill>
                  <a:srgbClr val="0000FF"/>
                </a:solidFill>
                <a:latin typeface="Arial" panose="020B0604020202020204" pitchFamily="34" charset="0"/>
                <a:ea typeface="+mn-ea"/>
                <a:cs typeface="+mn-ea"/>
              </a:defRPr>
            </a:lvl1pPr>
            <a:lvl2pPr marL="742950" indent="-285750" algn="l" rtl="0" eaLnBrk="1" fontAlgn="base" hangingPunct="1">
              <a:spcBef>
                <a:spcPct val="20000"/>
              </a:spcBef>
              <a:spcAft>
                <a:spcPct val="0"/>
              </a:spcAft>
              <a:buChar char="•"/>
              <a:defRPr sz="2800" b="1">
                <a:solidFill>
                  <a:srgbClr val="FF0000"/>
                </a:solidFill>
                <a:latin typeface="Arial" panose="020B0604020202020204" pitchFamily="34" charset="0"/>
              </a:defRPr>
            </a:lvl2pPr>
            <a:lvl3pPr marL="1143000" indent="-228600" algn="l" rtl="0" eaLnBrk="1" fontAlgn="base" hangingPunct="1">
              <a:spcBef>
                <a:spcPct val="20000"/>
              </a:spcBef>
              <a:spcAft>
                <a:spcPct val="0"/>
              </a:spcAft>
              <a:buChar char="•"/>
              <a:defRPr sz="2400" b="1">
                <a:solidFill>
                  <a:srgbClr val="0000FF"/>
                </a:solidFill>
                <a:latin typeface="Arial" panose="020B0604020202020204" pitchFamily="34" charset="0"/>
              </a:defRPr>
            </a:lvl3pPr>
            <a:lvl4pPr marL="1600200" indent="-228600" algn="l" rtl="0" eaLnBrk="1" fontAlgn="base" hangingPunct="1">
              <a:spcBef>
                <a:spcPct val="20000"/>
              </a:spcBef>
              <a:spcAft>
                <a:spcPct val="0"/>
              </a:spcAft>
              <a:buChar char="•"/>
              <a:defRPr sz="2000" b="1">
                <a:solidFill>
                  <a:srgbClr val="FF0000"/>
                </a:solidFill>
                <a:latin typeface="Arial" panose="020B0604020202020204" pitchFamily="34" charset="0"/>
              </a:defRPr>
            </a:lvl4pPr>
            <a:lvl5pPr marL="2057400" indent="-228600" algn="l" rtl="0" eaLnBrk="1" fontAlgn="base" hangingPunct="1">
              <a:spcBef>
                <a:spcPct val="20000"/>
              </a:spcBef>
              <a:spcAft>
                <a:spcPct val="0"/>
              </a:spcAft>
              <a:buChar char="•"/>
              <a:defRPr sz="2000" b="1">
                <a:solidFill>
                  <a:srgbClr val="0000FF"/>
                </a:solidFill>
                <a:latin typeface="Arial" panose="020B0604020202020204" pitchFamily="34" charset="0"/>
              </a:defRPr>
            </a:lvl5pPr>
            <a:lvl6pPr marL="25146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b="1">
                <a:solidFill>
                  <a:srgbClr val="000000"/>
                </a:solidFill>
                <a:latin typeface="Arial" panose="020B060402020202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rPr>
              <a:t>Prof./Dr. Shen Bichuan</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rPr>
              <a:t>School of Electrical and Electronic Engineering Chongqing University of Technology</a:t>
            </a:r>
            <a:endParaRPr kumimoji="0" lang="en-US" sz="2665" b="0" i="0" u="none" strike="noStrike" kern="1200" cap="none" spc="0" normalizeH="0" baseline="0" noProof="0" dirty="0" smtClean="0">
              <a:ln>
                <a:noFill/>
              </a:ln>
              <a:solidFill>
                <a:schemeClr val="bg1"/>
              </a:solidFill>
              <a:effectLst/>
              <a:uLnTx/>
              <a:uFillTx/>
              <a:latin typeface="Arial" panose="020B0604020202020204" pitchFamily="34" charset="0"/>
              <a:ea typeface="+mn-ea"/>
              <a:cs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Course Objectives</a:t>
            </a:r>
            <a:endParaRPr lang="en-US" altLang="zh-CN" kern="1200" dirty="0">
              <a:latin typeface="+mj-lt"/>
              <a:ea typeface="MS PGothic" panose="020B0600070205080204" pitchFamily="1" charset="-128"/>
              <a:cs typeface="+mj-cs"/>
            </a:endParaRPr>
          </a:p>
        </p:txBody>
      </p:sp>
      <p:sp>
        <p:nvSpPr>
          <p:cNvPr id="29698" name="Content Placeholder 2"/>
          <p:cNvSpPr>
            <a:spLocks noGrp="1"/>
          </p:cNvSpPr>
          <p:nvPr>
            <p:ph idx="1"/>
          </p:nvPr>
        </p:nvSpPr>
        <p:spPr/>
        <p:txBody>
          <a:bodyPr vert="horz" wrap="square" lIns="68591" tIns="34295" rIns="68591" bIns="34295" anchor="t"/>
          <a:p>
            <a:pPr eaLnBrk="1" hangingPunct="1"/>
            <a:r>
              <a:rPr lang="en-US" altLang="zh-CN" sz="1500" kern="1200" dirty="0">
                <a:latin typeface="+mn-lt"/>
                <a:ea typeface="MS PGothic" panose="020B0600070205080204" pitchFamily="1" charset="-128"/>
                <a:cs typeface="+mn-cs"/>
              </a:rPr>
              <a:t>Develop </a:t>
            </a:r>
            <a:r>
              <a:rPr lang="en-US" altLang="zh-CN" sz="1500" kern="1200" dirty="0">
                <a:solidFill>
                  <a:srgbClr val="0000FF"/>
                </a:solidFill>
                <a:latin typeface="+mn-lt"/>
                <a:ea typeface="MS PGothic" panose="020B0600070205080204" pitchFamily="1" charset="-128"/>
                <a:cs typeface="+mn-cs"/>
              </a:rPr>
              <a:t>a fundamental understanding </a:t>
            </a:r>
            <a:r>
              <a:rPr lang="en-US" altLang="zh-CN" sz="1500" kern="1200" dirty="0">
                <a:latin typeface="+mn-lt"/>
                <a:ea typeface="MS PGothic" panose="020B0600070205080204" pitchFamily="1" charset="-128"/>
                <a:cs typeface="+mn-cs"/>
              </a:rPr>
              <a:t>of the network design principles and performance metrics</a:t>
            </a:r>
            <a:endParaRPr lang="en-US" altLang="zh-CN" sz="1500"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a:p>
            <a:pPr eaLnBrk="1" hangingPunct="1"/>
            <a:r>
              <a:rPr lang="en-US" altLang="zh-CN" sz="1500" kern="1200" dirty="0">
                <a:latin typeface="+mn-lt"/>
                <a:ea typeface="MS PGothic" panose="020B0600070205080204" pitchFamily="1" charset="-128"/>
                <a:cs typeface="+mn-cs"/>
              </a:rPr>
              <a:t>Become familiar with the mechanisms and protocols for reliable data communication via a computer network</a:t>
            </a:r>
            <a:endParaRPr lang="en-US" altLang="zh-CN" sz="1500"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a:p>
            <a:pPr eaLnBrk="1" hangingPunct="1"/>
            <a:r>
              <a:rPr lang="en-US" altLang="zh-CN" sz="1500" kern="1200" dirty="0">
                <a:latin typeface="+mn-lt"/>
                <a:ea typeface="MS PGothic" panose="020B0600070205080204" pitchFamily="1" charset="-128"/>
                <a:cs typeface="+mn-cs"/>
              </a:rPr>
              <a:t>Be able to </a:t>
            </a:r>
            <a:r>
              <a:rPr lang="en-US" altLang="zh-CN" sz="1500" kern="1200" dirty="0">
                <a:solidFill>
                  <a:srgbClr val="0000FF"/>
                </a:solidFill>
                <a:latin typeface="+mn-lt"/>
                <a:ea typeface="MS PGothic" panose="020B0600070205080204" pitchFamily="1" charset="-128"/>
                <a:cs typeface="+mn-cs"/>
              </a:rPr>
              <a:t>evaluate</a:t>
            </a:r>
            <a:r>
              <a:rPr lang="en-US" altLang="zh-CN" sz="1500" kern="1200" dirty="0">
                <a:latin typeface="+mn-lt"/>
                <a:ea typeface="MS PGothic" panose="020B0600070205080204" pitchFamily="1" charset="-128"/>
                <a:cs typeface="+mn-cs"/>
              </a:rPr>
              <a:t> the performance of various network technologies and protocols</a:t>
            </a:r>
            <a:endParaRPr lang="en-US" altLang="zh-CN" sz="1500"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a:p>
            <a:pPr eaLnBrk="1" hangingPunct="1"/>
            <a:r>
              <a:rPr lang="en-US" altLang="zh-CN" sz="1500" kern="1200" dirty="0">
                <a:solidFill>
                  <a:srgbClr val="0000FF"/>
                </a:solidFill>
                <a:latin typeface="+mn-lt"/>
                <a:ea typeface="MS PGothic" panose="020B0600070205080204" pitchFamily="1" charset="-128"/>
                <a:cs typeface="+mn-cs"/>
              </a:rPr>
              <a:t>Think as an engineer</a:t>
            </a:r>
            <a:r>
              <a:rPr lang="en-US" altLang="zh-CN" sz="1500" kern="1200" dirty="0">
                <a:latin typeface="+mn-lt"/>
                <a:ea typeface="MS PGothic" panose="020B0600070205080204" pitchFamily="1" charset="-128"/>
                <a:cs typeface="+mn-cs"/>
              </a:rPr>
              <a:t>: Can specify, characterize, and design network, and understand what technologies should be employed to build a network with particular specifications?</a:t>
            </a:r>
            <a:endParaRPr lang="en-US" altLang="zh-CN" sz="1500"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a:p>
            <a:pPr eaLnBrk="1" hangingPunct="1"/>
            <a:r>
              <a:rPr lang="en-US" altLang="zh-CN" sz="1500" kern="1200" dirty="0">
                <a:latin typeface="+mn-lt"/>
                <a:ea typeface="MS PGothic" panose="020B0600070205080204" pitchFamily="1" charset="-128"/>
                <a:cs typeface="+mn-cs"/>
              </a:rPr>
              <a:t>Develop interest in </a:t>
            </a:r>
            <a:r>
              <a:rPr lang="en-US" altLang="zh-CN" sz="1500" kern="1200" dirty="0">
                <a:solidFill>
                  <a:srgbClr val="0000FF"/>
                </a:solidFill>
                <a:latin typeface="+mn-lt"/>
                <a:ea typeface="MS PGothic" panose="020B0600070205080204" pitchFamily="1" charset="-128"/>
                <a:cs typeface="+mn-cs"/>
              </a:rPr>
              <a:t>performing research </a:t>
            </a:r>
            <a:r>
              <a:rPr lang="en-US" altLang="zh-CN" sz="1500" kern="1200" dirty="0">
                <a:latin typeface="+mn-lt"/>
                <a:ea typeface="MS PGothic" panose="020B0600070205080204" pitchFamily="1" charset="-128"/>
                <a:cs typeface="+mn-cs"/>
              </a:rPr>
              <a:t>in the area of Computer Networks</a:t>
            </a:r>
            <a:endParaRPr lang="en-US" altLang="zh-CN" sz="1500"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p:txBody>
      </p:sp>
      <p:sp>
        <p:nvSpPr>
          <p:cNvPr id="2969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700" smtClean="0">
                <a:latin typeface="Arial" panose="020B0604020202020204" pitchFamily="34" charset="0"/>
                <a:cs typeface="Arial" panose="020B0604020202020204" pitchFamily="34" charset="0"/>
              </a:rPr>
              <a:t>The TCP/IP Reference Model (2)</a:t>
            </a:r>
            <a:endParaRPr lang="en-US" sz="2700" smtClean="0">
              <a:latin typeface="Arial" panose="020B0604020202020204" pitchFamily="34" charset="0"/>
              <a:cs typeface="Arial" panose="020B0604020202020204" pitchFamily="34" charset="0"/>
            </a:endParaRPr>
          </a:p>
        </p:txBody>
      </p:sp>
      <p:sp>
        <p:nvSpPr>
          <p:cNvPr id="3481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TCP/IP reference model with some protocols we will study</a:t>
            </a:r>
            <a:endParaRPr lang="en-US" smtClean="0">
              <a:latin typeface="Arial" panose="020B0604020202020204" pitchFamily="34" charset="0"/>
              <a:cs typeface="Arial" panose="020B0604020202020204" pitchFamily="34" charset="0"/>
            </a:endParaRPr>
          </a:p>
        </p:txBody>
      </p:sp>
      <p:sp>
        <p:nvSpPr>
          <p:cNvPr id="3482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34820" name="Picture 2"/>
          <p:cNvPicPr>
            <a:picLocks noChangeAspect="1" noChangeArrowheads="1"/>
          </p:cNvPicPr>
          <p:nvPr/>
        </p:nvPicPr>
        <p:blipFill>
          <a:blip r:embed="rId1" cstate="print"/>
          <a:srcRect/>
          <a:stretch>
            <a:fillRect/>
          </a:stretch>
        </p:blipFill>
        <p:spPr bwMode="auto">
          <a:xfrm>
            <a:off x="1272201" y="1143200"/>
            <a:ext cx="6557919" cy="280084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sz="1500" dirty="0" smtClean="0"/>
              <a:t>Applications must include any session or presentation functions that they require. </a:t>
            </a:r>
            <a:endParaRPr lang="en-US" sz="1500" dirty="0" smtClean="0"/>
          </a:p>
          <a:p>
            <a:r>
              <a:rPr lang="en-US" sz="1500" dirty="0" smtClean="0"/>
              <a:t>Experience with the OSI model has proven this view to be correct: these layers are of little use to most applications.</a:t>
            </a:r>
            <a:endParaRPr lang="en-US" sz="1500" dirty="0" smtClean="0"/>
          </a:p>
          <a:p>
            <a:r>
              <a:rPr lang="en-US" sz="1500" dirty="0" smtClean="0"/>
              <a:t>Application Layer contains all the higher-level protocols. </a:t>
            </a:r>
            <a:endParaRPr lang="en-US" sz="1500" dirty="0" smtClean="0"/>
          </a:p>
          <a:p>
            <a:pPr lvl="1"/>
            <a:r>
              <a:rPr lang="en-US" sz="1200" dirty="0" smtClean="0"/>
              <a:t>TELNET - Virtual Terminal </a:t>
            </a:r>
            <a:endParaRPr lang="en-US" sz="1200" dirty="0" smtClean="0"/>
          </a:p>
          <a:p>
            <a:pPr lvl="1"/>
            <a:r>
              <a:rPr lang="en-US" sz="1200" dirty="0" smtClean="0"/>
              <a:t>FTP – File Transfer Protocol</a:t>
            </a:r>
            <a:endParaRPr lang="en-US" sz="1200" dirty="0" smtClean="0"/>
          </a:p>
          <a:p>
            <a:pPr lvl="1"/>
            <a:r>
              <a:rPr lang="en-US" sz="1200" dirty="0" smtClean="0"/>
              <a:t>SMTP – electronic mail</a:t>
            </a:r>
            <a:endParaRPr lang="en-US" sz="1200" dirty="0" smtClean="0"/>
          </a:p>
          <a:p>
            <a:r>
              <a:rPr lang="en-US" sz="1500" dirty="0" smtClean="0"/>
              <a:t>Many other protocols have been added (see figure in the previous slide):</a:t>
            </a:r>
            <a:endParaRPr lang="en-US" sz="1500" dirty="0" smtClean="0"/>
          </a:p>
          <a:p>
            <a:pPr lvl="1"/>
            <a:r>
              <a:rPr lang="en-US" sz="1200" dirty="0" smtClean="0"/>
              <a:t>DSN – Domain Name System</a:t>
            </a:r>
            <a:endParaRPr lang="en-US" sz="1200" dirty="0" smtClean="0"/>
          </a:p>
          <a:p>
            <a:pPr lvl="1"/>
            <a:r>
              <a:rPr lang="en-US" sz="1200" dirty="0" smtClean="0"/>
              <a:t>HTTP – Hyper Text Transfer Protocol</a:t>
            </a:r>
            <a:endParaRPr lang="en-US" sz="1200" dirty="0" smtClean="0"/>
          </a:p>
          <a:p>
            <a:pPr lvl="1"/>
            <a:r>
              <a:rPr lang="en-US" sz="1200" dirty="0" smtClean="0"/>
              <a:t>RTP – Real-time Transfer Protocol</a:t>
            </a:r>
            <a:endParaRPr lang="en-US" sz="1200" dirty="0"/>
          </a:p>
        </p:txBody>
      </p:sp>
    </p:spTree>
  </p:cSld>
  <p:clrMapOvr>
    <a:masterClrMapping/>
  </p:clrMapOvr>
  <p:transition>
    <p:fade thruBlk="1"/>
  </p:transition>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The Model Used in this Book</a:t>
            </a:r>
            <a:endParaRPr lang="en-US" sz="2700" dirty="0" smtClean="0">
              <a:cs typeface="Arial" panose="020B0604020202020204" pitchFamily="34" charset="0"/>
            </a:endParaRPr>
          </a:p>
        </p:txBody>
      </p:sp>
      <p:sp>
        <p:nvSpPr>
          <p:cNvPr id="35843" name="Rectangle 3"/>
          <p:cNvSpPr>
            <a:spLocks noGrp="1" noChangeArrowheads="1"/>
          </p:cNvSpPr>
          <p:nvPr>
            <p:ph idx="1"/>
          </p:nvPr>
        </p:nvSpPr>
        <p:spPr>
          <a:xfrm>
            <a:off x="1357941" y="417268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reference model used in this book.</a:t>
            </a:r>
            <a:endParaRPr lang="en-US" smtClean="0">
              <a:latin typeface="Arial" panose="020B0604020202020204" pitchFamily="34" charset="0"/>
              <a:cs typeface="Arial" panose="020B0604020202020204" pitchFamily="34" charset="0"/>
            </a:endParaRPr>
          </a:p>
        </p:txBody>
      </p:sp>
      <p:sp>
        <p:nvSpPr>
          <p:cNvPr id="3584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35845" name="Picture 6"/>
          <p:cNvPicPr>
            <a:picLocks noChangeAspect="1" noChangeArrowheads="1"/>
          </p:cNvPicPr>
          <p:nvPr/>
        </p:nvPicPr>
        <p:blipFill>
          <a:blip r:embed="rId1" cstate="print"/>
          <a:srcRect/>
          <a:stretch>
            <a:fillRect/>
          </a:stretch>
        </p:blipFill>
        <p:spPr bwMode="auto">
          <a:xfrm>
            <a:off x="3295427" y="1315871"/>
            <a:ext cx="2456689" cy="241858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The Model Used in this Book</a:t>
            </a:r>
            <a:endParaRPr lang="en-US" dirty="0"/>
          </a:p>
        </p:txBody>
      </p:sp>
      <p:sp>
        <p:nvSpPr>
          <p:cNvPr id="3" name="Content Placeholder 2"/>
          <p:cNvSpPr>
            <a:spLocks noGrp="1"/>
          </p:cNvSpPr>
          <p:nvPr>
            <p:ph idx="1"/>
          </p:nvPr>
        </p:nvSpPr>
        <p:spPr/>
        <p:txBody>
          <a:bodyPr/>
          <a:lstStyle/>
          <a:p>
            <a:r>
              <a:rPr lang="en-US" sz="1800" dirty="0" smtClean="0"/>
              <a:t>Using the 5 layers:</a:t>
            </a:r>
            <a:endParaRPr lang="en-US" sz="1800" dirty="0" smtClean="0"/>
          </a:p>
          <a:p>
            <a:pPr lvl="1"/>
            <a:r>
              <a:rPr lang="en-US" sz="1500" dirty="0" smtClean="0"/>
              <a:t>Physical</a:t>
            </a:r>
            <a:endParaRPr lang="en-US" sz="1500" dirty="0" smtClean="0"/>
          </a:p>
          <a:p>
            <a:pPr lvl="1"/>
            <a:r>
              <a:rPr lang="en-US" sz="1500" dirty="0" smtClean="0"/>
              <a:t>Link</a:t>
            </a:r>
            <a:endParaRPr lang="en-US" sz="1500" dirty="0" smtClean="0"/>
          </a:p>
          <a:p>
            <a:pPr lvl="1"/>
            <a:r>
              <a:rPr lang="en-US" sz="1500" dirty="0" smtClean="0"/>
              <a:t>Network</a:t>
            </a:r>
            <a:endParaRPr lang="en-US" sz="1500" dirty="0" smtClean="0"/>
          </a:p>
          <a:p>
            <a:pPr lvl="1"/>
            <a:r>
              <a:rPr lang="en-US" sz="1500" dirty="0" smtClean="0"/>
              <a:t>Transport, and</a:t>
            </a:r>
            <a:endParaRPr lang="en-US" sz="1500" dirty="0" smtClean="0"/>
          </a:p>
          <a:p>
            <a:pPr lvl="1"/>
            <a:r>
              <a:rPr lang="en-US" sz="1500" dirty="0" smtClean="0"/>
              <a:t>Application</a:t>
            </a:r>
            <a:endParaRPr lang="en-US" sz="1500" dirty="0" smtClean="0"/>
          </a:p>
          <a:p>
            <a:r>
              <a:rPr lang="en-US" sz="1800" dirty="0" smtClean="0"/>
              <a:t>Value of OSI model is retained for understanding network architecture.</a:t>
            </a:r>
            <a:endParaRPr lang="en-US" sz="1800" dirty="0" smtClean="0"/>
          </a:p>
          <a:p>
            <a:r>
              <a:rPr lang="en-US" sz="1800" dirty="0" smtClean="0"/>
              <a:t>In addition we concentrate primarily on protocols that are important in practice:</a:t>
            </a:r>
            <a:endParaRPr lang="en-US" sz="1800" dirty="0" smtClean="0"/>
          </a:p>
          <a:p>
            <a:pPr lvl="1"/>
            <a:r>
              <a:rPr lang="en-US" sz="1500" dirty="0" smtClean="0"/>
              <a:t>TCP/IP</a:t>
            </a:r>
            <a:endParaRPr lang="en-US" sz="1500" dirty="0" smtClean="0"/>
          </a:p>
          <a:p>
            <a:pPr lvl="1"/>
            <a:r>
              <a:rPr lang="en-US" sz="1500" dirty="0" smtClean="0"/>
              <a:t>802.11</a:t>
            </a:r>
            <a:endParaRPr lang="en-US" sz="1500" dirty="0" smtClean="0"/>
          </a:p>
          <a:p>
            <a:pPr lvl="1"/>
            <a:r>
              <a:rPr lang="en-US" sz="1500" dirty="0" smtClean="0"/>
              <a:t>SONET</a:t>
            </a:r>
            <a:endParaRPr lang="en-US" sz="1500" dirty="0" smtClean="0"/>
          </a:p>
          <a:p>
            <a:pPr lvl="1"/>
            <a:r>
              <a:rPr lang="en-US" sz="1500" dirty="0" smtClean="0"/>
              <a:t>Bluetooth.</a:t>
            </a:r>
            <a:endParaRPr lang="en-US" sz="1500" dirty="0"/>
          </a:p>
        </p:txBody>
      </p:sp>
    </p:spTree>
  </p:cSld>
  <p:clrMapOvr>
    <a:masterClrMapping/>
  </p:clrMapOvr>
  <p:transition>
    <p:fade thruBlk="1"/>
  </p:transition>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Comparison of the OSI and </a:t>
            </a:r>
            <a:br>
              <a:rPr lang="en-US" sz="2700" dirty="0" smtClean="0">
                <a:cs typeface="Arial" panose="020B0604020202020204" pitchFamily="34" charset="0"/>
              </a:rPr>
            </a:br>
            <a:r>
              <a:rPr lang="en-US" sz="2700" dirty="0" smtClean="0">
                <a:cs typeface="Arial" panose="020B0604020202020204" pitchFamily="34" charset="0"/>
              </a:rPr>
              <a:t>TCP/IP Reference Models</a:t>
            </a:r>
            <a:endParaRPr lang="en-US" sz="2700" dirty="0" smtClean="0">
              <a:cs typeface="Arial" panose="020B0604020202020204" pitchFamily="34" charset="0"/>
            </a:endParaRPr>
          </a:p>
        </p:txBody>
      </p:sp>
      <p:sp>
        <p:nvSpPr>
          <p:cNvPr id="36867" name="Rectangle 3"/>
          <p:cNvSpPr>
            <a:spLocks noGrp="1" noChangeArrowheads="1"/>
          </p:cNvSpPr>
          <p:nvPr>
            <p:ph idx="1"/>
          </p:nvPr>
        </p:nvSpPr>
        <p:spPr>
          <a:xfrm>
            <a:off x="2423737" y="1525458"/>
            <a:ext cx="5577863" cy="3390302"/>
          </a:xfrm>
        </p:spPr>
        <p:txBody>
          <a:bodyPr/>
          <a:lstStyle/>
          <a:p>
            <a:pPr eaLnBrk="1" hangingPunct="1">
              <a:buFontTx/>
              <a:buNone/>
            </a:pPr>
            <a:r>
              <a:rPr lang="en-US" sz="2100" smtClean="0">
                <a:latin typeface="Arial" panose="020B0604020202020204" pitchFamily="34" charset="0"/>
                <a:cs typeface="Arial" panose="020B0604020202020204" pitchFamily="34" charset="0"/>
              </a:rPr>
              <a:t>Concepts central to OSI model</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Services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Interfaces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Protocols</a:t>
            </a:r>
            <a:endParaRPr lang="en-US" sz="2100" smtClean="0">
              <a:latin typeface="Arial" panose="020B0604020202020204" pitchFamily="34" charset="0"/>
              <a:cs typeface="Arial" panose="020B0604020202020204" pitchFamily="34" charset="0"/>
            </a:endParaRPr>
          </a:p>
        </p:txBody>
      </p:sp>
      <p:sp>
        <p:nvSpPr>
          <p:cNvPr id="36868"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Service</a:t>
            </a:r>
            <a:endParaRPr lang="en-US" dirty="0"/>
          </a:p>
        </p:txBody>
      </p:sp>
      <p:sp>
        <p:nvSpPr>
          <p:cNvPr id="3" name="Content Placeholder 2"/>
          <p:cNvSpPr>
            <a:spLocks noGrp="1"/>
          </p:cNvSpPr>
          <p:nvPr>
            <p:ph idx="1"/>
          </p:nvPr>
        </p:nvSpPr>
        <p:spPr/>
        <p:txBody>
          <a:bodyPr/>
          <a:lstStyle/>
          <a:p>
            <a:r>
              <a:rPr lang="en-US" sz="1800" dirty="0" smtClean="0"/>
              <a:t>Each layer provides a service to the layer above it.</a:t>
            </a:r>
            <a:endParaRPr lang="en-US" sz="1800" dirty="0" smtClean="0"/>
          </a:p>
          <a:p>
            <a:r>
              <a:rPr lang="en-US" sz="1800" dirty="0" smtClean="0"/>
              <a:t>The service definition tells what the layer does, not how entities above it access it or how the layer works.</a:t>
            </a:r>
            <a:endParaRPr lang="en-US" sz="1800" dirty="0" smtClean="0"/>
          </a:p>
          <a:p>
            <a:r>
              <a:rPr lang="en-US" sz="1800" dirty="0" smtClean="0"/>
              <a:t>It defines the layer’s semantics.</a:t>
            </a:r>
            <a:endParaRPr lang="en-US" sz="1800" dirty="0" smtClean="0"/>
          </a:p>
        </p:txBody>
      </p:sp>
    </p:spTree>
  </p:cSld>
  <p:clrMapOvr>
    <a:masterClrMapping/>
  </p:clrMapOvr>
  <p:transition>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Interface</a:t>
            </a:r>
            <a:endParaRPr lang="en-US" dirty="0"/>
          </a:p>
        </p:txBody>
      </p:sp>
      <p:sp>
        <p:nvSpPr>
          <p:cNvPr id="3" name="Content Placeholder 2"/>
          <p:cNvSpPr>
            <a:spLocks noGrp="1"/>
          </p:cNvSpPr>
          <p:nvPr>
            <p:ph idx="1"/>
          </p:nvPr>
        </p:nvSpPr>
        <p:spPr/>
        <p:txBody>
          <a:bodyPr/>
          <a:lstStyle/>
          <a:p>
            <a:r>
              <a:rPr lang="en-US" sz="1800" dirty="0" smtClean="0"/>
              <a:t>A layer’s interface tells the processes above it how to access it.</a:t>
            </a:r>
            <a:endParaRPr lang="en-US" sz="1800" dirty="0" smtClean="0"/>
          </a:p>
          <a:p>
            <a:r>
              <a:rPr lang="en-US" sz="1800" dirty="0" smtClean="0"/>
              <a:t>It specifies what the parameters are and what results to expect. </a:t>
            </a:r>
            <a:endParaRPr lang="en-US" sz="1800" dirty="0" smtClean="0"/>
          </a:p>
          <a:p>
            <a:r>
              <a:rPr lang="en-US" sz="1800" dirty="0" smtClean="0"/>
              <a:t>This layer also says nothing about how the layer works inside.</a:t>
            </a:r>
            <a:endParaRPr lang="en-US" sz="1800" dirty="0" smtClean="0"/>
          </a:p>
        </p:txBody>
      </p:sp>
    </p:spTree>
  </p:cSld>
  <p:clrMapOvr>
    <a:masterClrMapping/>
  </p:clrMapOvr>
  <p:transition>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Protocol</a:t>
            </a:r>
            <a:endParaRPr lang="en-US" dirty="0"/>
          </a:p>
        </p:txBody>
      </p:sp>
      <p:sp>
        <p:nvSpPr>
          <p:cNvPr id="3" name="Content Placeholder 2"/>
          <p:cNvSpPr>
            <a:spLocks noGrp="1"/>
          </p:cNvSpPr>
          <p:nvPr>
            <p:ph idx="1"/>
          </p:nvPr>
        </p:nvSpPr>
        <p:spPr/>
        <p:txBody>
          <a:bodyPr/>
          <a:lstStyle/>
          <a:p>
            <a:r>
              <a:rPr lang="en-US" sz="1800" dirty="0" smtClean="0"/>
              <a:t>A layer’s protocol its is own business: it can use any protocols it wants to as long as it gets the job done (i.e. provides the offered services).</a:t>
            </a:r>
            <a:endParaRPr lang="en-US" sz="1800" dirty="0" smtClean="0"/>
          </a:p>
          <a:p>
            <a:r>
              <a:rPr lang="en-US" sz="1800" dirty="0" smtClean="0"/>
              <a:t>A layer is allowed to change the protocol with the condition that it will not affect the software in higher layers.</a:t>
            </a:r>
            <a:endParaRPr lang="en-US" sz="1800" dirty="0" smtClean="0"/>
          </a:p>
          <a:p>
            <a:pPr marL="0" indent="0">
              <a:buNone/>
            </a:pPr>
            <a:endParaRPr lang="en-US" sz="1800" dirty="0" smtClean="0"/>
          </a:p>
        </p:txBody>
      </p:sp>
    </p:spTree>
  </p:cSld>
  <p:clrMapOvr>
    <a:masterClrMapping/>
  </p:clrMapOvr>
  <p:transition>
    <p:fade thruBlk="1"/>
  </p:transition>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sz="1500" dirty="0" smtClean="0"/>
              <a:t>Those ideas fit very nicely with modern ideas about object-oriented programming.</a:t>
            </a:r>
            <a:endParaRPr lang="en-US" sz="1500" dirty="0" smtClean="0"/>
          </a:p>
          <a:p>
            <a:r>
              <a:rPr lang="en-US" sz="1500" dirty="0" smtClean="0"/>
              <a:t>An object has:</a:t>
            </a:r>
            <a:endParaRPr lang="en-US" sz="1500" dirty="0" smtClean="0"/>
          </a:p>
          <a:p>
            <a:pPr lvl="1"/>
            <a:r>
              <a:rPr lang="en-US" sz="1350" dirty="0" smtClean="0"/>
              <a:t>A set of methods (operations) that processes outside the object can invoke.</a:t>
            </a:r>
            <a:endParaRPr lang="en-US" sz="1350" dirty="0" smtClean="0"/>
          </a:p>
          <a:p>
            <a:pPr lvl="1"/>
            <a:r>
              <a:rPr lang="en-US" sz="1350" dirty="0" smtClean="0"/>
              <a:t>A set of data (method’s parameters) that defines the object.</a:t>
            </a:r>
            <a:endParaRPr lang="en-US" sz="1350" dirty="0" smtClean="0"/>
          </a:p>
          <a:p>
            <a:pPr lvl="1"/>
            <a:r>
              <a:rPr lang="en-US" sz="1350" dirty="0" smtClean="0"/>
              <a:t>The code internal to the object is its protocol and is not visible or of any of concern outside the object.</a:t>
            </a:r>
            <a:endParaRPr lang="en-US" sz="1350" dirty="0" smtClean="0"/>
          </a:p>
          <a:p>
            <a:pPr lvl="1"/>
            <a:r>
              <a:rPr lang="en-US" sz="1350" dirty="0" smtClean="0"/>
              <a:t>The object provides the set of services through object’s interface.  </a:t>
            </a:r>
            <a:endParaRPr lang="en-US" sz="1350" dirty="0"/>
          </a:p>
        </p:txBody>
      </p:sp>
    </p:spTree>
  </p:cSld>
  <p:clrMapOvr>
    <a:masterClrMapping/>
  </p:clrMapOvr>
  <p:transition>
    <p:fade thruBlk="1"/>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Properties</a:t>
            </a:r>
            <a:endParaRPr lang="en-US" dirty="0"/>
          </a:p>
        </p:txBody>
      </p:sp>
      <p:sp>
        <p:nvSpPr>
          <p:cNvPr id="3" name="Content Placeholder 2"/>
          <p:cNvSpPr>
            <a:spLocks noGrp="1"/>
          </p:cNvSpPr>
          <p:nvPr>
            <p:ph idx="1"/>
          </p:nvPr>
        </p:nvSpPr>
        <p:spPr/>
        <p:txBody>
          <a:bodyPr/>
          <a:lstStyle/>
          <a:p>
            <a:r>
              <a:rPr lang="en-US" sz="1500" dirty="0" smtClean="0"/>
              <a:t>TCP/IP model did not originally distinguish between:</a:t>
            </a:r>
            <a:endParaRPr lang="en-US" sz="1500" dirty="0" smtClean="0"/>
          </a:p>
          <a:p>
            <a:pPr lvl="1"/>
            <a:r>
              <a:rPr lang="en-US" sz="1350" dirty="0" smtClean="0"/>
              <a:t>Services</a:t>
            </a:r>
            <a:endParaRPr lang="en-US" sz="1350" dirty="0" smtClean="0"/>
          </a:p>
          <a:p>
            <a:pPr lvl="1"/>
            <a:r>
              <a:rPr lang="en-US" sz="1350" dirty="0" smtClean="0"/>
              <a:t>Interfaces, and</a:t>
            </a:r>
            <a:endParaRPr lang="en-US" sz="1350" dirty="0" smtClean="0"/>
          </a:p>
          <a:p>
            <a:pPr lvl="1"/>
            <a:r>
              <a:rPr lang="en-US" sz="1350" dirty="0" smtClean="0"/>
              <a:t>Protocols</a:t>
            </a:r>
            <a:endParaRPr lang="en-US" sz="1350" dirty="0" smtClean="0"/>
          </a:p>
          <a:p>
            <a:r>
              <a:rPr lang="en-US" sz="1500" dirty="0" smtClean="0"/>
              <a:t>The model was retrofitted after the fact to make it more OSI-like.</a:t>
            </a:r>
            <a:endParaRPr lang="en-US" sz="1500" dirty="0" smtClean="0"/>
          </a:p>
          <a:p>
            <a:r>
              <a:rPr lang="en-US" sz="1500" dirty="0" smtClean="0"/>
              <a:t>However, OSI model has a better hidden then in the TCP/IP model and can be replaced relatively easily as the technology changes.</a:t>
            </a:r>
            <a:endParaRPr lang="en-US" sz="1500" dirty="0" smtClean="0"/>
          </a:p>
          <a:p>
            <a:pPr marL="0" indent="0">
              <a:buNone/>
            </a:pPr>
            <a:endParaRPr lang="en-US" sz="1500"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1"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Topics to be covered</a:t>
            </a:r>
            <a:endParaRPr lang="en-US" altLang="zh-CN" kern="1200" dirty="0">
              <a:latin typeface="+mj-lt"/>
              <a:ea typeface="MS PGothic" panose="020B0600070205080204" pitchFamily="1" charset="-128"/>
              <a:cs typeface="+mj-cs"/>
            </a:endParaRPr>
          </a:p>
        </p:txBody>
      </p:sp>
      <p:sp>
        <p:nvSpPr>
          <p:cNvPr id="30722" name="Content Placeholder 2"/>
          <p:cNvSpPr>
            <a:spLocks noGrp="1"/>
          </p:cNvSpPr>
          <p:nvPr>
            <p:ph idx="1"/>
          </p:nvPr>
        </p:nvSpPr>
        <p:spPr>
          <a:xfrm>
            <a:off x="1256720" y="641621"/>
            <a:ext cx="6630560" cy="4391317"/>
          </a:xfrm>
        </p:spPr>
        <p:txBody>
          <a:bodyPr vert="horz" wrap="square" lIns="68591" tIns="34295" rIns="68591" bIns="34295" anchor="t"/>
          <a:p>
            <a:pPr eaLnBrk="1" hangingPunct="1">
              <a:lnSpc>
                <a:spcPct val="150000"/>
              </a:lnSpc>
            </a:pPr>
            <a:r>
              <a:rPr lang="en-US" altLang="zh-CN" sz="2100" kern="1200" dirty="0">
                <a:latin typeface="+mn-lt"/>
                <a:ea typeface="MS PGothic" panose="020B0600070205080204" pitchFamily="1" charset="-128"/>
                <a:cs typeface="+mn-cs"/>
              </a:rPr>
              <a:t>Network architectures, performance metrics, layering</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Medium access control</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Internetworking, routing</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End-to-end protocols, flow control</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Congestion control and resource allocation</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Applications</a:t>
            </a:r>
            <a:endParaRPr lang="en-US" altLang="zh-CN" sz="2100" kern="1200" dirty="0">
              <a:latin typeface="+mn-lt"/>
              <a:ea typeface="MS PGothic" panose="020B0600070205080204" pitchFamily="1" charset="-128"/>
              <a:cs typeface="+mn-cs"/>
            </a:endParaRPr>
          </a:p>
          <a:p>
            <a:pPr eaLnBrk="1" hangingPunct="1">
              <a:lnSpc>
                <a:spcPct val="150000"/>
              </a:lnSpc>
            </a:pPr>
            <a:r>
              <a:rPr lang="en-US" altLang="zh-CN" sz="2100" kern="1200" dirty="0">
                <a:latin typeface="+mn-lt"/>
                <a:ea typeface="MS PGothic" panose="020B0600070205080204" pitchFamily="1" charset="-128"/>
                <a:cs typeface="+mn-cs"/>
              </a:rPr>
              <a:t>Network security</a:t>
            </a:r>
            <a:endParaRPr lang="en-US" altLang="zh-CN" sz="2100" kern="1200" dirty="0">
              <a:latin typeface="+mn-lt"/>
              <a:ea typeface="MS PGothic" panose="020B0600070205080204" pitchFamily="1" charset="-128"/>
              <a:cs typeface="+mn-cs"/>
            </a:endParaRPr>
          </a:p>
        </p:txBody>
      </p:sp>
      <p:sp>
        <p:nvSpPr>
          <p:cNvPr id="30723"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Properties</a:t>
            </a:r>
            <a:endParaRPr lang="en-US" dirty="0"/>
          </a:p>
        </p:txBody>
      </p:sp>
      <p:sp>
        <p:nvSpPr>
          <p:cNvPr id="3" name="Content Placeholder 2"/>
          <p:cNvSpPr>
            <a:spLocks noGrp="1"/>
          </p:cNvSpPr>
          <p:nvPr>
            <p:ph idx="1"/>
          </p:nvPr>
        </p:nvSpPr>
        <p:spPr/>
        <p:txBody>
          <a:bodyPr/>
          <a:lstStyle/>
          <a:p>
            <a:r>
              <a:rPr lang="en-US" sz="1500" dirty="0" smtClean="0"/>
              <a:t>The OSI reference model was devised before the corresponding protocols were invented. </a:t>
            </a:r>
            <a:endParaRPr lang="en-US" sz="1500" dirty="0" smtClean="0"/>
          </a:p>
          <a:p>
            <a:pPr lvl="1"/>
            <a:r>
              <a:rPr lang="en-US" sz="1350" dirty="0" smtClean="0"/>
              <a:t>This ordering meant that the model was not biased toward one particular set of protocols: a fact that made it quite general.</a:t>
            </a:r>
            <a:endParaRPr lang="en-US" sz="1350" dirty="0" smtClean="0"/>
          </a:p>
          <a:p>
            <a:pPr lvl="1"/>
            <a:r>
              <a:rPr lang="en-US" sz="1350" dirty="0" smtClean="0"/>
              <a:t>The downside of this ordering was that the designers did not have much experience with the subject and did not have a good idea of which functionality to put in which layer.</a:t>
            </a:r>
            <a:endParaRPr lang="en-US" sz="1350" dirty="0" smtClean="0"/>
          </a:p>
          <a:p>
            <a:endParaRPr lang="en-US" sz="1500" dirty="0"/>
          </a:p>
          <a:p>
            <a:r>
              <a:rPr lang="en-US" sz="1500" dirty="0" smtClean="0"/>
              <a:t>With TCP/IP the reverse was true: </a:t>
            </a:r>
            <a:r>
              <a:rPr lang="en-US" sz="1500" dirty="0" smtClean="0">
                <a:solidFill>
                  <a:srgbClr val="FF0000"/>
                </a:solidFill>
              </a:rPr>
              <a:t>The protocols came first, and the model was really just a description of the existing protocols. </a:t>
            </a:r>
            <a:endParaRPr lang="en-US" sz="1500" dirty="0" smtClean="0">
              <a:solidFill>
                <a:srgbClr val="FF0000"/>
              </a:solidFill>
            </a:endParaRPr>
          </a:p>
          <a:p>
            <a:pPr lvl="1"/>
            <a:r>
              <a:rPr lang="en-US" sz="1350" dirty="0" smtClean="0"/>
              <a:t>There was no problem with protocols fitting the model.</a:t>
            </a:r>
            <a:endParaRPr lang="en-US" sz="1350" dirty="0" smtClean="0"/>
          </a:p>
          <a:p>
            <a:pPr lvl="1"/>
            <a:r>
              <a:rPr lang="en-US" sz="1350" dirty="0" smtClean="0"/>
              <a:t>The trouble was that the model did not fit any other protocol stacks: It was not especially useful for describing other non-TCP/IP networks.</a:t>
            </a:r>
            <a:endParaRPr lang="en-US" sz="1350" dirty="0" smtClean="0"/>
          </a:p>
          <a:p>
            <a:pPr marL="0" indent="0">
              <a:buNone/>
            </a:pPr>
            <a:endParaRPr lang="en-US" sz="1500" dirty="0" smtClean="0"/>
          </a:p>
          <a:p>
            <a:pPr marL="0" indent="0">
              <a:buNone/>
            </a:pPr>
            <a:endParaRPr lang="en-US" sz="1500" dirty="0"/>
          </a:p>
        </p:txBody>
      </p:sp>
    </p:spTree>
  </p:cSld>
  <p:clrMapOvr>
    <a:masterClrMapping/>
  </p:clrMapOvr>
  <p:transition>
    <p:fade thruBlk="1"/>
  </p:transition>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cs typeface="Arial" panose="020B0604020202020204" pitchFamily="34" charset="0"/>
              </a:rPr>
              <a:t>Critique of the </a:t>
            </a:r>
            <a:r>
              <a:rPr lang="en-US" dirty="0"/>
              <a:t>TCP/IP</a:t>
            </a:r>
            <a:r>
              <a:rPr lang="en-US" dirty="0" smtClean="0">
                <a:cs typeface="Arial" panose="020B0604020202020204" pitchFamily="34" charset="0"/>
              </a:rPr>
              <a:t> Model</a:t>
            </a:r>
            <a:endParaRPr lang="en-US" dirty="0"/>
          </a:p>
        </p:txBody>
      </p:sp>
      <p:sp>
        <p:nvSpPr>
          <p:cNvPr id="3" name="Content Placeholder 2"/>
          <p:cNvSpPr>
            <a:spLocks noGrp="1"/>
          </p:cNvSpPr>
          <p:nvPr>
            <p:ph idx="1"/>
            <p:custDataLst>
              <p:tags r:id="rId2"/>
            </p:custDataLst>
          </p:nvPr>
        </p:nvSpPr>
        <p:spPr/>
        <p:txBody>
          <a:bodyPr/>
          <a:lstStyle/>
          <a:p>
            <a:r>
              <a:rPr lang="en-US" sz="1500" dirty="0" smtClean="0"/>
              <a:t>Does not distinguish clearly the concepts of services, interfaces, and protocols.</a:t>
            </a:r>
            <a:endParaRPr lang="en-US" sz="1500" dirty="0" smtClean="0"/>
          </a:p>
          <a:p>
            <a:r>
              <a:rPr lang="en-US" sz="1500" dirty="0" smtClean="0"/>
              <a:t>Good Software Engineering practice requires differentiating between the specification and the implementation.</a:t>
            </a:r>
            <a:endParaRPr lang="en-US" sz="1500" dirty="0" smtClean="0"/>
          </a:p>
          <a:p>
            <a:r>
              <a:rPr lang="en-US" sz="1500" dirty="0" smtClean="0"/>
              <a:t>The link layer is really not a layer at all:</a:t>
            </a:r>
            <a:r>
              <a:rPr lang="en-US" sz="1350" dirty="0" smtClean="0"/>
              <a:t> It is an interface between the network and data link layers. The distinction between in interface and a layer is crucial.</a:t>
            </a:r>
            <a:endParaRPr lang="en-US" sz="1350" dirty="0" smtClean="0"/>
          </a:p>
          <a:p>
            <a:r>
              <a:rPr lang="en-US" sz="1350" dirty="0" smtClean="0"/>
              <a:t> TCP/IP model does not distinguish between the physical and data link layers.</a:t>
            </a:r>
            <a:endParaRPr lang="en-US" sz="1350" dirty="0" smtClean="0"/>
          </a:p>
          <a:p>
            <a:pPr lvl="1"/>
            <a:r>
              <a:rPr lang="en-US" sz="1350" dirty="0" smtClean="0"/>
              <a:t>Physical layer has to do with the transmission characteristics of the medium used (copper wire, fiber optics, wireless communication, etc.).</a:t>
            </a:r>
            <a:endParaRPr lang="en-US" sz="1350" dirty="0" smtClean="0"/>
          </a:p>
          <a:p>
            <a:pPr lvl="1"/>
            <a:r>
              <a:rPr lang="en-US" sz="1350" dirty="0" smtClean="0"/>
              <a:t>Data link layer job is to delimit the start and end of frames and get them from one side to the other with the desired degree of reliability.</a:t>
            </a:r>
            <a:endParaRPr lang="en-US" sz="1350" dirty="0" smtClean="0"/>
          </a:p>
          <a:p>
            <a:r>
              <a:rPr lang="en-US" sz="1650" dirty="0" smtClean="0"/>
              <a:t>IP and TCP protocols were carefully thought out and well implemented, however, the other protocols were ad-hoc. </a:t>
            </a:r>
            <a:endParaRPr lang="en-US" sz="1650" dirty="0" smtClean="0"/>
          </a:p>
          <a:p>
            <a:pPr lvl="1"/>
            <a:r>
              <a:rPr lang="en-US" sz="1350" dirty="0" smtClean="0"/>
              <a:t>Example - TELNET  designed for a ten-character-per second mechanical Teletype terminal and it does not know anything about graphical user interfaces and mice.</a:t>
            </a:r>
            <a:endParaRPr lang="en-US" sz="1350" dirty="0" smtClean="0"/>
          </a:p>
        </p:txBody>
      </p:sp>
    </p:spTree>
  </p:cSld>
  <p:clrMapOvr>
    <a:masterClrMapping/>
  </p:clrMapOvr>
  <p:transition>
    <p:fade thruBlk="1"/>
  </p:transition>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Example Networks</a:t>
            </a:r>
            <a:endParaRPr lang="en-US" sz="2700" dirty="0" smtClean="0">
              <a:cs typeface="Arial" panose="020B0604020202020204" pitchFamily="34" charset="0"/>
            </a:endParaRPr>
          </a:p>
        </p:txBody>
      </p:sp>
      <p:sp>
        <p:nvSpPr>
          <p:cNvPr id="39939" name="Rectangle 3"/>
          <p:cNvSpPr>
            <a:spLocks noGrp="1" noChangeArrowheads="1"/>
          </p:cNvSpPr>
          <p:nvPr>
            <p:ph idx="1"/>
          </p:nvPr>
        </p:nvSpPr>
        <p:spPr>
          <a:xfrm>
            <a:off x="1714000" y="1257520"/>
            <a:ext cx="6287600" cy="3658240"/>
          </a:xfrm>
        </p:spPr>
        <p:txBody>
          <a:bodyPr/>
          <a:lstStyle/>
          <a:p>
            <a:pPr eaLnBrk="1" hangingPunct="1">
              <a:buFontTx/>
              <a:buChar char="•"/>
            </a:pPr>
            <a:r>
              <a:rPr lang="en-US" sz="2100" smtClean="0">
                <a:latin typeface="Arial" panose="020B0604020202020204" pitchFamily="34" charset="0"/>
                <a:cs typeface="Arial" panose="020B0604020202020204" pitchFamily="34" charset="0"/>
              </a:rPr>
              <a:t>Internet</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ARPANET</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NSFNET</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Third-generation mobile phone networks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Wireless LANs: 802.11</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RFID and sensor networks</a:t>
            </a:r>
            <a:endParaRPr lang="en-US" sz="2100" smtClean="0">
              <a:latin typeface="Arial" panose="020B0604020202020204" pitchFamily="34" charset="0"/>
              <a:cs typeface="Arial" panose="020B0604020202020204" pitchFamily="34" charset="0"/>
            </a:endParaRPr>
          </a:p>
        </p:txBody>
      </p:sp>
      <p:sp>
        <p:nvSpPr>
          <p:cNvPr id="39940"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lstStyle/>
          <a:p>
            <a:r>
              <a:rPr lang="en-US" dirty="0" smtClean="0"/>
              <a:t>Is a </a:t>
            </a:r>
            <a:r>
              <a:rPr lang="en-US" dirty="0"/>
              <a:t>v</a:t>
            </a:r>
            <a:r>
              <a:rPr lang="en-US" dirty="0" smtClean="0"/>
              <a:t>ast collection different networks that use certain common protocols and provide certain common services.</a:t>
            </a:r>
            <a:endParaRPr lang="en-US" dirty="0"/>
          </a:p>
        </p:txBody>
      </p:sp>
    </p:spTree>
  </p:cSld>
  <p:clrMapOvr>
    <a:masterClrMapping/>
  </p:clrMapOvr>
  <p:transition>
    <p:fade thruBlk="1"/>
  </p:transition>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2700" dirty="0" smtClean="0">
                <a:cs typeface="Arial" panose="020B0604020202020204" pitchFamily="34" charset="0"/>
              </a:rPr>
              <a:t>The ARPANET</a:t>
            </a:r>
            <a:endParaRPr lang="en-US" sz="2700" dirty="0" smtClean="0">
              <a:cs typeface="Arial" panose="020B0604020202020204" pitchFamily="34" charset="0"/>
            </a:endParaRPr>
          </a:p>
        </p:txBody>
      </p:sp>
      <p:sp>
        <p:nvSpPr>
          <p:cNvPr id="40963" name="Rectangle 3"/>
          <p:cNvSpPr>
            <a:spLocks noGrp="1" noChangeArrowheads="1"/>
          </p:cNvSpPr>
          <p:nvPr>
            <p:ph idx="1"/>
          </p:nvPr>
        </p:nvSpPr>
        <p:spPr>
          <a:xfrm>
            <a:off x="1398341" y="3910768"/>
            <a:ext cx="6603259" cy="833512"/>
          </a:xfrm>
        </p:spPr>
        <p:txBody>
          <a:bodyPr/>
          <a:lstStyle/>
          <a:p>
            <a:r>
              <a:rPr lang="en-US" sz="2100" dirty="0" smtClean="0">
                <a:latin typeface="Arial" panose="020B0604020202020204" pitchFamily="34" charset="0"/>
                <a:cs typeface="Arial" panose="020B0604020202020204" pitchFamily="34" charset="0"/>
              </a:rPr>
              <a:t>Structure of the telephone system.</a:t>
            </a:r>
            <a:endParaRPr lang="en-US" sz="2100" dirty="0" smtClean="0">
              <a:latin typeface="Arial" panose="020B0604020202020204" pitchFamily="34" charset="0"/>
              <a:cs typeface="Arial" panose="020B0604020202020204" pitchFamily="34" charset="0"/>
            </a:endParaRPr>
          </a:p>
          <a:p>
            <a:r>
              <a:rPr lang="en-US" sz="2100" dirty="0" err="1" smtClean="0">
                <a:latin typeface="Arial" panose="020B0604020202020204" pitchFamily="34" charset="0"/>
                <a:cs typeface="Arial" panose="020B0604020202020204" pitchFamily="34" charset="0"/>
              </a:rPr>
              <a:t>Baran’s</a:t>
            </a:r>
            <a:r>
              <a:rPr lang="en-US" sz="2100" dirty="0" smtClean="0">
                <a:latin typeface="Arial" panose="020B0604020202020204" pitchFamily="34" charset="0"/>
                <a:cs typeface="Arial" panose="020B0604020202020204" pitchFamily="34" charset="0"/>
              </a:rPr>
              <a:t> proposed distributed switching system.</a:t>
            </a:r>
            <a:endParaRPr lang="en-US" sz="2100" dirty="0" smtClean="0">
              <a:latin typeface="Arial" panose="020B0604020202020204" pitchFamily="34" charset="0"/>
              <a:cs typeface="Arial" panose="020B0604020202020204" pitchFamily="34" charset="0"/>
            </a:endParaRPr>
          </a:p>
        </p:txBody>
      </p:sp>
      <p:sp>
        <p:nvSpPr>
          <p:cNvPr id="40965"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0964" name="Picture 2"/>
          <p:cNvPicPr>
            <a:picLocks noChangeAspect="1" noChangeArrowheads="1"/>
          </p:cNvPicPr>
          <p:nvPr/>
        </p:nvPicPr>
        <p:blipFill>
          <a:blip r:embed="rId1" cstate="print"/>
          <a:srcRect/>
          <a:stretch>
            <a:fillRect/>
          </a:stretch>
        </p:blipFill>
        <p:spPr bwMode="auto">
          <a:xfrm>
            <a:off x="1970030" y="595488"/>
            <a:ext cx="5117010" cy="331528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2700" dirty="0" smtClean="0">
                <a:cs typeface="Arial" panose="020B0604020202020204" pitchFamily="34" charset="0"/>
              </a:rPr>
              <a:t>The ARPANET (2)</a:t>
            </a:r>
            <a:endParaRPr lang="en-US" sz="2700" dirty="0" smtClean="0">
              <a:cs typeface="Arial" panose="020B0604020202020204" pitchFamily="34" charset="0"/>
            </a:endParaRPr>
          </a:p>
        </p:txBody>
      </p:sp>
      <p:sp>
        <p:nvSpPr>
          <p:cNvPr id="41987"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The original ARPANET design</a:t>
            </a:r>
            <a:endParaRPr lang="en-US" smtClean="0">
              <a:latin typeface="Arial" panose="020B0604020202020204" pitchFamily="34" charset="0"/>
              <a:cs typeface="Arial" panose="020B0604020202020204" pitchFamily="34" charset="0"/>
            </a:endParaRPr>
          </a:p>
        </p:txBody>
      </p:sp>
      <p:sp>
        <p:nvSpPr>
          <p:cNvPr id="4198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1988" name="Picture 2"/>
          <p:cNvPicPr>
            <a:picLocks noChangeAspect="1" noChangeArrowheads="1"/>
          </p:cNvPicPr>
          <p:nvPr/>
        </p:nvPicPr>
        <p:blipFill>
          <a:blip r:embed="rId1" cstate="print"/>
          <a:srcRect/>
          <a:stretch>
            <a:fillRect/>
          </a:stretch>
        </p:blipFill>
        <p:spPr bwMode="auto">
          <a:xfrm>
            <a:off x="1637787" y="1200360"/>
            <a:ext cx="5997036" cy="268652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2700" dirty="0" smtClean="0">
                <a:cs typeface="Arial" panose="020B0604020202020204" pitchFamily="34" charset="0"/>
              </a:rPr>
              <a:t>The ARPANET (3)</a:t>
            </a:r>
            <a:endParaRPr lang="en-US" sz="2700" dirty="0" smtClean="0">
              <a:cs typeface="Arial" panose="020B0604020202020204" pitchFamily="34" charset="0"/>
            </a:endParaRPr>
          </a:p>
        </p:txBody>
      </p:sp>
      <p:sp>
        <p:nvSpPr>
          <p:cNvPr id="43011" name="Rectangle 3"/>
          <p:cNvSpPr>
            <a:spLocks noGrp="1" noChangeArrowheads="1"/>
          </p:cNvSpPr>
          <p:nvPr>
            <p:ph idx="1"/>
          </p:nvPr>
        </p:nvSpPr>
        <p:spPr>
          <a:xfrm>
            <a:off x="2914360" y="3116500"/>
            <a:ext cx="5087240" cy="1543320"/>
          </a:xfrm>
        </p:spPr>
        <p:txBody>
          <a:bodyPr/>
          <a:lstStyle/>
          <a:p>
            <a:pPr>
              <a:buFontTx/>
              <a:buNone/>
            </a:pPr>
            <a:r>
              <a:rPr lang="en-US" dirty="0" smtClean="0">
                <a:latin typeface="Arial" panose="020B0604020202020204" pitchFamily="34" charset="0"/>
                <a:cs typeface="Arial" panose="020B0604020202020204" pitchFamily="34" charset="0"/>
              </a:rPr>
              <a:t>Growth of the ARPANET. </a:t>
            </a:r>
            <a:endParaRPr lang="en-US" dirty="0" smtClean="0">
              <a:latin typeface="Arial" panose="020B0604020202020204" pitchFamily="34" charset="0"/>
              <a:cs typeface="Arial" panose="020B0604020202020204" pitchFamily="34" charset="0"/>
            </a:endParaRPr>
          </a:p>
          <a:p>
            <a:pPr>
              <a:buFont typeface="Times New Roman" panose="02020603050405020304" pitchFamily="18" charset="0"/>
              <a:buAutoNum type="alphaLcParenR"/>
            </a:pPr>
            <a:r>
              <a:rPr lang="en-US" dirty="0" smtClean="0">
                <a:latin typeface="Arial" panose="020B0604020202020204" pitchFamily="34" charset="0"/>
                <a:cs typeface="Arial" panose="020B0604020202020204" pitchFamily="34" charset="0"/>
              </a:rPr>
              <a:t>December 1969.  </a:t>
            </a:r>
            <a:endParaRPr lang="en-US" dirty="0" smtClean="0">
              <a:latin typeface="Arial" panose="020B0604020202020204" pitchFamily="34" charset="0"/>
              <a:cs typeface="Arial" panose="020B0604020202020204" pitchFamily="34" charset="0"/>
            </a:endParaRPr>
          </a:p>
          <a:p>
            <a:pPr>
              <a:buFont typeface="Times New Roman" panose="02020603050405020304" pitchFamily="18" charset="0"/>
              <a:buAutoNum type="alphaLcParenR"/>
            </a:pPr>
            <a:r>
              <a:rPr lang="en-US" dirty="0" smtClean="0">
                <a:latin typeface="Arial" panose="020B0604020202020204" pitchFamily="34" charset="0"/>
                <a:cs typeface="Arial" panose="020B0604020202020204" pitchFamily="34" charset="0"/>
              </a:rPr>
              <a:t>July 1970.</a:t>
            </a:r>
            <a:endParaRPr lang="en-US" dirty="0" smtClean="0">
              <a:latin typeface="Arial" panose="020B0604020202020204" pitchFamily="34" charset="0"/>
              <a:cs typeface="Arial" panose="020B0604020202020204" pitchFamily="34" charset="0"/>
            </a:endParaRPr>
          </a:p>
          <a:p>
            <a:pPr>
              <a:buFont typeface="Times New Roman" panose="02020603050405020304" pitchFamily="18" charset="0"/>
              <a:buAutoNum type="alphaLcParenR"/>
            </a:pPr>
            <a:r>
              <a:rPr lang="en-US" dirty="0" smtClean="0">
                <a:latin typeface="Arial" panose="020B0604020202020204" pitchFamily="34" charset="0"/>
                <a:cs typeface="Arial" panose="020B0604020202020204" pitchFamily="34" charset="0"/>
              </a:rPr>
              <a:t>March 1971.</a:t>
            </a:r>
            <a:endParaRPr lang="en-US" dirty="0" smtClean="0">
              <a:latin typeface="Arial" panose="020B0604020202020204" pitchFamily="34" charset="0"/>
              <a:cs typeface="Arial" panose="020B0604020202020204" pitchFamily="34" charset="0"/>
            </a:endParaRPr>
          </a:p>
        </p:txBody>
      </p:sp>
      <p:sp>
        <p:nvSpPr>
          <p:cNvPr id="43013"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3012" name="Picture 2"/>
          <p:cNvPicPr>
            <a:picLocks noChangeAspect="1" noChangeArrowheads="1"/>
          </p:cNvPicPr>
          <p:nvPr/>
        </p:nvPicPr>
        <p:blipFill>
          <a:blip r:embed="rId1" cstate="print"/>
          <a:srcRect/>
          <a:stretch>
            <a:fillRect/>
          </a:stretch>
        </p:blipFill>
        <p:spPr bwMode="auto">
          <a:xfrm>
            <a:off x="1199560" y="1143200"/>
            <a:ext cx="6691293" cy="182912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2700" dirty="0" smtClean="0">
                <a:cs typeface="Arial" panose="020B0604020202020204" pitchFamily="34" charset="0"/>
              </a:rPr>
              <a:t>The ARPANET (4)</a:t>
            </a:r>
            <a:endParaRPr lang="en-US" sz="2700" dirty="0" smtClean="0">
              <a:cs typeface="Arial" panose="020B0604020202020204" pitchFamily="34" charset="0"/>
            </a:endParaRPr>
          </a:p>
        </p:txBody>
      </p:sp>
      <p:sp>
        <p:nvSpPr>
          <p:cNvPr id="44035" name="Rectangle 3"/>
          <p:cNvSpPr>
            <a:spLocks noGrp="1" noChangeArrowheads="1"/>
          </p:cNvSpPr>
          <p:nvPr>
            <p:ph idx="1"/>
          </p:nvPr>
        </p:nvSpPr>
        <p:spPr>
          <a:xfrm>
            <a:off x="2800040" y="3715400"/>
            <a:ext cx="5201560" cy="1086040"/>
          </a:xfrm>
        </p:spPr>
        <p:txBody>
          <a:bodyPr/>
          <a:lstStyle/>
          <a:p>
            <a:pPr>
              <a:buFontTx/>
              <a:buNone/>
            </a:pPr>
            <a:r>
              <a:rPr lang="en-US" smtClean="0">
                <a:latin typeface="Arial" panose="020B0604020202020204" pitchFamily="34" charset="0"/>
                <a:cs typeface="Arial" panose="020B0604020202020204" pitchFamily="34" charset="0"/>
              </a:rPr>
              <a:t>Growth of the ARPANET. </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lphaLcParenR" startAt="4"/>
            </a:pPr>
            <a:r>
              <a:rPr lang="en-US" smtClean="0">
                <a:latin typeface="Arial" panose="020B0604020202020204" pitchFamily="34" charset="0"/>
                <a:cs typeface="Arial" panose="020B0604020202020204" pitchFamily="34" charset="0"/>
              </a:rPr>
              <a:t>April 1972. </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lphaLcParenR" startAt="4"/>
            </a:pPr>
            <a:r>
              <a:rPr lang="en-US" smtClean="0">
                <a:latin typeface="Arial" panose="020B0604020202020204" pitchFamily="34" charset="0"/>
                <a:cs typeface="Arial" panose="020B0604020202020204" pitchFamily="34" charset="0"/>
              </a:rPr>
              <a:t>September 1972.</a:t>
            </a:r>
            <a:endParaRPr lang="en-US" smtClean="0">
              <a:latin typeface="Arial" panose="020B0604020202020204" pitchFamily="34" charset="0"/>
              <a:cs typeface="Arial" panose="020B0604020202020204" pitchFamily="34" charset="0"/>
            </a:endParaRPr>
          </a:p>
        </p:txBody>
      </p:sp>
      <p:sp>
        <p:nvSpPr>
          <p:cNvPr id="4403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4036" name="Picture 2"/>
          <p:cNvPicPr>
            <a:picLocks noChangeAspect="1" noChangeArrowheads="1"/>
          </p:cNvPicPr>
          <p:nvPr/>
        </p:nvPicPr>
        <p:blipFill>
          <a:blip r:embed="rId1" cstate="print"/>
          <a:srcRect/>
          <a:stretch>
            <a:fillRect/>
          </a:stretch>
        </p:blipFill>
        <p:spPr bwMode="auto">
          <a:xfrm>
            <a:off x="1266247" y="800240"/>
            <a:ext cx="6495996" cy="274368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700" dirty="0" smtClean="0">
                <a:cs typeface="Arial" panose="020B0604020202020204" pitchFamily="34" charset="0"/>
              </a:rPr>
              <a:t>NSFNET</a:t>
            </a:r>
            <a:endParaRPr lang="en-US" sz="2700" dirty="0" smtClean="0">
              <a:cs typeface="Arial" panose="020B0604020202020204" pitchFamily="34" charset="0"/>
            </a:endParaRPr>
          </a:p>
        </p:txBody>
      </p:sp>
      <p:sp>
        <p:nvSpPr>
          <p:cNvPr id="45059"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The NSFNET backbone in 1988.</a:t>
            </a:r>
            <a:endParaRPr lang="en-US" smtClean="0">
              <a:latin typeface="Arial" panose="020B0604020202020204" pitchFamily="34" charset="0"/>
              <a:cs typeface="Arial" panose="020B0604020202020204" pitchFamily="34" charset="0"/>
            </a:endParaRPr>
          </a:p>
        </p:txBody>
      </p:sp>
      <p:sp>
        <p:nvSpPr>
          <p:cNvPr id="4506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5060" name="Picture 2"/>
          <p:cNvPicPr>
            <a:picLocks noChangeAspect="1" noChangeArrowheads="1"/>
          </p:cNvPicPr>
          <p:nvPr/>
        </p:nvPicPr>
        <p:blipFill>
          <a:blip r:embed="rId1" cstate="print"/>
          <a:srcRect/>
          <a:stretch>
            <a:fillRect/>
          </a:stretch>
        </p:blipFill>
        <p:spPr bwMode="auto">
          <a:xfrm>
            <a:off x="1656840" y="971720"/>
            <a:ext cx="5961311" cy="291516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2700" dirty="0" smtClean="0">
                <a:cs typeface="Arial" panose="020B0604020202020204" pitchFamily="34" charset="0"/>
              </a:rPr>
              <a:t>Architecture of the Internet</a:t>
            </a:r>
            <a:endParaRPr lang="en-US" sz="2700" dirty="0" smtClean="0">
              <a:cs typeface="Arial" panose="020B0604020202020204" pitchFamily="34" charset="0"/>
            </a:endParaRPr>
          </a:p>
        </p:txBody>
      </p:sp>
      <p:sp>
        <p:nvSpPr>
          <p:cNvPr id="46083"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Overview of the Internet architecture</a:t>
            </a:r>
            <a:endParaRPr lang="en-US" smtClean="0">
              <a:latin typeface="Arial" panose="020B0604020202020204" pitchFamily="34" charset="0"/>
              <a:cs typeface="Arial" panose="020B0604020202020204" pitchFamily="34" charset="0"/>
            </a:endParaRPr>
          </a:p>
        </p:txBody>
      </p:sp>
      <p:sp>
        <p:nvSpPr>
          <p:cNvPr id="4608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6085" name="Picture 6"/>
          <p:cNvPicPr>
            <a:picLocks noChangeAspect="1" noChangeArrowheads="1"/>
          </p:cNvPicPr>
          <p:nvPr/>
        </p:nvPicPr>
        <p:blipFill>
          <a:blip r:embed="rId1" cstate="print"/>
          <a:srcRect/>
          <a:stretch>
            <a:fillRect/>
          </a:stretch>
        </p:blipFill>
        <p:spPr bwMode="auto">
          <a:xfrm>
            <a:off x="1353178" y="928850"/>
            <a:ext cx="6437645" cy="32867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Introduction</a:t>
            </a:r>
            <a:endParaRPr lang="en-US" smtClean="0">
              <a:latin typeface="Arial" panose="020B0604020202020204" pitchFamily="34" charset="0"/>
              <a:cs typeface="Arial" panose="020B0604020202020204" pitchFamily="34" charset="0"/>
            </a:endParaRPr>
          </a:p>
        </p:txBody>
      </p:sp>
      <p:sp>
        <p:nvSpPr>
          <p:cNvPr id="4099" name="Subtitle 2"/>
          <p:cNvSpPr>
            <a:spLocks noGrp="1"/>
          </p:cNvSpPr>
          <p:nvPr>
            <p:ph type="subTitle" idx="1"/>
          </p:nvPr>
        </p:nvSpPr>
        <p:spPr>
          <a:xfrm>
            <a:off x="1142400" y="1297056"/>
            <a:ext cx="6859200" cy="476333"/>
          </a:xfrm>
        </p:spPr>
        <p:txBody>
          <a:bodyPr/>
          <a:lstStyle/>
          <a:p>
            <a:pPr eaLnBrk="1" hangingPunct="1"/>
            <a:r>
              <a:rPr lang="en-US" smtClean="0">
                <a:latin typeface="Arial" panose="020B0604020202020204" pitchFamily="34" charset="0"/>
                <a:cs typeface="Arial" panose="020B0604020202020204" pitchFamily="34" charset="0"/>
              </a:rPr>
              <a:t>Chapter 1</a:t>
            </a:r>
            <a:endParaRPr lang="en-US" smtClean="0">
              <a:latin typeface="Arial" panose="020B0604020202020204" pitchFamily="34" charset="0"/>
              <a:cs typeface="Arial" panose="020B0604020202020204" pitchFamily="34" charset="0"/>
            </a:endParaRPr>
          </a:p>
        </p:txBody>
      </p:sp>
      <p:sp>
        <p:nvSpPr>
          <p:cNvPr id="4100" name="Rectangle 5"/>
          <p:cNvSpPr>
            <a:spLocks noGrp="1" noChangeArrowheads="1"/>
          </p:cNvSpPr>
          <p:nvPr>
            <p:ph type="ftr" sz="quarter" idx="3"/>
          </p:nvPr>
        </p:nvSpPr>
        <p:spPr>
          <a:xfrm>
            <a:off x="3493105" y="4665685"/>
            <a:ext cx="2172080" cy="478715"/>
          </a:xfrm>
          <a:noFill/>
        </p:spPr>
        <p:txBody>
          <a:bodyPr/>
          <a:lstStyle/>
          <a:p>
            <a:pPr fontAlgn="base">
              <a:spcBef>
                <a:spcPct val="0"/>
              </a:spcBef>
              <a:spcAft>
                <a:spcPct val="0"/>
              </a:spcAft>
            </a:pPr>
            <a:r>
              <a:rPr lang="en-US" sz="750" dirty="0" smtClean="0">
                <a:latin typeface="Arial" panose="020B0604020202020204" pitchFamily="34" charset="0"/>
                <a:cs typeface="Arial" panose="020B0604020202020204" pitchFamily="34" charset="0"/>
              </a:rPr>
              <a:t>Computer Networks</a:t>
            </a:r>
            <a:r>
              <a:rPr lang="en-US" sz="750" i="0" dirty="0" smtClean="0">
                <a:latin typeface="Arial" panose="020B0604020202020204" pitchFamily="34" charset="0"/>
                <a:cs typeface="Arial" panose="020B0604020202020204" pitchFamily="34" charset="0"/>
              </a:rPr>
              <a:t>, Fifth Edition by Andrew </a:t>
            </a:r>
            <a:r>
              <a:rPr lang="en-US" sz="750" i="0" dirty="0" err="1" smtClean="0">
                <a:latin typeface="Arial" panose="020B0604020202020204" pitchFamily="34" charset="0"/>
                <a:cs typeface="Arial" panose="020B0604020202020204" pitchFamily="34" charset="0"/>
              </a:rPr>
              <a:t>Tanenbaum</a:t>
            </a:r>
            <a:r>
              <a:rPr lang="en-US" sz="750" i="0" dirty="0" smtClean="0">
                <a:latin typeface="Arial" panose="020B0604020202020204" pitchFamily="34" charset="0"/>
                <a:cs typeface="Arial" panose="020B0604020202020204" pitchFamily="34" charset="0"/>
              </a:rPr>
              <a:t> and David </a:t>
            </a:r>
            <a:r>
              <a:rPr lang="en-US" sz="750" i="0" dirty="0" err="1" smtClean="0">
                <a:latin typeface="Arial" panose="020B0604020202020204" pitchFamily="34" charset="0"/>
                <a:cs typeface="Arial" panose="020B0604020202020204" pitchFamily="34" charset="0"/>
              </a:rPr>
              <a:t>Wetherall</a:t>
            </a:r>
            <a:r>
              <a:rPr lang="en-US" sz="750" i="0" dirty="0" smtClean="0">
                <a:latin typeface="Arial" panose="020B0604020202020204" pitchFamily="34" charset="0"/>
                <a:cs typeface="Arial" panose="020B0604020202020204" pitchFamily="34" charset="0"/>
              </a:rPr>
              <a:t>, © Pearson Education-Prentice Hall, 2011</a:t>
            </a:r>
            <a:endParaRPr lang="en-US" sz="750" i="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2400" y="-1"/>
            <a:ext cx="6859200" cy="798533"/>
          </a:xfrm>
        </p:spPr>
        <p:txBody>
          <a:bodyPr/>
          <a:lstStyle/>
          <a:p>
            <a:r>
              <a:rPr lang="en-US" sz="2700" dirty="0" smtClean="0">
                <a:cs typeface="Arial" panose="020B0604020202020204" pitchFamily="34" charset="0"/>
              </a:rPr>
              <a:t>Third-Generation Mobile </a:t>
            </a:r>
            <a:br>
              <a:rPr lang="en-US" sz="2700" dirty="0" smtClean="0">
                <a:cs typeface="Arial" panose="020B0604020202020204" pitchFamily="34" charset="0"/>
              </a:rPr>
            </a:br>
            <a:r>
              <a:rPr lang="en-US" sz="2700" dirty="0" smtClean="0">
                <a:cs typeface="Arial" panose="020B0604020202020204" pitchFamily="34" charset="0"/>
              </a:rPr>
              <a:t>Phone Networks (1)</a:t>
            </a:r>
            <a:endParaRPr lang="en-US" sz="2700" dirty="0" smtClean="0">
              <a:cs typeface="Arial" panose="020B0604020202020204" pitchFamily="34" charset="0"/>
            </a:endParaRPr>
          </a:p>
        </p:txBody>
      </p:sp>
      <p:sp>
        <p:nvSpPr>
          <p:cNvPr id="47107"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Cellular design of mobile phone networks</a:t>
            </a:r>
            <a:endParaRPr lang="en-US" smtClean="0">
              <a:latin typeface="Arial" panose="020B0604020202020204" pitchFamily="34" charset="0"/>
              <a:cs typeface="Arial" panose="020B0604020202020204" pitchFamily="34" charset="0"/>
            </a:endParaRPr>
          </a:p>
        </p:txBody>
      </p:sp>
      <p:sp>
        <p:nvSpPr>
          <p:cNvPr id="4710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7111" name="Picture 7" descr="01-30"/>
          <p:cNvPicPr>
            <a:picLocks noChangeAspect="1" noChangeArrowheads="1"/>
          </p:cNvPicPr>
          <p:nvPr/>
        </p:nvPicPr>
        <p:blipFill>
          <a:blip r:embed="rId1" cstate="print"/>
          <a:srcRect/>
          <a:stretch>
            <a:fillRect/>
          </a:stretch>
        </p:blipFill>
        <p:spPr bwMode="auto">
          <a:xfrm>
            <a:off x="2028380" y="1084849"/>
            <a:ext cx="5087240" cy="297470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2400" y="-1"/>
            <a:ext cx="6859200" cy="798533"/>
          </a:xfrm>
        </p:spPr>
        <p:txBody>
          <a:bodyPr/>
          <a:lstStyle/>
          <a:p>
            <a:r>
              <a:rPr lang="en-US" sz="2700" dirty="0" smtClean="0">
                <a:cs typeface="Arial" panose="020B0604020202020204" pitchFamily="34" charset="0"/>
              </a:rPr>
              <a:t>Third-Generation Mobile </a:t>
            </a:r>
            <a:br>
              <a:rPr lang="en-US" sz="2700" dirty="0" smtClean="0">
                <a:cs typeface="Arial" panose="020B0604020202020204" pitchFamily="34" charset="0"/>
              </a:rPr>
            </a:br>
            <a:r>
              <a:rPr lang="en-US" sz="2700" dirty="0" smtClean="0">
                <a:cs typeface="Arial" panose="020B0604020202020204" pitchFamily="34" charset="0"/>
              </a:rPr>
              <a:t>Phone Networks (2)</a:t>
            </a:r>
            <a:endParaRPr lang="en-US" sz="2700" dirty="0" smtClean="0">
              <a:cs typeface="Arial" panose="020B0604020202020204" pitchFamily="34" charset="0"/>
            </a:endParaRPr>
          </a:p>
        </p:txBody>
      </p:sp>
      <p:sp>
        <p:nvSpPr>
          <p:cNvPr id="48131"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Architecture of the UMTS 3G mobile phone network</a:t>
            </a:r>
            <a:r>
              <a:rPr lang="en-US" smtClean="0"/>
              <a:t>.</a:t>
            </a:r>
            <a:endParaRPr lang="en-US" smtClean="0"/>
          </a:p>
        </p:txBody>
      </p:sp>
      <p:sp>
        <p:nvSpPr>
          <p:cNvPr id="48133"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8132" name="Picture 2"/>
          <p:cNvPicPr>
            <a:picLocks noChangeAspect="1" noChangeArrowheads="1"/>
          </p:cNvPicPr>
          <p:nvPr/>
        </p:nvPicPr>
        <p:blipFill>
          <a:blip r:embed="rId1" cstate="print"/>
          <a:srcRect/>
          <a:stretch>
            <a:fillRect/>
          </a:stretch>
        </p:blipFill>
        <p:spPr bwMode="auto">
          <a:xfrm>
            <a:off x="1656840" y="971720"/>
            <a:ext cx="5726718" cy="3143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2400" y="0"/>
            <a:ext cx="6859200" cy="870197"/>
          </a:xfrm>
        </p:spPr>
        <p:txBody>
          <a:bodyPr/>
          <a:lstStyle/>
          <a:p>
            <a:r>
              <a:rPr lang="en-US" sz="2700" dirty="0" smtClean="0">
                <a:cs typeface="Arial" panose="020B0604020202020204" pitchFamily="34" charset="0"/>
              </a:rPr>
              <a:t>Third-Generation Mobile </a:t>
            </a:r>
            <a:br>
              <a:rPr lang="en-US" sz="2700" dirty="0" smtClean="0">
                <a:cs typeface="Arial" panose="020B0604020202020204" pitchFamily="34" charset="0"/>
              </a:rPr>
            </a:br>
            <a:r>
              <a:rPr lang="en-US" sz="2700" dirty="0" smtClean="0">
                <a:cs typeface="Arial" panose="020B0604020202020204" pitchFamily="34" charset="0"/>
              </a:rPr>
              <a:t>Phone Networks (3)</a:t>
            </a:r>
            <a:endParaRPr lang="en-US" sz="2700" dirty="0" smtClean="0">
              <a:cs typeface="Arial" panose="020B0604020202020204" pitchFamily="34" charset="0"/>
            </a:endParaRPr>
          </a:p>
        </p:txBody>
      </p:sp>
      <p:sp>
        <p:nvSpPr>
          <p:cNvPr id="49155"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Mobile phone handover </a:t>
            </a:r>
            <a:r>
              <a:rPr lang="en-US" smtClean="0">
                <a:solidFill>
                  <a:srgbClr val="0000FF"/>
                </a:solidFill>
                <a:latin typeface="Arial" panose="020B0604020202020204" pitchFamily="34" charset="0"/>
                <a:cs typeface="Arial" panose="020B0604020202020204" pitchFamily="34" charset="0"/>
              </a:rPr>
              <a:t>(a) </a:t>
            </a:r>
            <a:r>
              <a:rPr lang="en-US" smtClean="0">
                <a:latin typeface="Arial" panose="020B0604020202020204" pitchFamily="34" charset="0"/>
                <a:cs typeface="Arial" panose="020B0604020202020204" pitchFamily="34" charset="0"/>
              </a:rPr>
              <a:t>before, </a:t>
            </a:r>
            <a:r>
              <a:rPr lang="en-US" smtClean="0">
                <a:solidFill>
                  <a:srgbClr val="0000FF"/>
                </a:solidFill>
                <a:latin typeface="Arial" panose="020B0604020202020204" pitchFamily="34" charset="0"/>
                <a:cs typeface="Arial" panose="020B0604020202020204" pitchFamily="34" charset="0"/>
              </a:rPr>
              <a:t>(b) </a:t>
            </a:r>
            <a:r>
              <a:rPr lang="en-US" smtClean="0">
                <a:latin typeface="Arial" panose="020B0604020202020204" pitchFamily="34" charset="0"/>
                <a:cs typeface="Arial" panose="020B0604020202020204" pitchFamily="34" charset="0"/>
              </a:rPr>
              <a:t>after.</a:t>
            </a:r>
            <a:endParaRPr lang="en-US" smtClean="0">
              <a:latin typeface="Arial" panose="020B0604020202020204" pitchFamily="34" charset="0"/>
              <a:cs typeface="Arial" panose="020B0604020202020204" pitchFamily="34" charset="0"/>
            </a:endParaRPr>
          </a:p>
        </p:txBody>
      </p:sp>
      <p:sp>
        <p:nvSpPr>
          <p:cNvPr id="4915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49159" name="Picture 7" descr="01-32"/>
          <p:cNvPicPr>
            <a:picLocks noChangeAspect="1" noChangeArrowheads="1"/>
          </p:cNvPicPr>
          <p:nvPr/>
        </p:nvPicPr>
        <p:blipFill>
          <a:blip r:embed="rId1" cstate="print"/>
          <a:srcRect/>
          <a:stretch>
            <a:fillRect/>
          </a:stretch>
        </p:blipFill>
        <p:spPr bwMode="auto">
          <a:xfrm>
            <a:off x="1524658" y="1373031"/>
            <a:ext cx="6094685" cy="239833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700" dirty="0" smtClean="0">
                <a:cs typeface="Arial" panose="020B0604020202020204" pitchFamily="34" charset="0"/>
              </a:rPr>
              <a:t>Wireless LANs: 802.11  (1)</a:t>
            </a:r>
            <a:endParaRPr lang="en-US" sz="2700" dirty="0" smtClean="0">
              <a:cs typeface="Arial" panose="020B0604020202020204" pitchFamily="34" charset="0"/>
            </a:endParaRPr>
          </a:p>
        </p:txBody>
      </p:sp>
      <p:sp>
        <p:nvSpPr>
          <p:cNvPr id="50179" name="Rectangle 3"/>
          <p:cNvSpPr>
            <a:spLocks noGrp="1" noChangeArrowheads="1"/>
          </p:cNvSpPr>
          <p:nvPr>
            <p:ph idx="1"/>
          </p:nvPr>
        </p:nvSpPr>
        <p:spPr>
          <a:xfrm>
            <a:off x="1828320" y="3646154"/>
            <a:ext cx="6173280" cy="1040966"/>
          </a:xfrm>
        </p:spPr>
        <p:txBody>
          <a:bodyPr/>
          <a:lstStyle/>
          <a:p>
            <a:pPr>
              <a:buFontTx/>
              <a:buAutoNum type="alphaLcParenBoth"/>
            </a:pPr>
            <a:r>
              <a:rPr lang="en-US" dirty="0" smtClean="0">
                <a:latin typeface="Arial" panose="020B0604020202020204" pitchFamily="34" charset="0"/>
                <a:cs typeface="Arial" panose="020B0604020202020204" pitchFamily="34" charset="0"/>
              </a:rPr>
              <a:t>Wireless network with an access point.</a:t>
            </a:r>
            <a:endParaRPr lang="en-US" dirty="0" smtClean="0">
              <a:latin typeface="Arial" panose="020B0604020202020204" pitchFamily="34" charset="0"/>
              <a:cs typeface="Arial" panose="020B0604020202020204" pitchFamily="34" charset="0"/>
            </a:endParaRPr>
          </a:p>
          <a:p>
            <a:pPr>
              <a:buFontTx/>
              <a:buAutoNum type="alphaLcParenBoth"/>
            </a:pPr>
            <a:r>
              <a:rPr lang="en-US" dirty="0" smtClean="0">
                <a:latin typeface="Arial" panose="020B0604020202020204" pitchFamily="34" charset="0"/>
                <a:cs typeface="Arial" panose="020B0604020202020204" pitchFamily="34" charset="0"/>
              </a:rPr>
              <a:t>Ad hoc network.</a:t>
            </a:r>
            <a:endParaRPr lang="en-US" dirty="0" smtClean="0">
              <a:latin typeface="Arial" panose="020B0604020202020204" pitchFamily="34" charset="0"/>
              <a:cs typeface="Arial" panose="020B0604020202020204" pitchFamily="34" charset="0"/>
            </a:endParaRPr>
          </a:p>
        </p:txBody>
      </p:sp>
      <p:sp>
        <p:nvSpPr>
          <p:cNvPr id="5018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pic>
        <p:nvPicPr>
          <p:cNvPr id="50180" name="Picture 2"/>
          <p:cNvPicPr>
            <a:picLocks noChangeAspect="1" noChangeArrowheads="1"/>
          </p:cNvPicPr>
          <p:nvPr/>
        </p:nvPicPr>
        <p:blipFill>
          <a:blip r:embed="rId1" cstate="print"/>
          <a:srcRect/>
          <a:stretch>
            <a:fillRect/>
          </a:stretch>
        </p:blipFill>
        <p:spPr bwMode="auto">
          <a:xfrm>
            <a:off x="1828320" y="797681"/>
            <a:ext cx="5496886" cy="284847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700" dirty="0" smtClean="0">
                <a:cs typeface="Arial" panose="020B0604020202020204" pitchFamily="34" charset="0"/>
              </a:rPr>
              <a:t>Wireless LANs: 802.11  (2)</a:t>
            </a:r>
            <a:endParaRPr lang="en-US" sz="2700" dirty="0" smtClean="0">
              <a:cs typeface="Arial" panose="020B0604020202020204" pitchFamily="34" charset="0"/>
            </a:endParaRPr>
          </a:p>
        </p:txBody>
      </p:sp>
      <p:sp>
        <p:nvSpPr>
          <p:cNvPr id="51203" name="Rectangle 3"/>
          <p:cNvSpPr>
            <a:spLocks noGrp="1" noChangeArrowheads="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Multipath fading</a:t>
            </a:r>
            <a:endParaRPr lang="en-US" smtClean="0">
              <a:latin typeface="Arial" panose="020B0604020202020204" pitchFamily="34" charset="0"/>
              <a:cs typeface="Arial" panose="020B0604020202020204" pitchFamily="34" charset="0"/>
            </a:endParaRPr>
          </a:p>
        </p:txBody>
      </p:sp>
      <p:sp>
        <p:nvSpPr>
          <p:cNvPr id="5120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1205" name="Picture 6"/>
          <p:cNvPicPr>
            <a:picLocks noChangeAspect="1" noChangeArrowheads="1"/>
          </p:cNvPicPr>
          <p:nvPr/>
        </p:nvPicPr>
        <p:blipFill>
          <a:blip r:embed="rId1" cstate="print"/>
          <a:srcRect/>
          <a:stretch>
            <a:fillRect/>
          </a:stretch>
        </p:blipFill>
        <p:spPr bwMode="auto">
          <a:xfrm>
            <a:off x="1421055" y="1253948"/>
            <a:ext cx="6301890" cy="263650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700" smtClean="0">
                <a:latin typeface="Arial" panose="020B0604020202020204" pitchFamily="34" charset="0"/>
                <a:cs typeface="Arial" panose="020B0604020202020204" pitchFamily="34" charset="0"/>
              </a:rPr>
              <a:t>Wireless LANs: 802.11  (3)</a:t>
            </a:r>
            <a:endParaRPr lang="en-US" sz="2700" smtClean="0">
              <a:latin typeface="Arial" panose="020B0604020202020204" pitchFamily="34" charset="0"/>
              <a:cs typeface="Arial" panose="020B0604020202020204" pitchFamily="34" charset="0"/>
            </a:endParaRPr>
          </a:p>
        </p:txBody>
      </p:sp>
      <p:sp>
        <p:nvSpPr>
          <p:cNvPr id="52227" name="Rectangle 3"/>
          <p:cNvSpPr>
            <a:spLocks noGrp="1" noChangeArrowheads="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The range of a single radio may not cover the entire system.</a:t>
            </a:r>
            <a:endParaRPr lang="en-US" smtClean="0">
              <a:latin typeface="Arial" panose="020B0604020202020204" pitchFamily="34" charset="0"/>
              <a:cs typeface="Arial" panose="020B0604020202020204" pitchFamily="34" charset="0"/>
            </a:endParaRPr>
          </a:p>
        </p:txBody>
      </p:sp>
      <p:sp>
        <p:nvSpPr>
          <p:cNvPr id="5222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2228" name="Picture 2"/>
          <p:cNvPicPr>
            <a:picLocks noChangeAspect="1" noChangeArrowheads="1"/>
          </p:cNvPicPr>
          <p:nvPr/>
        </p:nvPicPr>
        <p:blipFill>
          <a:blip r:embed="rId1" cstate="print"/>
          <a:srcRect/>
          <a:stretch>
            <a:fillRect/>
          </a:stretch>
        </p:blipFill>
        <p:spPr bwMode="auto">
          <a:xfrm>
            <a:off x="2171280" y="1038407"/>
            <a:ext cx="4801440" cy="290563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2700" dirty="0" smtClean="0">
                <a:cs typeface="Arial" panose="020B0604020202020204" pitchFamily="34" charset="0"/>
              </a:rPr>
              <a:t>RFID and Sensor Networks (1)</a:t>
            </a:r>
            <a:endParaRPr lang="en-US" sz="2700" dirty="0" smtClean="0">
              <a:cs typeface="Arial" panose="020B0604020202020204" pitchFamily="34" charset="0"/>
            </a:endParaRPr>
          </a:p>
        </p:txBody>
      </p:sp>
      <p:sp>
        <p:nvSpPr>
          <p:cNvPr id="53251"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RFID used to network everyday objects.</a:t>
            </a:r>
            <a:endParaRPr lang="en-US" smtClean="0">
              <a:latin typeface="Arial" panose="020B0604020202020204" pitchFamily="34" charset="0"/>
              <a:cs typeface="Arial" panose="020B0604020202020204" pitchFamily="34" charset="0"/>
            </a:endParaRPr>
          </a:p>
        </p:txBody>
      </p:sp>
      <p:sp>
        <p:nvSpPr>
          <p:cNvPr id="53252"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3255" name="Picture 7" descr="01-36"/>
          <p:cNvPicPr>
            <a:picLocks noChangeAspect="1" noChangeArrowheads="1"/>
          </p:cNvPicPr>
          <p:nvPr/>
        </p:nvPicPr>
        <p:blipFill>
          <a:blip r:embed="rId1" cstate="print"/>
          <a:srcRect/>
          <a:stretch>
            <a:fillRect/>
          </a:stretch>
        </p:blipFill>
        <p:spPr bwMode="auto">
          <a:xfrm>
            <a:off x="1435345" y="1543320"/>
            <a:ext cx="6273310" cy="205776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700" dirty="0" smtClean="0">
                <a:cs typeface="Arial" panose="020B0604020202020204" pitchFamily="34" charset="0"/>
              </a:rPr>
              <a:t>RFID and Sensor Networks (2)</a:t>
            </a:r>
            <a:endParaRPr lang="en-US" sz="2700" dirty="0" smtClean="0">
              <a:cs typeface="Arial" panose="020B0604020202020204" pitchFamily="34" charset="0"/>
            </a:endParaRPr>
          </a:p>
        </p:txBody>
      </p:sp>
      <p:sp>
        <p:nvSpPr>
          <p:cNvPr id="54275"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Multihop topology of a sensor network</a:t>
            </a:r>
            <a:endParaRPr lang="en-US" smtClean="0">
              <a:latin typeface="Arial" panose="020B0604020202020204" pitchFamily="34" charset="0"/>
              <a:cs typeface="Arial" panose="020B0604020202020204" pitchFamily="34" charset="0"/>
            </a:endParaRPr>
          </a:p>
        </p:txBody>
      </p:sp>
      <p:sp>
        <p:nvSpPr>
          <p:cNvPr id="54276"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4277" name="Picture 5"/>
          <p:cNvPicPr>
            <a:picLocks noChangeAspect="1" noChangeArrowheads="1"/>
          </p:cNvPicPr>
          <p:nvPr/>
        </p:nvPicPr>
        <p:blipFill>
          <a:blip r:embed="rId1" cstate="print"/>
          <a:srcRect/>
          <a:stretch>
            <a:fillRect/>
          </a:stretch>
        </p:blipFill>
        <p:spPr bwMode="auto">
          <a:xfrm>
            <a:off x="1742580" y="1193215"/>
            <a:ext cx="5657649" cy="275797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2400" y="235785"/>
            <a:ext cx="6859200" cy="857400"/>
          </a:xfrm>
        </p:spPr>
        <p:txBody>
          <a:bodyPr/>
          <a:lstStyle/>
          <a:p>
            <a:r>
              <a:rPr lang="en-US" sz="2700" dirty="0" smtClean="0">
                <a:cs typeface="Arial" panose="020B0604020202020204" pitchFamily="34" charset="0"/>
              </a:rPr>
              <a:t>Network</a:t>
            </a:r>
            <a:r>
              <a:rPr lang="en-US" sz="2700" dirty="0" smtClean="0"/>
              <a:t> </a:t>
            </a:r>
            <a:r>
              <a:rPr lang="en-US" sz="2700" dirty="0" smtClean="0">
                <a:cs typeface="Arial" panose="020B0604020202020204" pitchFamily="34" charset="0"/>
              </a:rPr>
              <a:t>Standardization</a:t>
            </a:r>
            <a:endParaRPr lang="en-US" sz="2700" dirty="0" smtClean="0">
              <a:cs typeface="Arial" panose="020B0604020202020204" pitchFamily="34" charset="0"/>
            </a:endParaRPr>
          </a:p>
        </p:txBody>
      </p:sp>
      <p:sp>
        <p:nvSpPr>
          <p:cNvPr id="55299" name="Rectangle 3"/>
          <p:cNvSpPr>
            <a:spLocks noGrp="1" noChangeArrowheads="1"/>
          </p:cNvSpPr>
          <p:nvPr>
            <p:ph idx="1"/>
          </p:nvPr>
        </p:nvSpPr>
        <p:spPr>
          <a:xfrm>
            <a:off x="1656840" y="1525458"/>
            <a:ext cx="6344760" cy="3390302"/>
          </a:xfrm>
        </p:spPr>
        <p:txBody>
          <a:bodyPr/>
          <a:lstStyle/>
          <a:p>
            <a:pPr eaLnBrk="1" hangingPunct="1">
              <a:buFontTx/>
              <a:buChar char="•"/>
            </a:pPr>
            <a:r>
              <a:rPr lang="en-US" sz="2100" smtClean="0">
                <a:latin typeface="Arial" panose="020B0604020202020204" pitchFamily="34" charset="0"/>
                <a:cs typeface="Arial" panose="020B0604020202020204" pitchFamily="34" charset="0"/>
              </a:rPr>
              <a:t>Who’s Who in telecommunications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Who’s Who in international standards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Who’s Who in internet standards</a:t>
            </a:r>
            <a:endParaRPr lang="en-US" sz="2100" smtClean="0">
              <a:latin typeface="Arial" panose="020B0604020202020204" pitchFamily="34" charset="0"/>
              <a:cs typeface="Arial" panose="020B0604020202020204" pitchFamily="34" charset="0"/>
            </a:endParaRPr>
          </a:p>
        </p:txBody>
      </p:sp>
      <p:sp>
        <p:nvSpPr>
          <p:cNvPr id="55300"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700" dirty="0" smtClean="0">
                <a:cs typeface="Arial" panose="020B0604020202020204" pitchFamily="34" charset="0"/>
              </a:rPr>
              <a:t>Who’s Who in International Standards (1)</a:t>
            </a:r>
            <a:endParaRPr lang="en-US" sz="2700" dirty="0" smtClean="0">
              <a:cs typeface="Arial" panose="020B0604020202020204" pitchFamily="34" charset="0"/>
            </a:endParaRPr>
          </a:p>
        </p:txBody>
      </p:sp>
      <p:sp>
        <p:nvSpPr>
          <p:cNvPr id="5123" name="Rectangle 3"/>
          <p:cNvSpPr>
            <a:spLocks noGrp="1" noChangeArrowheads="1"/>
          </p:cNvSpPr>
          <p:nvPr>
            <p:ph idx="1"/>
          </p:nvPr>
        </p:nvSpPr>
        <p:spPr>
          <a:xfrm>
            <a:off x="1371040" y="3772560"/>
            <a:ext cx="6415019" cy="1028880"/>
          </a:xfrm>
        </p:spPr>
        <p:txBody>
          <a:bodyPr/>
          <a:lstStyle/>
          <a:p>
            <a:pPr algn="ctr">
              <a:buFontTx/>
              <a:buNone/>
            </a:pPr>
            <a:r>
              <a:rPr lang="en-US" sz="1725" smtClean="0">
                <a:latin typeface="Arial" panose="020B0604020202020204" pitchFamily="34" charset="0"/>
                <a:cs typeface="Arial" panose="020B0604020202020204" pitchFamily="34" charset="0"/>
              </a:rPr>
              <a:t>The 802 working groups. The important ones are marked with *.</a:t>
            </a:r>
            <a:endParaRPr lang="en-US" sz="1725" smtClean="0">
              <a:latin typeface="Arial" panose="020B0604020202020204" pitchFamily="34" charset="0"/>
              <a:cs typeface="Arial" panose="020B0604020202020204" pitchFamily="34" charset="0"/>
            </a:endParaRPr>
          </a:p>
          <a:p>
            <a:pPr algn="ctr">
              <a:buFontTx/>
              <a:buNone/>
            </a:pPr>
            <a:r>
              <a:rPr lang="en-US" sz="1725" smtClean="0">
                <a:latin typeface="Arial" panose="020B0604020202020204" pitchFamily="34" charset="0"/>
                <a:cs typeface="Arial" panose="020B0604020202020204" pitchFamily="34" charset="0"/>
              </a:rPr>
              <a:t>The ones marked with </a:t>
            </a:r>
            <a:r>
              <a:rPr lang="en-US" sz="1725" smtClean="0">
                <a:latin typeface="Arial" panose="020B0604020202020204" pitchFamily="34" charset="0"/>
                <a:cs typeface="Arial" panose="020B0604020202020204" pitchFamily="34" charset="0"/>
                <a:sym typeface="Symbol" panose="05050102010706020507" pitchFamily="18" charset="2"/>
              </a:rPr>
              <a:t></a:t>
            </a:r>
            <a:r>
              <a:rPr lang="en-US" sz="1725" smtClean="0">
                <a:latin typeface="Arial" panose="020B0604020202020204" pitchFamily="34" charset="0"/>
                <a:cs typeface="Arial" panose="020B0604020202020204" pitchFamily="34" charset="0"/>
              </a:rPr>
              <a:t> are hibernating. The one marked with † gave  up and disbanded itself.</a:t>
            </a:r>
            <a:endParaRPr lang="en-US" sz="1725" smtClean="0">
              <a:latin typeface="Arial" panose="020B0604020202020204" pitchFamily="34" charset="0"/>
              <a:cs typeface="Arial" panose="020B0604020202020204" pitchFamily="34" charset="0"/>
            </a:endParaRPr>
          </a:p>
        </p:txBody>
      </p:sp>
      <p:sp>
        <p:nvSpPr>
          <p:cNvPr id="5632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6325" name="Picture 6"/>
          <p:cNvPicPr>
            <a:picLocks noChangeAspect="1" noChangeArrowheads="1"/>
          </p:cNvPicPr>
          <p:nvPr/>
        </p:nvPicPr>
        <p:blipFill>
          <a:blip r:embed="rId1" cstate="print"/>
          <a:srcRect/>
          <a:stretch>
            <a:fillRect/>
          </a:stretch>
        </p:blipFill>
        <p:spPr bwMode="auto">
          <a:xfrm>
            <a:off x="1760443" y="650195"/>
            <a:ext cx="5284918" cy="3143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Uses of Computer Networks</a:t>
            </a:r>
            <a:endParaRPr lang="en-US" sz="2700" dirty="0" smtClean="0">
              <a:cs typeface="Arial" panose="020B0604020202020204" pitchFamily="34" charset="0"/>
            </a:endParaRPr>
          </a:p>
        </p:txBody>
      </p:sp>
      <p:sp>
        <p:nvSpPr>
          <p:cNvPr id="5123" name="Rectangle 3"/>
          <p:cNvSpPr>
            <a:spLocks noGrp="1" noChangeArrowheads="1"/>
          </p:cNvSpPr>
          <p:nvPr>
            <p:ph idx="1"/>
          </p:nvPr>
        </p:nvSpPr>
        <p:spPr>
          <a:xfrm>
            <a:off x="1263389" y="914084"/>
            <a:ext cx="6738211" cy="4001676"/>
          </a:xfrm>
        </p:spPr>
        <p:txBody>
          <a:bodyPr/>
          <a:lstStyle/>
          <a:p>
            <a:pPr eaLnBrk="1" hangingPunct="1">
              <a:buFontTx/>
              <a:buChar char="•"/>
            </a:pPr>
            <a:r>
              <a:rPr lang="en-US" sz="2100" smtClean="0">
                <a:latin typeface="Arial" panose="020B0604020202020204" pitchFamily="34" charset="0"/>
                <a:cs typeface="Arial" panose="020B0604020202020204" pitchFamily="34" charset="0"/>
              </a:rPr>
              <a:t>Classification based on application domains, areas, and contents etc.</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Domains: personal, home, various businesses and industries, education, finance, medical, social, military</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Media: wired, wireless, mobile</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Contents: text, voice, music, graphic, images, multimedia, hypertext, video (conferencing and streaming)</a:t>
            </a:r>
            <a:endParaRPr lang="en-US" sz="2100" smtClean="0">
              <a:latin typeface="Arial" panose="020B0604020202020204" pitchFamily="34" charset="0"/>
              <a:cs typeface="Arial" panose="020B0604020202020204" pitchFamily="34" charset="0"/>
            </a:endParaRPr>
          </a:p>
          <a:p>
            <a:pPr eaLnBrk="1" hangingPunct="1">
              <a:buFontTx/>
              <a:buChar char="•"/>
            </a:pPr>
            <a:endParaRPr lang="en-US" sz="2100" smtClean="0">
              <a:latin typeface="Arial" panose="020B0604020202020204" pitchFamily="34" charset="0"/>
              <a:cs typeface="Arial" panose="020B0604020202020204" pitchFamily="34" charset="0"/>
            </a:endParaRPr>
          </a:p>
          <a:p>
            <a:pPr eaLnBrk="1" hangingPunct="1">
              <a:buFontTx/>
              <a:buChar char="•"/>
            </a:pPr>
            <a:endParaRPr lang="en-US" sz="2100" smtClean="0">
              <a:latin typeface="Arial" panose="020B0604020202020204" pitchFamily="34" charset="0"/>
              <a:cs typeface="Arial" panose="020B0604020202020204" pitchFamily="34" charset="0"/>
            </a:endParaRPr>
          </a:p>
        </p:txBody>
      </p:sp>
      <p:sp>
        <p:nvSpPr>
          <p:cNvPr id="512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2700" dirty="0" smtClean="0">
                <a:cs typeface="Arial" panose="020B0604020202020204" pitchFamily="34" charset="0"/>
              </a:rPr>
              <a:t>Who’s Who in International Standards (2)</a:t>
            </a:r>
            <a:endParaRPr lang="en-US" sz="2700" dirty="0" smtClean="0">
              <a:cs typeface="Arial" panose="020B0604020202020204" pitchFamily="34" charset="0"/>
            </a:endParaRPr>
          </a:p>
        </p:txBody>
      </p:sp>
      <p:sp>
        <p:nvSpPr>
          <p:cNvPr id="5123" name="Rectangle 3"/>
          <p:cNvSpPr>
            <a:spLocks noGrp="1" noChangeArrowheads="1"/>
          </p:cNvSpPr>
          <p:nvPr>
            <p:ph idx="1"/>
          </p:nvPr>
        </p:nvSpPr>
        <p:spPr>
          <a:xfrm>
            <a:off x="1371040" y="3658240"/>
            <a:ext cx="6415019" cy="1028880"/>
          </a:xfrm>
        </p:spPr>
        <p:txBody>
          <a:bodyPr/>
          <a:lstStyle/>
          <a:p>
            <a:pPr algn="ctr">
              <a:buFontTx/>
              <a:buNone/>
            </a:pPr>
            <a:r>
              <a:rPr lang="en-US" sz="1725" smtClean="0">
                <a:latin typeface="Arial" panose="020B0604020202020204" pitchFamily="34" charset="0"/>
                <a:cs typeface="Arial" panose="020B0604020202020204" pitchFamily="34" charset="0"/>
              </a:rPr>
              <a:t>The 802 working groups.  The important ones are marked with *.</a:t>
            </a:r>
            <a:endParaRPr lang="en-US" sz="1725" smtClean="0">
              <a:latin typeface="Arial" panose="020B0604020202020204" pitchFamily="34" charset="0"/>
              <a:cs typeface="Arial" panose="020B0604020202020204" pitchFamily="34" charset="0"/>
            </a:endParaRPr>
          </a:p>
          <a:p>
            <a:pPr algn="ctr">
              <a:buFontTx/>
              <a:buNone/>
            </a:pPr>
            <a:r>
              <a:rPr lang="en-US" sz="1725" smtClean="0">
                <a:latin typeface="Arial" panose="020B0604020202020204" pitchFamily="34" charset="0"/>
                <a:cs typeface="Arial" panose="020B0604020202020204" pitchFamily="34" charset="0"/>
              </a:rPr>
              <a:t>The ones marked with </a:t>
            </a:r>
            <a:r>
              <a:rPr lang="en-US" sz="1725" smtClean="0">
                <a:latin typeface="Arial" panose="020B0604020202020204" pitchFamily="34" charset="0"/>
                <a:cs typeface="Arial" panose="020B0604020202020204" pitchFamily="34" charset="0"/>
                <a:sym typeface="Symbol" panose="05050102010706020507" pitchFamily="18" charset="2"/>
              </a:rPr>
              <a:t></a:t>
            </a:r>
            <a:r>
              <a:rPr lang="en-US" sz="1725" smtClean="0">
                <a:latin typeface="Arial" panose="020B0604020202020204" pitchFamily="34" charset="0"/>
                <a:cs typeface="Arial" panose="020B0604020202020204" pitchFamily="34" charset="0"/>
              </a:rPr>
              <a:t> are hibernating. The one marked with † gave  up and disbanded itself.</a:t>
            </a:r>
            <a:endParaRPr lang="en-US" sz="1725" smtClean="0">
              <a:latin typeface="Arial" panose="020B0604020202020204" pitchFamily="34" charset="0"/>
              <a:cs typeface="Arial" panose="020B0604020202020204" pitchFamily="34" charset="0"/>
            </a:endParaRPr>
          </a:p>
        </p:txBody>
      </p:sp>
      <p:sp>
        <p:nvSpPr>
          <p:cNvPr id="57348"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7349" name="Picture 6"/>
          <p:cNvPicPr>
            <a:picLocks noChangeAspect="1" noChangeArrowheads="1"/>
          </p:cNvPicPr>
          <p:nvPr/>
        </p:nvPicPr>
        <p:blipFill>
          <a:blip r:embed="rId1" cstate="print"/>
          <a:srcRect/>
          <a:stretch>
            <a:fillRect/>
          </a:stretch>
        </p:blipFill>
        <p:spPr bwMode="auto">
          <a:xfrm>
            <a:off x="1615161" y="855018"/>
            <a:ext cx="5902960" cy="272939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700" dirty="0" smtClean="0">
                <a:cs typeface="Arial" panose="020B0604020202020204" pitchFamily="34" charset="0"/>
              </a:rPr>
              <a:t>Metric Units (1)</a:t>
            </a:r>
            <a:endParaRPr lang="en-US" sz="2700" dirty="0" smtClean="0">
              <a:cs typeface="Arial" panose="020B0604020202020204" pitchFamily="34" charset="0"/>
            </a:endParaRPr>
          </a:p>
        </p:txBody>
      </p:sp>
      <p:sp>
        <p:nvSpPr>
          <p:cNvPr id="58371"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The principal metric prefixes</a:t>
            </a:r>
            <a:endParaRPr lang="en-US" smtClean="0">
              <a:latin typeface="Arial" panose="020B0604020202020204" pitchFamily="34" charset="0"/>
              <a:cs typeface="Arial" panose="020B0604020202020204" pitchFamily="34" charset="0"/>
            </a:endParaRPr>
          </a:p>
        </p:txBody>
      </p:sp>
      <p:sp>
        <p:nvSpPr>
          <p:cNvPr id="58372"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8373" name="Picture 6"/>
          <p:cNvPicPr>
            <a:picLocks noChangeAspect="1" noChangeArrowheads="1"/>
          </p:cNvPicPr>
          <p:nvPr/>
        </p:nvPicPr>
        <p:blipFill>
          <a:blip r:embed="rId1" cstate="print"/>
          <a:srcRect/>
          <a:stretch>
            <a:fillRect/>
          </a:stretch>
        </p:blipFill>
        <p:spPr bwMode="auto">
          <a:xfrm>
            <a:off x="1940258" y="737126"/>
            <a:ext cx="5139636" cy="3429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2700" dirty="0" smtClean="0">
                <a:cs typeface="Arial" panose="020B0604020202020204" pitchFamily="34" charset="0"/>
              </a:rPr>
              <a:t>Metric Units (2)</a:t>
            </a:r>
            <a:endParaRPr lang="en-US" sz="2700" dirty="0" smtClean="0">
              <a:cs typeface="Arial" panose="020B0604020202020204" pitchFamily="34" charset="0"/>
            </a:endParaRPr>
          </a:p>
        </p:txBody>
      </p:sp>
      <p:sp>
        <p:nvSpPr>
          <p:cNvPr id="59395"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The principal metric prefixes</a:t>
            </a:r>
            <a:endParaRPr lang="en-US" smtClean="0">
              <a:latin typeface="Arial" panose="020B0604020202020204" pitchFamily="34" charset="0"/>
              <a:cs typeface="Arial" panose="020B0604020202020204" pitchFamily="34" charset="0"/>
            </a:endParaRPr>
          </a:p>
        </p:txBody>
      </p:sp>
      <p:sp>
        <p:nvSpPr>
          <p:cNvPr id="59396"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59397" name="Picture 6"/>
          <p:cNvPicPr>
            <a:picLocks noChangeAspect="1" noChangeArrowheads="1"/>
          </p:cNvPicPr>
          <p:nvPr/>
        </p:nvPicPr>
        <p:blipFill>
          <a:blip r:embed="rId1" cstate="print"/>
          <a:srcRect/>
          <a:stretch>
            <a:fillRect/>
          </a:stretch>
        </p:blipFill>
        <p:spPr bwMode="auto">
          <a:xfrm>
            <a:off x="1952167" y="726408"/>
            <a:ext cx="5456398" cy="345818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pPr eaLnBrk="1" hangingPunct="1"/>
            <a:r>
              <a:rPr lang="en-US" sz="2700" smtClean="0">
                <a:latin typeface="Arial" panose="020B0604020202020204" pitchFamily="34" charset="0"/>
                <a:cs typeface="Arial" panose="020B0604020202020204" pitchFamily="34" charset="0"/>
              </a:rPr>
              <a:t>End</a:t>
            </a:r>
            <a:endParaRPr lang="en-US" sz="2700" smtClean="0">
              <a:latin typeface="Arial" panose="020B0604020202020204" pitchFamily="34" charset="0"/>
              <a:cs typeface="Arial" panose="020B0604020202020204" pitchFamily="34" charset="0"/>
            </a:endParaRPr>
          </a:p>
        </p:txBody>
      </p:sp>
      <p:sp>
        <p:nvSpPr>
          <p:cNvPr id="60419"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1</a:t>
            </a:r>
            <a:endParaRPr lang="en-US" smtClean="0">
              <a:latin typeface="Arial" panose="020B0604020202020204" pitchFamily="34" charset="0"/>
              <a:cs typeface="Arial" panose="020B0604020202020204" pitchFamily="34" charset="0"/>
            </a:endParaRPr>
          </a:p>
        </p:txBody>
      </p:sp>
      <p:sp>
        <p:nvSpPr>
          <p:cNvPr id="60420" name="Rectangle 5"/>
          <p:cNvSpPr>
            <a:spLocks noGrp="1" noChangeArrowheads="1"/>
          </p:cNvSpPr>
          <p:nvPr>
            <p:ph type="ftr" sz="quarter" idx="3"/>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b="1" dirty="0" smtClean="0">
                <a:latin typeface="+mn-ea"/>
                <a:cs typeface="+mn-ea"/>
              </a:rPr>
              <a:t>Applications Examples</a:t>
            </a:r>
            <a:endParaRPr lang="en-US" b="1" dirty="0">
              <a:latin typeface="+mn-ea"/>
              <a:cs typeface="+mn-ea"/>
            </a:endParaRPr>
          </a:p>
        </p:txBody>
      </p:sp>
      <p:sp>
        <p:nvSpPr>
          <p:cNvPr id="5" name="Content Placeholder 4"/>
          <p:cNvSpPr>
            <a:spLocks noGrp="1"/>
          </p:cNvSpPr>
          <p:nvPr>
            <p:ph idx="1"/>
          </p:nvPr>
        </p:nvSpPr>
        <p:spPr>
          <a:xfrm>
            <a:off x="1714000" y="842634"/>
            <a:ext cx="6287600" cy="4015966"/>
          </a:xfrm>
        </p:spPr>
        <p:txBody>
          <a:bodyPr/>
          <a:lstStyle/>
          <a:p>
            <a:r>
              <a:rPr lang="en-US" dirty="0" smtClean="0">
                <a:solidFill>
                  <a:srgbClr val="002060"/>
                </a:solidFill>
              </a:rPr>
              <a:t>Resource Sharing</a:t>
            </a:r>
            <a:endParaRPr lang="en-US" dirty="0" smtClean="0">
              <a:solidFill>
                <a:srgbClr val="002060"/>
              </a:solidFill>
            </a:endParaRPr>
          </a:p>
          <a:p>
            <a:pPr lvl="1"/>
            <a:r>
              <a:rPr lang="en-US" dirty="0" smtClean="0">
                <a:solidFill>
                  <a:srgbClr val="002060"/>
                </a:solidFill>
              </a:rPr>
              <a:t>Common Printer</a:t>
            </a:r>
            <a:endParaRPr lang="en-US" dirty="0" smtClean="0">
              <a:solidFill>
                <a:srgbClr val="002060"/>
              </a:solidFill>
            </a:endParaRPr>
          </a:p>
          <a:p>
            <a:pPr lvl="1"/>
            <a:r>
              <a:rPr lang="en-US" dirty="0" smtClean="0">
                <a:solidFill>
                  <a:srgbClr val="002060"/>
                </a:solidFill>
              </a:rPr>
              <a:t>Backup Systems</a:t>
            </a:r>
            <a:endParaRPr lang="en-US" dirty="0" smtClean="0">
              <a:solidFill>
                <a:srgbClr val="002060"/>
              </a:solidFill>
            </a:endParaRPr>
          </a:p>
          <a:p>
            <a:r>
              <a:rPr lang="en-US" dirty="0" smtClean="0">
                <a:solidFill>
                  <a:srgbClr val="002060"/>
                </a:solidFill>
              </a:rPr>
              <a:t>VPN (Virtual Private Networks)</a:t>
            </a:r>
            <a:endParaRPr lang="en-US" dirty="0" smtClean="0">
              <a:solidFill>
                <a:srgbClr val="002060"/>
              </a:solidFill>
            </a:endParaRPr>
          </a:p>
          <a:p>
            <a:pPr lvl="1"/>
            <a:r>
              <a:rPr lang="en-US" dirty="0" smtClean="0">
                <a:solidFill>
                  <a:srgbClr val="002060"/>
                </a:solidFill>
              </a:rPr>
              <a:t>Ending the limitation of geographic disperse working environments.</a:t>
            </a:r>
            <a:endParaRPr lang="en-US" dirty="0" smtClean="0">
              <a:solidFill>
                <a:srgbClr val="002060"/>
              </a:solidFill>
            </a:endParaRPr>
          </a:p>
          <a:p>
            <a:r>
              <a:rPr lang="en-US" dirty="0" smtClean="0">
                <a:solidFill>
                  <a:srgbClr val="002060"/>
                </a:solidFill>
              </a:rPr>
              <a:t>Client - Server</a:t>
            </a:r>
            <a:endParaRPr lang="en-US" dirty="0" smtClean="0">
              <a:solidFill>
                <a:srgbClr val="002060"/>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cs typeface="+mn-lt"/>
              </a:rPr>
              <a:t>Applications</a:t>
            </a:r>
            <a:endParaRPr lang="en-US" b="1" dirty="0">
              <a:latin typeface="+mn-lt"/>
              <a:cs typeface="+mn-lt"/>
            </a:endParaRPr>
          </a:p>
        </p:txBody>
      </p:sp>
      <p:sp>
        <p:nvSpPr>
          <p:cNvPr id="3" name="Content Placeholder 2"/>
          <p:cNvSpPr>
            <a:spLocks noGrp="1"/>
          </p:cNvSpPr>
          <p:nvPr>
            <p:ph idx="1"/>
          </p:nvPr>
        </p:nvSpPr>
        <p:spPr/>
        <p:txBody>
          <a:bodyPr/>
          <a:lstStyle/>
          <a:p>
            <a:pPr lvl="1"/>
            <a:r>
              <a:rPr lang="en-US" dirty="0" smtClean="0">
                <a:solidFill>
                  <a:srgbClr val="002060"/>
                </a:solidFill>
                <a:sym typeface="+mn-ea"/>
              </a:rPr>
              <a:t>Information and </a:t>
            </a:r>
            <a:r>
              <a:rPr lang="en-US" dirty="0" smtClean="0">
                <a:solidFill>
                  <a:srgbClr val="002060"/>
                </a:solidFill>
              </a:rPr>
              <a:t>Data Sharing</a:t>
            </a:r>
            <a:endParaRPr lang="en-US" dirty="0" smtClean="0">
              <a:solidFill>
                <a:srgbClr val="002060"/>
              </a:solidFill>
            </a:endParaRPr>
          </a:p>
          <a:p>
            <a:pPr lvl="2"/>
            <a:r>
              <a:rPr lang="en-US" dirty="0" smtClean="0">
                <a:solidFill>
                  <a:srgbClr val="002060"/>
                </a:solidFill>
              </a:rPr>
              <a:t>Many web applications, including social and industries</a:t>
            </a:r>
            <a:endParaRPr lang="en-US" dirty="0" smtClean="0">
              <a:solidFill>
                <a:srgbClr val="002060"/>
              </a:solidFill>
            </a:endParaRPr>
          </a:p>
          <a:p>
            <a:pPr lvl="2"/>
            <a:r>
              <a:rPr lang="en-US" dirty="0" smtClean="0">
                <a:solidFill>
                  <a:srgbClr val="002060"/>
                </a:solidFill>
              </a:rPr>
              <a:t>Online education</a:t>
            </a:r>
            <a:endParaRPr lang="en-US" dirty="0" smtClean="0">
              <a:solidFill>
                <a:srgbClr val="002060"/>
              </a:solidFill>
            </a:endParaRPr>
          </a:p>
          <a:p>
            <a:pPr lvl="2"/>
            <a:r>
              <a:rPr lang="en-US" dirty="0" smtClean="0">
                <a:solidFill>
                  <a:srgbClr val="002060"/>
                </a:solidFill>
              </a:rPr>
              <a:t>Email</a:t>
            </a:r>
            <a:endParaRPr lang="en-US" dirty="0" smtClean="0">
              <a:solidFill>
                <a:srgbClr val="002060"/>
              </a:solidFill>
            </a:endParaRPr>
          </a:p>
          <a:p>
            <a:pPr lvl="2"/>
            <a:r>
              <a:rPr lang="en-US" dirty="0" smtClean="0">
                <a:solidFill>
                  <a:srgbClr val="002060"/>
                </a:solidFill>
              </a:rPr>
              <a:t>VoIP</a:t>
            </a:r>
            <a:endParaRPr lang="en-US" dirty="0" smtClean="0">
              <a:solidFill>
                <a:srgbClr val="002060"/>
              </a:solidFill>
            </a:endParaRPr>
          </a:p>
          <a:p>
            <a:pPr lvl="2"/>
            <a:r>
              <a:rPr lang="en-US" dirty="0" smtClean="0">
                <a:solidFill>
                  <a:srgbClr val="002060"/>
                </a:solidFill>
              </a:rPr>
              <a:t>Video</a:t>
            </a:r>
            <a:endParaRPr lang="en-US" dirty="0" smtClean="0">
              <a:solidFill>
                <a:srgbClr val="002060"/>
              </a:solidFill>
            </a:endParaRPr>
          </a:p>
          <a:p>
            <a:pPr lvl="2"/>
            <a:r>
              <a:rPr lang="en-US" dirty="0" smtClean="0">
                <a:solidFill>
                  <a:srgbClr val="002060"/>
                </a:solidFill>
              </a:rPr>
              <a:t>Tele-Conferencing</a:t>
            </a:r>
            <a:endParaRPr lang="en-US" dirty="0" smtClean="0">
              <a:solidFill>
                <a:srgbClr val="002060"/>
              </a:solidFill>
            </a:endParaRPr>
          </a:p>
          <a:p>
            <a:pPr lvl="2"/>
            <a:r>
              <a:rPr lang="en-US" dirty="0" smtClean="0">
                <a:solidFill>
                  <a:srgbClr val="002060"/>
                </a:solidFill>
              </a:rPr>
              <a:t>Desktop Sharing</a:t>
            </a:r>
            <a:endParaRPr lang="en-US" dirty="0" smtClean="0">
              <a:solidFill>
                <a:srgbClr val="002060"/>
              </a:solidFill>
            </a:endParaRPr>
          </a:p>
          <a:p>
            <a:pPr lvl="2"/>
            <a:r>
              <a:rPr lang="en-US" dirty="0" smtClean="0">
                <a:solidFill>
                  <a:srgbClr val="002060"/>
                </a:solidFill>
              </a:rPr>
              <a:t>Telemedicine</a:t>
            </a:r>
            <a:endParaRPr lang="en-US" dirty="0" smtClean="0">
              <a:solidFill>
                <a:srgbClr val="002060"/>
              </a:solidFill>
            </a:endParaRPr>
          </a:p>
          <a:p>
            <a:pPr lvl="1"/>
            <a:r>
              <a:rPr lang="en-US" dirty="0" smtClean="0">
                <a:solidFill>
                  <a:srgbClr val="002060"/>
                </a:solidFill>
              </a:rPr>
              <a:t>e-commerce</a:t>
            </a:r>
            <a:endParaRPr lang="en-US" dirty="0" smtClean="0">
              <a:solidFill>
                <a:srgbClr val="002060"/>
              </a:solidFill>
            </a:endParaRPr>
          </a:p>
          <a:p>
            <a:pPr lvl="2"/>
            <a:r>
              <a:rPr lang="en-US" dirty="0" smtClean="0">
                <a:solidFill>
                  <a:srgbClr val="002060"/>
                </a:solidFill>
              </a:rPr>
              <a:t>Shopping from home</a:t>
            </a:r>
            <a:endParaRPr lang="en-US" dirty="0" smtClean="0">
              <a:solidFill>
                <a:srgbClr val="002060"/>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cs typeface="+mn-lt"/>
              </a:rPr>
              <a:t>Applications</a:t>
            </a:r>
            <a:endParaRPr lang="en-US" b="1" dirty="0">
              <a:latin typeface="+mn-lt"/>
              <a:cs typeface="+mn-lt"/>
            </a:endParaRPr>
          </a:p>
        </p:txBody>
      </p:sp>
      <p:sp>
        <p:nvSpPr>
          <p:cNvPr id="3" name="Content Placeholder 2"/>
          <p:cNvSpPr>
            <a:spLocks noGrp="1"/>
          </p:cNvSpPr>
          <p:nvPr>
            <p:ph idx="1"/>
          </p:nvPr>
        </p:nvSpPr>
        <p:spPr>
          <a:xfrm>
            <a:off x="1714000" y="571600"/>
            <a:ext cx="5968933" cy="4287000"/>
          </a:xfrm>
        </p:spPr>
        <p:txBody>
          <a:bodyPr/>
          <a:lstStyle/>
          <a:p>
            <a:r>
              <a:rPr lang="en-US" dirty="0" smtClean="0">
                <a:solidFill>
                  <a:srgbClr val="002060"/>
                </a:solidFill>
              </a:rPr>
              <a:t>Peer-to-Peer Applications</a:t>
            </a:r>
            <a:endParaRPr lang="en-US" dirty="0" smtClean="0">
              <a:solidFill>
                <a:srgbClr val="002060"/>
              </a:solidFill>
            </a:endParaRPr>
          </a:p>
          <a:p>
            <a:pPr lvl="1"/>
            <a:r>
              <a:rPr lang="en-US" dirty="0" smtClean="0">
                <a:solidFill>
                  <a:srgbClr val="002060"/>
                </a:solidFill>
              </a:rPr>
              <a:t>P2P</a:t>
            </a:r>
            <a:endParaRPr lang="en-US" dirty="0" smtClean="0">
              <a:solidFill>
                <a:srgbClr val="002060"/>
              </a:solidFill>
            </a:endParaRPr>
          </a:p>
          <a:p>
            <a:pPr lvl="1"/>
            <a:r>
              <a:rPr lang="en-US" dirty="0" smtClean="0">
                <a:solidFill>
                  <a:srgbClr val="002060"/>
                </a:solidFill>
              </a:rPr>
              <a:t>Sharing Music and Videos</a:t>
            </a:r>
            <a:endParaRPr lang="en-US" dirty="0" smtClean="0">
              <a:solidFill>
                <a:srgbClr val="002060"/>
              </a:solidFill>
            </a:endParaRPr>
          </a:p>
          <a:p>
            <a:pPr lvl="1"/>
            <a:r>
              <a:rPr lang="en-US" dirty="0" smtClean="0">
                <a:solidFill>
                  <a:srgbClr val="002060"/>
                </a:solidFill>
              </a:rPr>
              <a:t>Email, etc.</a:t>
            </a:r>
            <a:endParaRPr lang="en-US" dirty="0" smtClean="0">
              <a:solidFill>
                <a:srgbClr val="002060"/>
              </a:solidFill>
            </a:endParaRPr>
          </a:p>
          <a:p>
            <a:r>
              <a:rPr lang="en-US" dirty="0" smtClean="0">
                <a:solidFill>
                  <a:srgbClr val="002060"/>
                </a:solidFill>
              </a:rPr>
              <a:t>Applications that involve interaction between </a:t>
            </a:r>
            <a:endParaRPr lang="en-US" dirty="0" smtClean="0">
              <a:solidFill>
                <a:srgbClr val="002060"/>
              </a:solidFill>
            </a:endParaRPr>
          </a:p>
          <a:p>
            <a:pPr lvl="1"/>
            <a:r>
              <a:rPr lang="en-US" dirty="0" smtClean="0">
                <a:solidFill>
                  <a:srgbClr val="002060"/>
                </a:solidFill>
              </a:rPr>
              <a:t>a person and a remote user</a:t>
            </a:r>
            <a:endParaRPr lang="en-US" dirty="0" smtClean="0">
              <a:solidFill>
                <a:srgbClr val="002060"/>
              </a:solidFill>
            </a:endParaRPr>
          </a:p>
          <a:p>
            <a:pPr lvl="1"/>
            <a:r>
              <a:rPr lang="en-US" dirty="0" smtClean="0">
                <a:solidFill>
                  <a:srgbClr val="002060"/>
                </a:solidFill>
              </a:rPr>
              <a:t>Person-to-person communication </a:t>
            </a:r>
            <a:endParaRPr lang="en-US" dirty="0" smtClean="0">
              <a:solidFill>
                <a:srgbClr val="002060"/>
              </a:solidFill>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cs typeface="+mn-lt"/>
              </a:rPr>
              <a:t>Applications</a:t>
            </a:r>
            <a:endParaRPr lang="en-US" b="1" dirty="0">
              <a:latin typeface="+mn-lt"/>
              <a:cs typeface="+mn-lt"/>
            </a:endParaRPr>
          </a:p>
        </p:txBody>
      </p:sp>
      <p:sp>
        <p:nvSpPr>
          <p:cNvPr id="3" name="Content Placeholder 2"/>
          <p:cNvSpPr>
            <a:spLocks noGrp="1"/>
          </p:cNvSpPr>
          <p:nvPr>
            <p:ph idx="1"/>
          </p:nvPr>
        </p:nvSpPr>
        <p:spPr>
          <a:xfrm>
            <a:off x="1472975" y="571600"/>
            <a:ext cx="6389535" cy="4486107"/>
          </a:xfrm>
        </p:spPr>
        <p:txBody>
          <a:bodyPr/>
          <a:lstStyle/>
          <a:p>
            <a:r>
              <a:rPr lang="en-US" sz="2100" dirty="0" smtClean="0">
                <a:solidFill>
                  <a:srgbClr val="002060"/>
                </a:solidFill>
              </a:rPr>
              <a:t>Person – to – Person Communication</a:t>
            </a:r>
            <a:endParaRPr lang="en-US" sz="2100" dirty="0" smtClean="0">
              <a:solidFill>
                <a:srgbClr val="002060"/>
              </a:solidFill>
            </a:endParaRPr>
          </a:p>
          <a:p>
            <a:pPr lvl="1"/>
            <a:r>
              <a:rPr lang="en-US" sz="1800" dirty="0" smtClean="0">
                <a:solidFill>
                  <a:srgbClr val="002060"/>
                </a:solidFill>
              </a:rPr>
              <a:t>Audio + Video (Wechat, QQ)</a:t>
            </a:r>
            <a:endParaRPr lang="en-US" sz="1800" dirty="0" smtClean="0">
              <a:solidFill>
                <a:srgbClr val="002060"/>
              </a:solidFill>
            </a:endParaRPr>
          </a:p>
          <a:p>
            <a:pPr lvl="1"/>
            <a:r>
              <a:rPr lang="en-US" sz="1800" dirty="0" smtClean="0">
                <a:solidFill>
                  <a:srgbClr val="002060"/>
                </a:solidFill>
              </a:rPr>
              <a:t>Instant Messaging (Wechat, QQ, Twitter)</a:t>
            </a:r>
            <a:endParaRPr lang="en-US" sz="1800" dirty="0" smtClean="0">
              <a:solidFill>
                <a:srgbClr val="002060"/>
              </a:solidFill>
            </a:endParaRPr>
          </a:p>
          <a:p>
            <a:pPr lvl="1"/>
            <a:r>
              <a:rPr lang="en-US" sz="1800" dirty="0" smtClean="0">
                <a:solidFill>
                  <a:srgbClr val="002060"/>
                </a:solidFill>
              </a:rPr>
              <a:t>Online Audio and Music (Radio Channels, Ximalaya, QQ Music, Kugou)</a:t>
            </a:r>
            <a:endParaRPr lang="en-US" sz="1800" dirty="0" smtClean="0">
              <a:solidFill>
                <a:srgbClr val="002060"/>
              </a:solidFill>
            </a:endParaRPr>
          </a:p>
          <a:p>
            <a:pPr lvl="1"/>
            <a:r>
              <a:rPr lang="en-US" sz="1800" dirty="0" smtClean="0">
                <a:solidFill>
                  <a:srgbClr val="002060"/>
                </a:solidFill>
              </a:rPr>
              <a:t>Online Video (Tencent Video, Baidu Video, YouTube)</a:t>
            </a:r>
            <a:endParaRPr lang="en-US" sz="1800" dirty="0" smtClean="0">
              <a:solidFill>
                <a:srgbClr val="002060"/>
              </a:solidFill>
            </a:endParaRPr>
          </a:p>
          <a:p>
            <a:pPr lvl="1"/>
            <a:r>
              <a:rPr lang="en-US" sz="1800" dirty="0" err="1" smtClean="0">
                <a:solidFill>
                  <a:srgbClr val="002060"/>
                </a:solidFill>
              </a:rPr>
              <a:t>Telelearning</a:t>
            </a:r>
            <a:endParaRPr lang="en-US" sz="1800" dirty="0" smtClean="0">
              <a:solidFill>
                <a:srgbClr val="002060"/>
              </a:solidFill>
            </a:endParaRPr>
          </a:p>
          <a:p>
            <a:pPr lvl="1"/>
            <a:r>
              <a:rPr lang="en-US" sz="1800" dirty="0" smtClean="0">
                <a:solidFill>
                  <a:srgbClr val="002060"/>
                </a:solidFill>
              </a:rPr>
              <a:t>Social Networking:</a:t>
            </a:r>
            <a:endParaRPr lang="en-US" sz="1800" dirty="0" smtClean="0">
              <a:solidFill>
                <a:srgbClr val="002060"/>
              </a:solidFill>
            </a:endParaRPr>
          </a:p>
          <a:p>
            <a:pPr lvl="2"/>
            <a:r>
              <a:rPr lang="en-US" sz="1500" dirty="0" err="1" smtClean="0">
                <a:solidFill>
                  <a:srgbClr val="002060"/>
                </a:solidFill>
              </a:rPr>
              <a:t>Wechat, QQ</a:t>
            </a:r>
            <a:endParaRPr lang="en-US" sz="1500" dirty="0" err="1" smtClean="0">
              <a:solidFill>
                <a:srgbClr val="002060"/>
              </a:solidFill>
            </a:endParaRPr>
          </a:p>
          <a:p>
            <a:pPr lvl="2"/>
            <a:r>
              <a:rPr lang="en-US" sz="1500" dirty="0" err="1" smtClean="0">
                <a:solidFill>
                  <a:srgbClr val="002060"/>
                </a:solidFill>
              </a:rPr>
              <a:t>Facebook, Linkedin</a:t>
            </a:r>
            <a:endParaRPr lang="en-US" sz="1500" dirty="0" smtClean="0">
              <a:solidFill>
                <a:srgbClr val="002060"/>
              </a:solidFill>
            </a:endParaRPr>
          </a:p>
          <a:p>
            <a:pPr lvl="2"/>
            <a:r>
              <a:rPr lang="en-US" sz="1500" dirty="0" smtClean="0">
                <a:solidFill>
                  <a:srgbClr val="002060"/>
                </a:solidFill>
              </a:rPr>
              <a:t>Wiki – Wikipedia</a:t>
            </a:r>
            <a:endParaRPr lang="en-US" sz="1500" dirty="0" smtClean="0">
              <a:solidFill>
                <a:srgbClr val="002060"/>
              </a:solidFill>
            </a:endParaRPr>
          </a:p>
          <a:p>
            <a:pPr lvl="1"/>
            <a:r>
              <a:rPr lang="en-US" sz="1800" dirty="0" smtClean="0">
                <a:solidFill>
                  <a:srgbClr val="002060"/>
                </a:solidFill>
              </a:rPr>
              <a:t>Home Shopping (Taobao, JD, Suning, Amazon)</a:t>
            </a:r>
            <a:endParaRPr lang="en-US" sz="1800" dirty="0" smtClean="0">
              <a:solidFill>
                <a:srgbClr val="002060"/>
              </a:solidFill>
            </a:endParaRPr>
          </a:p>
          <a:p>
            <a:pPr lvl="1"/>
            <a:r>
              <a:rPr lang="en-US" sz="1800" dirty="0" smtClean="0">
                <a:solidFill>
                  <a:srgbClr val="002060"/>
                </a:solidFill>
              </a:rPr>
              <a:t>Finances (Online Banking,</a:t>
            </a:r>
            <a:r>
              <a:rPr lang="zh-CN" altLang="en-US" sz="1800" dirty="0" smtClean="0">
                <a:solidFill>
                  <a:srgbClr val="002060"/>
                </a:solidFill>
              </a:rPr>
              <a:t>支付宝</a:t>
            </a:r>
            <a:r>
              <a:rPr lang="en-US" altLang="zh-CN" sz="1800" dirty="0" smtClean="0">
                <a:solidFill>
                  <a:srgbClr val="002060"/>
                </a:solidFill>
              </a:rPr>
              <a:t>, Wechat)</a:t>
            </a:r>
            <a:endParaRPr lang="en-US" sz="1800" dirty="0" smtClean="0">
              <a:solidFill>
                <a:srgbClr val="002060"/>
              </a:solidFill>
            </a:endParaRPr>
          </a:p>
          <a:p>
            <a:pPr lvl="1"/>
            <a:r>
              <a:rPr lang="en-US" sz="1800" dirty="0" smtClean="0">
                <a:solidFill>
                  <a:srgbClr val="002060"/>
                </a:solidFill>
              </a:rPr>
              <a:t>Online auctions (eBay)</a:t>
            </a:r>
            <a:endParaRPr lang="en-US" sz="1800" dirty="0" smtClean="0">
              <a:solidFill>
                <a:srgbClr val="002060"/>
              </a:solidFill>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cs typeface="+mn-lt"/>
              </a:rPr>
              <a:t>Applications</a:t>
            </a:r>
            <a:endParaRPr lang="en-US" b="1" dirty="0">
              <a:latin typeface="+mn-lt"/>
              <a:cs typeface="+mn-lt"/>
            </a:endParaRPr>
          </a:p>
        </p:txBody>
      </p:sp>
      <p:sp>
        <p:nvSpPr>
          <p:cNvPr id="3" name="Content Placeholder 2"/>
          <p:cNvSpPr>
            <a:spLocks noGrp="1"/>
          </p:cNvSpPr>
          <p:nvPr>
            <p:ph idx="1"/>
          </p:nvPr>
        </p:nvSpPr>
        <p:spPr/>
        <p:txBody>
          <a:bodyPr/>
          <a:lstStyle/>
          <a:p>
            <a:r>
              <a:rPr lang="en-US" sz="2100" dirty="0" smtClean="0">
                <a:solidFill>
                  <a:srgbClr val="002060"/>
                </a:solidFill>
              </a:rPr>
              <a:t>Entertainment:</a:t>
            </a:r>
            <a:endParaRPr lang="en-US" sz="2100" dirty="0" smtClean="0">
              <a:solidFill>
                <a:srgbClr val="002060"/>
              </a:solidFill>
            </a:endParaRPr>
          </a:p>
          <a:p>
            <a:pPr lvl="1"/>
            <a:r>
              <a:rPr lang="en-US" sz="1800" dirty="0" smtClean="0">
                <a:solidFill>
                  <a:srgbClr val="002060"/>
                </a:solidFill>
              </a:rPr>
              <a:t>MP3 and DVD-quality movies</a:t>
            </a:r>
            <a:endParaRPr lang="en-US" sz="1800" dirty="0" smtClean="0">
              <a:solidFill>
                <a:srgbClr val="002060"/>
              </a:solidFill>
            </a:endParaRPr>
          </a:p>
          <a:p>
            <a:pPr lvl="1"/>
            <a:r>
              <a:rPr lang="en-US" sz="1800" dirty="0" smtClean="0">
                <a:solidFill>
                  <a:srgbClr val="002060"/>
                </a:solidFill>
              </a:rPr>
              <a:t>TV shows – IPTV (IP </a:t>
            </a:r>
            <a:r>
              <a:rPr lang="en-US" sz="1800" dirty="0" err="1" smtClean="0">
                <a:solidFill>
                  <a:srgbClr val="002060"/>
                </a:solidFill>
              </a:rPr>
              <a:t>TeleVision</a:t>
            </a:r>
            <a:r>
              <a:rPr lang="en-US" sz="1800" dirty="0" smtClean="0">
                <a:solidFill>
                  <a:srgbClr val="002060"/>
                </a:solidFill>
              </a:rPr>
              <a:t>)</a:t>
            </a:r>
            <a:endParaRPr lang="en-US" sz="1800" dirty="0" smtClean="0">
              <a:solidFill>
                <a:srgbClr val="002060"/>
              </a:solidFill>
            </a:endParaRPr>
          </a:p>
          <a:p>
            <a:pPr lvl="1"/>
            <a:r>
              <a:rPr lang="en-US" sz="1800" dirty="0" smtClean="0">
                <a:solidFill>
                  <a:srgbClr val="002060"/>
                </a:solidFill>
              </a:rPr>
              <a:t>Interactive Live Digital TV</a:t>
            </a:r>
            <a:endParaRPr lang="en-US" sz="1800" dirty="0" smtClean="0">
              <a:solidFill>
                <a:srgbClr val="002060"/>
              </a:solidFill>
            </a:endParaRPr>
          </a:p>
          <a:p>
            <a:r>
              <a:rPr lang="en-US" sz="2100" dirty="0" smtClean="0">
                <a:solidFill>
                  <a:srgbClr val="002060"/>
                </a:solidFill>
              </a:rPr>
              <a:t>Game Playing</a:t>
            </a:r>
            <a:endParaRPr lang="en-US" sz="2100" dirty="0" smtClean="0">
              <a:solidFill>
                <a:srgbClr val="002060"/>
              </a:solidFill>
            </a:endParaRPr>
          </a:p>
          <a:p>
            <a:pPr lvl="1"/>
            <a:r>
              <a:rPr lang="en-US" sz="1800" dirty="0" err="1" smtClean="0">
                <a:solidFill>
                  <a:srgbClr val="002060"/>
                </a:solidFill>
              </a:rPr>
              <a:t>Multiperson</a:t>
            </a:r>
            <a:r>
              <a:rPr lang="en-US" sz="1800" dirty="0" smtClean="0">
                <a:solidFill>
                  <a:srgbClr val="002060"/>
                </a:solidFill>
              </a:rPr>
              <a:t> real-time simulation games.</a:t>
            </a:r>
            <a:endParaRPr lang="en-US" sz="1800" dirty="0" smtClean="0">
              <a:solidFill>
                <a:srgbClr val="002060"/>
              </a:solidFill>
            </a:endParaRPr>
          </a:p>
          <a:p>
            <a:r>
              <a:rPr lang="en-US" sz="2100" dirty="0" smtClean="0">
                <a:solidFill>
                  <a:srgbClr val="002060"/>
                </a:solidFill>
              </a:rPr>
              <a:t>Ubiquitous Computing</a:t>
            </a:r>
            <a:endParaRPr lang="en-US" sz="2100" dirty="0" smtClean="0">
              <a:solidFill>
                <a:srgbClr val="002060"/>
              </a:solidFill>
            </a:endParaRPr>
          </a:p>
          <a:p>
            <a:pPr lvl="1"/>
            <a:r>
              <a:rPr lang="en-US" sz="1800" dirty="0" smtClean="0">
                <a:solidFill>
                  <a:srgbClr val="002060"/>
                </a:solidFill>
              </a:rPr>
              <a:t>Smart Home Monitoring</a:t>
            </a:r>
            <a:endParaRPr lang="en-US" sz="1800" dirty="0" smtClean="0">
              <a:solidFill>
                <a:srgbClr val="002060"/>
              </a:solidFill>
            </a:endParaRPr>
          </a:p>
          <a:p>
            <a:r>
              <a:rPr lang="en-US" sz="2100" dirty="0" smtClean="0">
                <a:solidFill>
                  <a:srgbClr val="002060"/>
                </a:solidFill>
              </a:rPr>
              <a:t>RDIF (Radio Frequency Identification)</a:t>
            </a:r>
            <a:endParaRPr lang="en-US" sz="2100" dirty="0" smtClean="0">
              <a:solidFill>
                <a:srgbClr val="002060"/>
              </a:solidFill>
            </a:endParaRPr>
          </a:p>
          <a:p>
            <a:pPr lvl="1"/>
            <a:r>
              <a:rPr lang="en-US" sz="1800" dirty="0" smtClean="0">
                <a:solidFill>
                  <a:srgbClr val="002060"/>
                </a:solidFill>
              </a:rPr>
              <a:t>Replacing Bar Codes with a smart </a:t>
            </a:r>
            <a:r>
              <a:rPr lang="en-US" sz="1800" dirty="0" err="1" smtClean="0">
                <a:solidFill>
                  <a:srgbClr val="002060"/>
                </a:solidFill>
              </a:rPr>
              <a:t>deivices</a:t>
            </a:r>
            <a:r>
              <a:rPr lang="en-US" sz="1800" dirty="0" smtClean="0">
                <a:solidFill>
                  <a:srgbClr val="002060"/>
                </a:solidFill>
              </a:rPr>
              <a:t> that my turn the real world </a:t>
            </a:r>
            <a:r>
              <a:rPr lang="en-US" sz="1800" dirty="0" err="1" smtClean="0">
                <a:solidFill>
                  <a:srgbClr val="002060"/>
                </a:solidFill>
              </a:rPr>
              <a:t>inot</a:t>
            </a:r>
            <a:r>
              <a:rPr lang="en-US" sz="1800" dirty="0" smtClean="0">
                <a:solidFill>
                  <a:srgbClr val="002060"/>
                </a:solidFill>
              </a:rPr>
              <a:t> the Internet of things.</a:t>
            </a:r>
            <a:endParaRPr lang="en-US" sz="1800" dirty="0" smtClean="0">
              <a:solidFill>
                <a:srgbClr val="002060"/>
              </a:solidFill>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2700" b="1" dirty="0" smtClean="0">
                <a:latin typeface="+mn-lt"/>
                <a:cs typeface="+mn-lt"/>
              </a:rPr>
              <a:t>Mobile Applications</a:t>
            </a:r>
            <a:endParaRPr lang="en-US" sz="2700" b="1" dirty="0" smtClean="0">
              <a:latin typeface="+mn-lt"/>
              <a:cs typeface="+mn-lt"/>
            </a:endParaRPr>
          </a:p>
        </p:txBody>
      </p:sp>
      <p:sp>
        <p:nvSpPr>
          <p:cNvPr id="10243" name="Content Placeholder 2"/>
          <p:cNvSpPr>
            <a:spLocks noGrp="1"/>
          </p:cNvSpPr>
          <p:nvPr>
            <p:ph idx="1"/>
          </p:nvPr>
        </p:nvSpPr>
        <p:spPr/>
        <p:txBody>
          <a:bodyPr/>
          <a:lstStyle/>
          <a:p>
            <a:r>
              <a:rPr lang="en-US" sz="1800" dirty="0" smtClean="0">
                <a:solidFill>
                  <a:srgbClr val="002060"/>
                </a:solidFill>
                <a:latin typeface="Arial" panose="020B0604020202020204" pitchFamily="34" charset="0"/>
                <a:cs typeface="Arial" panose="020B0604020202020204" pitchFamily="34" charset="0"/>
              </a:rPr>
              <a:t>Mobile computers (handheld and laptops)</a:t>
            </a:r>
            <a:endParaRPr lang="en-US" sz="18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Fastest growing segments in computer history.</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Individuals are able to use their mobile devices to:</a:t>
            </a:r>
            <a:endParaRPr lang="en-US" sz="1500" dirty="0" smtClean="0">
              <a:solidFill>
                <a:srgbClr val="002060"/>
              </a:solidFill>
              <a:latin typeface="Arial" panose="020B0604020202020204" pitchFamily="34" charset="0"/>
              <a:cs typeface="Arial" panose="020B0604020202020204" pitchFamily="34" charset="0"/>
            </a:endParaRPr>
          </a:p>
          <a:p>
            <a:pPr lvl="2"/>
            <a:r>
              <a:rPr lang="en-US" sz="1350" dirty="0">
                <a:solidFill>
                  <a:srgbClr val="002060"/>
                </a:solidFill>
                <a:latin typeface="Arial" panose="020B0604020202020204" pitchFamily="34" charset="0"/>
                <a:cs typeface="Arial" panose="020B0604020202020204" pitchFamily="34" charset="0"/>
              </a:rPr>
              <a:t>R</a:t>
            </a:r>
            <a:r>
              <a:rPr lang="en-US" sz="1350" dirty="0" smtClean="0">
                <a:solidFill>
                  <a:srgbClr val="002060"/>
                </a:solidFill>
                <a:latin typeface="Arial" panose="020B0604020202020204" pitchFamily="34" charset="0"/>
                <a:cs typeface="Arial" panose="020B0604020202020204" pitchFamily="34" charset="0"/>
              </a:rPr>
              <a:t>ead and send email,</a:t>
            </a:r>
            <a:endParaRPr lang="en-US" sz="1350" dirty="0" smtClean="0">
              <a:solidFill>
                <a:srgbClr val="002060"/>
              </a:solidFill>
              <a:latin typeface="Arial" panose="020B0604020202020204" pitchFamily="34" charset="0"/>
              <a:cs typeface="Arial" panose="020B0604020202020204" pitchFamily="34" charset="0"/>
            </a:endParaRPr>
          </a:p>
          <a:p>
            <a:pPr lvl="2"/>
            <a:r>
              <a:rPr lang="en-US" sz="1350" dirty="0" smtClean="0">
                <a:solidFill>
                  <a:srgbClr val="002060"/>
                </a:solidFill>
                <a:latin typeface="Arial" panose="020B0604020202020204" pitchFamily="34" charset="0"/>
                <a:cs typeface="Arial" panose="020B0604020202020204" pitchFamily="34" charset="0"/>
              </a:rPr>
              <a:t>Tweet,</a:t>
            </a:r>
            <a:endParaRPr lang="en-US" sz="1350" dirty="0" smtClean="0">
              <a:solidFill>
                <a:srgbClr val="002060"/>
              </a:solidFill>
              <a:latin typeface="Arial" panose="020B0604020202020204" pitchFamily="34" charset="0"/>
              <a:cs typeface="Arial" panose="020B0604020202020204" pitchFamily="34" charset="0"/>
            </a:endParaRPr>
          </a:p>
          <a:p>
            <a:pPr lvl="2"/>
            <a:r>
              <a:rPr lang="en-US" sz="1350" dirty="0" smtClean="0">
                <a:solidFill>
                  <a:srgbClr val="002060"/>
                </a:solidFill>
                <a:latin typeface="Arial" panose="020B0604020202020204" pitchFamily="34" charset="0"/>
                <a:cs typeface="Arial" panose="020B0604020202020204" pitchFamily="34" charset="0"/>
              </a:rPr>
              <a:t>Watch Movies,</a:t>
            </a:r>
            <a:endParaRPr lang="en-US" sz="1350" dirty="0" smtClean="0">
              <a:solidFill>
                <a:srgbClr val="002060"/>
              </a:solidFill>
              <a:latin typeface="Arial" panose="020B0604020202020204" pitchFamily="34" charset="0"/>
              <a:cs typeface="Arial" panose="020B0604020202020204" pitchFamily="34" charset="0"/>
            </a:endParaRPr>
          </a:p>
          <a:p>
            <a:pPr lvl="2"/>
            <a:r>
              <a:rPr lang="en-US" sz="1350" dirty="0" smtClean="0">
                <a:solidFill>
                  <a:srgbClr val="002060"/>
                </a:solidFill>
                <a:latin typeface="Arial" panose="020B0604020202020204" pitchFamily="34" charset="0"/>
                <a:cs typeface="Arial" panose="020B0604020202020204" pitchFamily="34" charset="0"/>
              </a:rPr>
              <a:t>Download Music,</a:t>
            </a:r>
            <a:endParaRPr lang="en-US" sz="1350" dirty="0" smtClean="0">
              <a:solidFill>
                <a:srgbClr val="002060"/>
              </a:solidFill>
              <a:latin typeface="Arial" panose="020B0604020202020204" pitchFamily="34" charset="0"/>
              <a:cs typeface="Arial" panose="020B0604020202020204" pitchFamily="34" charset="0"/>
            </a:endParaRPr>
          </a:p>
          <a:p>
            <a:pPr lvl="2"/>
            <a:r>
              <a:rPr lang="en-US" sz="1350" dirty="0" smtClean="0">
                <a:solidFill>
                  <a:srgbClr val="002060"/>
                </a:solidFill>
                <a:latin typeface="Arial" panose="020B0604020202020204" pitchFamily="34" charset="0"/>
                <a:cs typeface="Arial" panose="020B0604020202020204" pitchFamily="34" charset="0"/>
              </a:rPr>
              <a:t>Play Games,</a:t>
            </a:r>
            <a:endParaRPr lang="en-US" sz="1350" dirty="0" smtClean="0">
              <a:solidFill>
                <a:srgbClr val="002060"/>
              </a:solidFill>
              <a:latin typeface="Arial" panose="020B0604020202020204" pitchFamily="34" charset="0"/>
              <a:cs typeface="Arial" panose="020B0604020202020204" pitchFamily="34" charset="0"/>
            </a:endParaRPr>
          </a:p>
          <a:p>
            <a:pPr lvl="2"/>
            <a:r>
              <a:rPr lang="en-US" sz="1350" dirty="0" smtClean="0">
                <a:solidFill>
                  <a:srgbClr val="002060"/>
                </a:solidFill>
                <a:latin typeface="Arial" panose="020B0604020202020204" pitchFamily="34" charset="0"/>
                <a:cs typeface="Arial" panose="020B0604020202020204" pitchFamily="34" charset="0"/>
              </a:rPr>
              <a:t>Serf the Web</a:t>
            </a:r>
            <a:endParaRPr lang="en-US" sz="1350" dirty="0" smtClean="0">
              <a:solidFill>
                <a:srgbClr val="002060"/>
              </a:solidFill>
              <a:latin typeface="Arial" panose="020B0604020202020204" pitchFamily="34" charset="0"/>
              <a:cs typeface="Arial" panose="020B0604020202020204" pitchFamily="34" charset="0"/>
            </a:endParaRPr>
          </a:p>
          <a:p>
            <a:r>
              <a:rPr lang="en-US" sz="1800" dirty="0" smtClean="0">
                <a:solidFill>
                  <a:srgbClr val="002060"/>
                </a:solidFill>
                <a:latin typeface="Arial" panose="020B0604020202020204" pitchFamily="34" charset="0"/>
                <a:cs typeface="Arial" panose="020B0604020202020204" pitchFamily="34" charset="0"/>
              </a:rPr>
              <a:t>Internet connectivity allows for those applications to be easily built</a:t>
            </a:r>
            <a:endParaRPr lang="en-US" sz="18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Wireless Networks (Cars, Boats, and Airplanes can not have wired Connections)</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Cellular Networks</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Wireless hotspots (802.11 Standard).</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Wireless Networking vs. Mobile Wireless Networks</a:t>
            </a:r>
            <a:endParaRPr lang="en-US" sz="1500" dirty="0" smtClean="0">
              <a:solidFill>
                <a:srgbClr val="002060"/>
              </a:solidFill>
              <a:latin typeface="Arial" panose="020B0604020202020204" pitchFamily="34" charset="0"/>
              <a:cs typeface="Arial" panose="020B0604020202020204" pitchFamily="34" charset="0"/>
            </a:endParaRPr>
          </a:p>
        </p:txBody>
      </p:sp>
      <p:sp>
        <p:nvSpPr>
          <p:cNvPr id="1024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0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What is this Course All About</a:t>
            </a:r>
            <a:endParaRPr lang="en-US" altLang="zh-CN" kern="1200" dirty="0">
              <a:latin typeface="+mj-lt"/>
              <a:ea typeface="MS PGothic" panose="020B0600070205080204" pitchFamily="1" charset="-128"/>
              <a:cs typeface="+mj-cs"/>
            </a:endParaRPr>
          </a:p>
        </p:txBody>
      </p:sp>
      <p:sp>
        <p:nvSpPr>
          <p:cNvPr id="17410" name="Content Placeholder 2"/>
          <p:cNvSpPr>
            <a:spLocks noGrp="1"/>
          </p:cNvSpPr>
          <p:nvPr>
            <p:ph idx="1"/>
          </p:nvPr>
        </p:nvSpPr>
        <p:spPr/>
        <p:txBody>
          <a:bodyPr vert="horz" wrap="square" lIns="68591" tIns="34295" rIns="68591" bIns="34295" anchor="t"/>
          <a:p>
            <a:pPr eaLnBrk="1" hangingPunct="1"/>
            <a:r>
              <a:rPr lang="en-US" altLang="zh-CN" sz="1800" kern="1200">
                <a:solidFill>
                  <a:srgbClr val="0000FF"/>
                </a:solidFill>
                <a:latin typeface="+mn-lt"/>
                <a:ea typeface="MS PGothic" panose="020B0600070205080204" pitchFamily="1" charset="-128"/>
                <a:cs typeface="+mn-cs"/>
              </a:rPr>
              <a:t>Fundamental</a:t>
            </a:r>
            <a:r>
              <a:rPr lang="en-US" altLang="zh-CN" sz="1800" kern="1200">
                <a:latin typeface="+mn-lt"/>
                <a:ea typeface="MS PGothic" panose="020B0600070205080204" pitchFamily="1" charset="-128"/>
                <a:cs typeface="+mn-cs"/>
              </a:rPr>
              <a:t> principles of Computer Networks</a:t>
            </a:r>
            <a:endParaRPr lang="en-US" altLang="zh-CN" sz="1800" kern="1200">
              <a:latin typeface="+mn-lt"/>
              <a:ea typeface="MS PGothic" panose="020B0600070205080204" pitchFamily="1" charset="-128"/>
              <a:cs typeface="+mn-cs"/>
            </a:endParaRPr>
          </a:p>
          <a:p>
            <a:pPr eaLnBrk="1" hangingPunct="1"/>
            <a:endParaRPr lang="en-US" altLang="zh-CN" sz="1800" kern="1200">
              <a:latin typeface="+mn-lt"/>
              <a:ea typeface="MS PGothic" panose="020B0600070205080204" pitchFamily="1" charset="-128"/>
              <a:cs typeface="+mn-cs"/>
            </a:endParaRPr>
          </a:p>
          <a:p>
            <a:pPr eaLnBrk="1" hangingPunct="1"/>
            <a:r>
              <a:rPr lang="en-US" altLang="zh-CN" sz="1800" kern="1200">
                <a:latin typeface="+mn-lt"/>
                <a:ea typeface="MS PGothic" panose="020B0600070205080204" pitchFamily="1" charset="-128"/>
                <a:cs typeface="+mn-cs"/>
              </a:rPr>
              <a:t>First course – </a:t>
            </a:r>
            <a:r>
              <a:rPr lang="en-US" altLang="zh-CN" sz="1800" kern="1200">
                <a:solidFill>
                  <a:srgbClr val="0000FF"/>
                </a:solidFill>
                <a:latin typeface="+mn-lt"/>
                <a:ea typeface="MS PGothic" panose="020B0600070205080204" pitchFamily="1" charset="-128"/>
                <a:cs typeface="+mn-cs"/>
              </a:rPr>
              <a:t>Broad coverage </a:t>
            </a:r>
            <a:r>
              <a:rPr lang="en-US" altLang="zh-CN" sz="1800" kern="1200">
                <a:latin typeface="+mn-lt"/>
                <a:ea typeface="MS PGothic" panose="020B0600070205080204" pitchFamily="1" charset="-128"/>
                <a:cs typeface="+mn-cs"/>
              </a:rPr>
              <a:t>of topics (important topics in depth)</a:t>
            </a:r>
            <a:endParaRPr lang="en-US" altLang="zh-CN" sz="1800" kern="1200">
              <a:latin typeface="+mn-lt"/>
              <a:ea typeface="MS PGothic" panose="020B0600070205080204" pitchFamily="1" charset="-128"/>
              <a:cs typeface="+mn-cs"/>
            </a:endParaRPr>
          </a:p>
          <a:p>
            <a:pPr eaLnBrk="1" hangingPunct="1"/>
            <a:endParaRPr lang="en-US" altLang="zh-CN" sz="1800" kern="1200">
              <a:latin typeface="+mn-lt"/>
              <a:ea typeface="MS PGothic" panose="020B0600070205080204" pitchFamily="1" charset="-128"/>
              <a:cs typeface="+mn-cs"/>
            </a:endParaRPr>
          </a:p>
          <a:p>
            <a:pPr eaLnBrk="1" hangingPunct="1"/>
            <a:r>
              <a:rPr lang="en-US" altLang="zh-CN" sz="1800" kern="1200">
                <a:latin typeface="+mn-lt"/>
                <a:ea typeface="MS PGothic" panose="020B0600070205080204" pitchFamily="1" charset="-128"/>
                <a:cs typeface="+mn-cs"/>
              </a:rPr>
              <a:t>Topics categorized to:</a:t>
            </a:r>
            <a:endParaRPr lang="en-US" altLang="zh-CN" sz="1800" kern="1200">
              <a:latin typeface="+mn-lt"/>
              <a:ea typeface="MS PGothic" panose="020B0600070205080204" pitchFamily="1" charset="-128"/>
              <a:cs typeface="+mn-cs"/>
            </a:endParaRPr>
          </a:p>
          <a:p>
            <a:pPr lvl="1" eaLnBrk="1" hangingPunct="1"/>
            <a:r>
              <a:rPr lang="en-US" altLang="zh-CN" sz="1800" kern="1200">
                <a:latin typeface="+mn-lt"/>
                <a:ea typeface="MS PGothic" panose="020B0600070205080204" pitchFamily="1" charset="-128"/>
                <a:cs typeface="+mn-cs"/>
              </a:rPr>
              <a:t>network architectures and technologies</a:t>
            </a:r>
            <a:endParaRPr lang="en-US" altLang="zh-CN" sz="1800" kern="1200">
              <a:latin typeface="+mn-lt"/>
              <a:ea typeface="MS PGothic" panose="020B0600070205080204" pitchFamily="1" charset="-128"/>
              <a:cs typeface="+mn-cs"/>
            </a:endParaRPr>
          </a:p>
          <a:p>
            <a:pPr lvl="1" eaLnBrk="1" hangingPunct="1"/>
            <a:r>
              <a:rPr lang="en-US" altLang="zh-CN" sz="1800" kern="1200">
                <a:latin typeface="+mn-lt"/>
                <a:ea typeface="MS PGothic" panose="020B0600070205080204" pitchFamily="1" charset="-128"/>
                <a:cs typeface="+mn-cs"/>
              </a:rPr>
              <a:t>protocols</a:t>
            </a:r>
            <a:endParaRPr lang="en-US" altLang="zh-CN" sz="1800" kern="1200">
              <a:latin typeface="+mn-lt"/>
              <a:ea typeface="MS PGothic" panose="020B0600070205080204" pitchFamily="1" charset="-128"/>
              <a:cs typeface="+mn-cs"/>
            </a:endParaRPr>
          </a:p>
          <a:p>
            <a:pPr lvl="1" eaLnBrk="1" hangingPunct="1"/>
            <a:r>
              <a:rPr lang="en-US" altLang="zh-CN" sz="1800" kern="1200">
                <a:latin typeface="+mn-lt"/>
                <a:ea typeface="MS PGothic" panose="020B0600070205080204" pitchFamily="1" charset="-128"/>
                <a:cs typeface="+mn-cs"/>
              </a:rPr>
              <a:t>applications</a:t>
            </a:r>
            <a:endParaRPr lang="en-US" altLang="zh-CN" sz="1800" kern="1200">
              <a:latin typeface="+mn-lt"/>
              <a:ea typeface="MS PGothic" panose="020B0600070205080204" pitchFamily="1" charset="-128"/>
              <a:cs typeface="+mn-cs"/>
            </a:endParaRPr>
          </a:p>
          <a:p>
            <a:pPr eaLnBrk="1" hangingPunct="1"/>
            <a:endParaRPr lang="en-US" altLang="zh-CN" sz="1800" kern="1200">
              <a:latin typeface="+mn-lt"/>
              <a:ea typeface="MS PGothic" panose="020B0600070205080204" pitchFamily="1" charset="-128"/>
              <a:cs typeface="+mn-cs"/>
            </a:endParaRPr>
          </a:p>
          <a:p>
            <a:pPr eaLnBrk="1" hangingPunct="1"/>
            <a:r>
              <a:rPr lang="en-US" altLang="zh-CN" sz="1800" kern="1200">
                <a:latin typeface="+mn-lt"/>
                <a:ea typeface="MS PGothic" panose="020B0600070205080204" pitchFamily="1" charset="-128"/>
                <a:cs typeface="+mn-cs"/>
              </a:rPr>
              <a:t>We will not discuss specific implementations: e.g., how to configure the latest cisco routers</a:t>
            </a:r>
            <a:endParaRPr lang="en-US" altLang="zh-CN" sz="1800" kern="1200">
              <a:latin typeface="+mn-lt"/>
              <a:ea typeface="MS PGothic" panose="020B0600070205080204" pitchFamily="1" charset="-128"/>
              <a:cs typeface="+mn-cs"/>
            </a:endParaRPr>
          </a:p>
        </p:txBody>
      </p:sp>
      <p:sp>
        <p:nvSpPr>
          <p:cNvPr id="1741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2700" b="1" dirty="0" smtClean="0">
                <a:latin typeface="+mn-lt"/>
                <a:cs typeface="+mn-lt"/>
              </a:rPr>
              <a:t>Mobile Uses</a:t>
            </a:r>
            <a:endParaRPr lang="en-US" sz="2700" b="1" dirty="0" smtClean="0">
              <a:latin typeface="+mn-lt"/>
              <a:cs typeface="+mn-lt"/>
            </a:endParaRPr>
          </a:p>
        </p:txBody>
      </p:sp>
      <p:sp>
        <p:nvSpPr>
          <p:cNvPr id="10243" name="Content Placeholder 2"/>
          <p:cNvSpPr>
            <a:spLocks noGrp="1"/>
          </p:cNvSpPr>
          <p:nvPr>
            <p:ph idx="1"/>
          </p:nvPr>
        </p:nvSpPr>
        <p:spPr/>
        <p:txBody>
          <a:bodyPr/>
          <a:lstStyle/>
          <a:p>
            <a:r>
              <a:rPr lang="en-US" sz="1500" dirty="0" smtClean="0">
                <a:solidFill>
                  <a:srgbClr val="002060"/>
                </a:solidFill>
                <a:latin typeface="Arial" panose="020B0604020202020204" pitchFamily="34" charset="0"/>
                <a:cs typeface="Arial" panose="020B0604020202020204" pitchFamily="34" charset="0"/>
              </a:rPr>
              <a:t>Smart Phones – Integration of Internet with Telephony</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Driving the wireless-mobile applications</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3G &amp; 4G cellular networks provides fast data services </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GPS is a standard feature</a:t>
            </a:r>
            <a:endParaRPr lang="en-US" sz="1500" dirty="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m-commerce (mobile commerce)</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NFC (Near Field Communication) smart phones act as an DFID smartcard and interact with nearby reader for payment.</a:t>
            </a:r>
            <a:endParaRPr lang="en-US" sz="1500" dirty="0" smtClean="0">
              <a:solidFill>
                <a:srgbClr val="002060"/>
              </a:solidFill>
              <a:latin typeface="Arial" panose="020B0604020202020204" pitchFamily="34" charset="0"/>
              <a:cs typeface="Arial" panose="020B0604020202020204" pitchFamily="34" charset="0"/>
            </a:endParaRPr>
          </a:p>
          <a:p>
            <a:r>
              <a:rPr lang="en-US" sz="1500" dirty="0" smtClean="0">
                <a:solidFill>
                  <a:srgbClr val="002060"/>
                </a:solidFill>
                <a:latin typeface="Arial" panose="020B0604020202020204" pitchFamily="34" charset="0"/>
                <a:cs typeface="Arial" panose="020B0604020202020204" pitchFamily="34" charset="0"/>
              </a:rPr>
              <a:t>Sensor Networks</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Notes that Sense/gather data about state of the physical world.</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It is revolutionizing science </a:t>
            </a:r>
            <a:endParaRPr lang="en-US" sz="1500" dirty="0">
              <a:solidFill>
                <a:srgbClr val="002060"/>
              </a:solidFill>
              <a:latin typeface="Arial" panose="020B0604020202020204" pitchFamily="34" charset="0"/>
              <a:cs typeface="Arial" panose="020B0604020202020204" pitchFamily="34" charset="0"/>
            </a:endParaRPr>
          </a:p>
          <a:p>
            <a:r>
              <a:rPr lang="en-US" sz="1500" dirty="0" smtClean="0">
                <a:solidFill>
                  <a:srgbClr val="002060"/>
                </a:solidFill>
                <a:latin typeface="Arial" panose="020B0604020202020204" pitchFamily="34" charset="0"/>
                <a:cs typeface="Arial" panose="020B0604020202020204" pitchFamily="34" charset="0"/>
              </a:rPr>
              <a:t>Wearable Computers</a:t>
            </a:r>
            <a:endParaRPr lang="en-US" sz="1500" dirty="0" smtClean="0">
              <a:solidFill>
                <a:srgbClr val="002060"/>
              </a:solidFill>
              <a:latin typeface="Arial" panose="020B0604020202020204" pitchFamily="34" charset="0"/>
              <a:cs typeface="Arial" panose="020B0604020202020204" pitchFamily="34" charset="0"/>
            </a:endParaRPr>
          </a:p>
          <a:p>
            <a:pPr lvl="1"/>
            <a:r>
              <a:rPr lang="en-US" sz="1500" dirty="0" smtClean="0">
                <a:solidFill>
                  <a:srgbClr val="002060"/>
                </a:solidFill>
                <a:latin typeface="Arial" panose="020B0604020202020204" pitchFamily="34" charset="0"/>
                <a:cs typeface="Arial" panose="020B0604020202020204" pitchFamily="34" charset="0"/>
              </a:rPr>
              <a:t>Implantable Devices</a:t>
            </a:r>
            <a:endParaRPr lang="en-US" sz="1500" dirty="0" smtClean="0">
              <a:solidFill>
                <a:srgbClr val="002060"/>
              </a:solidFill>
              <a:latin typeface="Arial" panose="020B0604020202020204" pitchFamily="34" charset="0"/>
              <a:cs typeface="Arial" panose="020B0604020202020204" pitchFamily="34" charset="0"/>
            </a:endParaRPr>
          </a:p>
          <a:p>
            <a:pPr lvl="2"/>
            <a:r>
              <a:rPr lang="en-US" sz="1500" dirty="0" smtClean="0">
                <a:solidFill>
                  <a:srgbClr val="002060"/>
                </a:solidFill>
                <a:latin typeface="Arial" panose="020B0604020202020204" pitchFamily="34" charset="0"/>
                <a:cs typeface="Arial" panose="020B0604020202020204" pitchFamily="34" charset="0"/>
              </a:rPr>
              <a:t>Pacemakers, Insulin pumps, …</a:t>
            </a:r>
            <a:endParaRPr lang="en-US" sz="1500" dirty="0" smtClean="0">
              <a:solidFill>
                <a:srgbClr val="002060"/>
              </a:solidFill>
              <a:latin typeface="Arial" panose="020B0604020202020204" pitchFamily="34" charset="0"/>
              <a:cs typeface="Arial" panose="020B0604020202020204" pitchFamily="34" charset="0"/>
            </a:endParaRPr>
          </a:p>
          <a:p>
            <a:pPr lvl="2"/>
            <a:r>
              <a:rPr lang="en-US" sz="1500" dirty="0" smtClean="0">
                <a:solidFill>
                  <a:srgbClr val="002060"/>
                </a:solidFill>
                <a:latin typeface="Arial" panose="020B0604020202020204" pitchFamily="34" charset="0"/>
                <a:cs typeface="Arial" panose="020B0604020202020204" pitchFamily="34" charset="0"/>
              </a:rPr>
              <a:t>Controllable wirelessly </a:t>
            </a:r>
            <a:endParaRPr lang="en-US" sz="1500" dirty="0" smtClean="0">
              <a:solidFill>
                <a:srgbClr val="002060"/>
              </a:solidFill>
              <a:latin typeface="Arial" panose="020B0604020202020204" pitchFamily="34" charset="0"/>
              <a:cs typeface="Arial" panose="020B0604020202020204" pitchFamily="34" charset="0"/>
            </a:endParaRPr>
          </a:p>
        </p:txBody>
      </p:sp>
      <p:sp>
        <p:nvSpPr>
          <p:cNvPr id="1024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7" name="Title 1"/>
          <p:cNvSpPr>
            <a:spLocks noGrp="1"/>
          </p:cNvSpPr>
          <p:nvPr>
            <p:ph type="title"/>
          </p:nvPr>
        </p:nvSpPr>
        <p:spPr/>
        <p:txBody>
          <a:bodyPr vert="horz" wrap="square" lIns="68591" tIns="34295" rIns="68591" bIns="34295" anchor="ctr"/>
          <a:p>
            <a:pPr eaLnBrk="1" hangingPunct="1"/>
            <a:r>
              <a:rPr lang="en-US" altLang="zh-CN" b="1" kern="1200" dirty="0">
                <a:latin typeface="+mn-lt"/>
                <a:ea typeface="MS PGothic" panose="020B0600070205080204" pitchFamily="1" charset="-128"/>
                <a:cs typeface="+mn-lt"/>
              </a:rPr>
              <a:t>Functions Need to Achieve</a:t>
            </a:r>
            <a:endParaRPr lang="en-US" altLang="zh-CN" b="1" kern="1200" dirty="0">
              <a:latin typeface="+mn-lt"/>
              <a:ea typeface="MS PGothic" panose="020B0600070205080204" pitchFamily="1" charset="-128"/>
              <a:cs typeface="+mn-lt"/>
            </a:endParaRPr>
          </a:p>
        </p:txBody>
      </p:sp>
      <p:sp>
        <p:nvSpPr>
          <p:cNvPr id="45058" name="Content Placeholder 2"/>
          <p:cNvSpPr>
            <a:spLocks noGrp="1"/>
          </p:cNvSpPr>
          <p:nvPr>
            <p:ph idx="1"/>
          </p:nvPr>
        </p:nvSpPr>
        <p:spPr>
          <a:xfrm>
            <a:off x="1525372" y="852637"/>
            <a:ext cx="6357144" cy="4401796"/>
          </a:xfrm>
        </p:spPr>
        <p:txBody>
          <a:bodyPr vert="horz" wrap="square" lIns="68591" tIns="34295" rIns="68591" bIns="34295" anchor="t"/>
          <a:p>
            <a:pPr algn="l" eaLnBrk="1" hangingPunct="1">
              <a:buClrTx/>
              <a:buSzTx/>
              <a:buFontTx/>
            </a:pPr>
            <a:r>
              <a:rPr lang="en-US" altLang="zh-CN" sz="1800" kern="1200" dirty="0">
                <a:solidFill>
                  <a:srgbClr val="002060"/>
                </a:solidFill>
                <a:latin typeface="+mn-lt"/>
                <a:ea typeface="MS PGothic" panose="020B0600070205080204" pitchFamily="1" charset="-128"/>
                <a:cs typeface="+mn-cs"/>
              </a:rPr>
              <a:t>Addressing: finding destination, MAC/NET layer in OSI model</a:t>
            </a:r>
            <a:endParaRPr lang="en-US" altLang="zh-CN" sz="1800" kern="1200" dirty="0">
              <a:solidFill>
                <a:srgbClr val="002060"/>
              </a:solidFill>
              <a:latin typeface="+mn-lt"/>
              <a:ea typeface="MS PGothic" panose="020B0600070205080204" pitchFamily="1" charset="-128"/>
              <a:cs typeface="+mn-cs"/>
            </a:endParaRPr>
          </a:p>
          <a:p>
            <a:pPr algn="l" eaLnBrk="1" hangingPunct="1">
              <a:buClrTx/>
              <a:buSzTx/>
              <a:buFontTx/>
            </a:pPr>
            <a:r>
              <a:rPr lang="en-US" altLang="zh-CN" sz="1800" kern="1200" dirty="0">
                <a:solidFill>
                  <a:srgbClr val="002060"/>
                </a:solidFill>
                <a:latin typeface="+mn-lt"/>
                <a:ea typeface="MS PGothic" panose="020B0600070205080204" pitchFamily="1" charset="-128"/>
                <a:cs typeface="+mn-cs"/>
              </a:rPr>
              <a:t>Connecting: establishing connection between source to destination, PHY/MAC/NET</a:t>
            </a:r>
            <a:endParaRPr lang="en-US" altLang="zh-CN" sz="1800" kern="1200" dirty="0">
              <a:solidFill>
                <a:srgbClr val="002060"/>
              </a:solidFill>
              <a:latin typeface="+mn-lt"/>
              <a:ea typeface="MS PGothic" panose="020B0600070205080204" pitchFamily="1" charset="-128"/>
              <a:cs typeface="+mn-cs"/>
            </a:endParaRPr>
          </a:p>
          <a:p>
            <a:pPr algn="l" eaLnBrk="1" hangingPunct="1"/>
            <a:r>
              <a:rPr lang="en-US" altLang="zh-CN" sz="1800" kern="1200" dirty="0">
                <a:solidFill>
                  <a:srgbClr val="002060"/>
                </a:solidFill>
                <a:latin typeface="+mn-lt"/>
                <a:ea typeface="MS PGothic" panose="020B0600070205080204" pitchFamily="1" charset="-128"/>
                <a:cs typeface="+mn-cs"/>
              </a:rPr>
              <a:t>Transmission:</a:t>
            </a:r>
            <a:r>
              <a:rPr lang="zh-CN" altLang="zh-CN" sz="1800" kern="1200" dirty="0">
                <a:solidFill>
                  <a:srgbClr val="002060"/>
                </a:solidFill>
                <a:latin typeface="+mn-lt"/>
                <a:ea typeface="SimSun" panose="02010600030101010101" pitchFamily="2" charset="-122"/>
                <a:cs typeface="+mn-cs"/>
              </a:rPr>
              <a:t> </a:t>
            </a:r>
            <a:r>
              <a:rPr lang="en-US" altLang="zh-CN" sz="1800" kern="1200" dirty="0">
                <a:solidFill>
                  <a:srgbClr val="002060"/>
                </a:solidFill>
                <a:latin typeface="+mn-lt"/>
                <a:ea typeface="SimSun" panose="02010600030101010101" pitchFamily="2" charset="-122"/>
                <a:cs typeface="+mn-cs"/>
              </a:rPr>
              <a:t>from start to finish</a:t>
            </a:r>
            <a:endParaRPr lang="en-US" altLang="zh-CN" sz="1800" kern="1200" dirty="0">
              <a:solidFill>
                <a:srgbClr val="002060"/>
              </a:solidFill>
              <a:latin typeface="+mn-lt"/>
              <a:ea typeface="SimSun" panose="02010600030101010101" pitchFamily="2" charset="-122"/>
              <a:cs typeface="+mn-cs"/>
            </a:endParaRPr>
          </a:p>
          <a:p>
            <a:pPr algn="l" eaLnBrk="1" hangingPunct="1"/>
            <a:r>
              <a:rPr lang="en-US" altLang="zh-CN" sz="1800" kern="1200" dirty="0">
                <a:solidFill>
                  <a:srgbClr val="002060"/>
                </a:solidFill>
                <a:latin typeface="+mn-lt"/>
                <a:ea typeface="MS PGothic" panose="020B0600070205080204" pitchFamily="1" charset="-128"/>
                <a:cs typeface="+mn-cs"/>
              </a:rPr>
              <a:t>Negotiating: protocol</a:t>
            </a:r>
            <a:endParaRPr lang="en-US" altLang="zh-CN" sz="1800" kern="1200" dirty="0">
              <a:solidFill>
                <a:srgbClr val="002060"/>
              </a:solidFill>
              <a:latin typeface="+mn-lt"/>
              <a:ea typeface="MS PGothic" panose="020B0600070205080204" pitchFamily="1" charset="-128"/>
              <a:cs typeface="+mn-cs"/>
            </a:endParaRPr>
          </a:p>
          <a:p>
            <a:pPr algn="l" eaLnBrk="1" hangingPunct="1"/>
            <a:r>
              <a:rPr lang="en-US" altLang="zh-CN" sz="1800" kern="1200" dirty="0">
                <a:solidFill>
                  <a:srgbClr val="002060"/>
                </a:solidFill>
                <a:latin typeface="+mn-lt"/>
                <a:ea typeface="MS PGothic" panose="020B0600070205080204" pitchFamily="1" charset="-128"/>
                <a:cs typeface="+mn-cs"/>
              </a:rPr>
              <a:t>M</a:t>
            </a:r>
            <a:r>
              <a:rPr lang="en-US" altLang="zh-CN" sz="1800" kern="1200" dirty="0">
                <a:solidFill>
                  <a:srgbClr val="002060"/>
                </a:solidFill>
                <a:ea typeface="MS PGothic" panose="020B0600070205080204" pitchFamily="1" charset="-128"/>
                <a:sym typeface="+mn-ea"/>
              </a:rPr>
              <a:t>anaging: large system, network function correctly, devices, nodes, links, servers, bandwidth allocation, managed centrally or by multiple entities </a:t>
            </a:r>
            <a:endParaRPr lang="en-US" altLang="zh-CN" sz="1800" kern="1200" dirty="0">
              <a:solidFill>
                <a:srgbClr val="002060"/>
              </a:solidFill>
              <a:ea typeface="MS PGothic" panose="020B0600070205080204" pitchFamily="1" charset="-128"/>
              <a:sym typeface="+mn-ea"/>
            </a:endParaRPr>
          </a:p>
          <a:p>
            <a:pPr algn="l" eaLnBrk="1" hangingPunct="1"/>
            <a:r>
              <a:rPr lang="en-US" altLang="zh-CN" sz="1800" kern="1200" dirty="0">
                <a:solidFill>
                  <a:srgbClr val="002060"/>
                </a:solidFill>
                <a:ea typeface="MS PGothic" panose="020B0600070205080204" pitchFamily="1" charset="-128"/>
                <a:sym typeface="+mn-ea"/>
              </a:rPr>
              <a:t>Configuring: devices and services</a:t>
            </a:r>
            <a:endParaRPr lang="en-US" altLang="zh-CN" sz="1800" kern="1200" dirty="0">
              <a:solidFill>
                <a:srgbClr val="002060"/>
              </a:solidFill>
              <a:ea typeface="MS PGothic" panose="020B0600070205080204" pitchFamily="1" charset="-128"/>
              <a:sym typeface="+mn-ea"/>
            </a:endParaRPr>
          </a:p>
          <a:p>
            <a:pPr algn="l" eaLnBrk="1" hangingPunct="1"/>
            <a:r>
              <a:rPr lang="en-US" altLang="zh-CN" sz="1800" kern="1200" dirty="0">
                <a:solidFill>
                  <a:srgbClr val="002060"/>
                </a:solidFill>
                <a:ea typeface="MS PGothic" panose="020B0600070205080204" pitchFamily="1" charset="-128"/>
                <a:sym typeface="+mn-ea"/>
              </a:rPr>
              <a:t>Arbitrating: conflicting access or collision</a:t>
            </a:r>
            <a:endParaRPr lang="en-US" altLang="zh-CN" sz="1800" kern="1200" dirty="0">
              <a:solidFill>
                <a:srgbClr val="002060"/>
              </a:solidFill>
              <a:latin typeface="+mn-lt"/>
              <a:ea typeface="MS PGothic" panose="020B0600070205080204" pitchFamily="1" charset="-128"/>
              <a:cs typeface="+mn-cs"/>
            </a:endParaRPr>
          </a:p>
          <a:p>
            <a:pPr algn="l" eaLnBrk="1" hangingPunct="1"/>
            <a:endParaRPr lang="en-US" altLang="zh-CN" sz="1800" kern="1200" dirty="0">
              <a:solidFill>
                <a:srgbClr val="002060"/>
              </a:solidFill>
              <a:latin typeface="+mn-lt"/>
              <a:ea typeface="MS PGothic" panose="020B0600070205080204" pitchFamily="1" charset="-128"/>
              <a:cs typeface="+mn-cs"/>
            </a:endParaRPr>
          </a:p>
        </p:txBody>
      </p:sp>
      <p:sp>
        <p:nvSpPr>
          <p:cNvPr id="4505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Requirements and Challenges</a:t>
            </a:r>
            <a:endParaRPr lang="en-US" altLang="zh-CN" kern="1200" dirty="0">
              <a:latin typeface="+mj-lt"/>
              <a:ea typeface="MS PGothic" panose="020B0600070205080204" pitchFamily="1" charset="-128"/>
              <a:cs typeface="+mj-cs"/>
            </a:endParaRPr>
          </a:p>
        </p:txBody>
      </p:sp>
      <p:sp>
        <p:nvSpPr>
          <p:cNvPr id="45058" name="Content Placeholder 2"/>
          <p:cNvSpPr>
            <a:spLocks noGrp="1"/>
          </p:cNvSpPr>
          <p:nvPr>
            <p:ph idx="1"/>
          </p:nvPr>
        </p:nvSpPr>
        <p:spPr>
          <a:xfrm>
            <a:off x="1475357" y="571600"/>
            <a:ext cx="6357144" cy="4401796"/>
          </a:xfrm>
        </p:spPr>
        <p:txBody>
          <a:bodyPr vert="horz" wrap="square" lIns="68591" tIns="34295" rIns="68591" bIns="34295" anchor="t"/>
          <a:p>
            <a:pPr algn="l" eaLnBrk="1" hangingPunct="1">
              <a:buClrTx/>
              <a:buSzTx/>
              <a:buFontTx/>
            </a:pPr>
            <a:r>
              <a:rPr lang="en-US" altLang="zh-CN" kern="1200" dirty="0">
                <a:solidFill>
                  <a:srgbClr val="0000FF"/>
                </a:solidFill>
                <a:latin typeface="+mn-lt"/>
                <a:ea typeface="MS PGothic" panose="020B0600070205080204" pitchFamily="1" charset="-128"/>
                <a:cs typeface="+mn-cs"/>
              </a:rPr>
              <a:t>Connectivity, Scale and Scalability, Efficiency, Reliability, Managibility</a:t>
            </a:r>
            <a:endParaRPr lang="en-US" altLang="zh-CN" kern="1200" dirty="0">
              <a:solidFill>
                <a:srgbClr val="0000FF"/>
              </a:solidFill>
              <a:latin typeface="+mn-lt"/>
              <a:ea typeface="MS PGothic" panose="020B0600070205080204" pitchFamily="1" charset="-128"/>
              <a:cs typeface="+mn-cs"/>
            </a:endParaRPr>
          </a:p>
          <a:p>
            <a:pPr algn="l" eaLnBrk="1" hangingPunct="1"/>
            <a:r>
              <a:rPr lang="en-US" altLang="zh-CN" kern="1200" dirty="0">
                <a:latin typeface="+mn-lt"/>
                <a:ea typeface="MS PGothic" panose="020B0600070205080204" pitchFamily="1" charset="-128"/>
                <a:cs typeface="+mn-cs"/>
              </a:rPr>
              <a:t>Usability: </a:t>
            </a:r>
            <a:endParaRPr lang="en-US" altLang="zh-CN" kern="1200" dirty="0">
              <a:latin typeface="+mn-lt"/>
              <a:ea typeface="MS PGothic" panose="020B0600070205080204" pitchFamily="1" charset="-128"/>
              <a:cs typeface="+mn-cs"/>
            </a:endParaRPr>
          </a:p>
          <a:p>
            <a:pPr algn="l" eaLnBrk="1" hangingPunct="1"/>
            <a:r>
              <a:rPr lang="en-US" altLang="zh-CN" kern="1200" dirty="0">
                <a:latin typeface="+mn-lt"/>
                <a:ea typeface="MS PGothic" panose="020B0600070205080204" pitchFamily="1" charset="-128"/>
                <a:cs typeface="+mn-cs"/>
              </a:rPr>
              <a:t>Scalability: extension and expansion, growing rapidly and </a:t>
            </a:r>
            <a:r>
              <a:rPr lang="en-US" altLang="zh-CN" kern="1200" dirty="0">
                <a:solidFill>
                  <a:srgbClr val="0000FF"/>
                </a:solidFill>
                <a:latin typeface="+mn-lt"/>
                <a:ea typeface="MS PGothic" panose="020B0600070205080204" pitchFamily="1" charset="-128"/>
                <a:cs typeface="+mn-cs"/>
              </a:rPr>
              <a:t>uncontrollably</a:t>
            </a:r>
            <a:endParaRPr lang="en-US" altLang="zh-CN" kern="1200" dirty="0">
              <a:solidFill>
                <a:srgbClr val="0000FF"/>
              </a:solidFill>
              <a:latin typeface="+mn-lt"/>
              <a:ea typeface="MS PGothic" panose="020B0600070205080204" pitchFamily="1" charset="-128"/>
              <a:cs typeface="+mn-cs"/>
            </a:endParaRPr>
          </a:p>
          <a:p>
            <a:pPr algn="l" eaLnBrk="1" hangingPunct="1"/>
            <a:r>
              <a:rPr lang="en-US" altLang="zh-CN" kern="1200" dirty="0">
                <a:solidFill>
                  <a:srgbClr val="0000FF"/>
                </a:solidFill>
                <a:latin typeface="+mn-lt"/>
                <a:ea typeface="MS PGothic" panose="020B0600070205080204" pitchFamily="1" charset="-128"/>
                <a:cs typeface="+mn-cs"/>
              </a:rPr>
              <a:t>Flexibility:</a:t>
            </a:r>
            <a:endParaRPr lang="en-US" altLang="zh-CN" kern="1200" dirty="0">
              <a:solidFill>
                <a:srgbClr val="0000FF"/>
              </a:solidFill>
              <a:latin typeface="+mn-lt"/>
              <a:ea typeface="MS PGothic" panose="020B0600070205080204" pitchFamily="1" charset="-128"/>
              <a:cs typeface="+mn-cs"/>
            </a:endParaRPr>
          </a:p>
          <a:p>
            <a:pPr algn="l" eaLnBrk="1" hangingPunct="1"/>
            <a:r>
              <a:rPr lang="en-US" altLang="zh-CN" kern="1200" dirty="0">
                <a:solidFill>
                  <a:srgbClr val="0000FF"/>
                </a:solidFill>
                <a:latin typeface="+mn-lt"/>
                <a:ea typeface="MS PGothic" panose="020B0600070205080204" pitchFamily="1" charset="-128"/>
                <a:cs typeface="+mn-cs"/>
              </a:rPr>
              <a:t>Quality: system metrics and </a:t>
            </a:r>
            <a:r>
              <a:rPr lang="en-US" altLang="zh-CN" kern="1200" dirty="0">
                <a:ea typeface="MS PGothic" panose="020B0600070205080204" pitchFamily="1" charset="-128"/>
                <a:sym typeface="+mn-ea"/>
              </a:rPr>
              <a:t>individual QoS across </a:t>
            </a:r>
            <a:r>
              <a:rPr lang="en-US" altLang="zh-CN" kern="1200" dirty="0">
                <a:solidFill>
                  <a:srgbClr val="0000FF"/>
                </a:solidFill>
                <a:latin typeface="+mn-lt"/>
                <a:ea typeface="MS PGothic" panose="020B0600070205080204" pitchFamily="1" charset="-128"/>
                <a:cs typeface="+mn-cs"/>
              </a:rPr>
              <a:t>network, many impacted factors</a:t>
            </a:r>
            <a:endParaRPr lang="en-US" altLang="zh-CN" kern="1200" dirty="0">
              <a:solidFill>
                <a:srgbClr val="0000FF"/>
              </a:solidFill>
              <a:latin typeface="+mn-lt"/>
              <a:ea typeface="MS PGothic" panose="020B0600070205080204" pitchFamily="1" charset="-128"/>
              <a:cs typeface="+mn-cs"/>
            </a:endParaRPr>
          </a:p>
        </p:txBody>
      </p:sp>
      <p:sp>
        <p:nvSpPr>
          <p:cNvPr id="4505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Requirements and Challenges</a:t>
            </a:r>
            <a:endParaRPr lang="en-US" altLang="zh-CN" kern="1200" dirty="0">
              <a:latin typeface="+mj-lt"/>
              <a:ea typeface="MS PGothic" panose="020B0600070205080204" pitchFamily="1" charset="-128"/>
              <a:cs typeface="+mj-cs"/>
            </a:endParaRPr>
          </a:p>
        </p:txBody>
      </p:sp>
      <p:sp>
        <p:nvSpPr>
          <p:cNvPr id="45058" name="Content Placeholder 2"/>
          <p:cNvSpPr>
            <a:spLocks noGrp="1"/>
          </p:cNvSpPr>
          <p:nvPr>
            <p:ph idx="1"/>
          </p:nvPr>
        </p:nvSpPr>
        <p:spPr>
          <a:xfrm>
            <a:off x="1475357" y="571600"/>
            <a:ext cx="6357144" cy="4401796"/>
          </a:xfrm>
        </p:spPr>
        <p:txBody>
          <a:bodyPr vert="horz" wrap="square" lIns="68591" tIns="34295" rIns="68591" bIns="34295" anchor="t"/>
          <a:p>
            <a:pPr algn="l" eaLnBrk="1" hangingPunct="1"/>
            <a:r>
              <a:rPr lang="en-US" altLang="zh-CN" kern="1200" dirty="0">
                <a:solidFill>
                  <a:srgbClr val="0000FF"/>
                </a:solidFill>
                <a:latin typeface="+mn-lt"/>
                <a:ea typeface="MS PGothic" panose="020B0600070205080204" pitchFamily="1" charset="-128"/>
                <a:cs typeface="+mn-cs"/>
              </a:rPr>
              <a:t>Fairness: access and load fairness, schedule and priority</a:t>
            </a:r>
            <a:endParaRPr lang="en-US" altLang="zh-CN" kern="1200" dirty="0">
              <a:solidFill>
                <a:srgbClr val="0000FF"/>
              </a:solidFill>
              <a:latin typeface="+mn-lt"/>
              <a:ea typeface="MS PGothic" panose="020B0600070205080204" pitchFamily="1" charset="-128"/>
              <a:cs typeface="+mn-cs"/>
            </a:endParaRPr>
          </a:p>
          <a:p>
            <a:pPr algn="l" eaLnBrk="1" hangingPunct="1"/>
            <a:r>
              <a:rPr lang="en-US" altLang="zh-CN" kern="1200" dirty="0">
                <a:solidFill>
                  <a:srgbClr val="0000FF"/>
                </a:solidFill>
                <a:latin typeface="+mn-lt"/>
                <a:ea typeface="MS PGothic" panose="020B0600070205080204" pitchFamily="1" charset="-128"/>
                <a:cs typeface="+mn-cs"/>
              </a:rPr>
              <a:t>Reliability: failures including bit errors, burst, block or packet errors, node or link cutoff, complicated by</a:t>
            </a:r>
            <a:r>
              <a:rPr lang="en-US" altLang="zh-CN" kern="1200" dirty="0">
                <a:latin typeface="+mn-lt"/>
                <a:ea typeface="MS PGothic" panose="020B0600070205080204" pitchFamily="1" charset="-128"/>
                <a:cs typeface="+mn-cs"/>
              </a:rPr>
              <a:t> limited resources, </a:t>
            </a:r>
            <a:r>
              <a:rPr lang="en-US" altLang="zh-CN" kern="1200" dirty="0">
                <a:solidFill>
                  <a:srgbClr val="0000FF"/>
                </a:solidFill>
                <a:latin typeface="+mn-lt"/>
                <a:ea typeface="MS PGothic" panose="020B0600070205080204" pitchFamily="1" charset="-128"/>
                <a:cs typeface="+mn-cs"/>
              </a:rPr>
              <a:t>heterogeneous</a:t>
            </a:r>
            <a:r>
              <a:rPr lang="en-US" altLang="zh-CN" kern="1200" dirty="0">
                <a:latin typeface="+mn-lt"/>
                <a:ea typeface="MS PGothic" panose="020B0600070205080204" pitchFamily="1" charset="-128"/>
                <a:cs typeface="+mn-cs"/>
              </a:rPr>
              <a:t> devices and nodes, software and networks</a:t>
            </a:r>
            <a:endParaRPr lang="en-US" altLang="zh-CN" kern="1200" dirty="0">
              <a:latin typeface="+mn-lt"/>
              <a:ea typeface="MS PGothic" panose="020B0600070205080204" pitchFamily="1" charset="-128"/>
              <a:cs typeface="+mn-cs"/>
            </a:endParaRPr>
          </a:p>
          <a:p>
            <a:pPr algn="l" eaLnBrk="1" hangingPunct="1"/>
            <a:r>
              <a:rPr lang="en-US" altLang="zh-CN" kern="1200" dirty="0">
                <a:latin typeface="+mn-lt"/>
                <a:ea typeface="MS PGothic" panose="020B0600070205080204" pitchFamily="1" charset="-128"/>
                <a:cs typeface="+mn-cs"/>
              </a:rPr>
              <a:t>Complexity</a:t>
            </a:r>
            <a:endParaRPr lang="en-US" altLang="zh-CN" kern="1200" dirty="0">
              <a:latin typeface="+mn-lt"/>
              <a:ea typeface="MS PGothic" panose="020B0600070205080204" pitchFamily="1" charset="-128"/>
              <a:cs typeface="+mn-cs"/>
            </a:endParaRPr>
          </a:p>
          <a:p>
            <a:pPr algn="l" eaLnBrk="1" hangingPunct="1"/>
            <a:r>
              <a:rPr lang="en-US" altLang="zh-CN" kern="1200" dirty="0">
                <a:solidFill>
                  <a:srgbClr val="0000FF"/>
                </a:solidFill>
                <a:latin typeface="+mn-lt"/>
                <a:ea typeface="MS PGothic" panose="020B0600070205080204" pitchFamily="1" charset="-128"/>
                <a:cs typeface="+mn-cs"/>
              </a:rPr>
              <a:t>Security and threat: cybersecurity issues and solutions</a:t>
            </a:r>
            <a:endParaRPr lang="en-US" altLang="zh-CN" kern="1200" dirty="0">
              <a:solidFill>
                <a:srgbClr val="0000FF"/>
              </a:solidFill>
              <a:latin typeface="+mn-lt"/>
              <a:ea typeface="MS PGothic" panose="020B0600070205080204" pitchFamily="1" charset="-128"/>
              <a:cs typeface="+mn-cs"/>
            </a:endParaRPr>
          </a:p>
          <a:p>
            <a:pPr algn="l" eaLnBrk="1" hangingPunct="1"/>
            <a:r>
              <a:rPr lang="en-US" altLang="zh-CN" kern="1200" dirty="0">
                <a:solidFill>
                  <a:srgbClr val="0000FF"/>
                </a:solidFill>
                <a:latin typeface="+mn-lt"/>
                <a:ea typeface="MS PGothic" panose="020B0600070205080204" pitchFamily="1" charset="-128"/>
                <a:cs typeface="+mn-cs"/>
              </a:rPr>
              <a:t>Coverage: broad and wide</a:t>
            </a:r>
            <a:endParaRPr lang="en-US" altLang="zh-CN" kern="1200" dirty="0">
              <a:solidFill>
                <a:srgbClr val="0000FF"/>
              </a:solidFill>
              <a:latin typeface="+mn-lt"/>
              <a:ea typeface="MS PGothic" panose="020B0600070205080204" pitchFamily="1" charset="-128"/>
              <a:cs typeface="+mn-cs"/>
            </a:endParaRPr>
          </a:p>
          <a:p>
            <a:pPr algn="l" eaLnBrk="1" hangingPunct="1"/>
            <a:endParaRPr lang="en-US" altLang="zh-CN" sz="2100" kern="1200" dirty="0">
              <a:latin typeface="+mn-lt"/>
              <a:ea typeface="MS PGothic" panose="020B0600070205080204" pitchFamily="1" charset="-128"/>
              <a:cs typeface="+mn-cs"/>
            </a:endParaRPr>
          </a:p>
          <a:p>
            <a:pPr algn="l" eaLnBrk="1" hangingPunct="1"/>
            <a:endParaRPr lang="en-US" altLang="zh-CN" kern="1200" dirty="0">
              <a:solidFill>
                <a:srgbClr val="0000FF"/>
              </a:solidFill>
              <a:latin typeface="+mn-lt"/>
              <a:ea typeface="MS PGothic" panose="020B0600070205080204" pitchFamily="1" charset="-128"/>
              <a:cs typeface="+mn-cs"/>
            </a:endParaRPr>
          </a:p>
        </p:txBody>
      </p:sp>
      <p:sp>
        <p:nvSpPr>
          <p:cNvPr id="4505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1"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Network Elements</a:t>
            </a:r>
            <a:endParaRPr lang="en-US" altLang="zh-CN" kern="1200" dirty="0">
              <a:latin typeface="+mj-lt"/>
              <a:ea typeface="MS PGothic" panose="020B0600070205080204" pitchFamily="1" charset="-128"/>
              <a:cs typeface="+mj-cs"/>
            </a:endParaRPr>
          </a:p>
        </p:txBody>
      </p:sp>
      <p:sp>
        <p:nvSpPr>
          <p:cNvPr id="46082" name="Content Placeholder 2"/>
          <p:cNvSpPr>
            <a:spLocks noGrp="1"/>
          </p:cNvSpPr>
          <p:nvPr>
            <p:ph idx="1"/>
          </p:nvPr>
        </p:nvSpPr>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Nodes: Special purpose devices</a:t>
            </a:r>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Links: Connections between nodes</a:t>
            </a:r>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p:txBody>
      </p:sp>
      <p:sp>
        <p:nvSpPr>
          <p:cNvPr id="46083"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46084" name="Picture 2"/>
          <p:cNvPicPr>
            <a:picLocks noChangeAspect="1"/>
          </p:cNvPicPr>
          <p:nvPr/>
        </p:nvPicPr>
        <p:blipFill>
          <a:blip r:embed="rId1"/>
          <a:stretch>
            <a:fillRect/>
          </a:stretch>
        </p:blipFill>
        <p:spPr>
          <a:xfrm>
            <a:off x="1485360" y="1429000"/>
            <a:ext cx="971720" cy="971720"/>
          </a:xfrm>
          <a:prstGeom prst="rect">
            <a:avLst/>
          </a:prstGeom>
          <a:noFill/>
          <a:ln w="9525">
            <a:noFill/>
          </a:ln>
        </p:spPr>
      </p:pic>
      <p:pic>
        <p:nvPicPr>
          <p:cNvPr id="46085" name="Picture 3"/>
          <p:cNvPicPr>
            <a:picLocks noChangeAspect="1"/>
          </p:cNvPicPr>
          <p:nvPr/>
        </p:nvPicPr>
        <p:blipFill>
          <a:blip r:embed="rId2"/>
          <a:stretch>
            <a:fillRect/>
          </a:stretch>
        </p:blipFill>
        <p:spPr>
          <a:xfrm>
            <a:off x="4229040" y="1600480"/>
            <a:ext cx="715691" cy="543020"/>
          </a:xfrm>
          <a:prstGeom prst="rect">
            <a:avLst/>
          </a:prstGeom>
          <a:noFill/>
          <a:ln w="9525">
            <a:noFill/>
          </a:ln>
        </p:spPr>
      </p:pic>
      <p:pic>
        <p:nvPicPr>
          <p:cNvPr id="46086" name="Picture 4"/>
          <p:cNvPicPr>
            <a:picLocks noChangeAspect="1"/>
          </p:cNvPicPr>
          <p:nvPr/>
        </p:nvPicPr>
        <p:blipFill>
          <a:blip r:embed="rId3"/>
          <a:stretch>
            <a:fillRect/>
          </a:stretch>
        </p:blipFill>
        <p:spPr>
          <a:xfrm>
            <a:off x="2914360" y="1429000"/>
            <a:ext cx="641860" cy="914560"/>
          </a:xfrm>
          <a:prstGeom prst="rect">
            <a:avLst/>
          </a:prstGeom>
          <a:noFill/>
          <a:ln w="9525">
            <a:noFill/>
          </a:ln>
        </p:spPr>
      </p:pic>
      <p:pic>
        <p:nvPicPr>
          <p:cNvPr id="46087" name="Picture 5"/>
          <p:cNvPicPr>
            <a:picLocks noChangeAspect="1"/>
          </p:cNvPicPr>
          <p:nvPr/>
        </p:nvPicPr>
        <p:blipFill>
          <a:blip r:embed="rId4"/>
          <a:stretch>
            <a:fillRect/>
          </a:stretch>
        </p:blipFill>
        <p:spPr>
          <a:xfrm>
            <a:off x="5486560" y="1600480"/>
            <a:ext cx="857400" cy="714500"/>
          </a:xfrm>
          <a:prstGeom prst="rect">
            <a:avLst/>
          </a:prstGeom>
          <a:noFill/>
          <a:ln w="9525">
            <a:noFill/>
          </a:ln>
        </p:spPr>
      </p:pic>
      <p:sp>
        <p:nvSpPr>
          <p:cNvPr id="46088" name="TextBox 8"/>
          <p:cNvSpPr txBox="1"/>
          <p:nvPr/>
        </p:nvSpPr>
        <p:spPr>
          <a:xfrm>
            <a:off x="1313880" y="2397148"/>
            <a:ext cx="1257520" cy="368300"/>
          </a:xfrm>
          <a:prstGeom prst="rect">
            <a:avLst/>
          </a:prstGeom>
          <a:noFill/>
          <a:ln w="9525">
            <a:noFill/>
          </a:ln>
        </p:spPr>
        <p:txBody>
          <a:bodyPr>
            <a:spAutoFit/>
          </a:bodyPr>
          <a:p>
            <a:pPr algn="ctr"/>
            <a:r>
              <a:rPr lang="en-US" altLang="zh-CN" sz="1800" dirty="0">
                <a:latin typeface="Calibri" panose="020F0502020204030204" charset="0"/>
              </a:rPr>
              <a:t>PC</a:t>
            </a:r>
            <a:endParaRPr lang="en-US" altLang="zh-CN" sz="1800" dirty="0">
              <a:latin typeface="Calibri" panose="020F0502020204030204" charset="0"/>
            </a:endParaRPr>
          </a:p>
        </p:txBody>
      </p:sp>
      <p:sp>
        <p:nvSpPr>
          <p:cNvPr id="46089" name="TextBox 9"/>
          <p:cNvSpPr txBox="1"/>
          <p:nvPr/>
        </p:nvSpPr>
        <p:spPr>
          <a:xfrm>
            <a:off x="2571400" y="2397148"/>
            <a:ext cx="1257520" cy="368300"/>
          </a:xfrm>
          <a:prstGeom prst="rect">
            <a:avLst/>
          </a:prstGeom>
          <a:noFill/>
          <a:ln w="9525">
            <a:noFill/>
          </a:ln>
        </p:spPr>
        <p:txBody>
          <a:bodyPr>
            <a:spAutoFit/>
          </a:bodyPr>
          <a:p>
            <a:pPr algn="ctr"/>
            <a:r>
              <a:rPr lang="en-US" altLang="zh-CN" sz="1800" dirty="0">
                <a:latin typeface="Calibri" panose="020F0502020204030204" charset="0"/>
              </a:rPr>
              <a:t>server</a:t>
            </a:r>
            <a:endParaRPr lang="en-US" altLang="zh-CN" sz="1800" dirty="0">
              <a:latin typeface="Calibri" panose="020F0502020204030204" charset="0"/>
            </a:endParaRPr>
          </a:p>
        </p:txBody>
      </p:sp>
      <p:pic>
        <p:nvPicPr>
          <p:cNvPr id="46090" name="Picture 6"/>
          <p:cNvPicPr>
            <a:picLocks noChangeAspect="1"/>
          </p:cNvPicPr>
          <p:nvPr/>
        </p:nvPicPr>
        <p:blipFill>
          <a:blip r:embed="rId5"/>
          <a:stretch>
            <a:fillRect/>
          </a:stretch>
        </p:blipFill>
        <p:spPr>
          <a:xfrm>
            <a:off x="6744080" y="1657640"/>
            <a:ext cx="932423" cy="779996"/>
          </a:xfrm>
          <a:prstGeom prst="rect">
            <a:avLst/>
          </a:prstGeom>
          <a:noFill/>
          <a:ln w="9525">
            <a:noFill/>
          </a:ln>
        </p:spPr>
      </p:pic>
      <p:sp>
        <p:nvSpPr>
          <p:cNvPr id="46091" name="TextBox 12"/>
          <p:cNvSpPr txBox="1"/>
          <p:nvPr/>
        </p:nvSpPr>
        <p:spPr>
          <a:xfrm>
            <a:off x="3943240" y="2397148"/>
            <a:ext cx="1257520" cy="368300"/>
          </a:xfrm>
          <a:prstGeom prst="rect">
            <a:avLst/>
          </a:prstGeom>
          <a:noFill/>
          <a:ln w="9525">
            <a:noFill/>
          </a:ln>
        </p:spPr>
        <p:txBody>
          <a:bodyPr>
            <a:spAutoFit/>
          </a:bodyPr>
          <a:p>
            <a:pPr algn="ctr"/>
            <a:r>
              <a:rPr lang="en-US" altLang="zh-CN" sz="1800" dirty="0">
                <a:latin typeface="Calibri" panose="020F0502020204030204" charset="0"/>
              </a:rPr>
              <a:t>switch</a:t>
            </a:r>
            <a:endParaRPr lang="en-US" altLang="zh-CN" sz="1800" dirty="0">
              <a:latin typeface="Calibri" panose="020F0502020204030204" charset="0"/>
            </a:endParaRPr>
          </a:p>
        </p:txBody>
      </p:sp>
      <p:sp>
        <p:nvSpPr>
          <p:cNvPr id="46092" name="TextBox 13"/>
          <p:cNvSpPr txBox="1"/>
          <p:nvPr/>
        </p:nvSpPr>
        <p:spPr>
          <a:xfrm>
            <a:off x="5257920" y="2397148"/>
            <a:ext cx="1257520" cy="368300"/>
          </a:xfrm>
          <a:prstGeom prst="rect">
            <a:avLst/>
          </a:prstGeom>
          <a:noFill/>
          <a:ln w="9525">
            <a:noFill/>
          </a:ln>
        </p:spPr>
        <p:txBody>
          <a:bodyPr>
            <a:spAutoFit/>
          </a:bodyPr>
          <a:p>
            <a:pPr algn="ctr"/>
            <a:r>
              <a:rPr lang="en-US" altLang="zh-CN" sz="1800" dirty="0">
                <a:latin typeface="Calibri" panose="020F0502020204030204" charset="0"/>
              </a:rPr>
              <a:t>bridge</a:t>
            </a:r>
            <a:endParaRPr lang="en-US" altLang="zh-CN" sz="1800" dirty="0">
              <a:latin typeface="Calibri" panose="020F0502020204030204" charset="0"/>
            </a:endParaRPr>
          </a:p>
        </p:txBody>
      </p:sp>
      <p:sp>
        <p:nvSpPr>
          <p:cNvPr id="46093" name="TextBox 14"/>
          <p:cNvSpPr txBox="1"/>
          <p:nvPr/>
        </p:nvSpPr>
        <p:spPr>
          <a:xfrm>
            <a:off x="6515440" y="2397148"/>
            <a:ext cx="1257520" cy="368300"/>
          </a:xfrm>
          <a:prstGeom prst="rect">
            <a:avLst/>
          </a:prstGeom>
          <a:noFill/>
          <a:ln w="9525">
            <a:noFill/>
          </a:ln>
        </p:spPr>
        <p:txBody>
          <a:bodyPr>
            <a:spAutoFit/>
          </a:bodyPr>
          <a:p>
            <a:pPr algn="ctr"/>
            <a:r>
              <a:rPr lang="en-US" altLang="zh-CN" sz="1800" dirty="0">
                <a:latin typeface="Calibri" panose="020F0502020204030204" charset="0"/>
              </a:rPr>
              <a:t>router</a:t>
            </a:r>
            <a:endParaRPr lang="en-US" altLang="zh-CN" sz="1800" dirty="0">
              <a:latin typeface="Calibri" panose="020F0502020204030204" charset="0"/>
            </a:endParaRPr>
          </a:p>
        </p:txBody>
      </p:sp>
      <p:pic>
        <p:nvPicPr>
          <p:cNvPr id="46094" name="Picture 3"/>
          <p:cNvPicPr>
            <a:picLocks noChangeAspect="1"/>
          </p:cNvPicPr>
          <p:nvPr/>
        </p:nvPicPr>
        <p:blipFill>
          <a:blip r:embed="rId6"/>
          <a:stretch>
            <a:fillRect/>
          </a:stretch>
        </p:blipFill>
        <p:spPr>
          <a:xfrm>
            <a:off x="1313880" y="3200960"/>
            <a:ext cx="1771960" cy="1434954"/>
          </a:xfrm>
          <a:prstGeom prst="rect">
            <a:avLst/>
          </a:prstGeom>
          <a:noFill/>
          <a:ln w="9525">
            <a:noFill/>
          </a:ln>
        </p:spPr>
      </p:pic>
      <p:pic>
        <p:nvPicPr>
          <p:cNvPr id="46095" name="Picture 5"/>
          <p:cNvPicPr>
            <a:picLocks noChangeAspect="1"/>
          </p:cNvPicPr>
          <p:nvPr/>
        </p:nvPicPr>
        <p:blipFill>
          <a:blip r:embed="rId7"/>
          <a:stretch>
            <a:fillRect/>
          </a:stretch>
        </p:blipFill>
        <p:spPr>
          <a:xfrm>
            <a:off x="3371640" y="3258120"/>
            <a:ext cx="1883898" cy="1257520"/>
          </a:xfrm>
          <a:prstGeom prst="rect">
            <a:avLst/>
          </a:prstGeom>
          <a:noFill/>
          <a:ln w="9525">
            <a:noFill/>
          </a:ln>
        </p:spPr>
      </p:pic>
      <p:pic>
        <p:nvPicPr>
          <p:cNvPr id="46096" name="Picture 6"/>
          <p:cNvPicPr>
            <a:picLocks noChangeAspect="1"/>
          </p:cNvPicPr>
          <p:nvPr/>
        </p:nvPicPr>
        <p:blipFill>
          <a:blip r:embed="rId8"/>
          <a:stretch>
            <a:fillRect/>
          </a:stretch>
        </p:blipFill>
        <p:spPr>
          <a:xfrm rot="-1385921">
            <a:off x="5937886" y="3609416"/>
            <a:ext cx="1257520" cy="228640"/>
          </a:xfrm>
          <a:prstGeom prst="rect">
            <a:avLst/>
          </a:prstGeom>
          <a:noFill/>
          <a:ln w="9525">
            <a:noFill/>
          </a:ln>
        </p:spPr>
      </p:pic>
      <p:sp>
        <p:nvSpPr>
          <p:cNvPr id="46097" name="TextBox 19"/>
          <p:cNvSpPr txBox="1"/>
          <p:nvPr/>
        </p:nvSpPr>
        <p:spPr>
          <a:xfrm>
            <a:off x="1256720" y="4683548"/>
            <a:ext cx="1771960" cy="368300"/>
          </a:xfrm>
          <a:prstGeom prst="rect">
            <a:avLst/>
          </a:prstGeom>
          <a:noFill/>
          <a:ln w="9525">
            <a:noFill/>
          </a:ln>
        </p:spPr>
        <p:txBody>
          <a:bodyPr>
            <a:spAutoFit/>
          </a:bodyPr>
          <a:p>
            <a:pPr algn="ctr"/>
            <a:r>
              <a:rPr lang="en-US" altLang="zh-CN" sz="1800" dirty="0">
                <a:latin typeface="Calibri" panose="020F0502020204030204" charset="0"/>
              </a:rPr>
              <a:t>Optical fiber</a:t>
            </a:r>
            <a:endParaRPr lang="en-US" altLang="zh-CN" sz="1800" dirty="0">
              <a:latin typeface="Calibri" panose="020F0502020204030204" charset="0"/>
            </a:endParaRPr>
          </a:p>
        </p:txBody>
      </p:sp>
      <p:sp>
        <p:nvSpPr>
          <p:cNvPr id="46098" name="TextBox 20"/>
          <p:cNvSpPr txBox="1"/>
          <p:nvPr/>
        </p:nvSpPr>
        <p:spPr>
          <a:xfrm>
            <a:off x="3600280" y="4683548"/>
            <a:ext cx="1714800" cy="368300"/>
          </a:xfrm>
          <a:prstGeom prst="rect">
            <a:avLst/>
          </a:prstGeom>
          <a:noFill/>
          <a:ln w="9525">
            <a:noFill/>
          </a:ln>
        </p:spPr>
        <p:txBody>
          <a:bodyPr>
            <a:spAutoFit/>
          </a:bodyPr>
          <a:p>
            <a:pPr algn="ctr"/>
            <a:r>
              <a:rPr lang="en-US" altLang="zh-CN" sz="1800" dirty="0">
                <a:latin typeface="Calibri" panose="020F0502020204030204" charset="0"/>
              </a:rPr>
              <a:t>Coaxial cable</a:t>
            </a:r>
            <a:endParaRPr lang="en-US" altLang="zh-CN" sz="1800" dirty="0">
              <a:latin typeface="Calibri" panose="020F0502020204030204" charset="0"/>
            </a:endParaRPr>
          </a:p>
        </p:txBody>
      </p:sp>
      <p:sp>
        <p:nvSpPr>
          <p:cNvPr id="46099" name="TextBox 21"/>
          <p:cNvSpPr txBox="1"/>
          <p:nvPr/>
        </p:nvSpPr>
        <p:spPr>
          <a:xfrm>
            <a:off x="6001000" y="4629960"/>
            <a:ext cx="1257520" cy="368300"/>
          </a:xfrm>
          <a:prstGeom prst="rect">
            <a:avLst/>
          </a:prstGeom>
          <a:noFill/>
          <a:ln w="9525">
            <a:noFill/>
          </a:ln>
        </p:spPr>
        <p:txBody>
          <a:bodyPr>
            <a:spAutoFit/>
          </a:bodyPr>
          <a:p>
            <a:pPr algn="ctr"/>
            <a:r>
              <a:rPr lang="en-US" altLang="zh-CN" sz="1800" dirty="0">
                <a:latin typeface="Calibri" panose="020F0502020204030204" charset="0"/>
              </a:rPr>
              <a:t>wireless</a:t>
            </a:r>
            <a:endParaRPr lang="en-US" altLang="zh-CN" sz="1800" dirty="0">
              <a:latin typeface="Calibri" panose="020F050202020403020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812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Network Design</a:t>
            </a:r>
            <a:endParaRPr lang="en-US" altLang="zh-CN" kern="1200" dirty="0">
              <a:latin typeface="+mj-lt"/>
              <a:ea typeface="MS PGothic" panose="020B0600070205080204" pitchFamily="1" charset="-128"/>
              <a:cs typeface="+mj-cs"/>
            </a:endParaRPr>
          </a:p>
        </p:txBody>
      </p:sp>
      <p:sp>
        <p:nvSpPr>
          <p:cNvPr id="48130" name="Content Placeholder 2"/>
          <p:cNvSpPr>
            <a:spLocks noGrp="1"/>
          </p:cNvSpPr>
          <p:nvPr>
            <p:ph idx="1"/>
          </p:nvPr>
        </p:nvSpPr>
        <p:spPr/>
        <p:txBody>
          <a:bodyPr vert="horz" wrap="square" lIns="68591" tIns="34295" rIns="68591" bIns="34295" anchor="t"/>
          <a:p>
            <a:pPr eaLnBrk="1" hangingPunct="1"/>
            <a:r>
              <a:rPr lang="en-US" altLang="zh-CN" sz="2100" kern="1200" dirty="0">
                <a:latin typeface="+mn-lt"/>
                <a:ea typeface="MS PGothic" panose="020B0600070205080204" pitchFamily="1" charset="-128"/>
                <a:cs typeface="+mn-cs"/>
              </a:rPr>
              <a:t>The task of </a:t>
            </a:r>
            <a:r>
              <a:rPr lang="en-US" altLang="zh-CN" sz="2100" b="1" kern="1200" dirty="0">
                <a:solidFill>
                  <a:srgbClr val="0000FF"/>
                </a:solidFill>
                <a:latin typeface="+mn-lt"/>
                <a:ea typeface="MS PGothic" panose="020B0600070205080204" pitchFamily="1" charset="-128"/>
                <a:cs typeface="+mn-cs"/>
              </a:rPr>
              <a:t>connecting nodes via links</a:t>
            </a:r>
            <a:r>
              <a:rPr lang="en-US" altLang="zh-CN" sz="2100" kern="1200" dirty="0">
                <a:latin typeface="+mn-lt"/>
                <a:ea typeface="MS PGothic" panose="020B0600070205080204" pitchFamily="1" charset="-128"/>
                <a:cs typeface="+mn-cs"/>
              </a:rPr>
              <a:t>, so that nodes can exchange information, reliably, timely, efficiently, safely, privately, </a:t>
            </a:r>
            <a:r>
              <a:rPr lang="en-US" altLang="ja-JP" sz="2100" kern="1200" dirty="0">
                <a:latin typeface="+mn-lt"/>
                <a:ea typeface="MS PGothic" panose="020B0600070205080204" pitchFamily="1" charset="-128"/>
                <a:cs typeface="+mn-cs"/>
              </a:rPr>
              <a:t>and with low cost.</a:t>
            </a:r>
            <a:endParaRPr lang="en-US" altLang="ja-JP" sz="2100" kern="1200" dirty="0">
              <a:latin typeface="+mn-lt"/>
              <a:ea typeface="MS PGothic" panose="020B0600070205080204" pitchFamily="1" charset="-128"/>
              <a:cs typeface="+mn-cs"/>
            </a:endParaRPr>
          </a:p>
          <a:p>
            <a:pPr eaLnBrk="1" hangingPunct="1"/>
            <a:endParaRPr lang="en-US" altLang="zh-CN" sz="2100" kern="1200" dirty="0">
              <a:latin typeface="+mn-lt"/>
              <a:ea typeface="MS PGothic" panose="020B0600070205080204" pitchFamily="1" charset="-128"/>
              <a:cs typeface="+mn-cs"/>
            </a:endParaRPr>
          </a:p>
          <a:p>
            <a:pPr eaLnBrk="1" hangingPunct="1"/>
            <a:r>
              <a:rPr lang="en-US" altLang="zh-CN" sz="2100" kern="1200" dirty="0">
                <a:latin typeface="+mn-lt"/>
                <a:ea typeface="MS PGothic" panose="020B0600070205080204" pitchFamily="1" charset="-128"/>
                <a:cs typeface="+mn-cs"/>
              </a:rPr>
              <a:t>Need to define the network architecture, protocols, applications, interfaces, policies, usages. </a:t>
            </a:r>
            <a:endParaRPr lang="en-US" altLang="zh-CN" sz="2100" kern="1200" dirty="0">
              <a:latin typeface="+mn-lt"/>
              <a:ea typeface="MS PGothic" panose="020B0600070205080204" pitchFamily="1" charset="-128"/>
              <a:cs typeface="+mn-cs"/>
            </a:endParaRPr>
          </a:p>
          <a:p>
            <a:pPr eaLnBrk="1" hangingPunct="1"/>
            <a:endParaRPr lang="en-US" altLang="zh-CN" sz="2100" kern="1200" dirty="0">
              <a:latin typeface="+mn-lt"/>
              <a:ea typeface="MS PGothic" panose="020B0600070205080204" pitchFamily="1" charset="-128"/>
              <a:cs typeface="+mn-cs"/>
            </a:endParaRPr>
          </a:p>
          <a:p>
            <a:pPr eaLnBrk="1" hangingPunct="1"/>
            <a:r>
              <a:rPr lang="en-US" altLang="zh-CN" sz="2100" kern="1200" dirty="0">
                <a:latin typeface="+mn-lt"/>
                <a:ea typeface="MS PGothic" panose="020B0600070205080204" pitchFamily="1" charset="-128"/>
                <a:cs typeface="+mn-cs"/>
              </a:rPr>
              <a:t>Let</a:t>
            </a:r>
            <a:r>
              <a:rPr lang="ja-JP" altLang="en-US" sz="2100" kern="1200" dirty="0">
                <a:latin typeface="+mn-lt"/>
                <a:ea typeface="MS PGothic" panose="020B0600070205080204" pitchFamily="1" charset="-128"/>
                <a:cs typeface="+mn-cs"/>
              </a:rPr>
              <a:t>’</a:t>
            </a:r>
            <a:r>
              <a:rPr lang="en-US" altLang="ja-JP" sz="2100" kern="1200" dirty="0">
                <a:latin typeface="+mn-lt"/>
                <a:ea typeface="MS PGothic" panose="020B0600070205080204" pitchFamily="1" charset="-128"/>
                <a:cs typeface="+mn-cs"/>
              </a:rPr>
              <a:t>s start with the architecture</a:t>
            </a:r>
            <a:endParaRPr lang="en-US" altLang="ja-JP" sz="2100" kern="1200" dirty="0">
              <a:latin typeface="+mn-lt"/>
              <a:ea typeface="MS PGothic" panose="020B0600070205080204" pitchFamily="1" charset="-128"/>
              <a:cs typeface="+mn-cs"/>
            </a:endParaRPr>
          </a:p>
          <a:p>
            <a:pPr marL="457200" lvl="4" indent="0" algn="l" eaLnBrk="1" hangingPunct="1">
              <a:buClrTx/>
              <a:buSzTx/>
              <a:buNone/>
            </a:pPr>
            <a:r>
              <a:rPr lang="en-US" altLang="ja-JP" kern="1200" dirty="0">
                <a:solidFill>
                  <a:srgbClr val="0000FF"/>
                </a:solidFill>
                <a:latin typeface="+mn-lt"/>
                <a:ea typeface="MS PGothic" panose="020B0600070205080204" pitchFamily="1" charset="-128"/>
                <a:cs typeface="+mn-cs"/>
              </a:rPr>
              <a:t>Directly connected networks</a:t>
            </a:r>
            <a:endParaRPr lang="en-US" altLang="ja-JP" kern="1200" dirty="0">
              <a:solidFill>
                <a:srgbClr val="0000FF"/>
              </a:solidFill>
              <a:latin typeface="+mn-lt"/>
              <a:ea typeface="MS PGothic" panose="020B0600070205080204" pitchFamily="1" charset="-128"/>
              <a:cs typeface="+mn-cs"/>
            </a:endParaRPr>
          </a:p>
          <a:p>
            <a:pPr marL="457200" lvl="4" indent="0" algn="l" eaLnBrk="1" hangingPunct="1">
              <a:buClrTx/>
              <a:buSzTx/>
              <a:buNone/>
            </a:pPr>
            <a:r>
              <a:rPr lang="en-US" altLang="ja-JP" kern="1200" dirty="0">
                <a:solidFill>
                  <a:srgbClr val="0000FF"/>
                </a:solidFill>
                <a:latin typeface="+mn-lt"/>
                <a:ea typeface="MS PGothic" panose="020B0600070205080204" pitchFamily="1" charset="-128"/>
                <a:cs typeface="+mn-cs"/>
              </a:rPr>
              <a:t>Circuit-switched networks</a:t>
            </a:r>
            <a:endParaRPr lang="en-US" altLang="ja-JP" kern="1200" dirty="0">
              <a:solidFill>
                <a:srgbClr val="0000FF"/>
              </a:solidFill>
              <a:latin typeface="+mn-lt"/>
              <a:ea typeface="MS PGothic" panose="020B0600070205080204" pitchFamily="1" charset="-128"/>
              <a:cs typeface="+mn-cs"/>
            </a:endParaRPr>
          </a:p>
          <a:p>
            <a:pPr marL="457200" lvl="4" indent="0" algn="l" eaLnBrk="1" hangingPunct="1">
              <a:buClrTx/>
              <a:buSzTx/>
              <a:buNone/>
            </a:pPr>
            <a:r>
              <a:rPr lang="en-US" altLang="ja-JP" kern="1200" dirty="0">
                <a:solidFill>
                  <a:srgbClr val="0000FF"/>
                </a:solidFill>
                <a:latin typeface="+mn-lt"/>
                <a:ea typeface="MS PGothic" panose="020B0600070205080204" pitchFamily="1" charset="-128"/>
                <a:cs typeface="+mn-cs"/>
              </a:rPr>
              <a:t>Packet-switched Networks</a:t>
            </a:r>
            <a:endParaRPr lang="en-US" altLang="ja-JP" kern="1200" dirty="0">
              <a:solidFill>
                <a:srgbClr val="0000FF"/>
              </a:solidFill>
              <a:latin typeface="+mn-lt"/>
              <a:ea typeface="MS PGothic" panose="020B0600070205080204" pitchFamily="1" charset="-128"/>
              <a:cs typeface="+mn-cs"/>
            </a:endParaRPr>
          </a:p>
        </p:txBody>
      </p:sp>
      <p:sp>
        <p:nvSpPr>
          <p:cNvPr id="481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What Drives Network Design?</a:t>
            </a:r>
            <a:endParaRPr lang="en-US" altLang="zh-CN" kern="1200" dirty="0">
              <a:latin typeface="+mj-lt"/>
              <a:ea typeface="MS PGothic" panose="020B0600070205080204" pitchFamily="1" charset="-128"/>
              <a:cs typeface="+mj-cs"/>
            </a:endParaRPr>
          </a:p>
        </p:txBody>
      </p:sp>
      <p:sp>
        <p:nvSpPr>
          <p:cNvPr id="50178" name="Content Placeholder 2"/>
          <p:cNvSpPr>
            <a:spLocks noGrp="1"/>
          </p:cNvSpPr>
          <p:nvPr>
            <p:ph idx="1"/>
          </p:nvPr>
        </p:nvSpPr>
        <p:spPr>
          <a:xfrm>
            <a:off x="1256720" y="971720"/>
            <a:ext cx="6630560" cy="4115520"/>
          </a:xfrm>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Applications</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WWW, email, chat, videoconferencing, e-commerce, audio/video streaming, VOIP, file sharing</a:t>
            </a:r>
            <a:endParaRPr lang="en-US" altLang="zh-CN"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Who deploys the network</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Enterprise, government, end-user</a:t>
            </a:r>
            <a:endParaRPr lang="en-US" altLang="zh-CN"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Where is the network deployed </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Home, building, company, organization, city, country, international </a:t>
            </a:r>
            <a:endParaRPr lang="en-US" altLang="zh-CN" kern="1200" dirty="0">
              <a:latin typeface="+mn-lt"/>
              <a:ea typeface="MS PGothic" panose="020B0600070205080204" pitchFamily="1" charset="-128"/>
              <a:cs typeface="+mn-cs"/>
            </a:endParaRPr>
          </a:p>
        </p:txBody>
      </p:sp>
      <p:sp>
        <p:nvSpPr>
          <p:cNvPr id="5017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2225" name="Title 1"/>
          <p:cNvSpPr>
            <a:spLocks noGrp="1"/>
          </p:cNvSpPr>
          <p:nvPr>
            <p:ph type="title"/>
          </p:nvPr>
        </p:nvSpPr>
        <p:spPr/>
        <p:txBody>
          <a:bodyPr vert="horz" wrap="square" lIns="68591" tIns="34295" rIns="68591" bIns="34295" anchor="ctr"/>
          <a:p>
            <a:pPr eaLnBrk="1" hangingPunct="1"/>
            <a:r>
              <a:rPr lang="en-US" altLang="zh-CN" sz="2700" kern="1200" dirty="0">
                <a:latin typeface="+mj-lt"/>
                <a:ea typeface="MS PGothic" panose="020B0600070205080204" pitchFamily="1" charset="-128"/>
                <a:cs typeface="+mj-cs"/>
              </a:rPr>
              <a:t>How do we Evaluate a Network</a:t>
            </a:r>
            <a:endParaRPr lang="en-US" altLang="zh-CN" sz="2700" kern="1200" dirty="0">
              <a:latin typeface="+mj-lt"/>
              <a:ea typeface="MS PGothic" panose="020B0600070205080204" pitchFamily="1" charset="-128"/>
              <a:cs typeface="+mj-cs"/>
            </a:endParaRPr>
          </a:p>
        </p:txBody>
      </p:sp>
      <p:sp>
        <p:nvSpPr>
          <p:cNvPr id="52226" name="Content Placeholder 2"/>
          <p:cNvSpPr>
            <a:spLocks noGrp="1"/>
          </p:cNvSpPr>
          <p:nvPr>
            <p:ph idx="1"/>
          </p:nvPr>
        </p:nvSpPr>
        <p:spPr/>
        <p:txBody>
          <a:bodyPr vert="horz" wrap="square" lIns="68591" tIns="34295" rIns="68591" bIns="34295" anchor="t"/>
          <a:p>
            <a:pPr eaLnBrk="1" hangingPunct="1"/>
            <a:r>
              <a:rPr lang="en-US" altLang="zh-CN" sz="2100" kern="1200" dirty="0">
                <a:latin typeface="+mn-lt"/>
                <a:ea typeface="MS PGothic" panose="020B0600070205080204" pitchFamily="1" charset="-128"/>
                <a:cs typeface="+mn-cs"/>
              </a:rPr>
              <a:t>Metrics (think again a transportation network)</a:t>
            </a:r>
            <a:endParaRPr lang="en-US" altLang="zh-CN" sz="21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How many cars can it service (</a:t>
            </a:r>
            <a:r>
              <a:rPr lang="en-US" altLang="zh-CN" sz="1800" kern="1200" dirty="0">
                <a:solidFill>
                  <a:srgbClr val="0000FF"/>
                </a:solidFill>
                <a:latin typeface="+mn-lt"/>
                <a:ea typeface="MS PGothic" panose="020B0600070205080204" pitchFamily="1" charset="-128"/>
                <a:cs typeface="+mn-cs"/>
              </a:rPr>
              <a:t>throughput</a:t>
            </a:r>
            <a:r>
              <a:rPr lang="en-US" altLang="zh-CN" sz="1800" kern="1200" dirty="0">
                <a:latin typeface="+mn-lt"/>
                <a:ea typeface="MS PGothic" panose="020B0600070205080204" pitchFamily="1" charset="-128"/>
                <a:cs typeface="+mn-cs"/>
              </a:rPr>
              <a:t>)?</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How fast can it service them (</a:t>
            </a:r>
            <a:r>
              <a:rPr lang="en-US" altLang="zh-CN" sz="1800" kern="1200" dirty="0">
                <a:solidFill>
                  <a:srgbClr val="0000FF"/>
                </a:solidFill>
                <a:latin typeface="+mn-lt"/>
                <a:ea typeface="MS PGothic" panose="020B0600070205080204" pitchFamily="1" charset="-128"/>
                <a:cs typeface="+mn-cs"/>
              </a:rPr>
              <a:t>delay</a:t>
            </a:r>
            <a:r>
              <a:rPr lang="en-US" altLang="zh-CN" sz="1800" kern="1200" dirty="0">
                <a:latin typeface="+mn-lt"/>
                <a:ea typeface="MS PGothic" panose="020B0600070205080204" pitchFamily="1" charset="-128"/>
                <a:cs typeface="+mn-cs"/>
              </a:rPr>
              <a:t>)?</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How reliable can it service them (</a:t>
            </a:r>
            <a:r>
              <a:rPr lang="en-US" altLang="zh-CN" sz="1800" kern="1200" dirty="0">
                <a:solidFill>
                  <a:srgbClr val="0000FF"/>
                </a:solidFill>
                <a:latin typeface="+mn-lt"/>
                <a:ea typeface="MS PGothic" panose="020B0600070205080204" pitchFamily="1" charset="-128"/>
                <a:cs typeface="+mn-cs"/>
              </a:rPr>
              <a:t>collisions, losses, outage probabilities, etc</a:t>
            </a:r>
            <a:r>
              <a:rPr lang="en-US" altLang="zh-CN" sz="1800" kern="1200" dirty="0">
                <a:latin typeface="+mn-lt"/>
                <a:ea typeface="MS PGothic" panose="020B0600070205080204" pitchFamily="1" charset="-128"/>
                <a:cs typeface="+mn-cs"/>
              </a:rPr>
              <a:t>)?</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Can it provide any guarantees (QoS)?</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Any other metrics you can think of?</a:t>
            </a:r>
            <a:endParaRPr lang="en-US" altLang="zh-CN" sz="1800" kern="1200" dirty="0">
              <a:latin typeface="+mn-lt"/>
              <a:ea typeface="MS PGothic" panose="020B0600070205080204" pitchFamily="1" charset="-128"/>
              <a:cs typeface="+mn-cs"/>
            </a:endParaRPr>
          </a:p>
          <a:p>
            <a:pPr lvl="1" eaLnBrk="1" hangingPunct="1"/>
            <a:endParaRPr lang="en-US" altLang="zh-CN" sz="1800"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p:txBody>
      </p:sp>
      <p:sp>
        <p:nvSpPr>
          <p:cNvPr id="52227"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24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Directly-Connected Networks</a:t>
            </a:r>
            <a:endParaRPr lang="en-US" altLang="zh-CN" kern="1200" dirty="0">
              <a:latin typeface="+mj-lt"/>
              <a:ea typeface="MS PGothic" panose="020B0600070205080204" pitchFamily="1" charset="-128"/>
              <a:cs typeface="+mj-cs"/>
            </a:endParaRPr>
          </a:p>
        </p:txBody>
      </p:sp>
      <p:sp>
        <p:nvSpPr>
          <p:cNvPr id="53250" name="Content Placeholder 2"/>
          <p:cNvSpPr>
            <a:spLocks noGrp="1"/>
          </p:cNvSpPr>
          <p:nvPr>
            <p:ph idx="1"/>
          </p:nvPr>
        </p:nvSpPr>
        <p:spPr/>
        <p:txBody>
          <a:bodyPr vert="horz" wrap="square" lIns="68591" tIns="34295" rIns="68591" bIns="34295" anchor="t"/>
          <a:p>
            <a:pPr eaLnBrk="1" hangingPunct="1">
              <a:buClr>
                <a:schemeClr val="tx1"/>
              </a:buClr>
            </a:pPr>
            <a:r>
              <a:rPr lang="en-US" altLang="zh-CN" b="1" kern="1200" dirty="0">
                <a:solidFill>
                  <a:srgbClr val="0000FF"/>
                </a:solidFill>
                <a:latin typeface="+mn-lt"/>
                <a:ea typeface="MS PGothic" panose="020B0600070205080204" pitchFamily="1" charset="-128"/>
                <a:cs typeface="+mn-cs"/>
              </a:rPr>
              <a:t>Point-to-point links</a:t>
            </a:r>
            <a:r>
              <a:rPr lang="en-US" altLang="zh-CN" kern="1200" dirty="0">
                <a:latin typeface="+mn-lt"/>
                <a:ea typeface="MS PGothic" panose="020B0600070205080204" pitchFamily="1" charset="-128"/>
                <a:cs typeface="+mn-cs"/>
              </a:rPr>
              <a:t>:  Each node is directly connected to all others via a link</a:t>
            </a:r>
            <a:endParaRPr lang="en-US" altLang="zh-CN" kern="1200" dirty="0">
              <a:latin typeface="+mn-lt"/>
              <a:ea typeface="MS PGothic" panose="020B0600070205080204" pitchFamily="1" charset="-128"/>
              <a:cs typeface="+mn-cs"/>
            </a:endParaRPr>
          </a:p>
          <a:p>
            <a:pPr eaLnBrk="1" hangingPunct="1">
              <a:buClr>
                <a:schemeClr val="tx1"/>
              </a:buClr>
            </a:pPr>
            <a:endParaRPr lang="en-US" altLang="zh-CN" kern="1200" dirty="0">
              <a:latin typeface="+mn-lt"/>
              <a:ea typeface="MS PGothic" panose="020B0600070205080204" pitchFamily="1" charset="-128"/>
              <a:cs typeface="+mn-cs"/>
            </a:endParaRPr>
          </a:p>
          <a:p>
            <a:pPr eaLnBrk="1" hangingPunct="1">
              <a:buClr>
                <a:schemeClr val="tx1"/>
              </a:buClr>
            </a:pPr>
            <a:r>
              <a:rPr lang="en-US" altLang="zh-CN" b="1" kern="1200" dirty="0">
                <a:solidFill>
                  <a:srgbClr val="0000FF"/>
                </a:solidFill>
                <a:latin typeface="+mn-lt"/>
                <a:ea typeface="MS PGothic" panose="020B0600070205080204" pitchFamily="1" charset="-128"/>
                <a:cs typeface="+mn-cs"/>
              </a:rPr>
              <a:t>Multiple access</a:t>
            </a:r>
            <a:r>
              <a:rPr lang="en-US" altLang="zh-CN" kern="1200" dirty="0">
                <a:latin typeface="+mn-lt"/>
                <a:ea typeface="MS PGothic" panose="020B0600070205080204" pitchFamily="1" charset="-128"/>
                <a:cs typeface="+mn-cs"/>
              </a:rPr>
              <a:t>: All nodes share the same physical medium </a:t>
            </a:r>
            <a:endParaRPr lang="en-US" altLang="zh-CN" kern="1200" dirty="0">
              <a:latin typeface="+mn-lt"/>
              <a:ea typeface="MS PGothic" panose="020B0600070205080204" pitchFamily="1" charset="-128"/>
              <a:cs typeface="+mn-cs"/>
            </a:endParaRPr>
          </a:p>
        </p:txBody>
      </p:sp>
      <p:sp>
        <p:nvSpPr>
          <p:cNvPr id="5325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53252" name="Picture 2" descr="C:\Users\Loukas\Documents\Classes\ECE478\lectures\Ch01\01f02.eps"/>
          <p:cNvPicPr>
            <a:picLocks noChangeAspect="1"/>
          </p:cNvPicPr>
          <p:nvPr/>
        </p:nvPicPr>
        <p:blipFill>
          <a:blip r:embed="rId1"/>
          <a:stretch>
            <a:fillRect/>
          </a:stretch>
        </p:blipFill>
        <p:spPr>
          <a:xfrm>
            <a:off x="1485360" y="2800840"/>
            <a:ext cx="3874972" cy="2000600"/>
          </a:xfrm>
          <a:prstGeom prst="rect">
            <a:avLst/>
          </a:prstGeom>
          <a:noFill/>
          <a:ln w="9525">
            <a:noFill/>
          </a:ln>
        </p:spPr>
      </p:pic>
      <p:sp>
        <p:nvSpPr>
          <p:cNvPr id="53253" name="TextBox 5"/>
          <p:cNvSpPr txBox="1"/>
          <p:nvPr/>
        </p:nvSpPr>
        <p:spPr>
          <a:xfrm>
            <a:off x="5543720" y="2800840"/>
            <a:ext cx="1714800" cy="368300"/>
          </a:xfrm>
          <a:prstGeom prst="rect">
            <a:avLst/>
          </a:prstGeom>
          <a:noFill/>
          <a:ln w="9525">
            <a:noFill/>
          </a:ln>
        </p:spPr>
        <p:txBody>
          <a:bodyPr>
            <a:spAutoFit/>
          </a:bodyPr>
          <a:p>
            <a:pPr algn="ctr"/>
            <a:r>
              <a:rPr lang="en-US" altLang="zh-CN" sz="1800" dirty="0">
                <a:latin typeface="Calibri" panose="020F0502020204030204" charset="0"/>
              </a:rPr>
              <a:t>point-to-point</a:t>
            </a:r>
            <a:endParaRPr lang="en-US" altLang="zh-CN" sz="1800" dirty="0">
              <a:latin typeface="Calibri" panose="020F0502020204030204" charset="0"/>
            </a:endParaRPr>
          </a:p>
        </p:txBody>
      </p:sp>
      <p:sp>
        <p:nvSpPr>
          <p:cNvPr id="53254" name="TextBox 6"/>
          <p:cNvSpPr txBox="1"/>
          <p:nvPr/>
        </p:nvSpPr>
        <p:spPr>
          <a:xfrm>
            <a:off x="5658040" y="4169108"/>
            <a:ext cx="1714800" cy="368300"/>
          </a:xfrm>
          <a:prstGeom prst="rect">
            <a:avLst/>
          </a:prstGeom>
          <a:noFill/>
          <a:ln w="9525">
            <a:noFill/>
          </a:ln>
        </p:spPr>
        <p:txBody>
          <a:bodyPr>
            <a:spAutoFit/>
          </a:bodyPr>
          <a:p>
            <a:pPr algn="ctr"/>
            <a:r>
              <a:rPr lang="en-US" altLang="zh-CN" sz="1800" dirty="0">
                <a:latin typeface="Calibri" panose="020F0502020204030204" charset="0"/>
              </a:rPr>
              <a:t>multiple access</a:t>
            </a:r>
            <a:endParaRPr lang="en-US" altLang="zh-CN" sz="1800" dirty="0">
              <a:latin typeface="Calibri" panose="020F0502020204030204" charset="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4273"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Switched Networks</a:t>
            </a:r>
            <a:endParaRPr lang="en-US" altLang="zh-CN" kern="1200" dirty="0">
              <a:latin typeface="+mj-lt"/>
              <a:ea typeface="MS PGothic" panose="020B0600070205080204" pitchFamily="1" charset="-128"/>
              <a:cs typeface="+mj-cs"/>
            </a:endParaRPr>
          </a:p>
        </p:txBody>
      </p:sp>
      <p:sp>
        <p:nvSpPr>
          <p:cNvPr id="54274" name="Content Placeholder 2"/>
          <p:cNvSpPr>
            <a:spLocks noGrp="1"/>
          </p:cNvSpPr>
          <p:nvPr>
            <p:ph idx="1"/>
          </p:nvPr>
        </p:nvSpPr>
        <p:spPr>
          <a:xfrm>
            <a:off x="1217184" y="571600"/>
            <a:ext cx="3700634" cy="4572323"/>
          </a:xfrm>
        </p:spPr>
        <p:txBody>
          <a:bodyPr vert="horz" wrap="square" lIns="68591" tIns="34295" rIns="68591" bIns="34295" anchor="t"/>
          <a:p>
            <a:pPr marL="457200" indent="-457200" eaLnBrk="1" hangingPunct="1">
              <a:buClr>
                <a:schemeClr val="tx1"/>
              </a:buClr>
            </a:pPr>
            <a:r>
              <a:rPr lang="en-US" altLang="zh-CN" sz="2100" kern="1200" dirty="0">
                <a:solidFill>
                  <a:srgbClr val="0000FF"/>
                </a:solidFill>
                <a:latin typeface="+mn-lt"/>
                <a:ea typeface="MS PGothic" panose="020B0600070205080204" pitchFamily="1" charset="-128"/>
                <a:cs typeface="+mn-cs"/>
              </a:rPr>
              <a:t>Circuit-Switched</a:t>
            </a:r>
            <a:r>
              <a:rPr lang="en-US" altLang="zh-CN" sz="2100" kern="1200" dirty="0">
                <a:latin typeface="+mn-lt"/>
                <a:ea typeface="MS PGothic" panose="020B0600070205080204" pitchFamily="1" charset="-128"/>
                <a:cs typeface="+mn-cs"/>
              </a:rPr>
              <a:t> </a:t>
            </a:r>
            <a:endParaRPr lang="en-US" altLang="zh-CN" sz="21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A dedicated circuit is established across a set of links</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Example: Telephone network</a:t>
            </a:r>
            <a:endParaRPr lang="en-US" altLang="zh-CN" sz="1800" kern="1200" dirty="0">
              <a:latin typeface="+mn-lt"/>
              <a:ea typeface="MS PGothic" panose="020B0600070205080204" pitchFamily="1" charset="-128"/>
              <a:cs typeface="+mn-cs"/>
            </a:endParaRPr>
          </a:p>
          <a:p>
            <a:pPr lvl="1" eaLnBrk="1" hangingPunct="1"/>
            <a:endParaRPr lang="en-US" altLang="zh-CN" sz="1800" kern="1200" dirty="0">
              <a:latin typeface="+mn-lt"/>
              <a:ea typeface="MS PGothic" panose="020B0600070205080204" pitchFamily="1" charset="-128"/>
              <a:cs typeface="+mn-cs"/>
            </a:endParaRPr>
          </a:p>
          <a:p>
            <a:pPr marL="457200" indent="-457200" eaLnBrk="1" hangingPunct="1">
              <a:buClr>
                <a:schemeClr val="tx1"/>
              </a:buClr>
            </a:pPr>
            <a:r>
              <a:rPr lang="en-US" altLang="zh-CN" sz="2100" kern="1200" dirty="0">
                <a:solidFill>
                  <a:srgbClr val="0000FF"/>
                </a:solidFill>
                <a:latin typeface="+mn-lt"/>
                <a:ea typeface="MS PGothic" panose="020B0600070205080204" pitchFamily="1" charset="-128"/>
                <a:cs typeface="+mn-cs"/>
              </a:rPr>
              <a:t>Packet-Switched</a:t>
            </a:r>
            <a:endParaRPr lang="en-US" altLang="zh-CN" sz="21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Data is split into blocks called packets or messages. </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Store-and-forward strategy</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Switches: Store and forward packets</a:t>
            </a:r>
            <a:endParaRPr lang="en-US" altLang="zh-CN" sz="1800" kern="1200" dirty="0">
              <a:latin typeface="+mn-lt"/>
              <a:ea typeface="MS PGothic" panose="020B0600070205080204" pitchFamily="1" charset="-128"/>
              <a:cs typeface="+mn-cs"/>
            </a:endParaRPr>
          </a:p>
        </p:txBody>
      </p:sp>
      <p:sp>
        <p:nvSpPr>
          <p:cNvPr id="54275"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
        <p:nvSpPr>
          <p:cNvPr id="54276" name="TextBox 5"/>
          <p:cNvSpPr txBox="1"/>
          <p:nvPr/>
        </p:nvSpPr>
        <p:spPr>
          <a:xfrm>
            <a:off x="4572000" y="743080"/>
            <a:ext cx="1543320" cy="645160"/>
          </a:xfrm>
          <a:prstGeom prst="rect">
            <a:avLst/>
          </a:prstGeom>
          <a:noFill/>
          <a:ln w="9525">
            <a:noFill/>
          </a:ln>
        </p:spPr>
        <p:txBody>
          <a:bodyPr>
            <a:spAutoFit/>
          </a:bodyPr>
          <a:p>
            <a:pPr algn="ctr"/>
            <a:r>
              <a:rPr lang="en-US" altLang="zh-CN" sz="1800" dirty="0">
                <a:latin typeface="Calibri" panose="020F0502020204030204" charset="0"/>
              </a:rPr>
              <a:t>terminal/</a:t>
            </a:r>
            <a:endParaRPr lang="en-US" altLang="zh-CN" sz="1800" dirty="0">
              <a:latin typeface="Calibri" panose="020F0502020204030204" charset="0"/>
            </a:endParaRPr>
          </a:p>
          <a:p>
            <a:pPr algn="ctr"/>
            <a:r>
              <a:rPr lang="en-US" altLang="zh-CN" sz="1800" dirty="0">
                <a:latin typeface="Calibri" panose="020F0502020204030204" charset="0"/>
              </a:rPr>
              <a:t> host</a:t>
            </a:r>
            <a:endParaRPr lang="en-US" altLang="zh-CN" sz="1800" dirty="0">
              <a:latin typeface="Calibri" panose="020F0502020204030204" charset="0"/>
            </a:endParaRPr>
          </a:p>
        </p:txBody>
      </p:sp>
      <p:pic>
        <p:nvPicPr>
          <p:cNvPr id="54277" name="Picture 3" descr="C:\Users\Loukas\Documents\Classes\ECE478\lectures\Ch01\01f03.eps"/>
          <p:cNvPicPr>
            <a:picLocks noChangeAspect="1"/>
          </p:cNvPicPr>
          <p:nvPr/>
        </p:nvPicPr>
        <p:blipFill>
          <a:blip r:embed="rId1"/>
          <a:stretch>
            <a:fillRect/>
          </a:stretch>
        </p:blipFill>
        <p:spPr>
          <a:xfrm>
            <a:off x="4997128" y="971720"/>
            <a:ext cx="2947312" cy="2473361"/>
          </a:xfrm>
          <a:prstGeom prst="rect">
            <a:avLst/>
          </a:prstGeom>
          <a:noFill/>
          <a:ln w="9525">
            <a:noFill/>
          </a:ln>
        </p:spPr>
      </p:pic>
      <p:sp>
        <p:nvSpPr>
          <p:cNvPr id="54278" name="TextBox 6"/>
          <p:cNvSpPr txBox="1"/>
          <p:nvPr/>
        </p:nvSpPr>
        <p:spPr>
          <a:xfrm>
            <a:off x="6401120" y="2572200"/>
            <a:ext cx="971720" cy="368300"/>
          </a:xfrm>
          <a:prstGeom prst="rect">
            <a:avLst/>
          </a:prstGeom>
          <a:noFill/>
          <a:ln w="9525">
            <a:noFill/>
          </a:ln>
        </p:spPr>
        <p:txBody>
          <a:bodyPr>
            <a:spAutoFit/>
          </a:bodyPr>
          <a:p>
            <a:pPr algn="ctr"/>
            <a:r>
              <a:rPr lang="en-US" altLang="zh-CN" sz="1800" dirty="0">
                <a:latin typeface="Calibri" panose="020F0502020204030204" charset="0"/>
              </a:rPr>
              <a:t>switch</a:t>
            </a:r>
            <a:endParaRPr lang="en-US" altLang="zh-CN" sz="1800" dirty="0">
              <a:latin typeface="Calibri" panose="020F050202020403020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3"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Why Learn about Networking?</a:t>
            </a:r>
            <a:endParaRPr lang="en-US" altLang="zh-CN" kern="1200" dirty="0">
              <a:latin typeface="+mj-lt"/>
              <a:ea typeface="MS PGothic" panose="020B0600070205080204" pitchFamily="1" charset="-128"/>
              <a:cs typeface="+mj-cs"/>
            </a:endParaRPr>
          </a:p>
        </p:txBody>
      </p:sp>
      <p:sp>
        <p:nvSpPr>
          <p:cNvPr id="18434" name="Content Placeholder 2"/>
          <p:cNvSpPr>
            <a:spLocks noGrp="1"/>
          </p:cNvSpPr>
          <p:nvPr>
            <p:ph idx="1"/>
          </p:nvPr>
        </p:nvSpPr>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Indispensable part of modern society</a:t>
            </a:r>
            <a:endParaRPr lang="en-US" altLang="zh-CN" kern="1200" dirty="0">
              <a:latin typeface="+mn-lt"/>
              <a:ea typeface="MS PGothic" panose="020B0600070205080204" pitchFamily="1" charset="-128"/>
              <a:cs typeface="+mn-cs"/>
            </a:endParaRPr>
          </a:p>
          <a:p>
            <a:pPr lvl="1" eaLnBrk="1" hangingPunct="1"/>
            <a:r>
              <a:rPr lang="en-US" altLang="zh-CN" kern="1200" dirty="0">
                <a:solidFill>
                  <a:srgbClr val="0000FF"/>
                </a:solidFill>
                <a:latin typeface="+mn-lt"/>
                <a:ea typeface="MS PGothic" panose="020B0600070205080204" pitchFamily="1" charset="-128"/>
                <a:cs typeface="+mn-cs"/>
              </a:rPr>
              <a:t>Commercial</a:t>
            </a:r>
            <a:r>
              <a:rPr lang="en-US" altLang="zh-CN" kern="1200" dirty="0">
                <a:latin typeface="+mn-lt"/>
                <a:ea typeface="MS PGothic" panose="020B0600070205080204" pitchFamily="1" charset="-128"/>
                <a:cs typeface="+mn-cs"/>
              </a:rPr>
              <a:t> – e-commerce, banking, inventorying, telecommunications, archiving, health</a:t>
            </a:r>
            <a:endParaRPr lang="en-US" altLang="zh-CN" kern="1200" dirty="0">
              <a:latin typeface="+mn-lt"/>
              <a:ea typeface="MS PGothic" panose="020B0600070205080204" pitchFamily="1" charset="-128"/>
              <a:cs typeface="+mn-cs"/>
            </a:endParaRPr>
          </a:p>
          <a:p>
            <a:pPr lvl="1" eaLnBrk="1" hangingPunct="1"/>
            <a:r>
              <a:rPr lang="en-US" altLang="zh-CN" kern="1200" dirty="0">
                <a:solidFill>
                  <a:srgbClr val="0000FF"/>
                </a:solidFill>
                <a:latin typeface="+mn-lt"/>
                <a:ea typeface="MS PGothic" panose="020B0600070205080204" pitchFamily="1" charset="-128"/>
                <a:cs typeface="+mn-cs"/>
              </a:rPr>
              <a:t>Social</a:t>
            </a:r>
            <a:r>
              <a:rPr lang="en-US" altLang="zh-CN" kern="1200" dirty="0">
                <a:latin typeface="+mn-lt"/>
                <a:ea typeface="MS PGothic" panose="020B0600070205080204" pitchFamily="1" charset="-128"/>
                <a:cs typeface="+mn-cs"/>
              </a:rPr>
              <a:t> – critical infrastructure, homeland security, policing</a:t>
            </a:r>
            <a:endParaRPr lang="en-US" altLang="zh-CN" kern="1200" dirty="0">
              <a:latin typeface="+mn-lt"/>
              <a:ea typeface="MS PGothic" panose="020B0600070205080204" pitchFamily="1" charset="-128"/>
              <a:cs typeface="+mn-cs"/>
            </a:endParaRPr>
          </a:p>
          <a:p>
            <a:pPr lvl="1" eaLnBrk="1" hangingPunct="1"/>
            <a:r>
              <a:rPr lang="en-US" altLang="zh-CN" kern="1200" dirty="0">
                <a:solidFill>
                  <a:srgbClr val="0000FF"/>
                </a:solidFill>
                <a:latin typeface="+mn-lt"/>
                <a:ea typeface="MS PGothic" panose="020B0600070205080204" pitchFamily="1" charset="-128"/>
                <a:cs typeface="+mn-cs"/>
              </a:rPr>
              <a:t>Human interaction/communication </a:t>
            </a:r>
            <a:r>
              <a:rPr lang="en-US" altLang="zh-CN" kern="1200" dirty="0">
                <a:latin typeface="+mn-lt"/>
                <a:ea typeface="MS PGothic" panose="020B0600070205080204" pitchFamily="1" charset="-128"/>
                <a:cs typeface="+mn-cs"/>
              </a:rPr>
              <a:t>– email, chat, videoconferencing, social networking, entertainment</a:t>
            </a:r>
            <a:endParaRPr lang="en-US" altLang="zh-CN"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p:txBody>
      </p:sp>
      <p:sp>
        <p:nvSpPr>
          <p:cNvPr id="18435"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321"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Circuit-Switched Networks</a:t>
            </a:r>
            <a:endParaRPr lang="en-US" altLang="zh-CN" kern="1200" dirty="0">
              <a:latin typeface="+mj-lt"/>
              <a:ea typeface="MS PGothic" panose="020B0600070205080204" pitchFamily="1" charset="-128"/>
              <a:cs typeface="+mj-cs"/>
            </a:endParaRPr>
          </a:p>
        </p:txBody>
      </p:sp>
      <p:sp>
        <p:nvSpPr>
          <p:cNvPr id="56322"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
        <p:nvSpPr>
          <p:cNvPr id="6" name="Rectangle 5"/>
          <p:cNvSpPr/>
          <p:nvPr/>
        </p:nvSpPr>
        <p:spPr>
          <a:xfrm>
            <a:off x="2457080" y="2515040"/>
            <a:ext cx="3429600" cy="102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6324" name="Picture 2"/>
          <p:cNvPicPr>
            <a:picLocks noChangeAspect="1"/>
          </p:cNvPicPr>
          <p:nvPr/>
        </p:nvPicPr>
        <p:blipFill>
          <a:blip r:embed="rId1"/>
          <a:stretch>
            <a:fillRect/>
          </a:stretch>
        </p:blipFill>
        <p:spPr>
          <a:xfrm>
            <a:off x="2285600" y="3097358"/>
            <a:ext cx="4126238" cy="2001790"/>
          </a:xfrm>
          <a:prstGeom prst="rect">
            <a:avLst/>
          </a:prstGeom>
          <a:noFill/>
          <a:ln w="9525">
            <a:noFill/>
          </a:ln>
        </p:spPr>
      </p:pic>
      <p:sp>
        <p:nvSpPr>
          <p:cNvPr id="56325" name="Content Placeholder 2"/>
          <p:cNvSpPr>
            <a:spLocks noGrp="1"/>
          </p:cNvSpPr>
          <p:nvPr>
            <p:ph idx="1"/>
          </p:nvPr>
        </p:nvSpPr>
        <p:spPr>
          <a:xfrm>
            <a:off x="1256720" y="800240"/>
            <a:ext cx="6630560" cy="2515040"/>
          </a:xfrm>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End-to-end permanent connection</a:t>
            </a:r>
            <a:endParaRPr lang="en-US" altLang="zh-CN" kern="1200" dirty="0">
              <a:latin typeface="+mn-lt"/>
              <a:ea typeface="MS PGothic" panose="020B0600070205080204" pitchFamily="1" charset="-128"/>
              <a:cs typeface="+mn-cs"/>
            </a:endParaRPr>
          </a:p>
          <a:p>
            <a:pPr lvl="1" eaLnBrk="1" hangingPunct="1"/>
            <a:r>
              <a:rPr lang="en-US" altLang="zh-CN" kern="1200" dirty="0">
                <a:solidFill>
                  <a:srgbClr val="0000FF"/>
                </a:solidFill>
                <a:latin typeface="+mn-lt"/>
                <a:ea typeface="MS PGothic" panose="020B0600070205080204" pitchFamily="1" charset="-128"/>
                <a:cs typeface="+mn-cs"/>
              </a:rPr>
              <a:t>Dedicated</a:t>
            </a:r>
            <a:r>
              <a:rPr lang="en-US" altLang="zh-CN" kern="1200" dirty="0">
                <a:latin typeface="+mn-lt"/>
                <a:ea typeface="MS PGothic" panose="020B0600070205080204" pitchFamily="1" charset="-128"/>
                <a:cs typeface="+mn-cs"/>
              </a:rPr>
              <a:t> path for communication</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No need for a destination address since a path is already established</a:t>
            </a:r>
            <a:endParaRPr lang="en-US" altLang="zh-CN"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Once communication is complete, connection is ended and links are released. </a:t>
            </a:r>
            <a:endParaRPr lang="en-US" altLang="zh-CN" kern="1200" dirty="0">
              <a:latin typeface="+mn-lt"/>
              <a:ea typeface="MS PGothic" panose="020B0600070205080204" pitchFamily="1" charset="-128"/>
              <a:cs typeface="+mn-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7345"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Advantages of Circuit Switching</a:t>
            </a:r>
            <a:endParaRPr lang="en-US" altLang="zh-CN" kern="1200" dirty="0">
              <a:latin typeface="+mj-lt"/>
              <a:ea typeface="MS PGothic" panose="020B0600070205080204" pitchFamily="1" charset="-128"/>
              <a:cs typeface="+mj-cs"/>
            </a:endParaRPr>
          </a:p>
        </p:txBody>
      </p:sp>
      <p:sp>
        <p:nvSpPr>
          <p:cNvPr id="57346" name="Content Placeholder 2"/>
          <p:cNvSpPr>
            <a:spLocks noGrp="1"/>
          </p:cNvSpPr>
          <p:nvPr>
            <p:ph idx="1"/>
          </p:nvPr>
        </p:nvSpPr>
        <p:spPr/>
        <p:txBody>
          <a:bodyPr vert="horz" wrap="square" lIns="68591" tIns="34295" rIns="68591" bIns="34295" anchor="t"/>
          <a:p>
            <a:pPr eaLnBrk="1" hangingPunct="1">
              <a:lnSpc>
                <a:spcPct val="90000"/>
              </a:lnSpc>
              <a:buClr>
                <a:schemeClr val="tx1"/>
              </a:buClr>
            </a:pPr>
            <a:r>
              <a:rPr lang="en-US" altLang="zh-CN" sz="1950" kern="1200" dirty="0">
                <a:solidFill>
                  <a:srgbClr val="0000FF"/>
                </a:solidFill>
                <a:latin typeface="+mn-lt"/>
                <a:ea typeface="MS PGothic" panose="020B0600070205080204" pitchFamily="1" charset="-128"/>
                <a:cs typeface="+mn-cs"/>
              </a:rPr>
              <a:t>Guaranteed bandwidth </a:t>
            </a:r>
            <a:r>
              <a:rPr lang="en-US" altLang="zh-CN" sz="1950" kern="1200" dirty="0">
                <a:latin typeface="+mn-lt"/>
                <a:ea typeface="MS PGothic" panose="020B0600070205080204" pitchFamily="1" charset="-128"/>
                <a:cs typeface="+mn-cs"/>
              </a:rPr>
              <a:t>(Quality of Service)</a:t>
            </a:r>
            <a:endParaRPr lang="en-US" altLang="zh-CN" sz="1950" kern="1200" dirty="0">
              <a:latin typeface="+mn-lt"/>
              <a:ea typeface="MS PGothic" panose="020B0600070205080204" pitchFamily="1" charset="-128"/>
              <a:cs typeface="+mn-cs"/>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sym typeface="Wingdings" panose="05000000000000000000" pitchFamily="2" charset="2"/>
              </a:rPr>
              <a:t>Predictable bitrate and delay</a:t>
            </a:r>
            <a:endParaRPr lang="en-US" altLang="zh-CN" sz="1650" kern="1200" dirty="0">
              <a:latin typeface="+mn-lt"/>
              <a:ea typeface="MS PGothic" panose="020B0600070205080204" pitchFamily="1" charset="-128"/>
              <a:cs typeface="+mn-cs"/>
              <a:sym typeface="Wingdings" panose="05000000000000000000" pitchFamily="2" charset="2"/>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sym typeface="Wingdings" panose="05000000000000000000" pitchFamily="2" charset="2"/>
              </a:rPr>
              <a:t>Good for delay-sensitive applications</a:t>
            </a:r>
            <a:endParaRPr lang="en-US" altLang="zh-CN" sz="1650" kern="1200" dirty="0">
              <a:latin typeface="+mn-lt"/>
              <a:ea typeface="MS PGothic" panose="020B0600070205080204" pitchFamily="1" charset="-128"/>
              <a:cs typeface="+mn-cs"/>
              <a:sym typeface="Wingdings" panose="05000000000000000000" pitchFamily="2" charset="2"/>
            </a:endParaRPr>
          </a:p>
          <a:p>
            <a:pPr eaLnBrk="1" hangingPunct="1">
              <a:lnSpc>
                <a:spcPct val="90000"/>
              </a:lnSpc>
              <a:buClr>
                <a:schemeClr val="tx1"/>
              </a:buClr>
            </a:pPr>
            <a:r>
              <a:rPr lang="en-US" altLang="zh-CN" sz="1950" kern="1200" dirty="0">
                <a:solidFill>
                  <a:srgbClr val="0000FF"/>
                </a:solidFill>
                <a:latin typeface="+mn-lt"/>
                <a:ea typeface="MS PGothic" panose="020B0600070205080204" pitchFamily="1" charset="-128"/>
                <a:cs typeface="+mn-cs"/>
                <a:sym typeface="Wingdings" panose="05000000000000000000" pitchFamily="2" charset="2"/>
              </a:rPr>
              <a:t>Reliable communication</a:t>
            </a:r>
            <a:endParaRPr lang="en-US" altLang="zh-CN" sz="1950" kern="1200" dirty="0">
              <a:solidFill>
                <a:srgbClr val="0000FF"/>
              </a:solidFill>
              <a:latin typeface="+mn-lt"/>
              <a:ea typeface="MS PGothic" panose="020B0600070205080204" pitchFamily="1" charset="-128"/>
              <a:cs typeface="+mn-cs"/>
              <a:sym typeface="Wingdings" panose="05000000000000000000" pitchFamily="2" charset="2"/>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sym typeface="Wingdings" panose="05000000000000000000" pitchFamily="2" charset="2"/>
              </a:rPr>
              <a:t>Rare packet loss</a:t>
            </a:r>
            <a:endParaRPr lang="en-US" altLang="zh-CN" sz="1650" kern="1200" dirty="0">
              <a:latin typeface="+mn-lt"/>
              <a:ea typeface="MS PGothic" panose="020B0600070205080204" pitchFamily="1" charset="-128"/>
              <a:cs typeface="+mn-cs"/>
              <a:sym typeface="Wingdings" panose="05000000000000000000" pitchFamily="2" charset="2"/>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sym typeface="Wingdings" panose="05000000000000000000" pitchFamily="2" charset="2"/>
              </a:rPr>
              <a:t>Packets are delivered in order</a:t>
            </a:r>
            <a:endParaRPr lang="en-US" altLang="zh-CN" sz="1650" kern="1200" dirty="0">
              <a:latin typeface="+mn-lt"/>
              <a:ea typeface="MS PGothic" panose="020B0600070205080204" pitchFamily="1" charset="-128"/>
              <a:cs typeface="+mn-cs"/>
              <a:sym typeface="Wingdings" panose="05000000000000000000" pitchFamily="2" charset="2"/>
            </a:endParaRPr>
          </a:p>
          <a:p>
            <a:pPr eaLnBrk="1" hangingPunct="1">
              <a:lnSpc>
                <a:spcPct val="90000"/>
              </a:lnSpc>
              <a:buClr>
                <a:schemeClr val="tx1"/>
              </a:buClr>
            </a:pPr>
            <a:r>
              <a:rPr lang="en-US" altLang="zh-CN" sz="1950" kern="1200" dirty="0">
                <a:solidFill>
                  <a:srgbClr val="0000FF"/>
                </a:solidFill>
                <a:latin typeface="+mn-lt"/>
                <a:ea typeface="MS PGothic" panose="020B0600070205080204" pitchFamily="1" charset="-128"/>
                <a:cs typeface="+mn-cs"/>
              </a:rPr>
              <a:t>Simple data routing</a:t>
            </a:r>
            <a:endParaRPr lang="en-US" altLang="zh-CN" sz="1950" kern="1200" dirty="0">
              <a:solidFill>
                <a:srgbClr val="0000FF"/>
              </a:solidFill>
              <a:latin typeface="+mn-lt"/>
              <a:ea typeface="MS PGothic" panose="020B0600070205080204" pitchFamily="1" charset="-128"/>
              <a:cs typeface="+mn-cs"/>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rPr>
              <a:t>Forwarding based on time slot or frequency (multiplexing)</a:t>
            </a:r>
            <a:endParaRPr lang="en-US" altLang="zh-CN" sz="1650" kern="1200" dirty="0">
              <a:latin typeface="+mn-lt"/>
              <a:ea typeface="MS PGothic" panose="020B0600070205080204" pitchFamily="1" charset="-128"/>
              <a:cs typeface="+mn-cs"/>
            </a:endParaRPr>
          </a:p>
          <a:p>
            <a:pPr lvl="1" eaLnBrk="1" hangingPunct="1">
              <a:lnSpc>
                <a:spcPct val="90000"/>
              </a:lnSpc>
              <a:buClr>
                <a:schemeClr val="tx1"/>
              </a:buClr>
            </a:pPr>
            <a:r>
              <a:rPr lang="en-US" altLang="zh-CN" sz="1650" kern="1200" dirty="0">
                <a:latin typeface="+mn-lt"/>
                <a:ea typeface="MS PGothic" panose="020B0600070205080204" pitchFamily="1" charset="-128"/>
                <a:cs typeface="+mn-cs"/>
              </a:rPr>
              <a:t>No need to inspect a packet header for address</a:t>
            </a:r>
            <a:endParaRPr lang="en-US" altLang="zh-CN" sz="1650" kern="1200" dirty="0">
              <a:latin typeface="+mn-lt"/>
              <a:ea typeface="MS PGothic" panose="020B0600070205080204" pitchFamily="1" charset="-128"/>
              <a:cs typeface="+mn-cs"/>
            </a:endParaRPr>
          </a:p>
          <a:p>
            <a:pPr eaLnBrk="1" hangingPunct="1">
              <a:lnSpc>
                <a:spcPct val="90000"/>
              </a:lnSpc>
              <a:buClr>
                <a:schemeClr val="tx1"/>
              </a:buClr>
            </a:pPr>
            <a:r>
              <a:rPr lang="en-US" altLang="zh-CN" sz="1950" kern="1200" dirty="0">
                <a:solidFill>
                  <a:srgbClr val="0000FF"/>
                </a:solidFill>
                <a:latin typeface="+mn-lt"/>
                <a:ea typeface="MS PGothic" panose="020B0600070205080204" pitchFamily="1" charset="-128"/>
                <a:cs typeface="+mn-cs"/>
              </a:rPr>
              <a:t>Low per-packet overhead</a:t>
            </a:r>
            <a:endParaRPr lang="en-US" altLang="zh-CN" sz="1950" kern="1200" dirty="0">
              <a:solidFill>
                <a:srgbClr val="0000FF"/>
              </a:solidFill>
              <a:latin typeface="+mn-lt"/>
              <a:ea typeface="MS PGothic" panose="020B0600070205080204" pitchFamily="1" charset="-128"/>
              <a:cs typeface="+mn-cs"/>
            </a:endParaRPr>
          </a:p>
          <a:p>
            <a:pPr lvl="1" eaLnBrk="1" hangingPunct="1">
              <a:lnSpc>
                <a:spcPct val="90000"/>
              </a:lnSpc>
            </a:pPr>
            <a:r>
              <a:rPr lang="en-US" altLang="zh-CN" sz="1650" kern="1200" dirty="0">
                <a:latin typeface="+mn-lt"/>
                <a:ea typeface="MS PGothic" panose="020B0600070205080204" pitchFamily="1" charset="-128"/>
                <a:cs typeface="+mn-cs"/>
              </a:rPr>
              <a:t>Forwarding based on time slot or frequency</a:t>
            </a:r>
            <a:endParaRPr lang="en-US" altLang="zh-CN" sz="1650" kern="1200" dirty="0">
              <a:latin typeface="+mn-lt"/>
              <a:ea typeface="MS PGothic" panose="020B0600070205080204" pitchFamily="1" charset="-128"/>
              <a:cs typeface="+mn-cs"/>
            </a:endParaRPr>
          </a:p>
          <a:p>
            <a:pPr lvl="1" eaLnBrk="1" hangingPunct="1">
              <a:lnSpc>
                <a:spcPct val="90000"/>
              </a:lnSpc>
            </a:pPr>
            <a:r>
              <a:rPr lang="en-US" altLang="zh-CN" sz="1650" kern="1200" dirty="0">
                <a:latin typeface="+mn-lt"/>
                <a:ea typeface="MS PGothic" panose="020B0600070205080204" pitchFamily="1" charset="-128"/>
                <a:cs typeface="+mn-cs"/>
              </a:rPr>
              <a:t>No IP (and TCP/UDP</a:t>
            </a:r>
            <a:r>
              <a:rPr lang="en-US" altLang="zh-CN" kern="1200" dirty="0">
                <a:latin typeface="+mn-lt"/>
                <a:ea typeface="MS PGothic" panose="020B0600070205080204" pitchFamily="1" charset="-128"/>
                <a:cs typeface="+mn-cs"/>
              </a:rPr>
              <a:t>) header on each packet</a:t>
            </a:r>
            <a:endParaRPr lang="en-US" altLang="zh-CN" kern="1200" dirty="0">
              <a:latin typeface="+mn-lt"/>
              <a:ea typeface="MS PGothic" panose="020B0600070205080204" pitchFamily="1" charset="-128"/>
              <a:cs typeface="+mn-cs"/>
            </a:endParaRPr>
          </a:p>
          <a:p>
            <a:pPr eaLnBrk="1" hangingPunct="1">
              <a:buChar char="•"/>
            </a:pPr>
            <a:endParaRPr lang="en-US" altLang="zh-CN" kern="1200" dirty="0">
              <a:latin typeface="+mn-lt"/>
              <a:ea typeface="MS PGothic" panose="020B0600070205080204" pitchFamily="1" charset="-128"/>
              <a:cs typeface="+mn-cs"/>
            </a:endParaRPr>
          </a:p>
        </p:txBody>
      </p:sp>
      <p:sp>
        <p:nvSpPr>
          <p:cNvPr id="57347"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36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Disadvantages of Circuit Switching</a:t>
            </a:r>
            <a:endParaRPr lang="en-US" altLang="zh-CN" kern="1200" dirty="0">
              <a:latin typeface="+mj-lt"/>
              <a:ea typeface="MS PGothic" panose="020B0600070205080204" pitchFamily="1" charset="-128"/>
              <a:cs typeface="+mj-cs"/>
            </a:endParaRPr>
          </a:p>
        </p:txBody>
      </p:sp>
      <p:sp>
        <p:nvSpPr>
          <p:cNvPr id="58370" name="Content Placeholder 2"/>
          <p:cNvSpPr>
            <a:spLocks noGrp="1"/>
          </p:cNvSpPr>
          <p:nvPr>
            <p:ph idx="1"/>
          </p:nvPr>
        </p:nvSpPr>
        <p:spPr/>
        <p:txBody>
          <a:bodyPr vert="horz" wrap="square" lIns="68591" tIns="34295" rIns="68591" bIns="34295" anchor="t"/>
          <a:p>
            <a:pPr eaLnBrk="1" hangingPunct="1">
              <a:lnSpc>
                <a:spcPct val="90000"/>
              </a:lnSpc>
              <a:buClr>
                <a:schemeClr val="tx1"/>
              </a:buClr>
            </a:pPr>
            <a:r>
              <a:rPr lang="en-US" altLang="zh-CN" kern="1200" dirty="0">
                <a:solidFill>
                  <a:srgbClr val="0000FF"/>
                </a:solidFill>
                <a:latin typeface="+mn-lt"/>
                <a:ea typeface="MS PGothic" panose="020B0600070205080204" pitchFamily="1" charset="-128"/>
                <a:cs typeface="+mn-cs"/>
              </a:rPr>
              <a:t>Wasted bandwidth</a:t>
            </a:r>
            <a:endParaRPr lang="en-US" altLang="zh-CN" kern="1200" dirty="0">
              <a:solidFill>
                <a:srgbClr val="0000FF"/>
              </a:solidFill>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Bursty traffic leads to idle connection during silent period</a:t>
            </a:r>
            <a:endParaRPr lang="en-US" altLang="zh-CN" sz="1800" kern="1200" dirty="0">
              <a:latin typeface="+mn-lt"/>
              <a:ea typeface="MS PGothic" panose="020B0600070205080204" pitchFamily="1" charset="-128"/>
              <a:cs typeface="+mn-cs"/>
            </a:endParaRPr>
          </a:p>
          <a:p>
            <a:pPr eaLnBrk="1" hangingPunct="1">
              <a:lnSpc>
                <a:spcPct val="90000"/>
              </a:lnSpc>
              <a:buClr>
                <a:schemeClr val="tx1"/>
              </a:buClr>
            </a:pPr>
            <a:r>
              <a:rPr lang="en-US" altLang="zh-CN" kern="1200" dirty="0">
                <a:solidFill>
                  <a:srgbClr val="0000FF"/>
                </a:solidFill>
                <a:latin typeface="+mn-lt"/>
                <a:ea typeface="MS PGothic" panose="020B0600070205080204" pitchFamily="1" charset="-128"/>
                <a:cs typeface="+mn-cs"/>
              </a:rPr>
              <a:t>Blocked connections</a:t>
            </a:r>
            <a:endParaRPr lang="en-US" altLang="zh-CN" kern="1200" dirty="0">
              <a:solidFill>
                <a:srgbClr val="0000FF"/>
              </a:solidFill>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Connection refused when resources are not sufficient</a:t>
            </a:r>
            <a:endParaRPr lang="en-US" altLang="zh-CN" sz="1800" kern="1200" dirty="0">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Unable to offer </a:t>
            </a:r>
            <a:r>
              <a:rPr lang="ja-JP" altLang="en-US" sz="1800" kern="1200" dirty="0">
                <a:latin typeface="+mn-lt"/>
                <a:ea typeface="MS PGothic" panose="020B0600070205080204" pitchFamily="1" charset="-128"/>
                <a:cs typeface="+mn-cs"/>
              </a:rPr>
              <a:t>“</a:t>
            </a:r>
            <a:r>
              <a:rPr lang="en-US" altLang="ja-JP" sz="1800" kern="1200" dirty="0">
                <a:latin typeface="+mn-lt"/>
                <a:ea typeface="MS PGothic" panose="020B0600070205080204" pitchFamily="1" charset="-128"/>
                <a:cs typeface="+mn-cs"/>
              </a:rPr>
              <a:t>okay</a:t>
            </a:r>
            <a:r>
              <a:rPr lang="ja-JP" altLang="en-US" sz="1800" kern="1200" dirty="0">
                <a:latin typeface="+mn-lt"/>
                <a:ea typeface="MS PGothic" panose="020B0600070205080204" pitchFamily="1" charset="-128"/>
                <a:cs typeface="+mn-cs"/>
              </a:rPr>
              <a:t>”</a:t>
            </a:r>
            <a:r>
              <a:rPr lang="en-US" altLang="ja-JP" sz="1800" kern="1200" dirty="0">
                <a:latin typeface="+mn-lt"/>
                <a:ea typeface="MS PGothic" panose="020B0600070205080204" pitchFamily="1" charset="-128"/>
                <a:cs typeface="+mn-cs"/>
              </a:rPr>
              <a:t> service to everybody</a:t>
            </a:r>
            <a:endParaRPr lang="en-US" altLang="ja-JP" sz="1800" kern="1200" dirty="0">
              <a:latin typeface="+mn-lt"/>
              <a:ea typeface="MS PGothic" panose="020B0600070205080204" pitchFamily="1" charset="-128"/>
              <a:cs typeface="+mn-cs"/>
            </a:endParaRPr>
          </a:p>
          <a:p>
            <a:pPr eaLnBrk="1" hangingPunct="1">
              <a:lnSpc>
                <a:spcPct val="90000"/>
              </a:lnSpc>
              <a:buClr>
                <a:schemeClr val="tx1"/>
              </a:buClr>
            </a:pPr>
            <a:r>
              <a:rPr lang="en-US" altLang="zh-CN" kern="1200" dirty="0">
                <a:solidFill>
                  <a:srgbClr val="0000FF"/>
                </a:solidFill>
                <a:latin typeface="+mn-lt"/>
                <a:ea typeface="MS PGothic" panose="020B0600070205080204" pitchFamily="1" charset="-128"/>
                <a:cs typeface="+mn-cs"/>
              </a:rPr>
              <a:t>Connection set-up delay </a:t>
            </a:r>
            <a:endParaRPr lang="en-US" altLang="zh-CN" kern="1200" dirty="0">
              <a:solidFill>
                <a:srgbClr val="0000FF"/>
              </a:solidFill>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No communication until the connection is set up</a:t>
            </a:r>
            <a:endParaRPr lang="en-US" altLang="zh-CN" sz="1800" kern="1200" dirty="0">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Unable to avoid extra latency for small data transfers</a:t>
            </a:r>
            <a:endParaRPr lang="en-US" altLang="zh-CN" sz="1800" kern="1200" dirty="0">
              <a:latin typeface="+mn-lt"/>
              <a:ea typeface="MS PGothic" panose="020B0600070205080204" pitchFamily="1" charset="-128"/>
              <a:cs typeface="+mn-cs"/>
            </a:endParaRPr>
          </a:p>
          <a:p>
            <a:pPr eaLnBrk="1" hangingPunct="1">
              <a:lnSpc>
                <a:spcPct val="90000"/>
              </a:lnSpc>
              <a:buClr>
                <a:schemeClr val="tx1"/>
              </a:buClr>
            </a:pPr>
            <a:r>
              <a:rPr lang="en-US" altLang="zh-CN" kern="1200" dirty="0">
                <a:solidFill>
                  <a:srgbClr val="0000FF"/>
                </a:solidFill>
                <a:latin typeface="+mn-lt"/>
                <a:ea typeface="MS PGothic" panose="020B0600070205080204" pitchFamily="1" charset="-128"/>
                <a:cs typeface="+mn-cs"/>
              </a:rPr>
              <a:t>Network state</a:t>
            </a:r>
            <a:endParaRPr lang="en-US" altLang="zh-CN" kern="1200" dirty="0">
              <a:solidFill>
                <a:srgbClr val="0000FF"/>
              </a:solidFill>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Network nodes must store per-connection information</a:t>
            </a:r>
            <a:endParaRPr lang="en-US" altLang="zh-CN" sz="1800" kern="1200" dirty="0">
              <a:latin typeface="+mn-lt"/>
              <a:ea typeface="MS PGothic" panose="020B0600070205080204" pitchFamily="1" charset="-128"/>
              <a:cs typeface="+mn-cs"/>
            </a:endParaRPr>
          </a:p>
          <a:p>
            <a:pPr lvl="1" eaLnBrk="1" hangingPunct="1">
              <a:lnSpc>
                <a:spcPct val="90000"/>
              </a:lnSpc>
              <a:buClr>
                <a:schemeClr val="tx1"/>
              </a:buClr>
            </a:pPr>
            <a:r>
              <a:rPr lang="en-US" altLang="zh-CN" sz="1800" kern="1200" dirty="0">
                <a:latin typeface="+mn-lt"/>
                <a:ea typeface="MS PGothic" panose="020B0600070205080204" pitchFamily="1" charset="-128"/>
                <a:cs typeface="+mn-cs"/>
              </a:rPr>
              <a:t>Unable to avoid per-connection storage and state</a:t>
            </a:r>
            <a:endParaRPr lang="en-US" altLang="zh-CN" sz="1800" kern="1200" dirty="0">
              <a:latin typeface="+mn-lt"/>
              <a:ea typeface="MS PGothic" panose="020B0600070205080204" pitchFamily="1" charset="-128"/>
              <a:cs typeface="+mn-cs"/>
            </a:endParaRPr>
          </a:p>
        </p:txBody>
      </p:sp>
      <p:sp>
        <p:nvSpPr>
          <p:cNvPr id="5837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59393" name="Picture 2"/>
          <p:cNvPicPr>
            <a:picLocks noChangeAspect="1"/>
          </p:cNvPicPr>
          <p:nvPr/>
        </p:nvPicPr>
        <p:blipFill>
          <a:blip r:embed="rId1"/>
          <a:stretch>
            <a:fillRect/>
          </a:stretch>
        </p:blipFill>
        <p:spPr>
          <a:xfrm>
            <a:off x="2342760" y="3142609"/>
            <a:ext cx="4126238" cy="2001790"/>
          </a:xfrm>
          <a:prstGeom prst="rect">
            <a:avLst/>
          </a:prstGeom>
          <a:noFill/>
          <a:ln w="9525">
            <a:noFill/>
          </a:ln>
        </p:spPr>
      </p:pic>
      <p:sp>
        <p:nvSpPr>
          <p:cNvPr id="59394"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Packet Switched Networks</a:t>
            </a:r>
            <a:endParaRPr lang="en-US" altLang="zh-CN" kern="1200" dirty="0">
              <a:latin typeface="+mj-lt"/>
              <a:ea typeface="MS PGothic" panose="020B0600070205080204" pitchFamily="1" charset="-128"/>
              <a:cs typeface="+mj-cs"/>
            </a:endParaRPr>
          </a:p>
        </p:txBody>
      </p:sp>
      <p:sp>
        <p:nvSpPr>
          <p:cNvPr id="59395" name="Content Placeholder 2"/>
          <p:cNvSpPr>
            <a:spLocks noGrp="1"/>
          </p:cNvSpPr>
          <p:nvPr>
            <p:ph idx="1"/>
          </p:nvPr>
        </p:nvSpPr>
        <p:spPr>
          <a:xfrm>
            <a:off x="1256720" y="685920"/>
            <a:ext cx="6630560" cy="2800840"/>
          </a:xfrm>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Data is divided into packets (messages)</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Each packet contains identification info (source/destination address seq. number, etc)</a:t>
            </a:r>
            <a:endParaRPr lang="en-US" altLang="zh-CN"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Packets traverse the network individually</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Use the destination address to forward packets</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 May use more than one routes, nodes may store packets temporarily</a:t>
            </a:r>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p:txBody>
      </p:sp>
      <p:sp>
        <p:nvSpPr>
          <p:cNvPr id="59396"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cxnSp>
        <p:nvCxnSpPr>
          <p:cNvPr id="7" name="Straight Connector 6"/>
          <p:cNvCxnSpPr/>
          <p:nvPr/>
        </p:nvCxnSpPr>
        <p:spPr>
          <a:xfrm rot="16200000" flipH="1">
            <a:off x="3907515" y="4229840"/>
            <a:ext cx="457280" cy="2286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400520" y="4229840"/>
            <a:ext cx="800240" cy="40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Advantages of Packet Switching</a:t>
            </a:r>
            <a:endParaRPr lang="en-US" altLang="zh-CN" kern="1200" dirty="0">
              <a:latin typeface="+mj-lt"/>
              <a:ea typeface="MS PGothic" panose="020B0600070205080204" pitchFamily="1" charset="-128"/>
              <a:cs typeface="+mj-cs"/>
            </a:endParaRPr>
          </a:p>
        </p:txBody>
      </p:sp>
      <p:sp>
        <p:nvSpPr>
          <p:cNvPr id="60418" name="Content Placeholder 2"/>
          <p:cNvSpPr>
            <a:spLocks noGrp="1"/>
          </p:cNvSpPr>
          <p:nvPr>
            <p:ph idx="1"/>
          </p:nvPr>
        </p:nvSpPr>
        <p:spPr>
          <a:xfrm>
            <a:off x="1395809" y="571600"/>
            <a:ext cx="6605790" cy="4287000"/>
          </a:xfrm>
        </p:spPr>
        <p:txBody>
          <a:bodyPr vert="horz" wrap="square" lIns="68591" tIns="34295" rIns="68591" bIns="34295" anchor="t"/>
          <a:p>
            <a:pPr eaLnBrk="1" hangingPunct="1">
              <a:buClr>
                <a:schemeClr val="tx1"/>
              </a:buClr>
            </a:pPr>
            <a:r>
              <a:rPr lang="en-US" altLang="zh-CN" kern="1200" dirty="0">
                <a:solidFill>
                  <a:srgbClr val="0000FF"/>
                </a:solidFill>
                <a:latin typeface="+mn-lt"/>
                <a:ea typeface="MS PGothic" panose="020B0600070205080204" pitchFamily="1" charset="-128"/>
                <a:cs typeface="+mn-cs"/>
              </a:rPr>
              <a:t>No wasted bandwidth </a:t>
            </a:r>
            <a:r>
              <a:rPr lang="en-US" altLang="zh-CN" kern="1200" dirty="0">
                <a:latin typeface="+mn-lt"/>
                <a:ea typeface="MS PGothic" panose="020B0600070205080204" pitchFamily="1" charset="-128"/>
                <a:cs typeface="+mn-cs"/>
              </a:rPr>
              <a:t>(not entirely true)</a:t>
            </a:r>
            <a:endParaRPr lang="en-US" altLang="zh-CN"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Links are not reserved during idle period</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Multiplexing</a:t>
            </a:r>
            <a:r>
              <a:rPr lang="en-US" altLang="zh-CN" kern="1200" dirty="0">
                <a:latin typeface="+mn-lt"/>
                <a:ea typeface="MS PGothic" panose="020B0600070205080204" pitchFamily="1" charset="-128"/>
                <a:cs typeface="+mn-cs"/>
              </a:rPr>
              <a:t> (see next slides)</a:t>
            </a:r>
            <a:endParaRPr lang="en-US" altLang="zh-CN"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Frequency, time, statistical multiplexing</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Service</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More connections of lesser quality</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No blocking of users</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Adaptation</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Can adapt to network congestion and failures</a:t>
            </a:r>
            <a:endParaRPr lang="en-US" altLang="zh-CN" sz="1800"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p:txBody>
      </p:sp>
      <p:sp>
        <p:nvSpPr>
          <p:cNvPr id="6041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1"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Multiplexing</a:t>
            </a:r>
            <a:endParaRPr lang="en-US" altLang="zh-CN" kern="1200" dirty="0">
              <a:latin typeface="+mj-lt"/>
              <a:ea typeface="MS PGothic" panose="020B0600070205080204" pitchFamily="1" charset="-128"/>
              <a:cs typeface="+mj-cs"/>
            </a:endParaRPr>
          </a:p>
        </p:txBody>
      </p:sp>
      <p:sp>
        <p:nvSpPr>
          <p:cNvPr id="61442" name="Content Placeholder 2"/>
          <p:cNvSpPr>
            <a:spLocks noGrp="1"/>
          </p:cNvSpPr>
          <p:nvPr>
            <p:ph idx="1"/>
          </p:nvPr>
        </p:nvSpPr>
        <p:spPr/>
        <p:txBody>
          <a:bodyPr vert="horz" wrap="square" lIns="68591" tIns="34295" rIns="68591" bIns="34295" anchor="t"/>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p:txBody>
      </p:sp>
      <p:sp>
        <p:nvSpPr>
          <p:cNvPr id="61443"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61444" name="Picture 2" descr="C:\Users\Loukas\Documents\Classes\ECE478\lectures\Ch01\01f05.eps"/>
          <p:cNvPicPr>
            <a:picLocks noChangeAspect="1"/>
          </p:cNvPicPr>
          <p:nvPr/>
        </p:nvPicPr>
        <p:blipFill>
          <a:blip r:embed="rId1"/>
          <a:stretch>
            <a:fillRect/>
          </a:stretch>
        </p:blipFill>
        <p:spPr>
          <a:xfrm>
            <a:off x="1542520" y="1657640"/>
            <a:ext cx="3200960" cy="1656449"/>
          </a:xfrm>
          <a:prstGeom prst="rect">
            <a:avLst/>
          </a:prstGeom>
          <a:noFill/>
          <a:ln w="9525">
            <a:noFill/>
          </a:ln>
        </p:spPr>
      </p:pic>
      <p:pic>
        <p:nvPicPr>
          <p:cNvPr id="61445" name="Picture 3" descr="C:\Users\Loukas\Documents\Classes\ECE478\lectures\Ch01\01f06.eps"/>
          <p:cNvPicPr>
            <a:picLocks noChangeAspect="1"/>
          </p:cNvPicPr>
          <p:nvPr/>
        </p:nvPicPr>
        <p:blipFill>
          <a:blip r:embed="rId2"/>
          <a:stretch>
            <a:fillRect/>
          </a:stretch>
        </p:blipFill>
        <p:spPr>
          <a:xfrm>
            <a:off x="5029280" y="1657640"/>
            <a:ext cx="2800840" cy="1643350"/>
          </a:xfrm>
          <a:prstGeom prst="rect">
            <a:avLst/>
          </a:prstGeom>
          <a:noFill/>
          <a:ln w="9525">
            <a:noFill/>
          </a:ln>
        </p:spPr>
      </p:pic>
      <p:sp>
        <p:nvSpPr>
          <p:cNvPr id="61446" name="TextBox 6"/>
          <p:cNvSpPr txBox="1"/>
          <p:nvPr/>
        </p:nvSpPr>
        <p:spPr>
          <a:xfrm>
            <a:off x="1371040" y="3372440"/>
            <a:ext cx="3258120" cy="922020"/>
          </a:xfrm>
          <a:prstGeom prst="rect">
            <a:avLst/>
          </a:prstGeom>
          <a:noFill/>
          <a:ln w="9525">
            <a:noFill/>
          </a:ln>
        </p:spPr>
        <p:txBody>
          <a:bodyPr>
            <a:spAutoFit/>
          </a:bodyPr>
          <a:p>
            <a:r>
              <a:rPr lang="en-US" altLang="zh-CN" sz="1800" dirty="0">
                <a:latin typeface="Calibri" panose="020F0502020204030204" charset="0"/>
              </a:rPr>
              <a:t>Three pairs of senders/receivers share the same physical link to communicate</a:t>
            </a:r>
            <a:endParaRPr lang="en-US" altLang="zh-CN" sz="1800" dirty="0">
              <a:latin typeface="Calibri" panose="020F0502020204030204" charset="0"/>
            </a:endParaRPr>
          </a:p>
        </p:txBody>
      </p:sp>
      <p:sp>
        <p:nvSpPr>
          <p:cNvPr id="61447" name="TextBox 7"/>
          <p:cNvSpPr txBox="1"/>
          <p:nvPr/>
        </p:nvSpPr>
        <p:spPr>
          <a:xfrm>
            <a:off x="4857800" y="3372440"/>
            <a:ext cx="3143800" cy="922020"/>
          </a:xfrm>
          <a:prstGeom prst="rect">
            <a:avLst/>
          </a:prstGeom>
          <a:noFill/>
          <a:ln w="9525">
            <a:noFill/>
          </a:ln>
        </p:spPr>
        <p:txBody>
          <a:bodyPr>
            <a:spAutoFit/>
          </a:bodyPr>
          <a:p>
            <a:r>
              <a:rPr lang="en-US" altLang="zh-CN" sz="1800" dirty="0">
                <a:latin typeface="Calibri" panose="020F0502020204030204" charset="0"/>
              </a:rPr>
              <a:t>A switch is multiplexing packets from different senders into one packet stream</a:t>
            </a:r>
            <a:endParaRPr lang="en-US" altLang="zh-CN" sz="1800" dirty="0">
              <a:latin typeface="Calibri" panose="020F0502020204030204" charset="0"/>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465"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Multiplexing Methods</a:t>
            </a:r>
            <a:endParaRPr lang="en-US" altLang="zh-CN" kern="1200" dirty="0">
              <a:latin typeface="+mj-lt"/>
              <a:ea typeface="MS PGothic" panose="020B0600070205080204" pitchFamily="1" charset="-128"/>
              <a:cs typeface="+mj-cs"/>
            </a:endParaRPr>
          </a:p>
        </p:txBody>
      </p:sp>
      <p:sp>
        <p:nvSpPr>
          <p:cNvPr id="62466" name="Content Placeholder 2"/>
          <p:cNvSpPr>
            <a:spLocks noGrp="1"/>
          </p:cNvSpPr>
          <p:nvPr>
            <p:ph idx="1"/>
          </p:nvPr>
        </p:nvSpPr>
        <p:spPr>
          <a:xfrm>
            <a:off x="1256720" y="800240"/>
            <a:ext cx="6630560" cy="4058360"/>
          </a:xfrm>
        </p:spPr>
        <p:txBody>
          <a:bodyPr vert="horz" wrap="square" lIns="68591" tIns="34295" rIns="68591" bIns="34295" anchor="t"/>
          <a:p>
            <a:pPr eaLnBrk="1" hangingPunct="1"/>
            <a:r>
              <a:rPr lang="en-US" altLang="zh-CN" kern="1200" dirty="0">
                <a:latin typeface="+mn-lt"/>
                <a:ea typeface="MS PGothic" panose="020B0600070205080204" pitchFamily="1" charset="-128"/>
                <a:cs typeface="+mn-cs"/>
              </a:rPr>
              <a:t>Time Division Multiplexing</a:t>
            </a:r>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Frequency Division Multiplexing</a:t>
            </a:r>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kern="1200" dirty="0">
              <a:latin typeface="+mn-lt"/>
              <a:ea typeface="MS PGothic" panose="020B0600070205080204" pitchFamily="1" charset="-128"/>
              <a:cs typeface="+mn-cs"/>
            </a:endParaRPr>
          </a:p>
          <a:p>
            <a:pPr eaLnBrk="1" hangingPunct="1"/>
            <a:endParaRPr lang="en-US" altLang="zh-CN" sz="3000" kern="1200" dirty="0">
              <a:latin typeface="+mn-lt"/>
              <a:ea typeface="MS PGothic" panose="020B0600070205080204" pitchFamily="1" charset="-128"/>
              <a:cs typeface="+mn-cs"/>
            </a:endParaRPr>
          </a:p>
          <a:p>
            <a:pPr eaLnBrk="1" hangingPunct="1"/>
            <a:endParaRPr lang="en-US" altLang="zh-CN" sz="1500" kern="1200" dirty="0">
              <a:latin typeface="+mn-lt"/>
              <a:ea typeface="MS PGothic" panose="020B0600070205080204" pitchFamily="1" charset="-128"/>
              <a:cs typeface="+mn-cs"/>
            </a:endParaRPr>
          </a:p>
        </p:txBody>
      </p:sp>
      <p:sp>
        <p:nvSpPr>
          <p:cNvPr id="62467"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cxnSp>
        <p:nvCxnSpPr>
          <p:cNvPr id="6" name="Straight Arrow Connector 5"/>
          <p:cNvCxnSpPr/>
          <p:nvPr/>
        </p:nvCxnSpPr>
        <p:spPr>
          <a:xfrm flipV="1">
            <a:off x="1656840" y="1869608"/>
            <a:ext cx="491576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320" y="1371840"/>
            <a:ext cx="285800" cy="45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1</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8" name="Rectangle 7"/>
          <p:cNvSpPr/>
          <p:nvPr/>
        </p:nvSpPr>
        <p:spPr>
          <a:xfrm>
            <a:off x="2164135" y="1371840"/>
            <a:ext cx="285800" cy="457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2</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9" name="Rectangle 8"/>
          <p:cNvSpPr/>
          <p:nvPr/>
        </p:nvSpPr>
        <p:spPr>
          <a:xfrm>
            <a:off x="2499950" y="1371840"/>
            <a:ext cx="285800" cy="45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3</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0" name="Rectangle 9"/>
          <p:cNvSpPr/>
          <p:nvPr/>
        </p:nvSpPr>
        <p:spPr>
          <a:xfrm>
            <a:off x="2829811" y="1371840"/>
            <a:ext cx="285800" cy="45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1</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1" name="Rectangle 10"/>
          <p:cNvSpPr/>
          <p:nvPr/>
        </p:nvSpPr>
        <p:spPr>
          <a:xfrm>
            <a:off x="3164435" y="1371840"/>
            <a:ext cx="285800" cy="457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2</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2" name="Rectangle 11"/>
          <p:cNvSpPr/>
          <p:nvPr/>
        </p:nvSpPr>
        <p:spPr>
          <a:xfrm>
            <a:off x="3500250" y="1371840"/>
            <a:ext cx="285800" cy="45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3</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3" name="Rectangle 12"/>
          <p:cNvSpPr/>
          <p:nvPr/>
        </p:nvSpPr>
        <p:spPr>
          <a:xfrm>
            <a:off x="3843210" y="1371840"/>
            <a:ext cx="285800" cy="45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1</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4" name="Rectangle 13"/>
          <p:cNvSpPr/>
          <p:nvPr/>
        </p:nvSpPr>
        <p:spPr>
          <a:xfrm>
            <a:off x="4179025" y="1371840"/>
            <a:ext cx="285800" cy="457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2</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5" name="Rectangle 14"/>
          <p:cNvSpPr/>
          <p:nvPr/>
        </p:nvSpPr>
        <p:spPr>
          <a:xfrm>
            <a:off x="4514840" y="1371840"/>
            <a:ext cx="285800" cy="45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3</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6" name="Rectangle 15"/>
          <p:cNvSpPr/>
          <p:nvPr/>
        </p:nvSpPr>
        <p:spPr>
          <a:xfrm>
            <a:off x="4844701" y="1371840"/>
            <a:ext cx="285800" cy="45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1</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7" name="Rectangle 16"/>
          <p:cNvSpPr/>
          <p:nvPr/>
        </p:nvSpPr>
        <p:spPr>
          <a:xfrm>
            <a:off x="5180516" y="1371840"/>
            <a:ext cx="285800" cy="4572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2</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18" name="Rectangle 17"/>
          <p:cNvSpPr/>
          <p:nvPr/>
        </p:nvSpPr>
        <p:spPr>
          <a:xfrm>
            <a:off x="5516331" y="1371840"/>
            <a:ext cx="285800" cy="45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3</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62481" name="TextBox 18"/>
          <p:cNvSpPr txBox="1"/>
          <p:nvPr/>
        </p:nvSpPr>
        <p:spPr>
          <a:xfrm>
            <a:off x="6484478" y="1675503"/>
            <a:ext cx="685920" cy="368300"/>
          </a:xfrm>
          <a:prstGeom prst="rect">
            <a:avLst/>
          </a:prstGeom>
          <a:noFill/>
          <a:ln w="9525">
            <a:noFill/>
          </a:ln>
        </p:spPr>
        <p:txBody>
          <a:bodyPr>
            <a:spAutoFit/>
          </a:bodyPr>
          <a:p>
            <a:pPr algn="ctr"/>
            <a:r>
              <a:rPr lang="en-US" altLang="zh-CN" sz="1800" dirty="0">
                <a:latin typeface="Calibri" panose="020F0502020204030204" charset="0"/>
              </a:rPr>
              <a:t>time</a:t>
            </a:r>
            <a:endParaRPr lang="en-US" altLang="zh-CN" sz="1800" dirty="0">
              <a:latin typeface="Calibri" panose="020F0502020204030204" charset="0"/>
            </a:endParaRPr>
          </a:p>
        </p:txBody>
      </p:sp>
      <p:cxnSp>
        <p:nvCxnSpPr>
          <p:cNvPr id="20" name="Straight Arrow Connector 19"/>
          <p:cNvCxnSpPr/>
          <p:nvPr/>
        </p:nvCxnSpPr>
        <p:spPr>
          <a:xfrm>
            <a:off x="1771160" y="4287000"/>
            <a:ext cx="3315280" cy="11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483" name="TextBox 21"/>
          <p:cNvSpPr txBox="1"/>
          <p:nvPr/>
        </p:nvSpPr>
        <p:spPr>
          <a:xfrm>
            <a:off x="5022135" y="4101230"/>
            <a:ext cx="685920" cy="368300"/>
          </a:xfrm>
          <a:prstGeom prst="rect">
            <a:avLst/>
          </a:prstGeom>
          <a:noFill/>
          <a:ln w="9525">
            <a:noFill/>
          </a:ln>
        </p:spPr>
        <p:txBody>
          <a:bodyPr>
            <a:spAutoFit/>
          </a:bodyPr>
          <a:p>
            <a:pPr algn="ctr"/>
            <a:r>
              <a:rPr lang="en-US" altLang="zh-CN" sz="1800" dirty="0">
                <a:latin typeface="Calibri" panose="020F0502020204030204" charset="0"/>
              </a:rPr>
              <a:t>time</a:t>
            </a:r>
            <a:endParaRPr lang="en-US" altLang="zh-CN" sz="1800" dirty="0">
              <a:latin typeface="Calibri" panose="020F0502020204030204" charset="0"/>
            </a:endParaRPr>
          </a:p>
        </p:txBody>
      </p:sp>
      <p:sp>
        <p:nvSpPr>
          <p:cNvPr id="62484" name="TextBox 22"/>
          <p:cNvSpPr txBox="1"/>
          <p:nvPr/>
        </p:nvSpPr>
        <p:spPr>
          <a:xfrm>
            <a:off x="1885480" y="2800840"/>
            <a:ext cx="1086040" cy="645160"/>
          </a:xfrm>
          <a:prstGeom prst="rect">
            <a:avLst/>
          </a:prstGeom>
          <a:noFill/>
          <a:ln w="9525">
            <a:noFill/>
          </a:ln>
        </p:spPr>
        <p:txBody>
          <a:bodyPr>
            <a:spAutoFit/>
          </a:bodyPr>
          <a:p>
            <a:pPr algn="ctr"/>
            <a:r>
              <a:rPr lang="en-US" altLang="zh-CN" sz="1800" dirty="0">
                <a:latin typeface="Calibri" panose="020F0502020204030204" charset="0"/>
              </a:rPr>
              <a:t>frequency</a:t>
            </a:r>
            <a:endParaRPr lang="en-US" altLang="zh-CN" sz="1800" dirty="0">
              <a:latin typeface="Calibri" panose="020F0502020204030204" charset="0"/>
            </a:endParaRPr>
          </a:p>
        </p:txBody>
      </p:sp>
      <p:cxnSp>
        <p:nvCxnSpPr>
          <p:cNvPr id="24" name="Straight Arrow Connector 23"/>
          <p:cNvCxnSpPr/>
          <p:nvPr/>
        </p:nvCxnSpPr>
        <p:spPr>
          <a:xfrm rot="5400000" flipH="1" flipV="1">
            <a:off x="1199560" y="3658240"/>
            <a:ext cx="1370649" cy="11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71160" y="3944040"/>
            <a:ext cx="11432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71160" y="3601080"/>
            <a:ext cx="11432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771160" y="3258120"/>
            <a:ext cx="11432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85480" y="3258120"/>
            <a:ext cx="2972320" cy="11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885480" y="3599889"/>
            <a:ext cx="2972320" cy="11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885480" y="3944040"/>
            <a:ext cx="2972320" cy="11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91435" y="3292654"/>
            <a:ext cx="2572200" cy="2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3</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36" name="Rectangle 35"/>
          <p:cNvSpPr/>
          <p:nvPr/>
        </p:nvSpPr>
        <p:spPr>
          <a:xfrm>
            <a:off x="1897388" y="3972620"/>
            <a:ext cx="2572200" cy="2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1</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37" name="Rectangle 36"/>
          <p:cNvSpPr/>
          <p:nvPr/>
        </p:nvSpPr>
        <p:spPr>
          <a:xfrm>
            <a:off x="1897388" y="3623706"/>
            <a:ext cx="2572200" cy="2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schemeClr val="lt1"/>
                </a:solidFill>
                <a:effectLst/>
                <a:uLnTx/>
                <a:uFillTx/>
                <a:latin typeface="+mn-lt"/>
                <a:ea typeface="+mn-ea"/>
                <a:cs typeface="+mn-cs"/>
              </a:rPr>
              <a:t>S</a:t>
            </a:r>
            <a:r>
              <a:rPr kumimoji="0" lang="en-US" sz="1350" b="0" i="0" u="none" strike="noStrike" kern="1200" cap="none" spc="0" normalizeH="0" baseline="-25000" noProof="0" dirty="0">
                <a:ln>
                  <a:noFill/>
                </a:ln>
                <a:solidFill>
                  <a:schemeClr val="lt1"/>
                </a:solidFill>
                <a:effectLst/>
                <a:uLnTx/>
                <a:uFillTx/>
                <a:latin typeface="+mn-lt"/>
                <a:ea typeface="+mn-ea"/>
                <a:cs typeface="+mn-cs"/>
              </a:rPr>
              <a:t>2</a:t>
            </a:r>
            <a:endParaRPr kumimoji="0" lang="en-US" sz="1350" b="0" i="0" u="none" strike="noStrike" kern="1200" cap="none" spc="0" normalizeH="0" baseline="-25000" noProof="0" dirty="0">
              <a:ln>
                <a:noFill/>
              </a:ln>
              <a:solidFill>
                <a:schemeClr val="lt1"/>
              </a:solidFill>
              <a:effectLst/>
              <a:uLnTx/>
              <a:uFillTx/>
              <a:latin typeface="+mn-lt"/>
              <a:ea typeface="+mn-ea"/>
              <a:cs typeface="+mn-cs"/>
            </a:endParaRPr>
          </a:p>
        </p:txBody>
      </p:sp>
      <p:sp>
        <p:nvSpPr>
          <p:cNvPr id="62495" name="Rectangle 37"/>
          <p:cNvSpPr/>
          <p:nvPr/>
        </p:nvSpPr>
        <p:spPr>
          <a:xfrm>
            <a:off x="1656840" y="3984528"/>
            <a:ext cx="191135" cy="106680"/>
          </a:xfrm>
          <a:prstGeom prst="rect">
            <a:avLst/>
          </a:prstGeom>
          <a:noFill/>
          <a:ln w="9525">
            <a:noFill/>
          </a:ln>
        </p:spPr>
        <p:txBody>
          <a:bodyPr wrap="none">
            <a:spAutoFit/>
          </a:bodyPr>
          <a:p>
            <a:r>
              <a:rPr lang="en-US" altLang="zh-CN" sz="100" dirty="0">
                <a:latin typeface="Calibri" panose="020F0502020204030204" charset="0"/>
              </a:rPr>
              <a:t>f</a:t>
            </a:r>
            <a:r>
              <a:rPr lang="en-US" altLang="zh-CN" sz="100" baseline="-25000" dirty="0">
                <a:latin typeface="Calibri" panose="020F0502020204030204" charset="0"/>
              </a:rPr>
              <a:t>1</a:t>
            </a:r>
            <a:endParaRPr lang="en-US" altLang="zh-CN" sz="100" dirty="0">
              <a:latin typeface="Calibri" panose="020F0502020204030204" charset="0"/>
            </a:endParaRPr>
          </a:p>
        </p:txBody>
      </p:sp>
      <p:sp>
        <p:nvSpPr>
          <p:cNvPr id="62496" name="Rectangle 38"/>
          <p:cNvSpPr/>
          <p:nvPr/>
        </p:nvSpPr>
        <p:spPr>
          <a:xfrm>
            <a:off x="1656840" y="3643950"/>
            <a:ext cx="191135" cy="106680"/>
          </a:xfrm>
          <a:prstGeom prst="rect">
            <a:avLst/>
          </a:prstGeom>
          <a:noFill/>
          <a:ln w="9525">
            <a:noFill/>
          </a:ln>
        </p:spPr>
        <p:txBody>
          <a:bodyPr wrap="none">
            <a:spAutoFit/>
          </a:bodyPr>
          <a:p>
            <a:r>
              <a:rPr lang="en-US" altLang="zh-CN" sz="100" dirty="0">
                <a:latin typeface="Calibri" panose="020F0502020204030204" charset="0"/>
              </a:rPr>
              <a:t>f</a:t>
            </a:r>
            <a:r>
              <a:rPr lang="en-US" altLang="zh-CN" sz="100" baseline="-25000" dirty="0">
                <a:latin typeface="Calibri" panose="020F0502020204030204" charset="0"/>
              </a:rPr>
              <a:t>2</a:t>
            </a:r>
            <a:endParaRPr lang="en-US" altLang="zh-CN" sz="100" dirty="0">
              <a:latin typeface="Calibri" panose="020F0502020204030204" charset="0"/>
            </a:endParaRPr>
          </a:p>
        </p:txBody>
      </p:sp>
      <p:sp>
        <p:nvSpPr>
          <p:cNvPr id="62497" name="Rectangle 39"/>
          <p:cNvSpPr/>
          <p:nvPr/>
        </p:nvSpPr>
        <p:spPr>
          <a:xfrm>
            <a:off x="1656840" y="3298608"/>
            <a:ext cx="191135" cy="106680"/>
          </a:xfrm>
          <a:prstGeom prst="rect">
            <a:avLst/>
          </a:prstGeom>
          <a:noFill/>
          <a:ln w="9525">
            <a:noFill/>
          </a:ln>
        </p:spPr>
        <p:txBody>
          <a:bodyPr wrap="none">
            <a:spAutoFit/>
          </a:bodyPr>
          <a:p>
            <a:r>
              <a:rPr lang="en-US" altLang="zh-CN" sz="100" dirty="0">
                <a:latin typeface="Calibri" panose="020F0502020204030204" charset="0"/>
              </a:rPr>
              <a:t>f</a:t>
            </a:r>
            <a:r>
              <a:rPr lang="en-US" altLang="zh-CN" sz="100" baseline="-25000" dirty="0">
                <a:latin typeface="Calibri" panose="020F0502020204030204" charset="0"/>
              </a:rPr>
              <a:t>3</a:t>
            </a:r>
            <a:endParaRPr lang="en-US" altLang="zh-CN" sz="100" dirty="0">
              <a:latin typeface="Calibri" panose="020F0502020204030204" charset="0"/>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348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Multiplexing Methods</a:t>
            </a:r>
            <a:endParaRPr lang="en-US" altLang="zh-CN" kern="1200" dirty="0">
              <a:latin typeface="+mj-lt"/>
              <a:ea typeface="MS PGothic" panose="020B0600070205080204" pitchFamily="1" charset="-128"/>
              <a:cs typeface="+mj-cs"/>
            </a:endParaRPr>
          </a:p>
        </p:txBody>
      </p:sp>
      <p:sp>
        <p:nvSpPr>
          <p:cNvPr id="63490" name="Content Placeholder 2"/>
          <p:cNvSpPr>
            <a:spLocks noGrp="1"/>
          </p:cNvSpPr>
          <p:nvPr>
            <p:ph idx="1"/>
          </p:nvPr>
        </p:nvSpPr>
        <p:spPr/>
        <p:txBody>
          <a:bodyPr vert="horz" wrap="square" lIns="68591" tIns="34295" rIns="68591" bIns="34295" anchor="t"/>
          <a:p>
            <a:pPr eaLnBrk="1" hangingPunct="1"/>
            <a:r>
              <a:rPr lang="en-US" altLang="zh-CN" sz="2100" kern="1200" dirty="0">
                <a:latin typeface="+mn-lt"/>
                <a:ea typeface="MS PGothic" panose="020B0600070205080204" pitchFamily="1" charset="-128"/>
                <a:cs typeface="+mn-cs"/>
              </a:rPr>
              <a:t>Statistical multiplexing</a:t>
            </a:r>
            <a:endParaRPr lang="en-US" altLang="zh-CN" sz="21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Division of the communication medium into a number of channels of variable bandwidth</a:t>
            </a:r>
            <a:endParaRPr lang="en-US" altLang="zh-CN" sz="1800" kern="1200" dirty="0">
              <a:latin typeface="+mn-lt"/>
              <a:ea typeface="MS PGothic" panose="020B0600070205080204" pitchFamily="1" charset="-128"/>
              <a:cs typeface="+mn-cs"/>
            </a:endParaRPr>
          </a:p>
        </p:txBody>
      </p:sp>
      <p:sp>
        <p:nvSpPr>
          <p:cNvPr id="6349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63492" name="Picture 2"/>
          <p:cNvPicPr>
            <a:picLocks noChangeAspect="1"/>
          </p:cNvPicPr>
          <p:nvPr/>
        </p:nvPicPr>
        <p:blipFill>
          <a:blip r:embed="rId1"/>
          <a:stretch>
            <a:fillRect/>
          </a:stretch>
        </p:blipFill>
        <p:spPr>
          <a:xfrm>
            <a:off x="1353178" y="2157790"/>
            <a:ext cx="6437645" cy="2472170"/>
          </a:xfrm>
          <a:prstGeom prst="rect">
            <a:avLst/>
          </a:prstGeom>
          <a:noFill/>
          <a:ln w="9525">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513"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Disadvantages of Packet Switching</a:t>
            </a:r>
            <a:endParaRPr lang="en-US" altLang="zh-CN" kern="1200" dirty="0">
              <a:latin typeface="+mj-lt"/>
              <a:ea typeface="MS PGothic" panose="020B0600070205080204" pitchFamily="1" charset="-128"/>
              <a:cs typeface="+mj-cs"/>
            </a:endParaRPr>
          </a:p>
        </p:txBody>
      </p:sp>
      <p:sp>
        <p:nvSpPr>
          <p:cNvPr id="64514" name="Content Placeholder 2"/>
          <p:cNvSpPr>
            <a:spLocks noGrp="1"/>
          </p:cNvSpPr>
          <p:nvPr>
            <p:ph idx="1"/>
          </p:nvPr>
        </p:nvSpPr>
        <p:spPr>
          <a:xfrm>
            <a:off x="1256720" y="743080"/>
            <a:ext cx="6630560" cy="4172680"/>
          </a:xfrm>
        </p:spPr>
        <p:txBody>
          <a:bodyPr vert="horz" wrap="square" lIns="68591" tIns="34295" rIns="68591" bIns="34295" anchor="t"/>
          <a:p>
            <a:pPr eaLnBrk="1" hangingPunct="1">
              <a:buClr>
                <a:schemeClr val="tx1"/>
              </a:buClr>
            </a:pPr>
            <a:endParaRPr lang="en-US" altLang="zh-CN" kern="1200" dirty="0">
              <a:solidFill>
                <a:srgbClr val="0000FF"/>
              </a:solidFill>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No guaranteed bandwidth</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Harder to build applications requiring QoS</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Per packet overhead</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Need a header with source/dest. address, etc.</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Complex end-to-end control</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Packets can be lost, corrupted or delivered out-of-order</a:t>
            </a:r>
            <a:endParaRPr lang="en-US" altLang="zh-CN" sz="1800" kern="1200" dirty="0">
              <a:latin typeface="+mn-lt"/>
              <a:ea typeface="MS PGothic" panose="020B0600070205080204" pitchFamily="1" charset="-128"/>
              <a:cs typeface="+mn-cs"/>
            </a:endParaRPr>
          </a:p>
          <a:p>
            <a:pPr eaLnBrk="1" hangingPunct="1">
              <a:buClr>
                <a:schemeClr val="tx1"/>
              </a:buClr>
            </a:pPr>
            <a:r>
              <a:rPr lang="en-US" altLang="zh-CN" kern="1200" dirty="0">
                <a:solidFill>
                  <a:srgbClr val="0000FF"/>
                </a:solidFill>
                <a:latin typeface="+mn-lt"/>
                <a:ea typeface="MS PGothic" panose="020B0600070205080204" pitchFamily="1" charset="-128"/>
                <a:cs typeface="+mn-cs"/>
              </a:rPr>
              <a:t>Delay and Congestion</a:t>
            </a:r>
            <a:endParaRPr lang="en-US" altLang="zh-CN"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No congestion control, can lead to arbitrary delays and packet drops</a:t>
            </a:r>
            <a:endParaRPr lang="en-US" altLang="zh-CN" sz="1800" kern="1200" dirty="0">
              <a:latin typeface="+mn-lt"/>
              <a:ea typeface="MS PGothic" panose="020B0600070205080204" pitchFamily="1" charset="-128"/>
              <a:cs typeface="+mn-cs"/>
            </a:endParaRPr>
          </a:p>
        </p:txBody>
      </p:sp>
      <p:sp>
        <p:nvSpPr>
          <p:cNvPr id="64515"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Network Hardware (1)</a:t>
            </a:r>
            <a:endParaRPr lang="en-US" sz="2700" dirty="0" smtClean="0">
              <a:cs typeface="Arial" panose="020B0604020202020204" pitchFamily="34" charset="0"/>
            </a:endParaRPr>
          </a:p>
        </p:txBody>
      </p:sp>
      <p:sp>
        <p:nvSpPr>
          <p:cNvPr id="12291" name="Rectangle 3"/>
          <p:cNvSpPr>
            <a:spLocks noGrp="1" noChangeArrowheads="1"/>
          </p:cNvSpPr>
          <p:nvPr>
            <p:ph idx="1"/>
          </p:nvPr>
        </p:nvSpPr>
        <p:spPr>
          <a:xfrm>
            <a:off x="1589439" y="1246803"/>
            <a:ext cx="6022044" cy="3390302"/>
          </a:xfrm>
        </p:spPr>
        <p:txBody>
          <a:bodyPr/>
          <a:lstStyle/>
          <a:p>
            <a:pPr eaLnBrk="1" hangingPunct="1">
              <a:buFontTx/>
              <a:buChar char="•"/>
            </a:pPr>
            <a:r>
              <a:rPr lang="en-US" sz="2100" dirty="0" smtClean="0">
                <a:latin typeface="Arial" panose="020B0604020202020204" pitchFamily="34" charset="0"/>
                <a:cs typeface="Arial" panose="020B0604020202020204" pitchFamily="34" charset="0"/>
              </a:rPr>
              <a:t>Personal area networks</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Local area networks</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Metropolitan area networks</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Wide area networks</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The internet</a:t>
            </a:r>
            <a:endParaRPr lang="en-US" sz="2100" dirty="0" smtClean="0">
              <a:latin typeface="Arial" panose="020B0604020202020204" pitchFamily="34" charset="0"/>
              <a:cs typeface="Arial" panose="020B0604020202020204" pitchFamily="34" charset="0"/>
            </a:endParaRPr>
          </a:p>
        </p:txBody>
      </p:sp>
      <p:sp>
        <p:nvSpPr>
          <p:cNvPr id="12292"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3"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Why Learn about Networking?</a:t>
            </a:r>
            <a:endParaRPr lang="en-US" altLang="zh-CN" kern="1200" dirty="0">
              <a:latin typeface="+mj-lt"/>
              <a:ea typeface="MS PGothic" panose="020B0600070205080204" pitchFamily="1" charset="-128"/>
              <a:cs typeface="+mj-cs"/>
            </a:endParaRPr>
          </a:p>
        </p:txBody>
      </p:sp>
      <p:sp>
        <p:nvSpPr>
          <p:cNvPr id="18434" name="Content Placeholder 2"/>
          <p:cNvSpPr>
            <a:spLocks noGrp="1"/>
          </p:cNvSpPr>
          <p:nvPr>
            <p:ph idx="1"/>
          </p:nvPr>
        </p:nvSpPr>
        <p:spPr/>
        <p:txBody>
          <a:bodyPr vert="horz" wrap="square" lIns="68591" tIns="34295" rIns="68591" bIns="34295" anchor="t"/>
          <a:p>
            <a:pPr marL="342900" lvl="1" indent="-342900" algn="l" eaLnBrk="1" hangingPunct="1">
              <a:buClrTx/>
              <a:buSzTx/>
              <a:buFontTx/>
            </a:pPr>
            <a:r>
              <a:rPr lang="en-US" altLang="zh-CN" sz="2400" kern="1200" dirty="0">
                <a:solidFill>
                  <a:srgbClr val="0000FF"/>
                </a:solidFill>
                <a:latin typeface="+mn-lt"/>
                <a:ea typeface="MS PGothic" panose="020B0600070205080204" pitchFamily="1" charset="-128"/>
                <a:cs typeface="+mn-cs"/>
              </a:rPr>
              <a:t>Appears in every facet of engineering</a:t>
            </a:r>
            <a:endParaRPr lang="en-US" altLang="zh-CN" sz="2400" kern="1200" dirty="0">
              <a:solidFill>
                <a:srgbClr val="0000FF"/>
              </a:solidFill>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Modern trend – Network every (electronic) device (computers, phones, sensors, planes, cars, TVs, appliances, heart monitors, …)</a:t>
            </a:r>
            <a:endParaRPr lang="en-US" altLang="zh-CN" kern="1200" dirty="0">
              <a:latin typeface="+mn-lt"/>
              <a:ea typeface="MS PGothic" panose="020B0600070205080204" pitchFamily="1" charset="-128"/>
              <a:cs typeface="+mn-cs"/>
            </a:endParaRPr>
          </a:p>
          <a:p>
            <a:pPr lvl="1" eaLnBrk="1" hangingPunct="1"/>
            <a:endParaRPr lang="en-US" altLang="zh-CN" sz="1050" kern="1200" dirty="0">
              <a:latin typeface="+mn-lt"/>
              <a:ea typeface="MS PGothic" panose="020B0600070205080204" pitchFamily="1" charset="-128"/>
              <a:cs typeface="+mn-cs"/>
            </a:endParaRPr>
          </a:p>
          <a:p>
            <a:pPr eaLnBrk="1" hangingPunct="1"/>
            <a:r>
              <a:rPr lang="en-US" altLang="zh-CN" kern="1200" dirty="0">
                <a:latin typeface="+mn-lt"/>
                <a:ea typeface="MS PGothic" panose="020B0600070205080204" pitchFamily="1" charset="-128"/>
                <a:cs typeface="+mn-cs"/>
              </a:rPr>
              <a:t>Prolific field to pursue graduate studies</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Many problems remain unsolved</a:t>
            </a:r>
            <a:endParaRPr lang="en-US" altLang="zh-CN" kern="1200" dirty="0">
              <a:latin typeface="+mn-lt"/>
              <a:ea typeface="MS PGothic" panose="020B0600070205080204" pitchFamily="1" charset="-128"/>
              <a:cs typeface="+mn-cs"/>
            </a:endParaRPr>
          </a:p>
          <a:p>
            <a:pPr lvl="1" eaLnBrk="1" hangingPunct="1"/>
            <a:r>
              <a:rPr lang="en-US" altLang="zh-CN" kern="1200" dirty="0">
                <a:latin typeface="+mn-lt"/>
                <a:ea typeface="MS PGothic" panose="020B0600070205080204" pitchFamily="1" charset="-128"/>
                <a:cs typeface="+mn-cs"/>
              </a:rPr>
              <a:t>Research funding is still strong</a:t>
            </a:r>
            <a:endParaRPr lang="en-US" altLang="zh-CN" kern="1200" dirty="0">
              <a:latin typeface="+mn-lt"/>
              <a:ea typeface="MS PGothic" panose="020B0600070205080204" pitchFamily="1" charset="-128"/>
              <a:cs typeface="+mn-cs"/>
            </a:endParaRPr>
          </a:p>
          <a:p>
            <a:pPr lvl="1" eaLnBrk="1" hangingPunct="1"/>
            <a:endParaRPr lang="en-US" altLang="zh-CN" kern="1200" dirty="0">
              <a:latin typeface="+mn-lt"/>
              <a:ea typeface="MS PGothic" panose="020B0600070205080204" pitchFamily="1" charset="-128"/>
              <a:cs typeface="+mn-cs"/>
            </a:endParaRPr>
          </a:p>
          <a:p>
            <a:pPr lvl="1" eaLnBrk="1" hangingPunct="1">
              <a:buFontTx/>
              <a:buChar char="-"/>
            </a:pPr>
            <a:endParaRPr lang="en-US" altLang="zh-CN" kern="1200" dirty="0">
              <a:latin typeface="+mn-lt"/>
              <a:ea typeface="MS PGothic" panose="020B0600070205080204" pitchFamily="1" charset="-128"/>
              <a:cs typeface="+mn-cs"/>
            </a:endParaRPr>
          </a:p>
          <a:p>
            <a:pPr lvl="1" eaLnBrk="1" hangingPunct="1">
              <a:buFontTx/>
              <a:buChar char="-"/>
            </a:pPr>
            <a:endParaRPr lang="en-US" altLang="zh-CN" kern="1200" dirty="0">
              <a:latin typeface="+mn-lt"/>
              <a:ea typeface="MS PGothic" panose="020B0600070205080204" pitchFamily="1" charset="-128"/>
              <a:cs typeface="+mn-cs"/>
            </a:endParaRPr>
          </a:p>
        </p:txBody>
      </p:sp>
      <p:sp>
        <p:nvSpPr>
          <p:cNvPr id="18435"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dirty="0" smtClean="0"/>
              <a:t>Transmission Technology</a:t>
            </a:r>
            <a:endParaRPr lang="en-US" dirty="0" smtClean="0"/>
          </a:p>
          <a:p>
            <a:r>
              <a:rPr lang="en-US" dirty="0" smtClean="0"/>
              <a:t>Scale</a:t>
            </a:r>
            <a:endParaRPr lang="en-US" dirty="0"/>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sz="1800" dirty="0" smtClean="0"/>
              <a:t>Two types of transmission technologies:</a:t>
            </a:r>
            <a:endParaRPr lang="en-US" sz="1800" dirty="0" smtClean="0"/>
          </a:p>
          <a:p>
            <a:pPr lvl="1"/>
            <a:r>
              <a:rPr lang="en-US" sz="1500" dirty="0" smtClean="0"/>
              <a:t>Broadcast</a:t>
            </a:r>
            <a:endParaRPr lang="en-US" sz="1500" dirty="0" smtClean="0"/>
          </a:p>
          <a:p>
            <a:pPr lvl="2"/>
            <a:r>
              <a:rPr lang="en-US" sz="1200" dirty="0" smtClean="0"/>
              <a:t>Communication channel shared by all machines</a:t>
            </a:r>
            <a:endParaRPr lang="en-US" sz="1200" dirty="0" smtClean="0"/>
          </a:p>
          <a:p>
            <a:pPr lvl="2"/>
            <a:r>
              <a:rPr lang="en-US" sz="1200" dirty="0" smtClean="0"/>
              <a:t>Packets send by any machine are received by all the others.</a:t>
            </a:r>
            <a:endParaRPr lang="en-US" sz="1200" dirty="0" smtClean="0"/>
          </a:p>
          <a:p>
            <a:pPr lvl="3"/>
            <a:r>
              <a:rPr lang="en-US" sz="900" dirty="0" smtClean="0"/>
              <a:t>An address field within each packed specifies the intended recipient.</a:t>
            </a:r>
            <a:endParaRPr lang="en-US" sz="900" dirty="0" smtClean="0"/>
          </a:p>
          <a:p>
            <a:pPr lvl="3"/>
            <a:r>
              <a:rPr lang="en-US" sz="900" dirty="0" smtClean="0"/>
              <a:t>If packed is intended for some other machine, it is just ignored</a:t>
            </a:r>
            <a:endParaRPr lang="en-US" sz="900" dirty="0" smtClean="0"/>
          </a:p>
          <a:p>
            <a:pPr lvl="3"/>
            <a:r>
              <a:rPr lang="en-US" sz="900" dirty="0" smtClean="0"/>
              <a:t>If packed is indented for the recipient machine then it is processed.</a:t>
            </a:r>
            <a:endParaRPr lang="en-US" sz="900" dirty="0" smtClean="0"/>
          </a:p>
          <a:p>
            <a:pPr lvl="2"/>
            <a:r>
              <a:rPr lang="en-US" sz="1200" dirty="0" smtClean="0"/>
              <a:t>Wireless network is a common example of a broadcast link</a:t>
            </a:r>
            <a:endParaRPr lang="en-US" sz="1200" dirty="0" smtClean="0"/>
          </a:p>
          <a:p>
            <a:pPr lvl="3"/>
            <a:r>
              <a:rPr lang="en-US" sz="900" dirty="0" smtClean="0"/>
              <a:t>Communication is shared over a  coverage region that depends on the wireless channel and the transmitting machine.</a:t>
            </a:r>
            <a:endParaRPr lang="en-US" sz="900" dirty="0" smtClean="0"/>
          </a:p>
          <a:p>
            <a:pPr lvl="2"/>
            <a:r>
              <a:rPr lang="en-US" sz="1200" dirty="0" smtClean="0"/>
              <a:t>Broadcast systems usually also allow the possibility of addressing a packet to all destinations.</a:t>
            </a:r>
            <a:endParaRPr lang="en-US" sz="1200" dirty="0" smtClean="0"/>
          </a:p>
          <a:p>
            <a:pPr lvl="1"/>
            <a:r>
              <a:rPr lang="en-US" sz="1500" dirty="0" smtClean="0"/>
              <a:t>Point-to-point</a:t>
            </a:r>
            <a:endParaRPr lang="en-US" sz="1500" dirty="0" smtClean="0"/>
          </a:p>
          <a:p>
            <a:pPr lvl="2"/>
            <a:r>
              <a:rPr lang="en-US" sz="1350" dirty="0" smtClean="0"/>
              <a:t>Connect individual pairs of machines</a:t>
            </a:r>
            <a:endParaRPr lang="en-US" sz="1350" dirty="0" smtClean="0"/>
          </a:p>
          <a:p>
            <a:pPr lvl="2"/>
            <a:r>
              <a:rPr lang="en-US" sz="1350" dirty="0" smtClean="0"/>
              <a:t>Packets (short messages) may have to visit one or more intermediates machines.</a:t>
            </a:r>
            <a:endParaRPr lang="en-US" sz="1350" dirty="0" smtClean="0"/>
          </a:p>
          <a:p>
            <a:pPr lvl="2"/>
            <a:r>
              <a:rPr lang="en-US" sz="1350" dirty="0" smtClean="0"/>
              <a:t>Multiple routes of different lengths are possible.</a:t>
            </a:r>
            <a:endParaRPr lang="en-US" sz="1350" dirty="0" smtClean="0"/>
          </a:p>
          <a:p>
            <a:pPr lvl="2"/>
            <a:r>
              <a:rPr lang="en-US" sz="1350" dirty="0" smtClean="0"/>
              <a:t>Finding good ones is important.</a:t>
            </a:r>
            <a:endParaRPr lang="en-US" sz="1350" dirty="0" smtClean="0"/>
          </a:p>
          <a:p>
            <a:pPr lvl="2"/>
            <a:r>
              <a:rPr lang="en-US" sz="1350" dirty="0" err="1" smtClean="0"/>
              <a:t>Unicasting</a:t>
            </a:r>
            <a:r>
              <a:rPr lang="en-US" sz="1350" dirty="0" smtClean="0"/>
              <a:t> – transmission with exactly one sender and exactly one receiver.</a:t>
            </a:r>
            <a:endParaRPr lang="en-US" sz="1350" dirty="0"/>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sz="1800" dirty="0" smtClean="0"/>
              <a:t>Alternative Criteria: Scale</a:t>
            </a:r>
            <a:endParaRPr lang="en-US" sz="1800" dirty="0" smtClean="0"/>
          </a:p>
          <a:p>
            <a:pPr lvl="1"/>
            <a:r>
              <a:rPr lang="en-US" sz="1500" dirty="0" smtClean="0"/>
              <a:t>Distance is important as a classification metric because different technologies are used at different scales.</a:t>
            </a:r>
            <a:endParaRPr lang="en-US" sz="1500" dirty="0" smtClean="0"/>
          </a:p>
          <a:p>
            <a:pPr>
              <a:buNone/>
            </a:pPr>
            <a:endParaRPr lang="en-US" sz="1800" dirty="0"/>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2700" dirty="0" smtClean="0">
                <a:cs typeface="Arial" panose="020B0604020202020204" pitchFamily="34" charset="0"/>
              </a:rPr>
              <a:t>Network Hardware (2)</a:t>
            </a:r>
            <a:endParaRPr lang="en-US" sz="2700" dirty="0" smtClean="0">
              <a:cs typeface="Arial" panose="020B0604020202020204" pitchFamily="34" charset="0"/>
            </a:endParaRPr>
          </a:p>
        </p:txBody>
      </p:sp>
      <p:sp>
        <p:nvSpPr>
          <p:cNvPr id="13315" name="Content Placeholder 2"/>
          <p:cNvSpPr>
            <a:spLocks noGrp="1"/>
          </p:cNvSpPr>
          <p:nvPr>
            <p:ph idx="1"/>
          </p:nvPr>
        </p:nvSpPr>
        <p:spPr/>
        <p:txBody>
          <a:bodyPr/>
          <a:lstStyle/>
          <a:p>
            <a:pPr algn="ctr" eaLnBrk="1" hangingPunct="1">
              <a:buFontTx/>
              <a:buNone/>
            </a:pPr>
            <a:r>
              <a:rPr lang="en-US" dirty="0" smtClean="0">
                <a:latin typeface="Arial" panose="020B0604020202020204" pitchFamily="34" charset="0"/>
                <a:cs typeface="Arial" panose="020B0604020202020204" pitchFamily="34" charset="0"/>
              </a:rPr>
              <a:t>Classification of interconnected processors by scale</a:t>
            </a:r>
            <a:r>
              <a:rPr lang="en-US" dirty="0" smtClean="0"/>
              <a:t>.</a:t>
            </a:r>
            <a:endParaRPr lang="en-US" dirty="0" smtClean="0"/>
          </a:p>
        </p:txBody>
      </p:sp>
      <p:sp>
        <p:nvSpPr>
          <p:cNvPr id="1331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3316" name="Picture 2"/>
          <p:cNvPicPr>
            <a:picLocks noChangeAspect="1" noChangeArrowheads="1"/>
          </p:cNvPicPr>
          <p:nvPr/>
        </p:nvPicPr>
        <p:blipFill>
          <a:blip r:embed="rId1" cstate="print"/>
          <a:srcRect/>
          <a:stretch>
            <a:fillRect/>
          </a:stretch>
        </p:blipFill>
        <p:spPr bwMode="auto">
          <a:xfrm>
            <a:off x="2314180" y="1393275"/>
            <a:ext cx="4806203" cy="32509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2700" dirty="0" smtClean="0">
                <a:cs typeface="Arial" panose="020B0604020202020204" pitchFamily="34" charset="0"/>
              </a:rPr>
              <a:t>Personal Area Network</a:t>
            </a:r>
            <a:endParaRPr lang="en-US" sz="2700" dirty="0" smtClean="0">
              <a:cs typeface="Arial" panose="020B0604020202020204" pitchFamily="34" charset="0"/>
            </a:endParaRPr>
          </a:p>
        </p:txBody>
      </p:sp>
      <p:sp>
        <p:nvSpPr>
          <p:cNvPr id="14339" name="Content Placeholder 2"/>
          <p:cNvSpPr>
            <a:spLocks noGrp="1"/>
          </p:cNvSpPr>
          <p:nvPr>
            <p:ph idx="1"/>
          </p:nvPr>
        </p:nvSpPr>
        <p:spPr/>
        <p:txBody>
          <a:bodyPr/>
          <a:lstStyle/>
          <a:p>
            <a:pPr algn="ctr">
              <a:buNone/>
            </a:pPr>
            <a:r>
              <a:rPr lang="en-US" dirty="0" smtClean="0">
                <a:latin typeface="Arial" panose="020B0604020202020204" pitchFamily="34" charset="0"/>
                <a:cs typeface="Arial" panose="020B0604020202020204" pitchFamily="34" charset="0"/>
              </a:rPr>
              <a:t>Bluetooth</a:t>
            </a:r>
            <a:r>
              <a:rPr lang="en-US" dirty="0" smtClean="0"/>
              <a:t> </a:t>
            </a:r>
            <a:r>
              <a:rPr lang="en-US" dirty="0" smtClean="0">
                <a:latin typeface="Arial" panose="020B0604020202020204" pitchFamily="34" charset="0"/>
                <a:cs typeface="Arial" panose="020B0604020202020204" pitchFamily="34" charset="0"/>
              </a:rPr>
              <a:t>PAN (</a:t>
            </a:r>
            <a:r>
              <a:rPr lang="en-US" dirty="0" smtClean="0">
                <a:cs typeface="Arial" panose="020B0604020202020204" pitchFamily="34" charset="0"/>
              </a:rPr>
              <a:t>Personal Area Network)</a:t>
            </a:r>
            <a:r>
              <a:rPr lang="en-US" dirty="0" smtClean="0"/>
              <a:t> </a:t>
            </a:r>
            <a:r>
              <a:rPr lang="en-US" dirty="0" smtClean="0">
                <a:latin typeface="Arial" panose="020B0604020202020204" pitchFamily="34" charset="0"/>
                <a:cs typeface="Arial" panose="020B0604020202020204" pitchFamily="34" charset="0"/>
              </a:rPr>
              <a:t>configuration</a:t>
            </a:r>
            <a:endParaRPr lang="en-US" dirty="0" smtClean="0">
              <a:latin typeface="Arial" panose="020B0604020202020204" pitchFamily="34" charset="0"/>
              <a:cs typeface="Arial" panose="020B0604020202020204" pitchFamily="34" charset="0"/>
            </a:endParaRPr>
          </a:p>
        </p:txBody>
      </p:sp>
      <p:sp>
        <p:nvSpPr>
          <p:cNvPr id="1434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4340" name="Picture 2"/>
          <p:cNvPicPr>
            <a:picLocks noChangeAspect="1" noChangeArrowheads="1"/>
          </p:cNvPicPr>
          <p:nvPr/>
        </p:nvPicPr>
        <p:blipFill>
          <a:blip r:embed="rId1" cstate="print"/>
          <a:srcRect/>
          <a:stretch>
            <a:fillRect/>
          </a:stretch>
        </p:blipFill>
        <p:spPr bwMode="auto">
          <a:xfrm>
            <a:off x="2678575" y="1478653"/>
            <a:ext cx="3776133" cy="324419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2700" dirty="0" smtClean="0">
                <a:cs typeface="Arial" panose="020B0604020202020204" pitchFamily="34" charset="0"/>
              </a:rPr>
              <a:t>Local Area Networks</a:t>
            </a:r>
            <a:endParaRPr lang="en-US" sz="2700" dirty="0" smtClean="0">
              <a:cs typeface="Arial" panose="020B0604020202020204" pitchFamily="34" charset="0"/>
            </a:endParaRPr>
          </a:p>
        </p:txBody>
      </p:sp>
      <p:sp>
        <p:nvSpPr>
          <p:cNvPr id="15363" name="Content Placeholder 2"/>
          <p:cNvSpPr>
            <a:spLocks noGrp="1"/>
          </p:cNvSpPr>
          <p:nvPr>
            <p:ph idx="1"/>
          </p:nvPr>
        </p:nvSpPr>
        <p:spPr/>
        <p:txBody>
          <a:bodyPr/>
          <a:lstStyle/>
          <a:p>
            <a:pPr algn="ctr" eaLnBrk="1" hangingPunct="1">
              <a:buFontTx/>
              <a:buNone/>
            </a:pPr>
            <a:r>
              <a:rPr lang="en-US" dirty="0" smtClean="0">
                <a:latin typeface="Arial" panose="020B0604020202020204" pitchFamily="34" charset="0"/>
                <a:cs typeface="Arial" panose="020B0604020202020204" pitchFamily="34" charset="0"/>
              </a:rPr>
              <a:t>Wireless and wired LANs.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 IEEE 802.11 or </a:t>
            </a:r>
            <a:r>
              <a:rPr lang="en-US" dirty="0" err="1" smtClean="0">
                <a:latin typeface="Arial" panose="020B0604020202020204" pitchFamily="34" charset="0"/>
                <a:cs typeface="Arial" panose="020B0604020202020204" pitchFamily="34" charset="0"/>
              </a:rPr>
              <a:t>WiFi</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algn="ctr" eaLnBrk="1" hangingPunct="1">
              <a:buFontTx/>
              <a:buNone/>
            </a:pPr>
            <a:r>
              <a:rPr lang="en-US" dirty="0" smtClean="0">
                <a:latin typeface="Arial" panose="020B0604020202020204" pitchFamily="34" charset="0"/>
                <a:cs typeface="Arial" panose="020B0604020202020204" pitchFamily="34" charset="0"/>
              </a:rPr>
              <a:t>(b) Switched Ethernet (802.3).</a:t>
            </a:r>
            <a:endParaRPr lang="en-US" dirty="0" smtClean="0">
              <a:latin typeface="Arial" panose="020B0604020202020204" pitchFamily="34" charset="0"/>
              <a:cs typeface="Arial" panose="020B0604020202020204" pitchFamily="34" charset="0"/>
            </a:endParaRPr>
          </a:p>
        </p:txBody>
      </p:sp>
      <p:sp>
        <p:nvSpPr>
          <p:cNvPr id="1536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5365" name="Picture 5"/>
          <p:cNvPicPr>
            <a:picLocks noChangeAspect="1" noChangeArrowheads="1"/>
          </p:cNvPicPr>
          <p:nvPr/>
        </p:nvPicPr>
        <p:blipFill>
          <a:blip r:embed="rId1" cstate="print"/>
          <a:srcRect/>
          <a:stretch>
            <a:fillRect/>
          </a:stretch>
        </p:blipFill>
        <p:spPr bwMode="auto">
          <a:xfrm>
            <a:off x="1446063" y="1979165"/>
            <a:ext cx="6322134" cy="27151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Area Networks (LAN)</a:t>
            </a:r>
            <a:endParaRPr lang="en-US" dirty="0"/>
          </a:p>
        </p:txBody>
      </p:sp>
      <p:sp>
        <p:nvSpPr>
          <p:cNvPr id="3" name="Content Placeholder 2"/>
          <p:cNvSpPr>
            <a:spLocks noGrp="1"/>
          </p:cNvSpPr>
          <p:nvPr>
            <p:ph idx="1"/>
          </p:nvPr>
        </p:nvSpPr>
        <p:spPr/>
        <p:txBody>
          <a:bodyPr/>
          <a:lstStyle/>
          <a:p>
            <a:r>
              <a:rPr lang="en-US" sz="1800" dirty="0" smtClean="0"/>
              <a:t>Switched Ethernet</a:t>
            </a:r>
            <a:endParaRPr lang="en-US" sz="1800" dirty="0" smtClean="0"/>
          </a:p>
          <a:p>
            <a:pPr lvl="1"/>
            <a:r>
              <a:rPr lang="en-US" sz="1500" dirty="0" smtClean="0"/>
              <a:t>Switch; Hardware that connects two devices point-to-point</a:t>
            </a:r>
            <a:endParaRPr lang="en-US" sz="1500" dirty="0" smtClean="0"/>
          </a:p>
          <a:p>
            <a:pPr lvl="1"/>
            <a:r>
              <a:rPr lang="en-US" sz="1500" dirty="0" smtClean="0"/>
              <a:t>A Switch has multiple ports</a:t>
            </a:r>
            <a:endParaRPr lang="en-US" sz="1500" dirty="0" smtClean="0"/>
          </a:p>
          <a:p>
            <a:r>
              <a:rPr lang="en-US" sz="1800" dirty="0" smtClean="0"/>
              <a:t>Physical vs. Virtual LAN – VLAN</a:t>
            </a:r>
            <a:endParaRPr lang="en-US" sz="1800" dirty="0" smtClean="0"/>
          </a:p>
          <a:p>
            <a:endParaRPr lang="en-US" sz="1800" dirty="0"/>
          </a:p>
          <a:p>
            <a:r>
              <a:rPr lang="en-US" sz="1800" dirty="0" smtClean="0"/>
              <a:t>Dynamic vs. Static Channel Allocation</a:t>
            </a:r>
            <a:endParaRPr lang="en-US" sz="1800" dirty="0" smtClean="0"/>
          </a:p>
          <a:p>
            <a:pPr lvl="1"/>
            <a:r>
              <a:rPr lang="en-US" sz="1500" dirty="0" smtClean="0"/>
              <a:t>Static Allocation: Each device is allocated its time slot weather or not it uses it.</a:t>
            </a:r>
            <a:endParaRPr lang="en-US" sz="1500" dirty="0" smtClean="0"/>
          </a:p>
          <a:p>
            <a:pPr lvl="1"/>
            <a:r>
              <a:rPr lang="en-US" sz="1500" dirty="0" smtClean="0"/>
              <a:t>Dynamic methods allow changing the time allocation scheme.</a:t>
            </a:r>
            <a:endParaRPr lang="en-US" sz="1500" dirty="0" smtClean="0"/>
          </a:p>
          <a:p>
            <a:r>
              <a:rPr lang="en-US" sz="1800" dirty="0" smtClean="0"/>
              <a:t>Dynamic Allocation</a:t>
            </a:r>
            <a:endParaRPr lang="en-US" sz="1800" dirty="0" smtClean="0"/>
          </a:p>
          <a:p>
            <a:pPr lvl="1"/>
            <a:r>
              <a:rPr lang="en-US" sz="1500" dirty="0" smtClean="0"/>
              <a:t>Centralized</a:t>
            </a:r>
            <a:endParaRPr lang="en-US" sz="1500" dirty="0" smtClean="0"/>
          </a:p>
          <a:p>
            <a:pPr lvl="1"/>
            <a:r>
              <a:rPr lang="en-US" sz="1500" dirty="0" smtClean="0"/>
              <a:t>Decentralized</a:t>
            </a:r>
            <a:endParaRPr lang="en-US" sz="1500" dirty="0"/>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2700" dirty="0" smtClean="0">
                <a:cs typeface="Arial" panose="020B0604020202020204" pitchFamily="34" charset="0"/>
              </a:rPr>
              <a:t>Metropolitan Area Networks</a:t>
            </a:r>
            <a:endParaRPr lang="en-US" sz="2700" dirty="0" smtClean="0">
              <a:cs typeface="Arial" panose="020B0604020202020204" pitchFamily="34" charset="0"/>
            </a:endParaRPr>
          </a:p>
        </p:txBody>
      </p:sp>
      <p:sp>
        <p:nvSpPr>
          <p:cNvPr id="16387" name="Content Placeholder 2"/>
          <p:cNvSpPr>
            <a:spLocks noGrp="1"/>
          </p:cNvSpPr>
          <p:nvPr>
            <p:ph idx="1"/>
          </p:nvPr>
        </p:nvSpPr>
        <p:spPr>
          <a:xfrm>
            <a:off x="1142400" y="4308435"/>
            <a:ext cx="6859200" cy="400120"/>
          </a:xfrm>
        </p:spPr>
        <p:txBody>
          <a:bodyPr/>
          <a:lstStyle/>
          <a:p>
            <a:pPr algn="ctr" eaLnBrk="1" hangingPunct="1">
              <a:buFontTx/>
              <a:buNone/>
            </a:pPr>
            <a:r>
              <a:rPr lang="en-US" dirty="0" smtClean="0">
                <a:latin typeface="Arial" panose="020B0604020202020204" pitchFamily="34" charset="0"/>
                <a:cs typeface="Arial" panose="020B0604020202020204" pitchFamily="34" charset="0"/>
              </a:rPr>
              <a:t>A metropolitan area network based on cable TV.</a:t>
            </a:r>
            <a:endParaRPr lang="en-US" dirty="0" smtClean="0">
              <a:latin typeface="Arial" panose="020B0604020202020204" pitchFamily="34" charset="0"/>
              <a:cs typeface="Arial" panose="020B0604020202020204" pitchFamily="34" charset="0"/>
            </a:endParaRPr>
          </a:p>
        </p:txBody>
      </p:sp>
      <p:sp>
        <p:nvSpPr>
          <p:cNvPr id="1638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6388" name="Picture 2"/>
          <p:cNvPicPr>
            <a:picLocks noChangeAspect="1" noChangeArrowheads="1"/>
          </p:cNvPicPr>
          <p:nvPr/>
        </p:nvPicPr>
        <p:blipFill>
          <a:blip r:embed="rId1" cstate="print"/>
          <a:srcRect/>
          <a:stretch>
            <a:fillRect/>
          </a:stretch>
        </p:blipFill>
        <p:spPr bwMode="auto">
          <a:xfrm>
            <a:off x="1521085" y="800240"/>
            <a:ext cx="6101830" cy="354392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cstate="print"/>
          <a:srcRect/>
          <a:stretch>
            <a:fillRect/>
          </a:stretch>
        </p:blipFill>
        <p:spPr bwMode="auto">
          <a:xfrm>
            <a:off x="1671129" y="535033"/>
            <a:ext cx="5808885" cy="3834135"/>
          </a:xfrm>
          <a:prstGeom prst="rect">
            <a:avLst/>
          </a:prstGeom>
          <a:noFill/>
          <a:ln w="9525">
            <a:noFill/>
            <a:miter lim="800000"/>
            <a:headEnd/>
            <a:tailEnd/>
          </a:ln>
        </p:spPr>
      </p:pic>
      <p:sp>
        <p:nvSpPr>
          <p:cNvPr id="17411" name="Title 1"/>
          <p:cNvSpPr>
            <a:spLocks noGrp="1"/>
          </p:cNvSpPr>
          <p:nvPr>
            <p:ph type="title"/>
          </p:nvPr>
        </p:nvSpPr>
        <p:spPr/>
        <p:txBody>
          <a:bodyPr/>
          <a:lstStyle/>
          <a:p>
            <a:pPr eaLnBrk="1" hangingPunct="1"/>
            <a:r>
              <a:rPr lang="en-US" sz="2700" dirty="0" smtClean="0">
                <a:cs typeface="Arial" panose="020B0604020202020204" pitchFamily="34" charset="0"/>
              </a:rPr>
              <a:t>Wide Area Networks (1)</a:t>
            </a:r>
            <a:endParaRPr lang="en-US" sz="2700" dirty="0" smtClean="0">
              <a:cs typeface="Arial" panose="020B0604020202020204" pitchFamily="34" charset="0"/>
            </a:endParaRPr>
          </a:p>
        </p:txBody>
      </p:sp>
      <p:sp>
        <p:nvSpPr>
          <p:cNvPr id="17412" name="Content Placeholder 2"/>
          <p:cNvSpPr>
            <a:spLocks noGrp="1"/>
          </p:cNvSpPr>
          <p:nvPr>
            <p:ph idx="1"/>
          </p:nvPr>
        </p:nvSpPr>
        <p:spPr>
          <a:xfrm>
            <a:off x="1142400" y="4279856"/>
            <a:ext cx="6859200" cy="614470"/>
          </a:xfrm>
        </p:spPr>
        <p:txBody>
          <a:bodyPr/>
          <a:lstStyle/>
          <a:p>
            <a:pPr algn="ctr" eaLnBrk="1" hangingPunct="1">
              <a:buFontTx/>
              <a:buNone/>
            </a:pPr>
            <a:r>
              <a:rPr lang="en-US" dirty="0" smtClean="0">
                <a:latin typeface="Arial" panose="020B0604020202020204" pitchFamily="34" charset="0"/>
                <a:cs typeface="Arial" panose="020B0604020202020204" pitchFamily="34" charset="0"/>
              </a:rPr>
              <a:t>WAN that connects three branch offices in Australia</a:t>
            </a:r>
            <a:endParaRPr lang="en-US" dirty="0" smtClean="0">
              <a:latin typeface="Arial" panose="020B0604020202020204" pitchFamily="34" charset="0"/>
              <a:cs typeface="Arial" panose="020B0604020202020204" pitchFamily="34" charset="0"/>
            </a:endParaRPr>
          </a:p>
        </p:txBody>
      </p:sp>
      <p:sp>
        <p:nvSpPr>
          <p:cNvPr id="17413"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2700" dirty="0" smtClean="0">
                <a:cs typeface="Arial" panose="020B0604020202020204" pitchFamily="34" charset="0"/>
              </a:rPr>
              <a:t>Wide Area Networks (2)</a:t>
            </a:r>
            <a:endParaRPr lang="en-US" sz="2700" dirty="0" smtClean="0">
              <a:cs typeface="Arial" panose="020B0604020202020204" pitchFamily="34" charset="0"/>
            </a:endParaRPr>
          </a:p>
        </p:txBody>
      </p:sp>
      <p:sp>
        <p:nvSpPr>
          <p:cNvPr id="18435" name="Content Placeholder 2"/>
          <p:cNvSpPr>
            <a:spLocks noGrp="1"/>
          </p:cNvSpPr>
          <p:nvPr>
            <p:ph idx="1"/>
          </p:nvPr>
        </p:nvSpPr>
        <p:spPr>
          <a:xfrm>
            <a:off x="1142400" y="4572800"/>
            <a:ext cx="6859200" cy="342960"/>
          </a:xfrm>
        </p:spPr>
        <p:txBody>
          <a:bodyPr/>
          <a:lstStyle/>
          <a:p>
            <a:pPr algn="ctr" eaLnBrk="1" hangingPunct="1">
              <a:buFontTx/>
              <a:buNone/>
            </a:pPr>
            <a:r>
              <a:rPr lang="en-US" smtClean="0">
                <a:latin typeface="Arial" panose="020B0604020202020204" pitchFamily="34" charset="0"/>
                <a:cs typeface="Arial" panose="020B0604020202020204" pitchFamily="34" charset="0"/>
              </a:rPr>
              <a:t>WAN using a virtual private network.</a:t>
            </a:r>
            <a:endParaRPr lang="en-US" smtClean="0">
              <a:latin typeface="Arial" panose="020B0604020202020204" pitchFamily="34" charset="0"/>
              <a:cs typeface="Arial" panose="020B0604020202020204" pitchFamily="34" charset="0"/>
            </a:endParaRPr>
          </a:p>
        </p:txBody>
      </p:sp>
      <p:sp>
        <p:nvSpPr>
          <p:cNvPr id="1843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8436" name="Picture 2"/>
          <p:cNvPicPr>
            <a:picLocks noChangeAspect="1" noChangeArrowheads="1"/>
          </p:cNvPicPr>
          <p:nvPr/>
        </p:nvPicPr>
        <p:blipFill>
          <a:blip r:embed="rId1" cstate="print"/>
          <a:srcRect/>
          <a:stretch>
            <a:fillRect/>
          </a:stretch>
        </p:blipFill>
        <p:spPr bwMode="auto">
          <a:xfrm>
            <a:off x="1517513" y="643050"/>
            <a:ext cx="6108975" cy="38583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7"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Course Logistics</a:t>
            </a:r>
            <a:endParaRPr lang="en-US" altLang="zh-CN" kern="1200" dirty="0">
              <a:latin typeface="+mj-lt"/>
              <a:ea typeface="MS PGothic" panose="020B0600070205080204" pitchFamily="1" charset="-128"/>
              <a:cs typeface="+mj-cs"/>
            </a:endParaRPr>
          </a:p>
        </p:txBody>
      </p:sp>
      <p:sp>
        <p:nvSpPr>
          <p:cNvPr id="19458" name="Content Placeholder 2"/>
          <p:cNvSpPr>
            <a:spLocks noGrp="1"/>
          </p:cNvSpPr>
          <p:nvPr>
            <p:ph idx="1"/>
          </p:nvPr>
        </p:nvSpPr>
        <p:spPr>
          <a:xfrm>
            <a:off x="1256720" y="971720"/>
            <a:ext cx="4369882" cy="3891643"/>
          </a:xfrm>
        </p:spPr>
        <p:txBody>
          <a:bodyPr vert="horz" wrap="square" lIns="68591" tIns="34295" rIns="68591" bIns="34295" anchor="t"/>
          <a:p>
            <a:pPr eaLnBrk="1" hangingPunct="1"/>
            <a:r>
              <a:rPr lang="en-US" altLang="zh-CN" sz="2100" b="1" kern="1200">
                <a:latin typeface="+mn-lt"/>
                <a:ea typeface="MS PGothic" panose="020B0600070205080204" pitchFamily="1" charset="-128"/>
                <a:cs typeface="+mn-cs"/>
              </a:rPr>
              <a:t>Textbook</a:t>
            </a:r>
            <a:endParaRPr lang="en-US" altLang="zh-CN" sz="2100" b="1" kern="1200">
              <a:latin typeface="+mn-lt"/>
              <a:ea typeface="MS PGothic" panose="020B0600070205080204" pitchFamily="1" charset="-128"/>
              <a:cs typeface="+mn-cs"/>
            </a:endParaRPr>
          </a:p>
          <a:p>
            <a:pPr eaLnBrk="1" hangingPunct="1"/>
            <a:r>
              <a:rPr lang="ja-JP" altLang="en-US" sz="1350" kern="1200">
                <a:latin typeface="+mn-lt"/>
                <a:ea typeface="MS PGothic" panose="020B0600070205080204" pitchFamily="1" charset="-128"/>
                <a:cs typeface="+mn-cs"/>
              </a:rPr>
              <a:t>        “</a:t>
            </a:r>
            <a:r>
              <a:rPr lang="en-US" altLang="ja-JP" sz="1350" kern="1200">
                <a:latin typeface="+mn-lt"/>
                <a:ea typeface="MS PGothic" panose="020B0600070205080204" pitchFamily="1" charset="-128"/>
                <a:cs typeface="+mn-cs"/>
              </a:rPr>
              <a:t>Computer Networks: A Systems Approach</a:t>
            </a:r>
            <a:r>
              <a:rPr lang="ja-JP" altLang="en-US" sz="1350" kern="1200">
                <a:latin typeface="+mn-lt"/>
                <a:ea typeface="MS PGothic" panose="020B0600070205080204" pitchFamily="1" charset="-128"/>
                <a:cs typeface="+mn-cs"/>
              </a:rPr>
              <a:t>”</a:t>
            </a:r>
            <a:endParaRPr lang="en-US" altLang="ja-JP" sz="1350" kern="1200">
              <a:latin typeface="+mn-lt"/>
              <a:ea typeface="MS PGothic" panose="020B0600070205080204" pitchFamily="1" charset="-128"/>
              <a:cs typeface="+mn-cs"/>
            </a:endParaRPr>
          </a:p>
          <a:p>
            <a:pPr eaLnBrk="1" hangingPunct="1"/>
            <a:r>
              <a:rPr lang="en-US" altLang="zh-CN" sz="1350" kern="1200">
                <a:latin typeface="+mn-lt"/>
                <a:ea typeface="MS PGothic" panose="020B0600070205080204" pitchFamily="1" charset="-128"/>
                <a:cs typeface="+mn-cs"/>
              </a:rPr>
              <a:t>         L. Peterson, and B. Davie, 5</a:t>
            </a:r>
            <a:r>
              <a:rPr lang="en-US" altLang="zh-CN" sz="1350" kern="1200" baseline="30000">
                <a:latin typeface="+mn-lt"/>
                <a:ea typeface="MS PGothic" panose="020B0600070205080204" pitchFamily="1" charset="-128"/>
                <a:cs typeface="+mn-cs"/>
              </a:rPr>
              <a:t>th</a:t>
            </a:r>
            <a:r>
              <a:rPr lang="en-US" altLang="zh-CN" sz="1350" kern="1200">
                <a:latin typeface="+mn-lt"/>
                <a:ea typeface="MS PGothic" panose="020B0600070205080204" pitchFamily="1" charset="-128"/>
                <a:cs typeface="+mn-cs"/>
              </a:rPr>
              <a:t> edition. </a:t>
            </a:r>
            <a:endParaRPr lang="en-US" altLang="zh-CN" sz="1350" kern="1200">
              <a:latin typeface="+mn-lt"/>
              <a:ea typeface="MS PGothic" panose="020B0600070205080204" pitchFamily="1" charset="-128"/>
              <a:cs typeface="+mn-cs"/>
            </a:endParaRPr>
          </a:p>
          <a:p>
            <a:pPr eaLnBrk="1" hangingPunct="1"/>
            <a:endParaRPr lang="en-US" altLang="zh-CN" sz="825" kern="1200">
              <a:latin typeface="+mn-lt"/>
              <a:ea typeface="MS PGothic" panose="020B0600070205080204" pitchFamily="1" charset="-128"/>
              <a:cs typeface="+mn-cs"/>
            </a:endParaRPr>
          </a:p>
          <a:p>
            <a:pPr eaLnBrk="1" hangingPunct="1"/>
            <a:r>
              <a:rPr lang="en-US" altLang="zh-CN" sz="1350" kern="1200">
                <a:latin typeface="+mn-lt"/>
                <a:ea typeface="MS PGothic" panose="020B0600070205080204" pitchFamily="1" charset="-128"/>
                <a:cs typeface="+mn-cs"/>
              </a:rPr>
              <a:t>Additional References</a:t>
            </a:r>
            <a:endParaRPr lang="en-US" altLang="zh-CN" sz="1350" kern="1200">
              <a:latin typeface="+mn-lt"/>
              <a:ea typeface="MS PGothic" panose="020B0600070205080204" pitchFamily="1" charset="-128"/>
              <a:cs typeface="+mn-cs"/>
            </a:endParaRPr>
          </a:p>
          <a:p>
            <a:pPr eaLnBrk="1" hangingPunct="1"/>
            <a:r>
              <a:rPr lang="ja-JP" altLang="en-US" sz="1350" kern="1200">
                <a:latin typeface="+mn-lt"/>
                <a:ea typeface="MS PGothic" panose="020B0600070205080204" pitchFamily="1" charset="-128"/>
                <a:cs typeface="+mn-cs"/>
              </a:rPr>
              <a:t>	“</a:t>
            </a:r>
            <a:r>
              <a:rPr lang="en-US" altLang="ja-JP" sz="1350" kern="1200">
                <a:latin typeface="+mn-lt"/>
                <a:ea typeface="MS PGothic" panose="020B0600070205080204" pitchFamily="1" charset="-128"/>
                <a:cs typeface="+mn-cs"/>
              </a:rPr>
              <a:t>Computer Networks</a:t>
            </a:r>
            <a:r>
              <a:rPr lang="ja-JP" altLang="en-US" sz="1350" kern="1200">
                <a:latin typeface="+mn-lt"/>
                <a:ea typeface="MS PGothic" panose="020B0600070205080204" pitchFamily="1" charset="-128"/>
                <a:cs typeface="+mn-cs"/>
              </a:rPr>
              <a:t>”</a:t>
            </a:r>
            <a:endParaRPr lang="en-US" altLang="ja-JP" sz="1350" kern="1200">
              <a:latin typeface="+mn-lt"/>
              <a:ea typeface="MS PGothic" panose="020B0600070205080204" pitchFamily="1" charset="-128"/>
              <a:cs typeface="+mn-cs"/>
            </a:endParaRPr>
          </a:p>
          <a:p>
            <a:pPr eaLnBrk="1" hangingPunct="1"/>
            <a:r>
              <a:rPr lang="en-US" altLang="zh-CN" sz="1350" kern="1200" err="1">
                <a:latin typeface="+mn-lt"/>
                <a:ea typeface="MS PGothic" panose="020B0600070205080204" pitchFamily="1" charset="-128"/>
                <a:cs typeface="+mn-cs"/>
              </a:rPr>
              <a:t>	S. Tanenbaum and D. Wetherall</a:t>
            </a:r>
            <a:r>
              <a:rPr lang="en-US" altLang="zh-CN" sz="1350" kern="1200">
                <a:latin typeface="+mn-lt"/>
                <a:ea typeface="MS PGothic" panose="020B0600070205080204" pitchFamily="1" charset="-128"/>
                <a:cs typeface="+mn-cs"/>
              </a:rPr>
              <a:t>, </a:t>
            </a:r>
            <a:endParaRPr lang="en-US" altLang="zh-CN" sz="1350" kern="1200">
              <a:latin typeface="+mn-lt"/>
              <a:ea typeface="MS PGothic" panose="020B0600070205080204" pitchFamily="1" charset="-128"/>
              <a:cs typeface="+mn-cs"/>
            </a:endParaRPr>
          </a:p>
          <a:p>
            <a:pPr eaLnBrk="1" hangingPunct="1"/>
            <a:r>
              <a:rPr lang="en-US" altLang="zh-CN" sz="1350" kern="1200">
                <a:latin typeface="+mn-lt"/>
                <a:ea typeface="MS PGothic" panose="020B0600070205080204" pitchFamily="1" charset="-128"/>
                <a:cs typeface="+mn-cs"/>
              </a:rPr>
              <a:t>                 5th edition,</a:t>
            </a:r>
            <a:endParaRPr lang="en-US" altLang="zh-CN" sz="1350" kern="1200">
              <a:latin typeface="+mn-lt"/>
              <a:ea typeface="MS PGothic" panose="020B0600070205080204" pitchFamily="1" charset="-128"/>
              <a:cs typeface="+mn-cs"/>
            </a:endParaRPr>
          </a:p>
          <a:p>
            <a:pPr eaLnBrk="1" hangingPunct="1"/>
            <a:endParaRPr lang="en-US" altLang="zh-CN" sz="825" kern="1200">
              <a:latin typeface="+mn-lt"/>
              <a:ea typeface="MS PGothic" panose="020B0600070205080204" pitchFamily="1" charset="-128"/>
              <a:cs typeface="+mn-cs"/>
            </a:endParaRPr>
          </a:p>
          <a:p>
            <a:pPr eaLnBrk="1" hangingPunct="1"/>
            <a:r>
              <a:rPr lang="en-US" altLang="zh-CN" sz="2100" b="1" kern="1200">
                <a:latin typeface="+mn-lt"/>
                <a:ea typeface="MS PGothic" panose="020B0600070205080204" pitchFamily="1" charset="-128"/>
                <a:cs typeface="+mn-cs"/>
              </a:rPr>
              <a:t>Course Website</a:t>
            </a:r>
            <a:endParaRPr lang="en-US" altLang="zh-CN" sz="2100" b="1" kern="1200">
              <a:latin typeface="+mn-lt"/>
              <a:ea typeface="MS PGothic" panose="020B0600070205080204" pitchFamily="1" charset="-128"/>
              <a:cs typeface="+mn-cs"/>
            </a:endParaRPr>
          </a:p>
          <a:p>
            <a:pPr eaLnBrk="1" hangingPunct="1"/>
            <a:r>
              <a:rPr lang="en-US" altLang="zh-CN" sz="1350" kern="1200">
                <a:latin typeface="+mn-lt"/>
                <a:ea typeface="MS PGothic" panose="020B0600070205080204" pitchFamily="1" charset="-128"/>
                <a:cs typeface="+mn-cs"/>
              </a:rPr>
              <a:t>	Lectures, Homework, Useful links, </a:t>
            </a:r>
            <a:endParaRPr lang="en-US" altLang="zh-CN" sz="1350" kern="1200">
              <a:latin typeface="+mn-lt"/>
              <a:ea typeface="MS PGothic" panose="020B0600070205080204" pitchFamily="1" charset="-128"/>
              <a:cs typeface="+mn-cs"/>
            </a:endParaRPr>
          </a:p>
          <a:p>
            <a:pPr eaLnBrk="1" hangingPunct="1"/>
            <a:r>
              <a:rPr lang="en-US" altLang="zh-CN" sz="1350" kern="1200">
                <a:latin typeface="+mn-lt"/>
                <a:ea typeface="MS PGothic" panose="020B0600070205080204" pitchFamily="1" charset="-128"/>
                <a:cs typeface="+mn-cs"/>
              </a:rPr>
              <a:t>	Supplementary material, Announcements</a:t>
            </a:r>
            <a:endParaRPr lang="en-US" altLang="zh-CN" sz="1350" kern="1200">
              <a:latin typeface="+mn-lt"/>
              <a:ea typeface="MS PGothic" panose="020B0600070205080204" pitchFamily="1" charset="-128"/>
              <a:cs typeface="+mn-cs"/>
            </a:endParaRPr>
          </a:p>
          <a:p>
            <a:pPr eaLnBrk="1" hangingPunct="1"/>
            <a:endParaRPr lang="en-US" altLang="zh-CN" sz="2100" b="1" kern="1200">
              <a:solidFill>
                <a:srgbClr val="000000"/>
              </a:solidFill>
              <a:latin typeface="+mn-lt"/>
              <a:ea typeface="MS PGothic" panose="020B0600070205080204" pitchFamily="1" charset="-128"/>
              <a:cs typeface="+mn-cs"/>
            </a:endParaRPr>
          </a:p>
          <a:p>
            <a:pPr eaLnBrk="1" hangingPunct="1"/>
            <a:endParaRPr lang="en-US" altLang="zh-CN" sz="1350" b="1" kern="1200">
              <a:solidFill>
                <a:srgbClr val="000000"/>
              </a:solidFill>
              <a:latin typeface="+mn-lt"/>
              <a:ea typeface="MS PGothic" panose="020B0600070205080204" pitchFamily="1" charset="-128"/>
              <a:cs typeface="+mn-cs"/>
            </a:endParaRPr>
          </a:p>
          <a:p>
            <a:pPr eaLnBrk="1" hangingPunct="1"/>
            <a:endParaRPr lang="en-US" altLang="zh-CN" sz="1350" kern="1200">
              <a:latin typeface="+mn-lt"/>
              <a:ea typeface="MS PGothic" panose="020B0600070205080204" pitchFamily="1" charset="-128"/>
              <a:cs typeface="+mn-cs"/>
            </a:endParaRPr>
          </a:p>
          <a:p>
            <a:pPr eaLnBrk="1" hangingPunct="1"/>
            <a:endParaRPr lang="en-US" altLang="zh-CN" kern="1200">
              <a:latin typeface="+mn-lt"/>
              <a:ea typeface="MS PGothic" panose="020B0600070205080204" pitchFamily="1" charset="-128"/>
              <a:cs typeface="+mn-cs"/>
            </a:endParaRPr>
          </a:p>
        </p:txBody>
      </p:sp>
      <p:sp>
        <p:nvSpPr>
          <p:cNvPr id="19459"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19460" name="Picture 1" descr="Screen Shot 2012-01-11 at 10.21.28 PM.png"/>
          <p:cNvPicPr>
            <a:picLocks noChangeAspect="1"/>
          </p:cNvPicPr>
          <p:nvPr/>
        </p:nvPicPr>
        <p:blipFill>
          <a:blip r:embed="rId1"/>
          <a:stretch>
            <a:fillRect/>
          </a:stretch>
        </p:blipFill>
        <p:spPr>
          <a:xfrm>
            <a:off x="5626602" y="893125"/>
            <a:ext cx="2374998" cy="2902775"/>
          </a:xfrm>
          <a:prstGeom prst="rect">
            <a:avLst/>
          </a:prstGeom>
          <a:noFill/>
          <a:ln w="9525">
            <a:noFill/>
          </a:ln>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2700" dirty="0" smtClean="0">
                <a:cs typeface="Arial" panose="020B0604020202020204" pitchFamily="34" charset="0"/>
              </a:rPr>
              <a:t>Wide Area Networks</a:t>
            </a:r>
            <a:r>
              <a:rPr lang="en-US" sz="2700" dirty="0" smtClean="0">
                <a:latin typeface="Arial" panose="020B0604020202020204" pitchFamily="34" charset="0"/>
                <a:cs typeface="Arial" panose="020B0604020202020204" pitchFamily="34" charset="0"/>
              </a:rPr>
              <a:t> </a:t>
            </a:r>
            <a:r>
              <a:rPr lang="en-US" sz="2700" dirty="0" smtClean="0">
                <a:latin typeface="+mn-lt"/>
                <a:cs typeface="Arial" panose="020B0604020202020204" pitchFamily="34" charset="0"/>
              </a:rPr>
              <a:t>(3)</a:t>
            </a:r>
            <a:endParaRPr lang="en-US" sz="2700" dirty="0" smtClean="0">
              <a:latin typeface="+mn-lt"/>
              <a:cs typeface="Arial" panose="020B0604020202020204" pitchFamily="34" charset="0"/>
            </a:endParaRPr>
          </a:p>
        </p:txBody>
      </p:sp>
      <p:sp>
        <p:nvSpPr>
          <p:cNvPr id="19459" name="Content Placeholder 2"/>
          <p:cNvSpPr>
            <a:spLocks noGrp="1"/>
          </p:cNvSpPr>
          <p:nvPr>
            <p:ph idx="1"/>
          </p:nvPr>
        </p:nvSpPr>
        <p:spPr>
          <a:xfrm>
            <a:off x="1142400" y="4572800"/>
            <a:ext cx="6859200" cy="342960"/>
          </a:xfrm>
        </p:spPr>
        <p:txBody>
          <a:bodyPr/>
          <a:lstStyle/>
          <a:p>
            <a:pPr algn="ctr" eaLnBrk="1" hangingPunct="1">
              <a:buFontTx/>
              <a:buNone/>
            </a:pPr>
            <a:r>
              <a:rPr lang="en-US" smtClean="0">
                <a:latin typeface="Arial" panose="020B0604020202020204" pitchFamily="34" charset="0"/>
                <a:cs typeface="Arial" panose="020B0604020202020204" pitchFamily="34" charset="0"/>
              </a:rPr>
              <a:t>WAN</a:t>
            </a:r>
            <a:r>
              <a:rPr lang="en-US" smtClean="0"/>
              <a:t> </a:t>
            </a:r>
            <a:r>
              <a:rPr lang="en-US" smtClean="0">
                <a:latin typeface="Arial" panose="020B0604020202020204" pitchFamily="34" charset="0"/>
                <a:cs typeface="Arial" panose="020B0604020202020204" pitchFamily="34" charset="0"/>
              </a:rPr>
              <a:t>using an ISP network.</a:t>
            </a:r>
            <a:endParaRPr lang="en-US" smtClean="0">
              <a:latin typeface="Arial" panose="020B0604020202020204" pitchFamily="34" charset="0"/>
              <a:cs typeface="Arial" panose="020B0604020202020204" pitchFamily="34" charset="0"/>
            </a:endParaRPr>
          </a:p>
        </p:txBody>
      </p:sp>
      <p:sp>
        <p:nvSpPr>
          <p:cNvPr id="1946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19460" name="Picture 2"/>
          <p:cNvPicPr>
            <a:picLocks noChangeAspect="1" noChangeArrowheads="1"/>
          </p:cNvPicPr>
          <p:nvPr/>
        </p:nvPicPr>
        <p:blipFill>
          <a:blip r:embed="rId1" cstate="print"/>
          <a:srcRect/>
          <a:stretch>
            <a:fillRect/>
          </a:stretch>
        </p:blipFill>
        <p:spPr bwMode="auto">
          <a:xfrm>
            <a:off x="1474643" y="728790"/>
            <a:ext cx="6194715" cy="368682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Network Software</a:t>
            </a:r>
            <a:endParaRPr lang="en-US" sz="2700" dirty="0" smtClean="0">
              <a:cs typeface="Arial" panose="020B0604020202020204" pitchFamily="34" charset="0"/>
            </a:endParaRPr>
          </a:p>
        </p:txBody>
      </p:sp>
      <p:sp>
        <p:nvSpPr>
          <p:cNvPr id="20483" name="Rectangle 3"/>
          <p:cNvSpPr>
            <a:spLocks noGrp="1" noChangeArrowheads="1"/>
          </p:cNvSpPr>
          <p:nvPr>
            <p:ph idx="1"/>
          </p:nvPr>
        </p:nvSpPr>
        <p:spPr>
          <a:xfrm>
            <a:off x="1979556" y="1525458"/>
            <a:ext cx="6022044" cy="3390302"/>
          </a:xfrm>
        </p:spPr>
        <p:txBody>
          <a:bodyPr/>
          <a:lstStyle/>
          <a:p>
            <a:pPr eaLnBrk="1" hangingPunct="1">
              <a:buFontTx/>
              <a:buChar char="•"/>
            </a:pPr>
            <a:r>
              <a:rPr lang="en-US" sz="2100" smtClean="0">
                <a:latin typeface="Arial" panose="020B0604020202020204" pitchFamily="34" charset="0"/>
                <a:cs typeface="Arial" panose="020B0604020202020204" pitchFamily="34" charset="0"/>
              </a:rPr>
              <a:t>Protocol hierarchies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Design issues for the layers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Connection-oriented versus connectionless service</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Service primitives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Relationship of services to protocols</a:t>
            </a:r>
            <a:endParaRPr lang="en-US" sz="2100" smtClean="0">
              <a:latin typeface="Arial" panose="020B0604020202020204" pitchFamily="34" charset="0"/>
              <a:cs typeface="Arial" panose="020B0604020202020204" pitchFamily="34" charset="0"/>
            </a:endParaRPr>
          </a:p>
        </p:txBody>
      </p:sp>
      <p:sp>
        <p:nvSpPr>
          <p:cNvPr id="2048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Protocol Hierarchies (1)</a:t>
            </a:r>
            <a:endParaRPr lang="en-US" sz="2700" dirty="0" smtClean="0">
              <a:cs typeface="Arial" panose="020B0604020202020204" pitchFamily="34" charset="0"/>
            </a:endParaRPr>
          </a:p>
        </p:txBody>
      </p:sp>
      <p:sp>
        <p:nvSpPr>
          <p:cNvPr id="21507" name="Rectangle 3"/>
          <p:cNvSpPr>
            <a:spLocks noGrp="1" noChangeArrowheads="1"/>
          </p:cNvSpPr>
          <p:nvPr>
            <p:ph idx="1"/>
          </p:nvPr>
        </p:nvSpPr>
        <p:spPr>
          <a:xfrm>
            <a:off x="1357941" y="4515640"/>
            <a:ext cx="6643659"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Layers,</a:t>
            </a:r>
            <a:r>
              <a:rPr lang="en-US" smtClean="0"/>
              <a:t> </a:t>
            </a:r>
            <a:r>
              <a:rPr lang="en-US" smtClean="0">
                <a:latin typeface="Arial" panose="020B0604020202020204" pitchFamily="34" charset="0"/>
                <a:cs typeface="Arial" panose="020B0604020202020204" pitchFamily="34" charset="0"/>
              </a:rPr>
              <a:t>protocols, and interfaces.</a:t>
            </a:r>
            <a:endParaRPr lang="en-US" smtClean="0">
              <a:latin typeface="Arial" panose="020B0604020202020204" pitchFamily="34" charset="0"/>
              <a:cs typeface="Arial" panose="020B0604020202020204" pitchFamily="34" charset="0"/>
            </a:endParaRPr>
          </a:p>
        </p:txBody>
      </p:sp>
      <p:sp>
        <p:nvSpPr>
          <p:cNvPr id="2150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1508" name="Picture 2"/>
          <p:cNvPicPr>
            <a:picLocks noChangeAspect="1" noChangeArrowheads="1"/>
          </p:cNvPicPr>
          <p:nvPr/>
        </p:nvPicPr>
        <p:blipFill>
          <a:blip r:embed="rId1" cstate="print"/>
          <a:srcRect/>
          <a:stretch>
            <a:fillRect/>
          </a:stretch>
        </p:blipFill>
        <p:spPr bwMode="auto">
          <a:xfrm>
            <a:off x="2171280" y="800240"/>
            <a:ext cx="4372740" cy="359393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1800" dirty="0" smtClean="0">
                <a:solidFill>
                  <a:srgbClr val="7030A0"/>
                </a:solidFill>
              </a:rPr>
              <a:t>Protocol</a:t>
            </a:r>
            <a:r>
              <a:rPr lang="en-US" sz="1800" dirty="0" smtClean="0"/>
              <a:t> – is an agreement between the communicating parties.</a:t>
            </a:r>
            <a:endParaRPr lang="en-US" sz="1800" dirty="0" smtClean="0"/>
          </a:p>
          <a:p>
            <a:r>
              <a:rPr lang="en-US" sz="1800" dirty="0" smtClean="0">
                <a:solidFill>
                  <a:srgbClr val="7030A0"/>
                </a:solidFill>
              </a:rPr>
              <a:t>Peers</a:t>
            </a:r>
            <a:r>
              <a:rPr lang="en-US" sz="1800" dirty="0" smtClean="0"/>
              <a:t> – the entities comprising corresponding layers on different machines.</a:t>
            </a:r>
            <a:endParaRPr lang="en-US" sz="1800" dirty="0" smtClean="0"/>
          </a:p>
          <a:p>
            <a:pPr lvl="1"/>
            <a:r>
              <a:rPr lang="en-US" sz="1500" dirty="0" smtClean="0"/>
              <a:t>Peers use the protocol to communicated with each other.</a:t>
            </a:r>
            <a:endParaRPr lang="en-US" sz="1500" dirty="0" smtClean="0"/>
          </a:p>
          <a:p>
            <a:r>
              <a:rPr lang="en-US" sz="1800" dirty="0" smtClean="0"/>
              <a:t>No data is directly transferred from layer n on one machine to layer n on another machine.</a:t>
            </a:r>
            <a:endParaRPr lang="en-US" sz="1800" dirty="0" smtClean="0"/>
          </a:p>
          <a:p>
            <a:pPr lvl="1"/>
            <a:r>
              <a:rPr lang="en-US" sz="1500" dirty="0" smtClean="0"/>
              <a:t>Each Layer passed data and control information to the layer immediately below it until the lowest layer is reached. </a:t>
            </a:r>
            <a:endParaRPr lang="en-US" sz="1500" dirty="0" smtClean="0"/>
          </a:p>
          <a:p>
            <a:pPr lvl="1"/>
            <a:r>
              <a:rPr lang="en-US" sz="1500" dirty="0" smtClean="0"/>
              <a:t>Below layer 1 is the </a:t>
            </a:r>
            <a:r>
              <a:rPr lang="en-US" sz="1500" dirty="0" smtClean="0">
                <a:solidFill>
                  <a:schemeClr val="tx1"/>
                </a:solidFill>
              </a:rPr>
              <a:t>physical medium </a:t>
            </a:r>
            <a:r>
              <a:rPr lang="en-US" sz="1500" dirty="0" smtClean="0"/>
              <a:t>through which actual communication occurs.</a:t>
            </a:r>
            <a:endParaRPr lang="en-US" sz="1500" dirty="0" smtClean="0"/>
          </a:p>
          <a:p>
            <a:pPr lvl="1"/>
            <a:r>
              <a:rPr lang="en-US" sz="1500" dirty="0" smtClean="0"/>
              <a:t>Virtual communication is shown by dotted lines and physical communication by solid lines the previous figure.</a:t>
            </a:r>
            <a:endParaRPr lang="en-US" sz="1500" dirty="0" smtClean="0"/>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1800" dirty="0">
                <a:solidFill>
                  <a:srgbClr val="7030A0"/>
                </a:solidFill>
              </a:rPr>
              <a:t>Interface</a:t>
            </a:r>
            <a:endParaRPr lang="en-US" sz="1800" dirty="0">
              <a:solidFill>
                <a:srgbClr val="7030A0"/>
              </a:solidFill>
            </a:endParaRPr>
          </a:p>
          <a:p>
            <a:pPr lvl="1"/>
            <a:r>
              <a:rPr lang="en-US" sz="1500" dirty="0"/>
              <a:t>It defines which primitive operations and services the lower layer makes available to the upper one. </a:t>
            </a:r>
            <a:endParaRPr lang="en-US" sz="1500" dirty="0"/>
          </a:p>
          <a:p>
            <a:r>
              <a:rPr lang="en-US" sz="1800" dirty="0" smtClean="0">
                <a:solidFill>
                  <a:srgbClr val="7030A0"/>
                </a:solidFill>
              </a:rPr>
              <a:t>Network Architecture</a:t>
            </a:r>
            <a:r>
              <a:rPr lang="en-US" sz="1800" dirty="0" smtClean="0"/>
              <a:t>:</a:t>
            </a:r>
            <a:endParaRPr lang="en-US" sz="1800" dirty="0" smtClean="0"/>
          </a:p>
          <a:p>
            <a:pPr lvl="1"/>
            <a:r>
              <a:rPr lang="en-US" sz="1500" dirty="0" smtClean="0"/>
              <a:t>A set of layers and protocols.</a:t>
            </a:r>
            <a:endParaRPr lang="en-US" sz="1500" dirty="0" smtClean="0"/>
          </a:p>
          <a:p>
            <a:r>
              <a:rPr lang="en-US" sz="1800" dirty="0" smtClean="0"/>
              <a:t>The specification of the network architecture must contain enough information to allow an implementation of the program or the hardware for each layer so that it will obey appropriately the protocol.</a:t>
            </a:r>
            <a:endParaRPr lang="en-US" sz="1800" dirty="0" smtClean="0"/>
          </a:p>
          <a:p>
            <a:r>
              <a:rPr lang="en-US" sz="1800" dirty="0" smtClean="0">
                <a:solidFill>
                  <a:srgbClr val="7030A0"/>
                </a:solidFill>
              </a:rPr>
              <a:t>Protocol Stack:</a:t>
            </a:r>
            <a:endParaRPr lang="en-US" sz="1800" dirty="0" smtClean="0">
              <a:solidFill>
                <a:srgbClr val="7030A0"/>
              </a:solidFill>
            </a:endParaRPr>
          </a:p>
          <a:p>
            <a:pPr lvl="1"/>
            <a:r>
              <a:rPr lang="en-US" sz="1500" dirty="0" smtClean="0"/>
              <a:t>The list of protocols used by a certain system – one protocol per layer. </a:t>
            </a:r>
            <a:endParaRPr lang="en-US" sz="1500" dirty="0" smtClean="0"/>
          </a:p>
          <a:p>
            <a:pPr lvl="1"/>
            <a:endParaRPr lang="en-US" sz="1800" dirty="0"/>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Protocol Hierarchies (2)</a:t>
            </a:r>
            <a:endParaRPr lang="en-US" sz="2700" dirty="0" smtClean="0">
              <a:cs typeface="Arial" panose="020B0604020202020204" pitchFamily="34" charset="0"/>
            </a:endParaRPr>
          </a:p>
        </p:txBody>
      </p:sp>
      <p:sp>
        <p:nvSpPr>
          <p:cNvPr id="22531" name="Rectangle 3"/>
          <p:cNvSpPr>
            <a:spLocks noGrp="1" noChangeArrowheads="1"/>
          </p:cNvSpPr>
          <p:nvPr>
            <p:ph idx="1"/>
          </p:nvPr>
        </p:nvSpPr>
        <p:spPr>
          <a:xfrm>
            <a:off x="1357941" y="4248609"/>
            <a:ext cx="6643659" cy="724311"/>
          </a:xfrm>
        </p:spPr>
        <p:txBody>
          <a:bodyPr/>
          <a:lstStyle/>
          <a:p>
            <a:pPr algn="ctr" eaLnBrk="1" hangingPunct="1">
              <a:buFontTx/>
              <a:buNone/>
            </a:pPr>
            <a:r>
              <a:rPr lang="en-US" dirty="0" smtClean="0">
                <a:latin typeface="Arial" panose="020B0604020202020204" pitchFamily="34" charset="0"/>
                <a:cs typeface="Arial" panose="020B0604020202020204" pitchFamily="34" charset="0"/>
              </a:rPr>
              <a:t>The</a:t>
            </a:r>
            <a:r>
              <a:rPr lang="en-US" dirty="0" smtClean="0"/>
              <a:t> </a:t>
            </a:r>
            <a:r>
              <a:rPr lang="en-US" dirty="0" smtClean="0">
                <a:latin typeface="Arial" panose="020B0604020202020204" pitchFamily="34" charset="0"/>
                <a:cs typeface="Arial" panose="020B0604020202020204" pitchFamily="34" charset="0"/>
              </a:rPr>
              <a:t>philosopher-translator-secretary architecture</a:t>
            </a:r>
            <a:endParaRPr lang="en-US" dirty="0" smtClean="0">
              <a:latin typeface="Arial" panose="020B0604020202020204" pitchFamily="34" charset="0"/>
              <a:cs typeface="Arial" panose="020B0604020202020204" pitchFamily="34" charset="0"/>
            </a:endParaRPr>
          </a:p>
        </p:txBody>
      </p:sp>
      <p:sp>
        <p:nvSpPr>
          <p:cNvPr id="22533"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2532" name="Picture 2"/>
          <p:cNvPicPr>
            <a:picLocks noChangeAspect="1" noChangeArrowheads="1"/>
          </p:cNvPicPr>
          <p:nvPr/>
        </p:nvPicPr>
        <p:blipFill>
          <a:blip r:embed="rId1" cstate="print"/>
          <a:srcRect/>
          <a:stretch>
            <a:fillRect/>
          </a:stretch>
        </p:blipFill>
        <p:spPr bwMode="auto">
          <a:xfrm>
            <a:off x="2342760" y="547603"/>
            <a:ext cx="4344160" cy="3660056"/>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Protocol Hierarchies (3)</a:t>
            </a:r>
            <a:endParaRPr lang="en-US" sz="2700" dirty="0" smtClean="0">
              <a:cs typeface="Arial" panose="020B0604020202020204" pitchFamily="34" charset="0"/>
            </a:endParaRPr>
          </a:p>
        </p:txBody>
      </p:sp>
      <p:sp>
        <p:nvSpPr>
          <p:cNvPr id="23555" name="Rectangle 3"/>
          <p:cNvSpPr>
            <a:spLocks noGrp="1" noChangeArrowheads="1"/>
          </p:cNvSpPr>
          <p:nvPr>
            <p:ph idx="1"/>
          </p:nvPr>
        </p:nvSpPr>
        <p:spPr>
          <a:xfrm>
            <a:off x="1142400" y="4287000"/>
            <a:ext cx="6859200" cy="40012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a:t>
            </a:r>
            <a:r>
              <a:rPr lang="en-US" smtClean="0"/>
              <a:t> </a:t>
            </a:r>
            <a:r>
              <a:rPr lang="en-US" smtClean="0">
                <a:latin typeface="Arial" panose="020B0604020202020204" pitchFamily="34" charset="0"/>
                <a:cs typeface="Arial" panose="020B0604020202020204" pitchFamily="34" charset="0"/>
              </a:rPr>
              <a:t>information flow supporting virtual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communication in layer 5.</a:t>
            </a:r>
            <a:endParaRPr lang="en-US" smtClean="0">
              <a:latin typeface="Arial" panose="020B0604020202020204" pitchFamily="34" charset="0"/>
              <a:cs typeface="Arial" panose="020B0604020202020204" pitchFamily="34" charset="0"/>
            </a:endParaRPr>
          </a:p>
        </p:txBody>
      </p:sp>
      <p:sp>
        <p:nvSpPr>
          <p:cNvPr id="2355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3556" name="Picture 2"/>
          <p:cNvPicPr>
            <a:picLocks noChangeAspect="1" noChangeArrowheads="1"/>
          </p:cNvPicPr>
          <p:nvPr/>
        </p:nvPicPr>
        <p:blipFill>
          <a:blip r:embed="rId1" cstate="print"/>
          <a:srcRect/>
          <a:stretch>
            <a:fillRect/>
          </a:stretch>
        </p:blipFill>
        <p:spPr bwMode="auto">
          <a:xfrm>
            <a:off x="1714000" y="671630"/>
            <a:ext cx="5601680" cy="349390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Protocol Hierarchies (3)</a:t>
            </a:r>
            <a:endParaRPr lang="en-US" dirty="0"/>
          </a:p>
        </p:txBody>
      </p:sp>
      <p:sp>
        <p:nvSpPr>
          <p:cNvPr id="3" name="Content Placeholder 2"/>
          <p:cNvSpPr>
            <a:spLocks noGrp="1"/>
          </p:cNvSpPr>
          <p:nvPr>
            <p:ph idx="1"/>
          </p:nvPr>
        </p:nvSpPr>
        <p:spPr/>
        <p:txBody>
          <a:bodyPr/>
          <a:lstStyle/>
          <a:p>
            <a:r>
              <a:rPr lang="en-US" sz="1800" dirty="0" smtClean="0"/>
              <a:t>The peer process abstraction is crucial to all network design. </a:t>
            </a:r>
            <a:endParaRPr lang="en-US" sz="1800" dirty="0" smtClean="0"/>
          </a:p>
          <a:p>
            <a:pPr lvl="1"/>
            <a:r>
              <a:rPr lang="en-US" sz="1500" dirty="0" smtClean="0"/>
              <a:t>Level 4 protocol conceptually think of their communication as being “horizontal”:</a:t>
            </a:r>
            <a:endParaRPr lang="en-US" sz="1500" dirty="0" smtClean="0"/>
          </a:p>
          <a:p>
            <a:pPr lvl="2"/>
            <a:r>
              <a:rPr lang="en-US" sz="1350" dirty="0" err="1" smtClean="0"/>
              <a:t>SendToOtherSide</a:t>
            </a:r>
            <a:endParaRPr lang="en-US" sz="1350" dirty="0" smtClean="0"/>
          </a:p>
          <a:p>
            <a:pPr lvl="2"/>
            <a:r>
              <a:rPr lang="en-US" sz="1350" dirty="0" err="1" smtClean="0"/>
              <a:t>GetFromOtherSide</a:t>
            </a:r>
            <a:r>
              <a:rPr lang="en-US" sz="1350" dirty="0" smtClean="0"/>
              <a:t> </a:t>
            </a:r>
            <a:endParaRPr lang="en-US" sz="1350" dirty="0"/>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US" sz="1800" dirty="0" smtClean="0"/>
              <a:t>Reliability:</a:t>
            </a:r>
            <a:endParaRPr lang="en-US" sz="1800" dirty="0" smtClean="0"/>
          </a:p>
          <a:p>
            <a:pPr lvl="1"/>
            <a:r>
              <a:rPr lang="en-US" sz="1500" dirty="0" smtClean="0"/>
              <a:t>Network must operate correctly although it is made up of a collection of components that are themselves unreliable.</a:t>
            </a:r>
            <a:endParaRPr lang="en-US" sz="1500" dirty="0" smtClean="0"/>
          </a:p>
          <a:p>
            <a:r>
              <a:rPr lang="en-US" sz="1800" dirty="0" smtClean="0"/>
              <a:t>Error Detection:</a:t>
            </a:r>
            <a:endParaRPr lang="en-US" sz="1800" dirty="0" smtClean="0"/>
          </a:p>
          <a:p>
            <a:pPr lvl="1"/>
            <a:r>
              <a:rPr lang="en-US" sz="1500" dirty="0" smtClean="0"/>
              <a:t>It typically uses codes to locate the erroneously transmitted bit(s) and request re-transmission</a:t>
            </a:r>
            <a:r>
              <a:rPr lang="en-US" sz="1500" dirty="0"/>
              <a:t>.</a:t>
            </a:r>
            <a:r>
              <a:rPr lang="en-US" sz="1500" dirty="0" smtClean="0"/>
              <a:t> </a:t>
            </a:r>
            <a:endParaRPr lang="en-US" sz="1500" dirty="0" smtClean="0"/>
          </a:p>
          <a:p>
            <a:r>
              <a:rPr lang="en-US" sz="1800" dirty="0" smtClean="0"/>
              <a:t>Error Correction</a:t>
            </a:r>
            <a:endParaRPr lang="en-US" sz="1800" dirty="0" smtClean="0"/>
          </a:p>
          <a:p>
            <a:pPr lvl="1"/>
            <a:r>
              <a:rPr lang="en-US" sz="1500" dirty="0" smtClean="0"/>
              <a:t>Correct messages is recovered from the possibly incorrect bit(s) that were originally received.</a:t>
            </a:r>
            <a:endParaRPr lang="en-US" sz="1500" dirty="0" smtClean="0"/>
          </a:p>
          <a:p>
            <a:r>
              <a:rPr lang="en-US" sz="1800" dirty="0" smtClean="0"/>
              <a:t>Routing:</a:t>
            </a:r>
            <a:endParaRPr lang="en-US" sz="1800" dirty="0" smtClean="0"/>
          </a:p>
          <a:p>
            <a:pPr lvl="1"/>
            <a:r>
              <a:rPr lang="en-US" sz="1500" dirty="0" smtClean="0"/>
              <a:t>Finding a working path through a network.</a:t>
            </a:r>
            <a:endParaRPr lang="en-US" sz="1500" dirty="0" smtClean="0"/>
          </a:p>
          <a:p>
            <a:r>
              <a:rPr lang="en-US" sz="1800" dirty="0" smtClean="0"/>
              <a:t>Protocol Layering:</a:t>
            </a:r>
            <a:endParaRPr lang="en-US" sz="1800" dirty="0" smtClean="0"/>
          </a:p>
          <a:p>
            <a:pPr lvl="1"/>
            <a:r>
              <a:rPr lang="en-US" sz="1500" dirty="0" smtClean="0"/>
              <a:t>Networks grow larger over time and new designs emerge that need to connected to the existing networks.</a:t>
            </a:r>
            <a:endParaRPr lang="en-US" sz="1500" dirty="0" smtClean="0"/>
          </a:p>
        </p:txBody>
      </p:sp>
    </p:spTree>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Issues (cont.)</a:t>
            </a:r>
            <a:endParaRPr lang="en-US" dirty="0"/>
          </a:p>
        </p:txBody>
      </p:sp>
      <p:sp>
        <p:nvSpPr>
          <p:cNvPr id="3" name="Content Placeholder 2"/>
          <p:cNvSpPr>
            <a:spLocks noGrp="1"/>
          </p:cNvSpPr>
          <p:nvPr>
            <p:ph idx="1"/>
          </p:nvPr>
        </p:nvSpPr>
        <p:spPr/>
        <p:txBody>
          <a:bodyPr/>
          <a:lstStyle/>
          <a:p>
            <a:r>
              <a:rPr lang="en-US" sz="1500" dirty="0"/>
              <a:t>Addressing and Naming:</a:t>
            </a:r>
            <a:endParaRPr lang="en-US" sz="1500" dirty="0"/>
          </a:p>
          <a:p>
            <a:pPr lvl="1"/>
            <a:r>
              <a:rPr lang="en-US" sz="1350" dirty="0"/>
              <a:t>Every layer needs a mechanism for </a:t>
            </a:r>
            <a:r>
              <a:rPr lang="en-US" sz="1350" dirty="0" smtClean="0"/>
              <a:t>identifying </a:t>
            </a:r>
            <a:r>
              <a:rPr lang="en-US" sz="1350" dirty="0"/>
              <a:t>the senders and </a:t>
            </a:r>
            <a:r>
              <a:rPr lang="en-US" sz="1350" dirty="0" smtClean="0"/>
              <a:t>receivers </a:t>
            </a:r>
            <a:r>
              <a:rPr lang="en-US" sz="1350" dirty="0"/>
              <a:t>that are </a:t>
            </a:r>
            <a:r>
              <a:rPr lang="en-US" sz="1350" dirty="0" smtClean="0"/>
              <a:t>involved </a:t>
            </a:r>
            <a:r>
              <a:rPr lang="en-US" sz="1350" dirty="0"/>
              <a:t>in a particular message</a:t>
            </a:r>
            <a:r>
              <a:rPr lang="en-US" sz="1350" dirty="0" smtClean="0"/>
              <a:t>.</a:t>
            </a:r>
            <a:endParaRPr lang="en-US" sz="1350" dirty="0"/>
          </a:p>
          <a:p>
            <a:r>
              <a:rPr lang="en-US" sz="1500" dirty="0" smtClean="0"/>
              <a:t>Internetworking:</a:t>
            </a:r>
            <a:endParaRPr lang="en-US" sz="1500" dirty="0" smtClean="0"/>
          </a:p>
          <a:p>
            <a:pPr lvl="1"/>
            <a:r>
              <a:rPr lang="en-US" sz="1350" dirty="0" smtClean="0"/>
              <a:t>Different network technologies often have different limitations:</a:t>
            </a:r>
            <a:endParaRPr lang="en-US" sz="1350" dirty="0" smtClean="0"/>
          </a:p>
          <a:p>
            <a:pPr lvl="2"/>
            <a:r>
              <a:rPr lang="en-US" sz="1050" dirty="0" smtClean="0"/>
              <a:t>Not all communication channels preserve the order of messages send on them.</a:t>
            </a:r>
            <a:endParaRPr lang="en-US" sz="1050" dirty="0" smtClean="0"/>
          </a:p>
          <a:p>
            <a:pPr lvl="2"/>
            <a:r>
              <a:rPr lang="en-US" sz="1050" dirty="0" smtClean="0"/>
              <a:t>Differences in the maximum size of a message that the networks can transmit.</a:t>
            </a:r>
            <a:endParaRPr lang="en-US" sz="1050" dirty="0" smtClean="0"/>
          </a:p>
          <a:p>
            <a:r>
              <a:rPr lang="en-US" sz="1500" dirty="0" smtClean="0"/>
              <a:t>Scalable:</a:t>
            </a:r>
            <a:endParaRPr lang="en-US" sz="1500" dirty="0" smtClean="0"/>
          </a:p>
          <a:p>
            <a:pPr lvl="1"/>
            <a:r>
              <a:rPr lang="en-US" sz="1350" dirty="0" smtClean="0"/>
              <a:t>Designs that continue to work well when the network gets large.</a:t>
            </a:r>
            <a:endParaRPr lang="en-US" sz="1350" dirty="0" smtClean="0"/>
          </a:p>
          <a:p>
            <a:r>
              <a:rPr lang="en-US" sz="1500" dirty="0" smtClean="0"/>
              <a:t>Resource Allocation</a:t>
            </a:r>
            <a:endParaRPr lang="en-US" sz="1500" dirty="0" smtClean="0"/>
          </a:p>
          <a:p>
            <a:pPr lvl="1"/>
            <a:r>
              <a:rPr lang="en-US" sz="1350" dirty="0" smtClean="0"/>
              <a:t>Networks work with their resources to provide services to various hosts. If they are not aware of limitations of the networks resources than the network is providing proper resource allocation.</a:t>
            </a:r>
            <a:endParaRPr lang="en-US" sz="1350" dirty="0" smtClean="0"/>
          </a:p>
          <a:p>
            <a:r>
              <a:rPr lang="en-US" sz="1650" dirty="0" smtClean="0"/>
              <a:t>Flow Control</a:t>
            </a:r>
            <a:endParaRPr lang="en-US" sz="1650" dirty="0" smtClean="0"/>
          </a:p>
          <a:p>
            <a:pPr lvl="1"/>
            <a:r>
              <a:rPr lang="en-US" sz="1350" dirty="0" smtClean="0"/>
              <a:t>Feedback from the receiver to the sender is often used to alleviate the problem of the sender swamping the slow receiver with data.</a:t>
            </a:r>
            <a:endParaRPr lang="en-US" sz="1350" dirty="0"/>
          </a:p>
          <a:p>
            <a:pPr marL="0" indent="0">
              <a:buNone/>
            </a:pPr>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5"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Where to find me</a:t>
            </a:r>
            <a:endParaRPr lang="en-US" altLang="zh-CN" kern="1200" dirty="0">
              <a:latin typeface="+mj-lt"/>
              <a:ea typeface="MS PGothic" panose="020B0600070205080204" pitchFamily="1" charset="-128"/>
              <a:cs typeface="+mj-cs"/>
            </a:endParaRPr>
          </a:p>
        </p:txBody>
      </p:sp>
      <p:sp>
        <p:nvSpPr>
          <p:cNvPr id="21506" name="Content Placeholder 2"/>
          <p:cNvSpPr>
            <a:spLocks noGrp="1"/>
          </p:cNvSpPr>
          <p:nvPr>
            <p:ph idx="1"/>
          </p:nvPr>
        </p:nvSpPr>
        <p:spPr>
          <a:xfrm>
            <a:off x="1726385" y="686396"/>
            <a:ext cx="5690754" cy="4172203"/>
          </a:xfrm>
        </p:spPr>
        <p:txBody>
          <a:bodyPr vert="horz" wrap="square" lIns="68591" tIns="34295" rIns="68591" bIns="34295" anchor="t"/>
          <a:p>
            <a:pPr eaLnBrk="1" hangingPunct="1"/>
            <a:r>
              <a:rPr lang="en-US" altLang="zh-CN" kern="1200">
                <a:latin typeface="+mn-lt"/>
                <a:ea typeface="MS PGothic" panose="020B0600070205080204" pitchFamily="1" charset="-128"/>
                <a:cs typeface="+mn-cs"/>
              </a:rPr>
              <a:t>Office &amp; Hours: </a:t>
            </a:r>
            <a:endParaRPr lang="en-US" altLang="zh-CN" kern="1200">
              <a:latin typeface="+mn-lt"/>
              <a:ea typeface="MS PGothic" panose="020B0600070205080204" pitchFamily="1" charset="-128"/>
              <a:cs typeface="+mn-cs"/>
            </a:endParaRPr>
          </a:p>
          <a:p>
            <a:pPr marL="0" indent="0" eaLnBrk="1" hangingPunct="1">
              <a:buNone/>
            </a:pPr>
            <a:r>
              <a:rPr lang="en-US" altLang="zh-CN" kern="1200">
                <a:latin typeface="+mn-lt"/>
                <a:ea typeface="MS PGothic" panose="020B0600070205080204" pitchFamily="1" charset="-128"/>
                <a:cs typeface="+mn-cs"/>
              </a:rPr>
              <a:t>        TBD </a:t>
            </a:r>
            <a:endParaRPr lang="en-US" altLang="zh-CN" kern="1200">
              <a:latin typeface="+mn-lt"/>
              <a:ea typeface="MS PGothic" panose="020B0600070205080204" pitchFamily="1" charset="-128"/>
              <a:cs typeface="+mn-cs"/>
            </a:endParaRPr>
          </a:p>
          <a:p>
            <a:pPr eaLnBrk="1" hangingPunct="1"/>
            <a:endParaRPr lang="en-US" altLang="zh-CN" kern="1200">
              <a:latin typeface="+mn-lt"/>
              <a:ea typeface="MS PGothic" panose="020B0600070205080204" pitchFamily="1" charset="-128"/>
              <a:cs typeface="+mn-cs"/>
            </a:endParaRPr>
          </a:p>
          <a:p>
            <a:pPr eaLnBrk="1" hangingPunct="1"/>
            <a:r>
              <a:rPr lang="en-US" altLang="zh-CN" kern="1200">
                <a:latin typeface="+mn-lt"/>
                <a:ea typeface="MS PGothic" panose="020B0600070205080204" pitchFamily="1" charset="-128"/>
                <a:cs typeface="+mn-cs"/>
              </a:rPr>
              <a:t>My Email: shenbc@cqut.edu.cn</a:t>
            </a:r>
            <a:endParaRPr lang="en-US" altLang="zh-CN" kern="1200">
              <a:latin typeface="+mn-lt"/>
              <a:ea typeface="MS PGothic" panose="020B0600070205080204" pitchFamily="1" charset="-128"/>
              <a:cs typeface="+mn-cs"/>
            </a:endParaRPr>
          </a:p>
          <a:p>
            <a:pPr eaLnBrk="1" hangingPunct="1"/>
            <a:endParaRPr lang="en-US" altLang="zh-CN" kern="1200">
              <a:latin typeface="+mn-lt"/>
              <a:ea typeface="MS PGothic" panose="020B0600070205080204" pitchFamily="1" charset="-128"/>
              <a:cs typeface="+mn-cs"/>
            </a:endParaRPr>
          </a:p>
          <a:p>
            <a:pPr eaLnBrk="1" hangingPunct="1"/>
            <a:endParaRPr lang="en-US" altLang="zh-CN" kern="1200">
              <a:latin typeface="+mn-lt"/>
              <a:ea typeface="MS PGothic" panose="020B0600070205080204" pitchFamily="1" charset="-128"/>
              <a:cs typeface="+mn-cs"/>
            </a:endParaRPr>
          </a:p>
        </p:txBody>
      </p:sp>
      <p:sp>
        <p:nvSpPr>
          <p:cNvPr id="21507"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21508" name="Picture 2" descr="C:\Users\Loukas\AppData\Local\Microsoft\Windows\Temporary Internet Files\Content.IE5\Q1R5JGU0\MCj04415400000[1].png"/>
          <p:cNvPicPr>
            <a:picLocks noChangeAspect="1"/>
          </p:cNvPicPr>
          <p:nvPr/>
        </p:nvPicPr>
        <p:blipFill>
          <a:blip r:embed="rId1"/>
          <a:stretch>
            <a:fillRect/>
          </a:stretch>
        </p:blipFill>
        <p:spPr>
          <a:xfrm>
            <a:off x="5524905" y="2667467"/>
            <a:ext cx="2337605" cy="2305453"/>
          </a:xfrm>
          <a:prstGeom prst="rect">
            <a:avLst/>
          </a:prstGeom>
          <a:noFill/>
          <a:ln w="9525">
            <a:noFill/>
          </a:ln>
        </p:spPr>
      </p:pic>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Issues (cont.)</a:t>
            </a:r>
            <a:endParaRPr lang="en-US" dirty="0"/>
          </a:p>
        </p:txBody>
      </p:sp>
      <p:sp>
        <p:nvSpPr>
          <p:cNvPr id="3" name="Content Placeholder 2"/>
          <p:cNvSpPr>
            <a:spLocks noGrp="1"/>
          </p:cNvSpPr>
          <p:nvPr>
            <p:ph idx="1"/>
          </p:nvPr>
        </p:nvSpPr>
        <p:spPr/>
        <p:txBody>
          <a:bodyPr/>
          <a:lstStyle/>
          <a:p>
            <a:r>
              <a:rPr lang="en-US" sz="1800" dirty="0" smtClean="0"/>
              <a:t>Congestion:</a:t>
            </a:r>
            <a:endParaRPr lang="en-US" sz="1800" dirty="0" smtClean="0"/>
          </a:p>
          <a:p>
            <a:pPr lvl="1"/>
            <a:r>
              <a:rPr lang="en-US" sz="1500" dirty="0" smtClean="0"/>
              <a:t>The problem may occur when the network is oversubscribed because to many computers want to send too much traffic and the network will not be able to deliver them all.</a:t>
            </a:r>
            <a:endParaRPr lang="en-US" sz="1500" dirty="0" smtClean="0"/>
          </a:p>
          <a:p>
            <a:pPr lvl="1"/>
            <a:r>
              <a:rPr lang="en-US" sz="1500" dirty="0" smtClean="0"/>
              <a:t>Overloading problem of the network.</a:t>
            </a:r>
            <a:endParaRPr lang="en-US" sz="1500" dirty="0" smtClean="0"/>
          </a:p>
          <a:p>
            <a:pPr lvl="1"/>
            <a:r>
              <a:rPr lang="en-US" sz="1500" dirty="0" smtClean="0"/>
              <a:t>One strategy is for each computer to reduce its demand.</a:t>
            </a:r>
            <a:endParaRPr lang="en-US" sz="1500" dirty="0" smtClean="0"/>
          </a:p>
          <a:p>
            <a:r>
              <a:rPr lang="en-US" sz="1800" dirty="0" smtClean="0"/>
              <a:t>Quality of Service</a:t>
            </a:r>
            <a:endParaRPr lang="en-US" sz="1800" dirty="0" smtClean="0"/>
          </a:p>
          <a:p>
            <a:pPr lvl="1"/>
            <a:r>
              <a:rPr lang="en-US" sz="1500" dirty="0" smtClean="0"/>
              <a:t>Additional Resources (other then Bandwidth),</a:t>
            </a:r>
            <a:endParaRPr lang="en-US" sz="1500" dirty="0" smtClean="0"/>
          </a:p>
          <a:p>
            <a:pPr lvl="1"/>
            <a:r>
              <a:rPr lang="en-US" sz="1500" dirty="0"/>
              <a:t>Real-time delivery (for applications that require high throughput),</a:t>
            </a:r>
            <a:endParaRPr lang="en-US" sz="1500" dirty="0"/>
          </a:p>
          <a:p>
            <a:pPr lvl="1"/>
            <a:r>
              <a:rPr lang="en-US" sz="1500" dirty="0" smtClean="0"/>
              <a:t>Live Video,</a:t>
            </a:r>
            <a:endParaRPr lang="en-US" sz="1500" dirty="0" smtClean="0"/>
          </a:p>
          <a:p>
            <a:r>
              <a:rPr lang="en-US" sz="1800" dirty="0" smtClean="0"/>
              <a:t>Network Security</a:t>
            </a:r>
            <a:endParaRPr lang="en-US" sz="1800" dirty="0" smtClean="0"/>
          </a:p>
          <a:p>
            <a:pPr lvl="1"/>
            <a:r>
              <a:rPr lang="en-US" sz="1500" dirty="0" smtClean="0"/>
              <a:t>How good is the network against different kinds of threats</a:t>
            </a:r>
            <a:endParaRPr lang="en-US" sz="1500" dirty="0" smtClean="0"/>
          </a:p>
          <a:p>
            <a:pPr lvl="2"/>
            <a:r>
              <a:rPr lang="en-US" sz="1200" dirty="0" smtClean="0"/>
              <a:t>Eavesdropping,</a:t>
            </a:r>
            <a:endParaRPr lang="en-US" sz="1200" dirty="0" smtClean="0"/>
          </a:p>
          <a:p>
            <a:pPr lvl="2"/>
            <a:r>
              <a:rPr lang="en-US" sz="1200" dirty="0" smtClean="0"/>
              <a:t>Confidentiality,</a:t>
            </a:r>
            <a:endParaRPr lang="en-US" sz="1200" dirty="0" smtClean="0"/>
          </a:p>
          <a:p>
            <a:pPr lvl="2"/>
            <a:r>
              <a:rPr lang="en-US" sz="1200" dirty="0" smtClean="0"/>
              <a:t>Authentication,</a:t>
            </a:r>
            <a:endParaRPr lang="en-US" sz="1200" dirty="0"/>
          </a:p>
          <a:p>
            <a:pPr lvl="2"/>
            <a:r>
              <a:rPr lang="en-US" sz="1200" dirty="0" smtClean="0"/>
              <a:t>Integrity, etc. </a:t>
            </a:r>
            <a:endParaRPr lang="en-US" sz="1200" dirty="0"/>
          </a:p>
        </p:txBody>
      </p:sp>
    </p:spTree>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a:cs typeface="Arial" panose="020B0604020202020204" pitchFamily="34" charset="0"/>
              </a:rPr>
              <a:t>Connection-Oriented Versus </a:t>
            </a:r>
            <a:br>
              <a:rPr lang="en-US" dirty="0">
                <a:cs typeface="Arial" panose="020B0604020202020204" pitchFamily="34" charset="0"/>
              </a:rPr>
            </a:br>
            <a:r>
              <a:rPr lang="en-US" dirty="0">
                <a:cs typeface="Arial" panose="020B0604020202020204" pitchFamily="34" charset="0"/>
              </a:rPr>
              <a:t>Connectionless 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dirty="0" smtClean="0"/>
              <a:t>Layers can offer two different types of service to the layers above them:</a:t>
            </a:r>
            <a:endParaRPr lang="en-US" dirty="0" smtClean="0"/>
          </a:p>
          <a:p>
            <a:pPr lvl="1"/>
            <a:r>
              <a:rPr lang="en-US" dirty="0" smtClean="0"/>
              <a:t>Connection-oriented, and</a:t>
            </a:r>
            <a:endParaRPr lang="en-US" dirty="0" smtClean="0"/>
          </a:p>
          <a:p>
            <a:pPr lvl="1"/>
            <a:r>
              <a:rPr lang="en-US" dirty="0" smtClean="0"/>
              <a:t>Connectionless</a:t>
            </a:r>
            <a:endParaRPr lang="en-US" dirty="0"/>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a:cs typeface="Arial" panose="020B0604020202020204" pitchFamily="34" charset="0"/>
              </a:rPr>
              <a:t>Connection-Oriented </a:t>
            </a:r>
            <a:r>
              <a:rPr lang="en-US" dirty="0" smtClean="0">
                <a:cs typeface="Arial" panose="020B0604020202020204" pitchFamily="34" charset="0"/>
              </a:rPr>
              <a:t>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sz="1800" dirty="0" smtClean="0"/>
              <a:t>Modeled after telephone system:</a:t>
            </a:r>
            <a:endParaRPr lang="en-US" sz="1800" dirty="0" smtClean="0"/>
          </a:p>
          <a:p>
            <a:pPr lvl="1"/>
            <a:r>
              <a:rPr lang="en-US" sz="1500" dirty="0" smtClean="0"/>
              <a:t>Pickup-the-phone</a:t>
            </a:r>
            <a:endParaRPr lang="en-US" sz="1500" dirty="0" smtClean="0"/>
          </a:p>
          <a:p>
            <a:pPr lvl="1"/>
            <a:r>
              <a:rPr lang="en-US" sz="1500" dirty="0" smtClean="0"/>
              <a:t>Dial the number</a:t>
            </a:r>
            <a:endParaRPr lang="en-US" sz="1500" dirty="0" smtClean="0"/>
          </a:p>
          <a:p>
            <a:pPr lvl="1"/>
            <a:r>
              <a:rPr lang="en-US" sz="1500" dirty="0" smtClean="0"/>
              <a:t>Talk</a:t>
            </a:r>
            <a:endParaRPr lang="en-US" sz="1500" dirty="0" smtClean="0"/>
          </a:p>
          <a:p>
            <a:pPr lvl="1"/>
            <a:r>
              <a:rPr lang="en-US" sz="1500" dirty="0" smtClean="0"/>
              <a:t>Hang-up</a:t>
            </a:r>
            <a:endParaRPr lang="en-US" sz="1500" dirty="0" smtClean="0"/>
          </a:p>
          <a:p>
            <a:r>
              <a:rPr lang="en-US" sz="1800" dirty="0" smtClean="0"/>
              <a:t>Service User:</a:t>
            </a:r>
            <a:endParaRPr lang="en-US" sz="1800" dirty="0" smtClean="0"/>
          </a:p>
          <a:p>
            <a:pPr lvl="1"/>
            <a:r>
              <a:rPr lang="en-US" sz="1500" dirty="0" smtClean="0"/>
              <a:t>Establishes a connection,</a:t>
            </a:r>
            <a:endParaRPr lang="en-US" sz="1500" dirty="0" smtClean="0"/>
          </a:p>
          <a:p>
            <a:pPr lvl="1"/>
            <a:r>
              <a:rPr lang="en-US" sz="1500" dirty="0" smtClean="0"/>
              <a:t>Uses a connection (sender pushes objects in at one end and the receiver takes them out at the other end).</a:t>
            </a:r>
            <a:endParaRPr lang="en-US" sz="1500" dirty="0" smtClean="0"/>
          </a:p>
          <a:p>
            <a:pPr lvl="1"/>
            <a:r>
              <a:rPr lang="en-US" sz="1500" dirty="0" smtClean="0"/>
              <a:t>In some cases when connection is established, the sender, receiver, and a subnet conduct a negotiation about the parameters to be used:</a:t>
            </a:r>
            <a:endParaRPr lang="en-US" sz="1500" dirty="0" smtClean="0"/>
          </a:p>
          <a:p>
            <a:pPr lvl="2"/>
            <a:r>
              <a:rPr lang="en-US" sz="1200" dirty="0" smtClean="0"/>
              <a:t>Maximum message size, </a:t>
            </a:r>
            <a:endParaRPr lang="en-US" sz="1200" dirty="0" smtClean="0"/>
          </a:p>
          <a:p>
            <a:pPr lvl="2"/>
            <a:r>
              <a:rPr lang="en-US" sz="1200" dirty="0" smtClean="0"/>
              <a:t>Quality of service required,</a:t>
            </a:r>
            <a:endParaRPr lang="en-US" sz="1200" dirty="0" smtClean="0"/>
          </a:p>
          <a:p>
            <a:pPr lvl="2"/>
            <a:r>
              <a:rPr lang="en-US" sz="1200" dirty="0" smtClean="0"/>
              <a:t>Other issues (like …?)</a:t>
            </a:r>
            <a:endParaRPr lang="en-US" sz="1200" dirty="0" smtClean="0"/>
          </a:p>
          <a:p>
            <a:pPr lvl="2"/>
            <a:endParaRPr lang="en-US" sz="1200" dirty="0" smtClean="0"/>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a:cs typeface="Arial" panose="020B0604020202020204" pitchFamily="34" charset="0"/>
              </a:rPr>
              <a:t>Connection-Oriented </a:t>
            </a:r>
            <a:r>
              <a:rPr lang="en-US" dirty="0" smtClean="0">
                <a:cs typeface="Arial" panose="020B0604020202020204" pitchFamily="34" charset="0"/>
              </a:rPr>
              <a:t>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sz="1800" dirty="0" smtClean="0"/>
              <a:t>A circuit:</a:t>
            </a:r>
            <a:endParaRPr lang="en-US" sz="1800" dirty="0" smtClean="0"/>
          </a:p>
          <a:p>
            <a:pPr lvl="1"/>
            <a:r>
              <a:rPr lang="en-US" sz="1500" dirty="0" smtClean="0"/>
              <a:t>Another name for a connection with associated resources such as a fixed bandwidth.</a:t>
            </a:r>
            <a:endParaRPr lang="en-US" sz="1500" dirty="0" smtClean="0"/>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smtClean="0">
                <a:cs typeface="Arial" panose="020B0604020202020204" pitchFamily="34" charset="0"/>
              </a:rPr>
              <a:t>Connectionless 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sz="1500" dirty="0" smtClean="0"/>
              <a:t>Modeled after a postal system:</a:t>
            </a:r>
            <a:endParaRPr lang="en-US" sz="1500" dirty="0" smtClean="0"/>
          </a:p>
          <a:p>
            <a:pPr lvl="1"/>
            <a:r>
              <a:rPr lang="en-US" sz="1200" dirty="0" smtClean="0"/>
              <a:t>Each  message carries the full destination address, and</a:t>
            </a:r>
            <a:endParaRPr lang="en-US" sz="1200" dirty="0" smtClean="0"/>
          </a:p>
          <a:p>
            <a:pPr lvl="1"/>
            <a:r>
              <a:rPr lang="en-US" sz="1200" dirty="0" smtClean="0"/>
              <a:t>Each one is routed through the intermediate nodes inside the system independent of all the subsequent messages.</a:t>
            </a:r>
            <a:endParaRPr lang="en-US" sz="1200" dirty="0" smtClean="0"/>
          </a:p>
          <a:p>
            <a:pPr lvl="1"/>
            <a:endParaRPr lang="en-US" sz="1200" dirty="0"/>
          </a:p>
          <a:p>
            <a:r>
              <a:rPr lang="en-US" sz="1500" dirty="0" smtClean="0"/>
              <a:t>Different Names for Messages:</a:t>
            </a:r>
            <a:endParaRPr lang="en-US" sz="1500" dirty="0" smtClean="0"/>
          </a:p>
          <a:p>
            <a:pPr lvl="1"/>
            <a:r>
              <a:rPr lang="en-US" sz="1200" dirty="0" smtClean="0">
                <a:solidFill>
                  <a:srgbClr val="7030A0"/>
                </a:solidFill>
              </a:rPr>
              <a:t>Store-and-forward switching: </a:t>
            </a:r>
            <a:r>
              <a:rPr lang="en-US" sz="1200" dirty="0" smtClean="0"/>
              <a:t>Packet, a message, is processed in full before sending it on the next node.</a:t>
            </a:r>
            <a:endParaRPr lang="en-US" sz="1200" dirty="0" smtClean="0"/>
          </a:p>
          <a:p>
            <a:pPr lvl="1"/>
            <a:r>
              <a:rPr lang="en-US" sz="1200" dirty="0" smtClean="0">
                <a:solidFill>
                  <a:srgbClr val="7030A0"/>
                </a:solidFill>
              </a:rPr>
              <a:t>Cut-through-switching</a:t>
            </a:r>
            <a:r>
              <a:rPr lang="en-US" sz="1200" dirty="0" smtClean="0"/>
              <a:t>: when the onward transmission of a message at a node start before it is completely received.</a:t>
            </a:r>
            <a:endParaRPr lang="en-US" sz="1200" dirty="0" smtClean="0"/>
          </a:p>
          <a:p>
            <a:r>
              <a:rPr lang="en-US" sz="1500" dirty="0" smtClean="0"/>
              <a:t>Each kind of the Service can be further characterized by its reliability:</a:t>
            </a:r>
            <a:endParaRPr lang="en-US" sz="1500" dirty="0" smtClean="0"/>
          </a:p>
          <a:p>
            <a:pPr lvl="1"/>
            <a:r>
              <a:rPr lang="en-US" sz="1200" dirty="0" smtClean="0"/>
              <a:t>A reliable service is implemented by having the receiver acknowledge the receipt of each message.</a:t>
            </a:r>
            <a:endParaRPr lang="en-US" sz="1200" dirty="0" smtClean="0"/>
          </a:p>
          <a:p>
            <a:pPr lvl="1"/>
            <a:r>
              <a:rPr lang="en-US" sz="1200" dirty="0" smtClean="0"/>
              <a:t>Acknowledgment service introduces overhead and delays.</a:t>
            </a:r>
            <a:endParaRPr lang="en-US" sz="1200" dirty="0" smtClean="0"/>
          </a:p>
        </p:txBody>
      </p:sp>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smtClean="0">
                <a:cs typeface="Arial" panose="020B0604020202020204" pitchFamily="34" charset="0"/>
              </a:rPr>
              <a:t>Connection-Oriented 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sz="1500" dirty="0" smtClean="0"/>
              <a:t>Example: File Transfer</a:t>
            </a:r>
            <a:endParaRPr lang="en-US" sz="1500" dirty="0" smtClean="0"/>
          </a:p>
          <a:p>
            <a:pPr lvl="1"/>
            <a:r>
              <a:rPr lang="en-US" sz="1200" dirty="0" smtClean="0"/>
              <a:t>The owner want to be sure that all the bits arrive correctly and in the same order they were sent.</a:t>
            </a:r>
            <a:endParaRPr lang="en-US" sz="1200" dirty="0" smtClean="0"/>
          </a:p>
          <a:p>
            <a:pPr lvl="1"/>
            <a:r>
              <a:rPr lang="en-US" sz="1200" dirty="0" smtClean="0"/>
              <a:t>Almost there are no instances were the consumers prefer service that occasionally scrambles or loses a few bits for the gained speed.</a:t>
            </a:r>
            <a:endParaRPr lang="en-US" sz="1200" dirty="0" smtClean="0"/>
          </a:p>
          <a:p>
            <a:pPr lvl="1"/>
            <a:endParaRPr lang="en-US" sz="1200" dirty="0"/>
          </a:p>
          <a:p>
            <a:pPr lvl="1"/>
            <a:endParaRPr lang="en-US" sz="1200" dirty="0"/>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2400" y="-1"/>
            <a:ext cx="6859200" cy="801724"/>
          </a:xfrm>
        </p:spPr>
        <p:txBody>
          <a:bodyPr/>
          <a:lstStyle/>
          <a:p>
            <a:r>
              <a:rPr lang="en-US" dirty="0" smtClean="0">
                <a:cs typeface="Arial" panose="020B0604020202020204" pitchFamily="34" charset="0"/>
              </a:rPr>
              <a:t>Connection-Oriented Service</a:t>
            </a:r>
            <a:endParaRPr lang="en-US" dirty="0"/>
          </a:p>
        </p:txBody>
      </p:sp>
      <p:sp>
        <p:nvSpPr>
          <p:cNvPr id="3" name="Content Placeholder 2"/>
          <p:cNvSpPr>
            <a:spLocks noGrp="1"/>
          </p:cNvSpPr>
          <p:nvPr>
            <p:ph idx="1"/>
          </p:nvPr>
        </p:nvSpPr>
        <p:spPr>
          <a:xfrm>
            <a:off x="1714000" y="881896"/>
            <a:ext cx="6287600" cy="3976703"/>
          </a:xfrm>
        </p:spPr>
        <p:txBody>
          <a:bodyPr/>
          <a:lstStyle/>
          <a:p>
            <a:r>
              <a:rPr lang="en-US" sz="1500" dirty="0" smtClean="0"/>
              <a:t>Reliable connection-oriented service:</a:t>
            </a:r>
            <a:endParaRPr lang="en-US" sz="1500" dirty="0" smtClean="0"/>
          </a:p>
          <a:p>
            <a:pPr lvl="1"/>
            <a:r>
              <a:rPr lang="en-US" sz="1200" dirty="0" smtClean="0"/>
              <a:t>Message Sequences, and</a:t>
            </a:r>
            <a:endParaRPr lang="en-US" sz="1200" dirty="0" smtClean="0"/>
          </a:p>
          <a:p>
            <a:pPr lvl="1"/>
            <a:r>
              <a:rPr lang="en-US" sz="1200" dirty="0" smtClean="0"/>
              <a:t>Byte Streams</a:t>
            </a:r>
            <a:endParaRPr lang="en-US" sz="1200" dirty="0" smtClean="0"/>
          </a:p>
          <a:p>
            <a:r>
              <a:rPr lang="en-US" sz="1500" dirty="0" smtClean="0"/>
              <a:t>Message Sequences:</a:t>
            </a:r>
            <a:endParaRPr lang="en-US" sz="1500" dirty="0" smtClean="0"/>
          </a:p>
          <a:p>
            <a:pPr lvl="1"/>
            <a:r>
              <a:rPr lang="en-US" sz="1200" dirty="0" smtClean="0"/>
              <a:t>Message boundaries are preserved.</a:t>
            </a:r>
            <a:endParaRPr lang="en-US" sz="1200" dirty="0" smtClean="0"/>
          </a:p>
          <a:p>
            <a:pPr lvl="1"/>
            <a:r>
              <a:rPr lang="en-US" sz="1200" dirty="0" smtClean="0"/>
              <a:t>Example: Two 1024 byte messages are sent, the arrive as two distinct 1024-byte messages; Never as one 2048-byte message.</a:t>
            </a:r>
            <a:endParaRPr lang="en-US" sz="1200" dirty="0" smtClean="0"/>
          </a:p>
          <a:p>
            <a:r>
              <a:rPr lang="en-US" sz="1500" dirty="0" smtClean="0"/>
              <a:t>Byte Streams:</a:t>
            </a:r>
            <a:endParaRPr lang="en-US" sz="1500" dirty="0" smtClean="0"/>
          </a:p>
          <a:p>
            <a:pPr lvl="1"/>
            <a:r>
              <a:rPr lang="en-US" sz="1200" dirty="0" smtClean="0"/>
              <a:t>Message is send as a stream of bytes with no concepts of message boundaries.</a:t>
            </a:r>
            <a:endParaRPr lang="en-US" sz="1200" dirty="0" smtClean="0"/>
          </a:p>
          <a:p>
            <a:pPr lvl="1"/>
            <a:r>
              <a:rPr lang="en-US" sz="1200" dirty="0" smtClean="0"/>
              <a:t>Example: When a 2048-byte message arrives at the receiver there is no way to tell if they were sent as </a:t>
            </a:r>
            <a:endParaRPr lang="en-US" sz="1200" dirty="0" smtClean="0"/>
          </a:p>
          <a:p>
            <a:pPr lvl="2"/>
            <a:r>
              <a:rPr lang="en-US" sz="900" dirty="0" smtClean="0"/>
              <a:t>One 2048-byte message,</a:t>
            </a:r>
            <a:endParaRPr lang="en-US" sz="900" dirty="0" smtClean="0"/>
          </a:p>
          <a:p>
            <a:pPr lvl="2"/>
            <a:r>
              <a:rPr lang="en-US" sz="900" dirty="0" smtClean="0"/>
              <a:t>Two 1024-byte message, or</a:t>
            </a:r>
            <a:endParaRPr lang="en-US" sz="900" dirty="0" smtClean="0"/>
          </a:p>
          <a:p>
            <a:pPr lvl="2"/>
            <a:r>
              <a:rPr lang="en-US" sz="900" dirty="0" smtClean="0"/>
              <a:t>2048 1-byte messages.   </a:t>
            </a:r>
            <a:endParaRPr lang="en-US" sz="900" dirty="0" smtClean="0"/>
          </a:p>
          <a:p>
            <a:pPr lvl="1"/>
            <a:endParaRPr lang="en-US" sz="1200" dirty="0"/>
          </a:p>
        </p:txBody>
      </p:sp>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Applications</a:t>
            </a:r>
            <a:endParaRPr lang="en-US" dirty="0"/>
          </a:p>
        </p:txBody>
      </p:sp>
      <p:sp>
        <p:nvSpPr>
          <p:cNvPr id="3" name="Content Placeholder 2"/>
          <p:cNvSpPr>
            <a:spLocks noGrp="1"/>
          </p:cNvSpPr>
          <p:nvPr>
            <p:ph idx="1"/>
          </p:nvPr>
        </p:nvSpPr>
        <p:spPr/>
        <p:txBody>
          <a:bodyPr/>
          <a:lstStyle/>
          <a:p>
            <a:r>
              <a:rPr lang="en-US" sz="1800" dirty="0" smtClean="0"/>
              <a:t>The transit delays introduced by acknowledgments are unacceptable:</a:t>
            </a:r>
            <a:endParaRPr lang="en-US" sz="1800" dirty="0" smtClean="0"/>
          </a:p>
          <a:p>
            <a:pPr lvl="1"/>
            <a:r>
              <a:rPr lang="en-US" sz="1500" dirty="0" smtClean="0"/>
              <a:t>Digitized voice traffic for Voice-Over-IP (VoIP).</a:t>
            </a:r>
            <a:endParaRPr lang="en-US" sz="1500" dirty="0" smtClean="0"/>
          </a:p>
          <a:p>
            <a:pPr lvl="1"/>
            <a:r>
              <a:rPr lang="en-US" sz="1500" dirty="0" smtClean="0"/>
              <a:t>Digitized video conference </a:t>
            </a:r>
            <a:endParaRPr lang="en-US" sz="1500" dirty="0" smtClean="0"/>
          </a:p>
          <a:p>
            <a:pPr lvl="1"/>
            <a:endParaRPr lang="en-US" sz="1500" dirty="0"/>
          </a:p>
          <a:p>
            <a:r>
              <a:rPr lang="en-US" sz="1800" dirty="0" smtClean="0"/>
              <a:t>Not all applications require connections. Spam:</a:t>
            </a:r>
            <a:endParaRPr lang="en-US" sz="1800" dirty="0" smtClean="0"/>
          </a:p>
          <a:p>
            <a:pPr lvl="1"/>
            <a:r>
              <a:rPr lang="en-US" sz="1500" dirty="0" smtClean="0"/>
              <a:t>Spammer does not want to go through the trouble of setting up and latter tearing down a connection to a recipient just to send them one more item.</a:t>
            </a:r>
            <a:endParaRPr lang="en-US" sz="1500" dirty="0" smtClean="0"/>
          </a:p>
          <a:p>
            <a:pPr lvl="1"/>
            <a:r>
              <a:rPr lang="en-US" sz="1500" dirty="0" smtClean="0"/>
              <a:t>100% reliability is not essential either.</a:t>
            </a:r>
            <a:endParaRPr lang="en-US" sz="1500" dirty="0" smtClean="0"/>
          </a:p>
          <a:p>
            <a:pPr lvl="1"/>
            <a:endParaRPr lang="en-US" sz="1500" dirty="0"/>
          </a:p>
          <a:p>
            <a:r>
              <a:rPr lang="en-US" sz="1800" dirty="0" smtClean="0"/>
              <a:t>Datagram:</a:t>
            </a:r>
            <a:endParaRPr lang="en-US" sz="1800" dirty="0" smtClean="0"/>
          </a:p>
          <a:p>
            <a:pPr lvl="1"/>
            <a:r>
              <a:rPr lang="en-US" sz="1500" dirty="0" smtClean="0"/>
              <a:t>Unreliable (not acknowledged) connectionless service.</a:t>
            </a:r>
            <a:endParaRPr lang="en-US" sz="1500" dirty="0" smtClean="0"/>
          </a:p>
          <a:p>
            <a:pPr lvl="1"/>
            <a:r>
              <a:rPr lang="en-US" sz="1500" dirty="0" smtClean="0"/>
              <a:t>It is analogous to telegram service </a:t>
            </a:r>
            <a:endParaRPr lang="en-US" sz="1500" dirty="0"/>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Applications</a:t>
            </a:r>
            <a:endParaRPr lang="en-US" dirty="0"/>
          </a:p>
        </p:txBody>
      </p:sp>
      <p:sp>
        <p:nvSpPr>
          <p:cNvPr id="3" name="Content Placeholder 2"/>
          <p:cNvSpPr>
            <a:spLocks noGrp="1"/>
          </p:cNvSpPr>
          <p:nvPr>
            <p:ph idx="1"/>
          </p:nvPr>
        </p:nvSpPr>
        <p:spPr/>
        <p:txBody>
          <a:bodyPr/>
          <a:lstStyle/>
          <a:p>
            <a:r>
              <a:rPr lang="en-US" sz="1800" dirty="0" smtClean="0"/>
              <a:t>Acknowledged Datagram:</a:t>
            </a:r>
            <a:endParaRPr lang="en-US" sz="1800" dirty="0" smtClean="0"/>
          </a:p>
          <a:p>
            <a:pPr lvl="1"/>
            <a:r>
              <a:rPr lang="en-US" sz="1500" dirty="0" smtClean="0"/>
              <a:t>The convenience of not having to establish a connection, but</a:t>
            </a:r>
            <a:endParaRPr lang="en-US" sz="1500" dirty="0" smtClean="0"/>
          </a:p>
          <a:p>
            <a:pPr lvl="1"/>
            <a:r>
              <a:rPr lang="en-US" sz="1500" dirty="0" smtClean="0"/>
              <a:t>Reliability essential</a:t>
            </a:r>
            <a:endParaRPr lang="en-US" sz="1500" dirty="0" smtClean="0"/>
          </a:p>
          <a:p>
            <a:pPr lvl="1"/>
            <a:r>
              <a:rPr lang="en-US" sz="1500" dirty="0" smtClean="0"/>
              <a:t>Similar to “Return Receipt” for the letter.</a:t>
            </a:r>
            <a:endParaRPr lang="en-US" sz="1500" dirty="0" smtClean="0"/>
          </a:p>
          <a:p>
            <a:pPr lvl="1"/>
            <a:r>
              <a:rPr lang="en-US" sz="1500" dirty="0" smtClean="0"/>
              <a:t>Example: Text Messaging on mobile phones</a:t>
            </a:r>
            <a:endParaRPr lang="en-US" sz="1500" dirty="0" smtClean="0"/>
          </a:p>
          <a:p>
            <a:r>
              <a:rPr lang="en-US" sz="1800" dirty="0" smtClean="0"/>
              <a:t>Request-Reply Service:</a:t>
            </a:r>
            <a:endParaRPr lang="en-US" sz="1800" dirty="0" smtClean="0"/>
          </a:p>
          <a:p>
            <a:pPr lvl="1"/>
            <a:r>
              <a:rPr lang="en-US" sz="1500" dirty="0" smtClean="0"/>
              <a:t>Sender transmits a single datagram containing a request;</a:t>
            </a:r>
            <a:endParaRPr lang="en-US" sz="1500" dirty="0" smtClean="0"/>
          </a:p>
          <a:p>
            <a:pPr lvl="1"/>
            <a:r>
              <a:rPr lang="en-US" sz="1500" dirty="0" smtClean="0"/>
              <a:t>The reply contains the answer.</a:t>
            </a:r>
            <a:endParaRPr lang="en-US" sz="1500" dirty="0" smtClean="0"/>
          </a:p>
          <a:p>
            <a:pPr lvl="1"/>
            <a:r>
              <a:rPr lang="en-US" sz="1500" dirty="0" smtClean="0"/>
              <a:t>Example: Mobile phone sending the query to a “map server” to retrieve the map data.</a:t>
            </a:r>
            <a:endParaRPr lang="en-US" sz="1500" dirty="0"/>
          </a:p>
        </p:txBody>
      </p:sp>
    </p:spTree>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2400" y="0"/>
            <a:ext cx="6859200" cy="1143200"/>
          </a:xfrm>
        </p:spPr>
        <p:txBody>
          <a:bodyPr/>
          <a:lstStyle/>
          <a:p>
            <a:pPr eaLnBrk="1" hangingPunct="1"/>
            <a:r>
              <a:rPr lang="en-US" sz="2700" dirty="0" smtClean="0">
                <a:cs typeface="Arial" panose="020B0604020202020204" pitchFamily="34" charset="0"/>
              </a:rPr>
              <a:t>Connection-Oriented Versus </a:t>
            </a:r>
            <a:br>
              <a:rPr lang="en-US" sz="2700" dirty="0" smtClean="0">
                <a:cs typeface="Arial" panose="020B0604020202020204" pitchFamily="34" charset="0"/>
              </a:rPr>
            </a:br>
            <a:r>
              <a:rPr lang="en-US" sz="2700" dirty="0" smtClean="0">
                <a:cs typeface="Arial" panose="020B0604020202020204" pitchFamily="34" charset="0"/>
              </a:rPr>
              <a:t>Connectionless Service</a:t>
            </a:r>
            <a:endParaRPr lang="en-US" sz="2700" dirty="0" smtClean="0">
              <a:cs typeface="Arial" panose="020B0604020202020204" pitchFamily="34" charset="0"/>
            </a:endParaRPr>
          </a:p>
        </p:txBody>
      </p:sp>
      <p:sp>
        <p:nvSpPr>
          <p:cNvPr id="2457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Six different types of service</a:t>
            </a:r>
            <a:r>
              <a:rPr lang="en-US" smtClean="0"/>
              <a:t>.</a:t>
            </a:r>
            <a:endParaRPr lang="en-US" smtClean="0"/>
          </a:p>
        </p:txBody>
      </p:sp>
      <p:sp>
        <p:nvSpPr>
          <p:cNvPr id="24581"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4580" name="Picture 2"/>
          <p:cNvPicPr>
            <a:picLocks noChangeAspect="1" noChangeArrowheads="1"/>
          </p:cNvPicPr>
          <p:nvPr/>
        </p:nvPicPr>
        <p:blipFill>
          <a:blip r:embed="rId1" cstate="print"/>
          <a:srcRect/>
          <a:stretch>
            <a:fillRect/>
          </a:stretch>
        </p:blipFill>
        <p:spPr bwMode="auto">
          <a:xfrm>
            <a:off x="1802122" y="1086040"/>
            <a:ext cx="5399238" cy="289729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29"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Class Expectations</a:t>
            </a:r>
            <a:endParaRPr lang="en-US" altLang="zh-CN" kern="1200" dirty="0">
              <a:latin typeface="+mj-lt"/>
              <a:ea typeface="MS PGothic" panose="020B0600070205080204" pitchFamily="1" charset="-128"/>
              <a:cs typeface="+mj-cs"/>
            </a:endParaRPr>
          </a:p>
        </p:txBody>
      </p:sp>
      <p:sp>
        <p:nvSpPr>
          <p:cNvPr id="22530" name="Content Placeholder 2"/>
          <p:cNvSpPr>
            <a:spLocks noGrp="1"/>
          </p:cNvSpPr>
          <p:nvPr>
            <p:ph idx="1"/>
          </p:nvPr>
        </p:nvSpPr>
        <p:spPr>
          <a:xfrm>
            <a:off x="1271486" y="571600"/>
            <a:ext cx="6730113" cy="4287000"/>
          </a:xfrm>
        </p:spPr>
        <p:txBody>
          <a:bodyPr vert="horz" wrap="square" lIns="68591" tIns="34295" rIns="68591" bIns="34295" anchor="t"/>
          <a:p>
            <a:pPr eaLnBrk="1" hangingPunct="1">
              <a:lnSpc>
                <a:spcPct val="150000"/>
              </a:lnSpc>
            </a:pPr>
            <a:r>
              <a:rPr lang="en-US" altLang="zh-CN" sz="1800" kern="1200">
                <a:latin typeface="+mn-lt"/>
                <a:ea typeface="MS PGothic" panose="020B0600070205080204" pitchFamily="1" charset="-128"/>
                <a:cs typeface="+mn-cs"/>
              </a:rPr>
              <a:t>Class participation</a:t>
            </a:r>
            <a:endParaRPr lang="en-US" altLang="zh-CN" sz="1800" kern="1200">
              <a:latin typeface="+mn-lt"/>
              <a:ea typeface="MS PGothic" panose="020B0600070205080204" pitchFamily="1" charset="-128"/>
              <a:cs typeface="+mn-cs"/>
            </a:endParaRPr>
          </a:p>
          <a:p>
            <a:pPr eaLnBrk="1" hangingPunct="1">
              <a:lnSpc>
                <a:spcPct val="150000"/>
              </a:lnSpc>
            </a:pPr>
            <a:r>
              <a:rPr lang="en-US" altLang="zh-CN" sz="1800" kern="1200">
                <a:latin typeface="+mn-lt"/>
                <a:ea typeface="MS PGothic" panose="020B0600070205080204" pitchFamily="1" charset="-128"/>
                <a:cs typeface="+mn-cs"/>
              </a:rPr>
              <a:t>Keep up with </a:t>
            </a:r>
            <a:r>
              <a:rPr lang="en-US" altLang="zh-CN" sz="1800" kern="1200">
                <a:solidFill>
                  <a:srgbClr val="0000FF"/>
                </a:solidFill>
                <a:latin typeface="+mn-lt"/>
                <a:ea typeface="MS PGothic" panose="020B0600070205080204" pitchFamily="1" charset="-128"/>
                <a:cs typeface="+mn-cs"/>
              </a:rPr>
              <a:t>reading</a:t>
            </a:r>
            <a:r>
              <a:rPr lang="en-US" altLang="zh-CN" sz="1800" kern="1200">
                <a:latin typeface="+mn-lt"/>
                <a:ea typeface="MS PGothic" panose="020B0600070205080204" pitchFamily="1" charset="-128"/>
                <a:cs typeface="+mn-cs"/>
              </a:rPr>
              <a:t> material</a:t>
            </a:r>
            <a:endParaRPr lang="en-US" altLang="zh-CN" sz="1800" kern="1200">
              <a:latin typeface="+mn-lt"/>
              <a:ea typeface="MS PGothic" panose="020B0600070205080204" pitchFamily="1" charset="-128"/>
              <a:cs typeface="+mn-cs"/>
            </a:endParaRPr>
          </a:p>
          <a:p>
            <a:pPr eaLnBrk="1" hangingPunct="1">
              <a:lnSpc>
                <a:spcPct val="150000"/>
              </a:lnSpc>
            </a:pPr>
            <a:r>
              <a:rPr lang="en-US" altLang="zh-CN" sz="1800" kern="1200">
                <a:latin typeface="+mn-lt"/>
                <a:ea typeface="MS PGothic" panose="020B0600070205080204" pitchFamily="1" charset="-128"/>
                <a:cs typeface="+mn-cs"/>
              </a:rPr>
              <a:t>Complete assignments and projects </a:t>
            </a:r>
            <a:r>
              <a:rPr lang="en-US" altLang="zh-CN" sz="1800" kern="1200">
                <a:solidFill>
                  <a:srgbClr val="0000FF"/>
                </a:solidFill>
                <a:latin typeface="+mn-lt"/>
                <a:ea typeface="MS PGothic" panose="020B0600070205080204" pitchFamily="1" charset="-128"/>
                <a:cs typeface="+mn-cs"/>
              </a:rPr>
              <a:t>on time</a:t>
            </a:r>
            <a:endParaRPr lang="en-US" altLang="zh-CN" sz="1800" kern="1200">
              <a:solidFill>
                <a:srgbClr val="0000FF"/>
              </a:solidFill>
              <a:latin typeface="+mn-lt"/>
              <a:ea typeface="MS PGothic" panose="020B0600070205080204" pitchFamily="1" charset="-128"/>
              <a:cs typeface="+mn-cs"/>
            </a:endParaRPr>
          </a:p>
          <a:p>
            <a:pPr eaLnBrk="1" hangingPunct="1">
              <a:lnSpc>
                <a:spcPct val="150000"/>
              </a:lnSpc>
            </a:pPr>
            <a:r>
              <a:rPr lang="en-US" altLang="zh-CN" sz="1800" kern="1200">
                <a:latin typeface="+mn-lt"/>
                <a:ea typeface="MS PGothic" panose="020B0600070205080204" pitchFamily="1" charset="-128"/>
                <a:cs typeface="+mn-cs"/>
              </a:rPr>
              <a:t>Submit clean, organized, and concise reports </a:t>
            </a:r>
            <a:endParaRPr lang="en-US" altLang="zh-CN" sz="1800" kern="1200">
              <a:latin typeface="+mn-lt"/>
              <a:ea typeface="MS PGothic" panose="020B0600070205080204" pitchFamily="1" charset="-128"/>
              <a:cs typeface="+mn-cs"/>
            </a:endParaRPr>
          </a:p>
          <a:p>
            <a:pPr eaLnBrk="1" hangingPunct="1">
              <a:lnSpc>
                <a:spcPct val="150000"/>
              </a:lnSpc>
            </a:pPr>
            <a:r>
              <a:rPr lang="en-US" altLang="zh-CN" sz="1800" kern="1200">
                <a:latin typeface="+mn-lt"/>
                <a:ea typeface="MS PGothic" panose="020B0600070205080204" pitchFamily="1" charset="-128"/>
                <a:cs typeface="+mn-cs"/>
              </a:rPr>
              <a:t>Identify potential </a:t>
            </a:r>
            <a:r>
              <a:rPr lang="en-US" altLang="zh-CN" sz="1800" kern="1200">
                <a:solidFill>
                  <a:srgbClr val="0000FF"/>
                </a:solidFill>
                <a:latin typeface="+mn-lt"/>
                <a:ea typeface="MS PGothic" panose="020B0600070205080204" pitchFamily="1" charset="-128"/>
                <a:cs typeface="+mn-cs"/>
              </a:rPr>
              <a:t>project partners </a:t>
            </a:r>
            <a:r>
              <a:rPr lang="en-US" altLang="zh-CN" sz="1800" kern="1200">
                <a:latin typeface="+mn-lt"/>
                <a:ea typeface="MS PGothic" panose="020B0600070205080204" pitchFamily="1" charset="-128"/>
                <a:cs typeface="+mn-cs"/>
              </a:rPr>
              <a:t>early (in one week, if possible)</a:t>
            </a:r>
            <a:endParaRPr lang="en-US" altLang="zh-CN" sz="1800" kern="1200">
              <a:latin typeface="+mn-lt"/>
              <a:ea typeface="MS PGothic" panose="020B0600070205080204" pitchFamily="1" charset="-128"/>
              <a:cs typeface="+mn-cs"/>
            </a:endParaRPr>
          </a:p>
          <a:p>
            <a:pPr eaLnBrk="1" hangingPunct="1">
              <a:lnSpc>
                <a:spcPct val="150000"/>
              </a:lnSpc>
            </a:pPr>
            <a:r>
              <a:rPr lang="en-US" altLang="zh-CN" sz="1800" kern="1200">
                <a:solidFill>
                  <a:srgbClr val="0000FF"/>
                </a:solidFill>
                <a:latin typeface="+mn-lt"/>
                <a:ea typeface="MS PGothic" panose="020B0600070205080204" pitchFamily="1" charset="-128"/>
                <a:cs typeface="+mn-cs"/>
              </a:rPr>
              <a:t>Brush up </a:t>
            </a:r>
            <a:r>
              <a:rPr lang="en-US" altLang="zh-CN" sz="1800" kern="1200">
                <a:latin typeface="+mn-lt"/>
                <a:ea typeface="MS PGothic" panose="020B0600070205080204" pitchFamily="1" charset="-128"/>
                <a:cs typeface="+mn-cs"/>
              </a:rPr>
              <a:t>prior knowledge (Probability theory, C Programming)</a:t>
            </a:r>
            <a:endParaRPr lang="en-US" altLang="zh-CN" sz="1800" kern="1200">
              <a:latin typeface="+mn-lt"/>
              <a:ea typeface="MS PGothic" panose="020B0600070205080204" pitchFamily="1" charset="-128"/>
              <a:cs typeface="+mn-cs"/>
            </a:endParaRPr>
          </a:p>
          <a:p>
            <a:pPr eaLnBrk="1" hangingPunct="1">
              <a:lnSpc>
                <a:spcPct val="150000"/>
              </a:lnSpc>
            </a:pPr>
            <a:r>
              <a:rPr lang="en-US" altLang="zh-CN" sz="1800" kern="1200">
                <a:latin typeface="+mn-lt"/>
                <a:ea typeface="MS PGothic" panose="020B0600070205080204" pitchFamily="1" charset="-128"/>
                <a:cs typeface="+mn-cs"/>
              </a:rPr>
              <a:t>Follow </a:t>
            </a:r>
            <a:r>
              <a:rPr lang="en-US" altLang="zh-CN" sz="1800" kern="1200">
                <a:solidFill>
                  <a:srgbClr val="0000FF"/>
                </a:solidFill>
                <a:latin typeface="+mn-lt"/>
                <a:ea typeface="MS PGothic" panose="020B0600070205080204" pitchFamily="1" charset="-128"/>
                <a:cs typeface="+mn-cs"/>
              </a:rPr>
              <a:t>academic integrity code</a:t>
            </a:r>
            <a:endParaRPr lang="en-US" altLang="zh-CN" sz="1800" kern="1200">
              <a:latin typeface="+mn-lt"/>
              <a:ea typeface="MS PGothic" panose="020B0600070205080204" pitchFamily="1" charset="-128"/>
              <a:cs typeface="+mn-cs"/>
            </a:endParaRPr>
          </a:p>
        </p:txBody>
      </p:sp>
      <p:sp>
        <p:nvSpPr>
          <p:cNvPr id="22531"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vs. Unreliable Communication</a:t>
            </a:r>
            <a:endParaRPr lang="en-US" dirty="0"/>
          </a:p>
        </p:txBody>
      </p:sp>
      <p:sp>
        <p:nvSpPr>
          <p:cNvPr id="3" name="Content Placeholder 2"/>
          <p:cNvSpPr>
            <a:spLocks noGrp="1"/>
          </p:cNvSpPr>
          <p:nvPr>
            <p:ph idx="1"/>
          </p:nvPr>
        </p:nvSpPr>
        <p:spPr/>
        <p:txBody>
          <a:bodyPr/>
          <a:lstStyle/>
          <a:p>
            <a:r>
              <a:rPr lang="en-US" sz="1800" dirty="0" smtClean="0"/>
              <a:t>Why would one prefer unreliable communication vs. reliable one?</a:t>
            </a:r>
            <a:endParaRPr lang="en-US" sz="1800" dirty="0" smtClean="0"/>
          </a:p>
          <a:p>
            <a:pPr marL="914400" lvl="1" indent="-457200">
              <a:buFont typeface="+mj-lt"/>
              <a:buAutoNum type="arabicPeriod"/>
            </a:pPr>
            <a:r>
              <a:rPr lang="en-US" sz="1500" dirty="0" smtClean="0"/>
              <a:t>Reliable communication may not be available: Ethernet.</a:t>
            </a:r>
            <a:endParaRPr lang="en-US" sz="1500" dirty="0" smtClean="0"/>
          </a:p>
          <a:p>
            <a:pPr lvl="2"/>
            <a:r>
              <a:rPr lang="en-US" sz="1200" dirty="0" smtClean="0"/>
              <a:t>Packets can be damaged. </a:t>
            </a:r>
            <a:endParaRPr lang="en-US" sz="1200" dirty="0"/>
          </a:p>
          <a:p>
            <a:pPr lvl="2"/>
            <a:r>
              <a:rPr lang="en-US" sz="1200" dirty="0" smtClean="0"/>
              <a:t>It is up to higher levels of protocol to recover from this problem.</a:t>
            </a:r>
            <a:endParaRPr lang="en-US" sz="1200" dirty="0" smtClean="0"/>
          </a:p>
          <a:p>
            <a:pPr lvl="2"/>
            <a:r>
              <a:rPr lang="en-US" sz="1200" dirty="0" smtClean="0"/>
              <a:t>Many reliable services are built on top of the unreliable service.</a:t>
            </a:r>
            <a:endParaRPr lang="en-US" sz="1200" dirty="0" smtClean="0"/>
          </a:p>
          <a:p>
            <a:pPr marL="914400" lvl="1" indent="-457200">
              <a:buFont typeface="+mj-lt"/>
              <a:buAutoNum type="arabicPeriod"/>
            </a:pPr>
            <a:r>
              <a:rPr lang="en-US" sz="1500" dirty="0" smtClean="0"/>
              <a:t>The delays for providing reliable service are not acceptable:</a:t>
            </a:r>
            <a:endParaRPr lang="en-US" sz="1500" dirty="0" smtClean="0"/>
          </a:p>
          <a:p>
            <a:pPr lvl="2"/>
            <a:r>
              <a:rPr lang="en-US" sz="1200" dirty="0" smtClean="0"/>
              <a:t>Real time applications such as multimedia.</a:t>
            </a:r>
            <a:endParaRPr lang="en-US" sz="1200" dirty="0"/>
          </a:p>
        </p:txBody>
      </p:sp>
    </p:spTree>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Service Primitives (1)</a:t>
            </a:r>
            <a:endParaRPr lang="en-US" dirty="0"/>
          </a:p>
        </p:txBody>
      </p:sp>
      <p:sp>
        <p:nvSpPr>
          <p:cNvPr id="3" name="Content Placeholder 2"/>
          <p:cNvSpPr>
            <a:spLocks noGrp="1"/>
          </p:cNvSpPr>
          <p:nvPr>
            <p:ph idx="1"/>
          </p:nvPr>
        </p:nvSpPr>
        <p:spPr/>
        <p:txBody>
          <a:bodyPr/>
          <a:lstStyle/>
          <a:p>
            <a:r>
              <a:rPr lang="en-US" sz="1800" dirty="0" smtClean="0"/>
              <a:t>A service is formally specified by a set of </a:t>
            </a:r>
            <a:r>
              <a:rPr lang="en-US" sz="1800" dirty="0" smtClean="0">
                <a:solidFill>
                  <a:srgbClr val="7030A0"/>
                </a:solidFill>
              </a:rPr>
              <a:t>primitives</a:t>
            </a:r>
            <a:r>
              <a:rPr lang="en-US" sz="1800" dirty="0" smtClean="0"/>
              <a:t> (operations).</a:t>
            </a:r>
            <a:endParaRPr lang="en-US" sz="1800" dirty="0" smtClean="0"/>
          </a:p>
          <a:p>
            <a:r>
              <a:rPr lang="en-US" sz="1800" dirty="0" smtClean="0"/>
              <a:t>Primitives are operations that are available to the user processes to access the service. </a:t>
            </a:r>
            <a:endParaRPr lang="en-US" sz="1800" dirty="0" smtClean="0"/>
          </a:p>
          <a:p>
            <a:r>
              <a:rPr lang="en-US" sz="1800" dirty="0" smtClean="0"/>
              <a:t>The set of primitives available are different for connection-oriented services from those of connectionless service.</a:t>
            </a:r>
            <a:endParaRPr lang="en-US" sz="1800" dirty="0" smtClean="0"/>
          </a:p>
          <a:p>
            <a:r>
              <a:rPr lang="en-US" sz="1800" dirty="0" smtClean="0"/>
              <a:t>Example in the next slide</a:t>
            </a:r>
            <a:endParaRPr lang="en-US" sz="1800" dirty="0"/>
          </a:p>
        </p:txBody>
      </p:sp>
    </p:spTree>
  </p:cSld>
  <p:clrMapOvr>
    <a:masterClrMapping/>
  </p:clrMapOvr>
  <p:transition>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2700" dirty="0" smtClean="0">
                <a:cs typeface="Arial" panose="020B0604020202020204" pitchFamily="34" charset="0"/>
              </a:rPr>
              <a:t>Service Primitives (1)</a:t>
            </a:r>
            <a:endParaRPr lang="en-US" sz="2700" dirty="0" smtClean="0">
              <a:cs typeface="Arial" panose="020B0604020202020204" pitchFamily="34" charset="0"/>
            </a:endParaRPr>
          </a:p>
        </p:txBody>
      </p:sp>
      <p:sp>
        <p:nvSpPr>
          <p:cNvPr id="25603" name="Content Placeholder 2"/>
          <p:cNvSpPr>
            <a:spLocks noGrp="1"/>
          </p:cNvSpPr>
          <p:nvPr>
            <p:ph idx="1"/>
          </p:nvPr>
        </p:nvSpPr>
        <p:spPr/>
        <p:txBody>
          <a:bodyPr/>
          <a:lstStyle/>
          <a:p>
            <a:pPr algn="ctr" eaLnBrk="1" hangingPunct="1">
              <a:buFontTx/>
              <a:buNone/>
            </a:pPr>
            <a:r>
              <a:rPr lang="en-US" dirty="0" smtClean="0">
                <a:latin typeface="Arial" panose="020B0604020202020204" pitchFamily="34" charset="0"/>
                <a:cs typeface="Arial" panose="020B0604020202020204" pitchFamily="34" charset="0"/>
              </a:rPr>
              <a:t>Six service primitives that provide a simple connection-oriented </a:t>
            </a:r>
            <a:endParaRPr lang="en-US" dirty="0" smtClean="0">
              <a:latin typeface="Arial" panose="020B0604020202020204" pitchFamily="34" charset="0"/>
              <a:cs typeface="Arial" panose="020B0604020202020204" pitchFamily="34" charset="0"/>
            </a:endParaRPr>
          </a:p>
          <a:p>
            <a:pPr algn="ctr" eaLnBrk="1" hangingPunct="1">
              <a:buFontTx/>
              <a:buNone/>
            </a:pPr>
            <a:r>
              <a:rPr lang="en-US" dirty="0" smtClean="0">
                <a:latin typeface="Arial" panose="020B0604020202020204" pitchFamily="34" charset="0"/>
                <a:cs typeface="Arial" panose="020B0604020202020204" pitchFamily="34" charset="0"/>
              </a:rPr>
              <a:t>service</a:t>
            </a:r>
            <a:endParaRPr lang="en-US" dirty="0" smtClean="0">
              <a:latin typeface="Arial" panose="020B0604020202020204" pitchFamily="34" charset="0"/>
              <a:cs typeface="Arial" panose="020B0604020202020204" pitchFamily="34" charset="0"/>
            </a:endParaRPr>
          </a:p>
        </p:txBody>
      </p:sp>
      <p:sp>
        <p:nvSpPr>
          <p:cNvPr id="25604"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5605" name="Picture 6"/>
          <p:cNvPicPr>
            <a:picLocks noChangeAspect="1" noChangeArrowheads="1"/>
          </p:cNvPicPr>
          <p:nvPr/>
        </p:nvPicPr>
        <p:blipFill>
          <a:blip r:embed="rId1" cstate="print"/>
          <a:srcRect/>
          <a:stretch>
            <a:fillRect/>
          </a:stretch>
        </p:blipFill>
        <p:spPr bwMode="auto">
          <a:xfrm>
            <a:off x="1692565" y="1888646"/>
            <a:ext cx="5758870" cy="229354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Service </a:t>
            </a:r>
            <a:r>
              <a:rPr lang="en-US" dirty="0" smtClean="0">
                <a:cs typeface="Arial" panose="020B0604020202020204" pitchFamily="34" charset="0"/>
              </a:rPr>
              <a:t>Primitives</a:t>
            </a:r>
            <a:endParaRPr lang="en-US" dirty="0"/>
          </a:p>
        </p:txBody>
      </p:sp>
      <p:sp>
        <p:nvSpPr>
          <p:cNvPr id="3" name="Content Placeholder 2"/>
          <p:cNvSpPr>
            <a:spLocks noGrp="1"/>
          </p:cNvSpPr>
          <p:nvPr>
            <p:ph idx="1"/>
          </p:nvPr>
        </p:nvSpPr>
        <p:spPr/>
        <p:txBody>
          <a:bodyPr/>
          <a:lstStyle/>
          <a:p>
            <a:r>
              <a:rPr lang="en-US" sz="1800" dirty="0" smtClean="0"/>
              <a:t>The primitives presented in the previous slide might be used for request-reply interaction in a client-server environment:</a:t>
            </a:r>
            <a:endParaRPr lang="en-US" sz="1800" dirty="0" smtClean="0"/>
          </a:p>
          <a:p>
            <a:pPr marL="457200" indent="-457200">
              <a:buFont typeface="+mj-lt"/>
              <a:buAutoNum type="arabicPeriod"/>
            </a:pPr>
            <a:r>
              <a:rPr lang="en-US" sz="1800" dirty="0" smtClean="0"/>
              <a:t>Server executes </a:t>
            </a:r>
            <a:r>
              <a:rPr lang="en-US" sz="1800" dirty="0" smtClean="0">
                <a:solidFill>
                  <a:srgbClr val="7030A0"/>
                </a:solidFill>
              </a:rPr>
              <a:t>LISTEN</a:t>
            </a:r>
            <a:r>
              <a:rPr lang="en-US" sz="1800" dirty="0" smtClean="0"/>
              <a:t> to indicate that it is prepared to accept incoming connections.</a:t>
            </a:r>
            <a:endParaRPr lang="en-US" sz="1800" dirty="0" smtClean="0"/>
          </a:p>
          <a:p>
            <a:pPr marL="857250" lvl="1" indent="-457200"/>
            <a:r>
              <a:rPr lang="en-US" sz="1500" dirty="0" smtClean="0"/>
              <a:t>Blocking system call.</a:t>
            </a:r>
            <a:endParaRPr lang="en-US" sz="1500" dirty="0" smtClean="0"/>
          </a:p>
          <a:p>
            <a:pPr marL="857250" lvl="1" indent="-457200"/>
            <a:r>
              <a:rPr lang="en-US" sz="1500" dirty="0" smtClean="0"/>
              <a:t>The server process is blocked until a request for connection appears.</a:t>
            </a:r>
            <a:endParaRPr lang="en-US" sz="1500" dirty="0" smtClean="0"/>
          </a:p>
          <a:p>
            <a:pPr marL="457200" indent="-457200">
              <a:buFont typeface="+mj-lt"/>
              <a:buAutoNum type="arabicPeriod"/>
            </a:pPr>
            <a:r>
              <a:rPr lang="en-US" sz="1800" dirty="0" smtClean="0"/>
              <a:t>Client process executes </a:t>
            </a:r>
            <a:r>
              <a:rPr lang="en-US" sz="1800" dirty="0" smtClean="0">
                <a:solidFill>
                  <a:srgbClr val="7030A0"/>
                </a:solidFill>
              </a:rPr>
              <a:t>CONNECT</a:t>
            </a:r>
            <a:r>
              <a:rPr lang="en-US" sz="1800" dirty="0" smtClean="0"/>
              <a:t> to establish a connection (1) with the server.</a:t>
            </a:r>
            <a:endParaRPr lang="en-US" sz="1800" dirty="0" smtClean="0"/>
          </a:p>
          <a:p>
            <a:pPr marL="857250" lvl="1" indent="-457200"/>
            <a:r>
              <a:rPr lang="en-US" sz="1500" dirty="0" smtClean="0"/>
              <a:t>Specifies who to connect to (parameter giving the server’s address).</a:t>
            </a:r>
            <a:endParaRPr lang="en-US" sz="1500" dirty="0" smtClean="0"/>
          </a:p>
          <a:p>
            <a:pPr marL="857250" lvl="1" indent="-457200"/>
            <a:r>
              <a:rPr lang="en-US" sz="1500" dirty="0" smtClean="0"/>
              <a:t>OS sends a packed to the peer asking it to connect (See Figure next slide). </a:t>
            </a:r>
            <a:endParaRPr lang="en-US" sz="1500" dirty="0" smtClean="0"/>
          </a:p>
          <a:p>
            <a:pPr marL="857250" lvl="1" indent="-457200"/>
            <a:r>
              <a:rPr lang="en-US" sz="1500" dirty="0" smtClean="0"/>
              <a:t>Client process is suspended until there is a response.</a:t>
            </a:r>
            <a:endParaRPr lang="en-US" sz="1500" dirty="0"/>
          </a:p>
        </p:txBody>
      </p:sp>
    </p:spTree>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Service </a:t>
            </a:r>
            <a:r>
              <a:rPr lang="en-US" dirty="0" smtClean="0">
                <a:cs typeface="Arial" panose="020B0604020202020204" pitchFamily="34"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sz="1800" dirty="0" smtClean="0"/>
              <a:t>The server process can establish the connection by executing </a:t>
            </a:r>
            <a:r>
              <a:rPr lang="en-US" sz="1800" dirty="0" smtClean="0">
                <a:solidFill>
                  <a:srgbClr val="7030A0"/>
                </a:solidFill>
              </a:rPr>
              <a:t>ACCEPT</a:t>
            </a:r>
            <a:r>
              <a:rPr lang="en-US" sz="1800" dirty="0" smtClean="0"/>
              <a:t> primitive (2).</a:t>
            </a:r>
            <a:endParaRPr lang="en-US" sz="1800" dirty="0" smtClean="0"/>
          </a:p>
          <a:p>
            <a:pPr marL="857250" lvl="1" indent="-457200"/>
            <a:r>
              <a:rPr lang="en-US" sz="1500" dirty="0" smtClean="0"/>
              <a:t>OS sees that the packet is requesting a connection upon reception of the packet.</a:t>
            </a:r>
            <a:endParaRPr lang="en-US" sz="1500" dirty="0" smtClean="0"/>
          </a:p>
          <a:p>
            <a:pPr marL="857250" lvl="1" indent="-457200"/>
            <a:r>
              <a:rPr lang="en-US" sz="1500" dirty="0" smtClean="0"/>
              <a:t>OS checks to see if there is a listener and if so it unblocks it. </a:t>
            </a:r>
            <a:endParaRPr lang="en-US" sz="1500" dirty="0" smtClean="0"/>
          </a:p>
          <a:p>
            <a:pPr marL="857250" lvl="1" indent="-457200"/>
            <a:r>
              <a:rPr lang="en-US" sz="1500" dirty="0" smtClean="0"/>
              <a:t>Sends a response back to the client process to accept the connection.</a:t>
            </a:r>
            <a:endParaRPr lang="en-US" sz="1500" dirty="0" smtClean="0"/>
          </a:p>
          <a:p>
            <a:pPr marL="857250" lvl="1" indent="-457200"/>
            <a:r>
              <a:rPr lang="en-US" sz="1500" dirty="0" smtClean="0"/>
              <a:t>The arrival of this response then releases the client.</a:t>
            </a:r>
            <a:endParaRPr lang="en-US" sz="1500" dirty="0" smtClean="0"/>
          </a:p>
          <a:p>
            <a:pPr marL="857250" lvl="1" indent="-457200"/>
            <a:r>
              <a:rPr lang="en-US" sz="1500" dirty="0" smtClean="0"/>
              <a:t>At this point both client and server a running and they have connection established.</a:t>
            </a:r>
            <a:endParaRPr lang="en-US" sz="1500" dirty="0" smtClean="0"/>
          </a:p>
          <a:p>
            <a:pPr marL="457200" indent="-457200">
              <a:buFont typeface="+mj-lt"/>
              <a:buAutoNum type="arabicPeriod" startAt="4"/>
            </a:pPr>
            <a:r>
              <a:rPr lang="en-US" sz="1800" dirty="0" smtClean="0"/>
              <a:t>The server will execute </a:t>
            </a:r>
            <a:r>
              <a:rPr lang="en-US" sz="1800" dirty="0" smtClean="0">
                <a:solidFill>
                  <a:srgbClr val="7030A0"/>
                </a:solidFill>
              </a:rPr>
              <a:t>RECEIVE</a:t>
            </a:r>
            <a:r>
              <a:rPr lang="en-US" sz="1800" dirty="0" smtClean="0"/>
              <a:t> to prepare to accept the first request. </a:t>
            </a:r>
            <a:endParaRPr lang="en-US" sz="1800" dirty="0" smtClean="0"/>
          </a:p>
          <a:p>
            <a:pPr marL="857250" lvl="1" indent="-457200"/>
            <a:r>
              <a:rPr lang="en-US" sz="1500" dirty="0" smtClean="0"/>
              <a:t>Server does this immediately upon being released from the LISTEN, before acknowledgment can get back to the client.</a:t>
            </a:r>
            <a:endParaRPr lang="en-US" sz="1500" dirty="0" smtClean="0"/>
          </a:p>
          <a:p>
            <a:pPr marL="857250" lvl="1" indent="-457200"/>
            <a:r>
              <a:rPr lang="en-US" sz="1500" dirty="0" smtClean="0"/>
              <a:t>The RECEIVE is a blocking call.</a:t>
            </a:r>
            <a:endParaRPr lang="en-US" sz="1500" dirty="0"/>
          </a:p>
        </p:txBody>
      </p:sp>
    </p:spTree>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Service </a:t>
            </a:r>
            <a:r>
              <a:rPr lang="en-US" dirty="0" smtClean="0">
                <a:cs typeface="Arial" panose="020B0604020202020204" pitchFamily="34"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5"/>
            </a:pPr>
            <a:r>
              <a:rPr lang="en-US" sz="1800" dirty="0" smtClean="0"/>
              <a:t>The client will execute </a:t>
            </a:r>
            <a:r>
              <a:rPr lang="en-US" sz="1800" dirty="0" smtClean="0">
                <a:solidFill>
                  <a:srgbClr val="7030A0"/>
                </a:solidFill>
              </a:rPr>
              <a:t>SEND</a:t>
            </a:r>
            <a:r>
              <a:rPr lang="en-US" sz="1800" dirty="0" smtClean="0"/>
              <a:t> to transmit its request </a:t>
            </a:r>
            <a:r>
              <a:rPr lang="en-US" sz="1800" dirty="0"/>
              <a:t>(3) </a:t>
            </a:r>
            <a:r>
              <a:rPr lang="en-US" sz="1800" dirty="0" smtClean="0"/>
              <a:t>followed by </a:t>
            </a:r>
            <a:r>
              <a:rPr lang="en-US" sz="1800" dirty="0" smtClean="0">
                <a:solidFill>
                  <a:srgbClr val="7030A0"/>
                </a:solidFill>
              </a:rPr>
              <a:t>RECEIVE</a:t>
            </a:r>
            <a:r>
              <a:rPr lang="en-US" sz="1800" dirty="0" smtClean="0"/>
              <a:t> to get the reply. </a:t>
            </a:r>
            <a:endParaRPr lang="en-US" sz="1800" dirty="0" smtClean="0"/>
          </a:p>
          <a:p>
            <a:pPr marL="857250" lvl="1" indent="-457200"/>
            <a:r>
              <a:rPr lang="en-US" sz="1500" dirty="0" smtClean="0"/>
              <a:t>The arrival of the request packed at the Server unblocks it  so it can handle the request. </a:t>
            </a:r>
            <a:endParaRPr lang="en-US" sz="1500" dirty="0" smtClean="0"/>
          </a:p>
          <a:p>
            <a:pPr marL="857250" lvl="1" indent="-457200"/>
            <a:r>
              <a:rPr lang="en-US" sz="1500" dirty="0" smtClean="0"/>
              <a:t>After the server has done the work it will issue a SEND to return the answer to the client (4).</a:t>
            </a:r>
            <a:endParaRPr lang="en-US" sz="1500" dirty="0" smtClean="0"/>
          </a:p>
          <a:p>
            <a:pPr marL="857250" lvl="1" indent="-457200"/>
            <a:r>
              <a:rPr lang="en-US" sz="1500" dirty="0" smtClean="0"/>
              <a:t>The arrival of the this packed unblocks the client which can now inspect the answer.</a:t>
            </a:r>
            <a:endParaRPr lang="en-US" sz="1500" dirty="0" smtClean="0"/>
          </a:p>
          <a:p>
            <a:pPr marL="857250" lvl="1" indent="-457200"/>
            <a:r>
              <a:rPr lang="en-US" sz="1500" dirty="0" smtClean="0"/>
              <a:t>If further request are required it can make them now.</a:t>
            </a:r>
            <a:endParaRPr lang="en-US" sz="1500" dirty="0" smtClean="0"/>
          </a:p>
        </p:txBody>
      </p:sp>
    </p:spTree>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Service </a:t>
            </a:r>
            <a:r>
              <a:rPr lang="en-US" dirty="0" smtClean="0">
                <a:cs typeface="Arial" panose="020B0604020202020204" pitchFamily="34"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sz="1800" dirty="0" smtClean="0"/>
              <a:t>When the client is done it executed </a:t>
            </a:r>
            <a:r>
              <a:rPr lang="en-US" sz="1800" dirty="0" smtClean="0">
                <a:solidFill>
                  <a:srgbClr val="7030A0"/>
                </a:solidFill>
              </a:rPr>
              <a:t>DISCONNECT </a:t>
            </a:r>
            <a:r>
              <a:rPr lang="en-US" sz="1800" dirty="0" smtClean="0"/>
              <a:t>to terminate the connection (5).</a:t>
            </a:r>
            <a:endParaRPr lang="en-US" sz="1800" dirty="0" smtClean="0"/>
          </a:p>
          <a:p>
            <a:pPr marL="857250" lvl="1" indent="-457200"/>
            <a:r>
              <a:rPr lang="en-US" sz="1500" dirty="0" smtClean="0"/>
              <a:t>Initial DICONNECT is a blocking call, suspending the client and sending a packet to the server saying that the connection is no longer needed.</a:t>
            </a:r>
            <a:endParaRPr lang="en-US" sz="1500" dirty="0" smtClean="0"/>
          </a:p>
          <a:p>
            <a:pPr marL="857250" lvl="1" indent="-457200"/>
            <a:r>
              <a:rPr lang="en-US" sz="1500" dirty="0" smtClean="0"/>
              <a:t>When the server gets the packed it also issues a DISCONNECT of its own, acknowledging the client and releasing the connection (6).</a:t>
            </a:r>
            <a:endParaRPr lang="en-US" sz="1500" dirty="0" smtClean="0"/>
          </a:p>
          <a:p>
            <a:pPr marL="857250" lvl="1" indent="-457200"/>
            <a:r>
              <a:rPr lang="en-US" sz="1500" dirty="0" smtClean="0"/>
              <a:t>When the server’s packet gets back to the client machine, the client process is released and the connection is broken.</a:t>
            </a:r>
            <a:endParaRPr lang="en-US" sz="1500" dirty="0"/>
          </a:p>
        </p:txBody>
      </p:sp>
    </p:spTree>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2700" dirty="0" smtClean="0">
                <a:cs typeface="Arial" panose="020B0604020202020204" pitchFamily="34" charset="0"/>
              </a:rPr>
              <a:t>Service Primitives (2)</a:t>
            </a:r>
            <a:endParaRPr lang="en-US" sz="2700" dirty="0" smtClean="0">
              <a:cs typeface="Arial" panose="020B0604020202020204" pitchFamily="34" charset="0"/>
            </a:endParaRPr>
          </a:p>
        </p:txBody>
      </p:sp>
      <p:sp>
        <p:nvSpPr>
          <p:cNvPr id="26627" name="Content Placeholder 2"/>
          <p:cNvSpPr>
            <a:spLocks noGrp="1"/>
          </p:cNvSpPr>
          <p:nvPr>
            <p:ph idx="1"/>
          </p:nvPr>
        </p:nvSpPr>
        <p:spPr>
          <a:xfrm>
            <a:off x="1142400" y="4115520"/>
            <a:ext cx="6859200" cy="62876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A simple client-server interaction using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acknowledged datagrams</a:t>
            </a:r>
            <a:r>
              <a:rPr lang="en-US" smtClean="0"/>
              <a:t>.</a:t>
            </a:r>
            <a:endParaRPr lang="en-US" smtClean="0"/>
          </a:p>
        </p:txBody>
      </p:sp>
      <p:sp>
        <p:nvSpPr>
          <p:cNvPr id="26629"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6628" name="Picture 2"/>
          <p:cNvPicPr>
            <a:picLocks noChangeAspect="1" noChangeArrowheads="1"/>
          </p:cNvPicPr>
          <p:nvPr/>
        </p:nvPicPr>
        <p:blipFill>
          <a:blip r:embed="rId1" cstate="print"/>
          <a:srcRect/>
          <a:stretch>
            <a:fillRect/>
          </a:stretch>
        </p:blipFill>
        <p:spPr bwMode="auto">
          <a:xfrm>
            <a:off x="1256720" y="1486160"/>
            <a:ext cx="6612698" cy="200417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Primitives</a:t>
            </a:r>
            <a:endParaRPr lang="en-US" dirty="0"/>
          </a:p>
        </p:txBody>
      </p:sp>
      <p:sp>
        <p:nvSpPr>
          <p:cNvPr id="3" name="Content Placeholder 2"/>
          <p:cNvSpPr>
            <a:spLocks noGrp="1"/>
          </p:cNvSpPr>
          <p:nvPr>
            <p:ph idx="1"/>
          </p:nvPr>
        </p:nvSpPr>
        <p:spPr/>
        <p:txBody>
          <a:bodyPr/>
          <a:lstStyle/>
          <a:p>
            <a:r>
              <a:rPr lang="en-US" sz="1800" dirty="0" smtClean="0"/>
              <a:t>Many things can go wrong:</a:t>
            </a:r>
            <a:endParaRPr lang="en-US" sz="1800" dirty="0" smtClean="0"/>
          </a:p>
          <a:p>
            <a:pPr lvl="1"/>
            <a:r>
              <a:rPr lang="en-US" sz="1500" dirty="0" smtClean="0"/>
              <a:t>Timing (e.g., CONNECT is done before LISTEN)</a:t>
            </a:r>
            <a:endParaRPr lang="en-US" sz="1500" dirty="0" smtClean="0"/>
          </a:p>
          <a:p>
            <a:pPr lvl="1"/>
            <a:r>
              <a:rPr lang="en-US" sz="1500" dirty="0" smtClean="0"/>
              <a:t>Packets can get lost, …</a:t>
            </a:r>
            <a:endParaRPr lang="en-US" sz="1500" dirty="0" smtClean="0"/>
          </a:p>
          <a:p>
            <a:pPr lvl="1"/>
            <a:endParaRPr lang="en-US" sz="1500" dirty="0"/>
          </a:p>
          <a:p>
            <a:r>
              <a:rPr lang="en-US" sz="1800" dirty="0" smtClean="0"/>
              <a:t>Why not using connectionless service:</a:t>
            </a:r>
            <a:endParaRPr lang="en-US" sz="1800" dirty="0" smtClean="0"/>
          </a:p>
          <a:p>
            <a:pPr lvl="1"/>
            <a:r>
              <a:rPr lang="en-US" sz="1500" dirty="0" smtClean="0"/>
              <a:t>Only two (2) packets would be needed vs. six (6), however,</a:t>
            </a:r>
            <a:endParaRPr lang="en-US" sz="1500" dirty="0" smtClean="0"/>
          </a:p>
          <a:p>
            <a:pPr lvl="1"/>
            <a:r>
              <a:rPr lang="en-US" sz="1500" dirty="0" smtClean="0"/>
              <a:t>Large messages</a:t>
            </a:r>
            <a:endParaRPr lang="en-US" sz="1500" dirty="0" smtClean="0"/>
          </a:p>
          <a:p>
            <a:pPr lvl="1"/>
            <a:r>
              <a:rPr lang="en-US" sz="1500" dirty="0" smtClean="0"/>
              <a:t>Transmission errors</a:t>
            </a:r>
            <a:endParaRPr lang="en-US" sz="1500" dirty="0" smtClean="0"/>
          </a:p>
          <a:p>
            <a:pPr lvl="1"/>
            <a:r>
              <a:rPr lang="en-US" sz="1500" dirty="0" smtClean="0"/>
              <a:t>Lost packets</a:t>
            </a:r>
            <a:endParaRPr lang="en-US" sz="1500" dirty="0" smtClean="0"/>
          </a:p>
          <a:p>
            <a:pPr lvl="1"/>
            <a:r>
              <a:rPr lang="en-US" sz="1500" dirty="0" smtClean="0"/>
              <a:t>Etc.</a:t>
            </a:r>
            <a:endParaRPr lang="en-US" sz="1500" dirty="0" smtClean="0"/>
          </a:p>
          <a:p>
            <a:r>
              <a:rPr lang="en-US" sz="1800" dirty="0" smtClean="0"/>
              <a:t>Example:</a:t>
            </a:r>
            <a:endParaRPr lang="en-US" sz="1800" dirty="0" smtClean="0"/>
          </a:p>
          <a:p>
            <a:pPr lvl="1"/>
            <a:r>
              <a:rPr lang="en-US" sz="1500" dirty="0" smtClean="0"/>
              <a:t>How would the client know whether the last packet actually received was really the last packet sent?</a:t>
            </a:r>
            <a:endParaRPr lang="en-US" sz="1500" dirty="0" smtClean="0"/>
          </a:p>
        </p:txBody>
      </p:sp>
    </p:spTree>
  </p:cSld>
  <p:clrMapOvr>
    <a:masterClrMapping/>
  </p:clrMapOvr>
  <p:transition>
    <p:fade thruBlk="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The Relationship of Services to Protocols</a:t>
            </a:r>
            <a:endParaRPr lang="en-US" dirty="0"/>
          </a:p>
        </p:txBody>
      </p:sp>
      <p:sp>
        <p:nvSpPr>
          <p:cNvPr id="3" name="Content Placeholder 2"/>
          <p:cNvSpPr>
            <a:spLocks noGrp="1"/>
          </p:cNvSpPr>
          <p:nvPr>
            <p:ph idx="1"/>
          </p:nvPr>
        </p:nvSpPr>
        <p:spPr/>
        <p:txBody>
          <a:bodyPr/>
          <a:lstStyle/>
          <a:p>
            <a:r>
              <a:rPr lang="en-US" sz="1800" dirty="0" smtClean="0"/>
              <a:t>A </a:t>
            </a:r>
            <a:r>
              <a:rPr lang="en-US" sz="1800" i="1" dirty="0" smtClean="0">
                <a:solidFill>
                  <a:srgbClr val="7030A0"/>
                </a:solidFill>
              </a:rPr>
              <a:t>service</a:t>
            </a:r>
            <a:r>
              <a:rPr lang="en-US" sz="1800" dirty="0" smtClean="0">
                <a:solidFill>
                  <a:srgbClr val="7030A0"/>
                </a:solidFill>
              </a:rPr>
              <a:t> </a:t>
            </a:r>
            <a:r>
              <a:rPr lang="en-US" sz="1800" dirty="0" smtClean="0"/>
              <a:t>is a set of primitives (operations) that a layer provides to the layer above it.</a:t>
            </a:r>
            <a:endParaRPr lang="en-US" sz="1800" dirty="0" smtClean="0"/>
          </a:p>
          <a:p>
            <a:pPr lvl="1"/>
            <a:r>
              <a:rPr lang="en-US" sz="1500" dirty="0" smtClean="0"/>
              <a:t>The service defines what operations the layer is prepared to perform on behalf of its users, but it does not say anything at all about how these operation are implemented.</a:t>
            </a:r>
            <a:endParaRPr lang="en-US" sz="1500" dirty="0" smtClean="0"/>
          </a:p>
          <a:p>
            <a:r>
              <a:rPr lang="en-US" sz="1800" dirty="0" smtClean="0"/>
              <a:t>A </a:t>
            </a:r>
            <a:r>
              <a:rPr lang="en-US" sz="1800" i="1" dirty="0" smtClean="0">
                <a:solidFill>
                  <a:srgbClr val="7030A0"/>
                </a:solidFill>
              </a:rPr>
              <a:t>protocol</a:t>
            </a:r>
            <a:r>
              <a:rPr lang="en-US" sz="1800" dirty="0" smtClean="0"/>
              <a:t> is a set of rules governing the format and meaning of the packets, or messages that are exchanged by the peer entities within a layer.</a:t>
            </a:r>
            <a:endParaRPr lang="en-US" sz="1800" dirty="0" smtClean="0"/>
          </a:p>
          <a:p>
            <a:pPr lvl="1"/>
            <a:r>
              <a:rPr lang="en-US" sz="1500" dirty="0" smtClean="0"/>
              <a:t>Entities use protocols to implement their service definitions.</a:t>
            </a:r>
            <a:endParaRPr lang="en-US" sz="1500" dirty="0" smtClean="0"/>
          </a:p>
          <a:p>
            <a:pPr lvl="1"/>
            <a:r>
              <a:rPr lang="en-US" sz="1500" dirty="0" smtClean="0"/>
              <a:t>They are free to change their protocols at will, provided they do not change the service visible to their users. </a:t>
            </a:r>
            <a:endParaRPr lang="en-US" sz="1500" dirty="0" smtClean="0"/>
          </a:p>
          <a:p>
            <a:pPr lvl="1"/>
            <a:r>
              <a:rPr lang="en-US" sz="1500" dirty="0" smtClean="0"/>
              <a:t>In this way the service and the protocol are completely decoupled.</a:t>
            </a:r>
            <a:endParaRPr lang="en-US" sz="1500" dirty="0" smtClean="0"/>
          </a:p>
          <a:p>
            <a:pPr lvl="1"/>
            <a:endParaRPr lang="en-US" sz="15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p:sp>
        <p:nvSpPr>
          <p:cNvPr id="25601"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           Key to Success</a:t>
            </a:r>
            <a:endParaRPr lang="en-US" altLang="zh-CN" kern="1200" dirty="0">
              <a:latin typeface="+mj-lt"/>
              <a:ea typeface="MS PGothic" panose="020B0600070205080204" pitchFamily="1" charset="-128"/>
              <a:cs typeface="+mj-cs"/>
            </a:endParaRPr>
          </a:p>
        </p:txBody>
      </p:sp>
      <p:sp>
        <p:nvSpPr>
          <p:cNvPr id="25602" name="Content Placeholder 2"/>
          <p:cNvSpPr>
            <a:spLocks noGrp="1"/>
          </p:cNvSpPr>
          <p:nvPr>
            <p:ph idx="1"/>
          </p:nvPr>
        </p:nvSpPr>
        <p:spPr>
          <a:xfrm>
            <a:off x="1256720" y="971720"/>
            <a:ext cx="6630560" cy="3829720"/>
          </a:xfrm>
        </p:spPr>
        <p:txBody>
          <a:bodyPr vert="horz" wrap="square" lIns="68591" tIns="34295" rIns="68591" bIns="34295" anchor="t"/>
          <a:p>
            <a:pPr eaLnBrk="1" hangingPunct="1"/>
            <a:r>
              <a:rPr lang="en-US" altLang="zh-CN" sz="2100" kern="1200" dirty="0">
                <a:solidFill>
                  <a:srgbClr val="0000FF"/>
                </a:solidFill>
                <a:latin typeface="+mn-lt"/>
                <a:ea typeface="MS PGothic" panose="020B0600070205080204" pitchFamily="1" charset="-128"/>
                <a:cs typeface="+mn-cs"/>
              </a:rPr>
              <a:t>Attendance</a:t>
            </a:r>
            <a:endParaRPr lang="en-US" altLang="zh-CN" sz="2100"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Pay attention to lectures and keep extra notes</a:t>
            </a:r>
            <a:endParaRPr lang="en-US" altLang="zh-CN"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Ask questions </a:t>
            </a:r>
            <a:endParaRPr lang="en-US" altLang="zh-CN" sz="1800" kern="1200" dirty="0">
              <a:latin typeface="+mn-lt"/>
              <a:ea typeface="MS PGothic" panose="020B0600070205080204" pitchFamily="1" charset="-128"/>
              <a:cs typeface="+mn-cs"/>
            </a:endParaRPr>
          </a:p>
          <a:p>
            <a:pPr lvl="1" eaLnBrk="1" hangingPunct="1"/>
            <a:endParaRPr lang="en-US" altLang="zh-CN" sz="900" kern="1200" dirty="0">
              <a:latin typeface="+mn-lt"/>
              <a:ea typeface="MS PGothic" panose="020B0600070205080204" pitchFamily="1" charset="-128"/>
              <a:cs typeface="+mn-cs"/>
            </a:endParaRPr>
          </a:p>
          <a:p>
            <a:pPr eaLnBrk="1" hangingPunct="1"/>
            <a:r>
              <a:rPr lang="en-US" altLang="zh-CN" sz="2100" kern="1200" dirty="0">
                <a:solidFill>
                  <a:srgbClr val="0000FF"/>
                </a:solidFill>
                <a:latin typeface="+mn-lt"/>
                <a:ea typeface="MS PGothic" panose="020B0600070205080204" pitchFamily="1" charset="-128"/>
                <a:cs typeface="+mn-cs"/>
              </a:rPr>
              <a:t>Effort</a:t>
            </a:r>
            <a:endParaRPr lang="en-US" altLang="zh-CN" sz="2100"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Do homework on your own. It</a:t>
            </a:r>
            <a:r>
              <a:rPr lang="ja-JP" altLang="en-US" sz="1800" kern="1200" dirty="0">
                <a:latin typeface="+mn-lt"/>
                <a:ea typeface="MS PGothic" panose="020B0600070205080204" pitchFamily="1" charset="-128"/>
                <a:cs typeface="+mn-cs"/>
              </a:rPr>
              <a:t>’</a:t>
            </a:r>
            <a:r>
              <a:rPr lang="en-US" altLang="ja-JP" sz="1800" kern="1200" dirty="0">
                <a:latin typeface="+mn-lt"/>
                <a:ea typeface="MS PGothic" panose="020B0600070205080204" pitchFamily="1" charset="-128"/>
                <a:cs typeface="+mn-cs"/>
              </a:rPr>
              <a:t>s ok to ask others, but make your own effort </a:t>
            </a:r>
            <a:endParaRPr lang="en-US" altLang="ja-JP" sz="1800" kern="1200" dirty="0">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Read extra material on your own. Wealth of information available (library books, online articles, research papers)</a:t>
            </a:r>
            <a:endParaRPr lang="en-US" altLang="zh-CN" sz="1800" kern="1200" dirty="0">
              <a:latin typeface="+mn-lt"/>
              <a:ea typeface="MS PGothic" panose="020B0600070205080204" pitchFamily="1" charset="-128"/>
              <a:cs typeface="+mn-cs"/>
            </a:endParaRPr>
          </a:p>
          <a:p>
            <a:pPr lvl="1" eaLnBrk="1" hangingPunct="1"/>
            <a:endParaRPr lang="en-US" altLang="zh-CN" sz="900" kern="1200" dirty="0">
              <a:latin typeface="+mn-lt"/>
              <a:ea typeface="MS PGothic" panose="020B0600070205080204" pitchFamily="1" charset="-128"/>
              <a:cs typeface="+mn-cs"/>
            </a:endParaRPr>
          </a:p>
          <a:p>
            <a:pPr eaLnBrk="1" hangingPunct="1"/>
            <a:r>
              <a:rPr lang="en-US" altLang="zh-CN" sz="2100" kern="1200" dirty="0">
                <a:solidFill>
                  <a:srgbClr val="0000FF"/>
                </a:solidFill>
                <a:latin typeface="+mn-lt"/>
                <a:ea typeface="MS PGothic" panose="020B0600070205080204" pitchFamily="1" charset="-128"/>
                <a:cs typeface="+mn-cs"/>
              </a:rPr>
              <a:t>Consistency</a:t>
            </a:r>
            <a:endParaRPr lang="en-US" altLang="zh-CN" sz="2100" kern="1200" dirty="0">
              <a:solidFill>
                <a:srgbClr val="0000FF"/>
              </a:solidFill>
              <a:latin typeface="+mn-lt"/>
              <a:ea typeface="MS PGothic" panose="020B0600070205080204" pitchFamily="1" charset="-128"/>
              <a:cs typeface="+mn-cs"/>
            </a:endParaRPr>
          </a:p>
          <a:p>
            <a:pPr lvl="1" eaLnBrk="1" hangingPunct="1"/>
            <a:r>
              <a:rPr lang="en-US" altLang="zh-CN" sz="1800" kern="1200" dirty="0">
                <a:latin typeface="+mn-lt"/>
                <a:ea typeface="MS PGothic" panose="020B0600070205080204" pitchFamily="1" charset="-128"/>
                <a:cs typeface="+mn-cs"/>
              </a:rPr>
              <a:t>Keep up with the class pace</a:t>
            </a:r>
            <a:endParaRPr lang="en-US" altLang="zh-CN" sz="1800" kern="1200" dirty="0">
              <a:latin typeface="+mn-lt"/>
              <a:ea typeface="MS PGothic" panose="020B0600070205080204" pitchFamily="1" charset="-128"/>
              <a:cs typeface="+mn-cs"/>
            </a:endParaRPr>
          </a:p>
        </p:txBody>
      </p:sp>
      <p:sp>
        <p:nvSpPr>
          <p:cNvPr id="25603"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pic>
        <p:nvPicPr>
          <p:cNvPr id="25604" name="Picture 2" descr="C:\Users\Loukas\AppData\Local\Microsoft\Windows\Temporary Internet Files\Content.IE5\UBOS63OG\MCj04040070000[1].wmf"/>
          <p:cNvPicPr>
            <a:picLocks noChangeAspect="1"/>
          </p:cNvPicPr>
          <p:nvPr/>
        </p:nvPicPr>
        <p:blipFill>
          <a:blip r:embed="rId1"/>
          <a:stretch>
            <a:fillRect/>
          </a:stretch>
        </p:blipFill>
        <p:spPr>
          <a:xfrm>
            <a:off x="1371040" y="114320"/>
            <a:ext cx="805003" cy="802622"/>
          </a:xfrm>
          <a:prstGeom prst="rect">
            <a:avLst/>
          </a:prstGeom>
          <a:noFill/>
          <a:ln w="9525">
            <a:noFill/>
          </a:ln>
        </p:spPr>
      </p:pic>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The Relationship of Services to Protocols</a:t>
            </a:r>
            <a:endParaRPr lang="en-US" sz="2700" dirty="0" smtClean="0">
              <a:cs typeface="Arial" panose="020B0604020202020204" pitchFamily="34" charset="0"/>
            </a:endParaRPr>
          </a:p>
        </p:txBody>
      </p:sp>
      <p:sp>
        <p:nvSpPr>
          <p:cNvPr id="2765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relationship between a service and a protocol.</a:t>
            </a:r>
            <a:endParaRPr lang="en-US" smtClean="0">
              <a:latin typeface="Arial" panose="020B0604020202020204" pitchFamily="34" charset="0"/>
              <a:cs typeface="Arial" panose="020B0604020202020204" pitchFamily="34" charset="0"/>
            </a:endParaRPr>
          </a:p>
        </p:txBody>
      </p:sp>
      <p:sp>
        <p:nvSpPr>
          <p:cNvPr id="27653"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27652" name="Picture 2"/>
          <p:cNvPicPr>
            <a:picLocks noChangeAspect="1" noChangeArrowheads="1"/>
          </p:cNvPicPr>
          <p:nvPr/>
        </p:nvPicPr>
        <p:blipFill>
          <a:blip r:embed="rId1" cstate="print"/>
          <a:srcRect/>
          <a:stretch>
            <a:fillRect/>
          </a:stretch>
        </p:blipFill>
        <p:spPr bwMode="auto">
          <a:xfrm>
            <a:off x="1612780" y="1200360"/>
            <a:ext cx="5855327" cy="245788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The Relationship of Services to Protocols</a:t>
            </a:r>
            <a:endParaRPr lang="en-US" dirty="0"/>
          </a:p>
        </p:txBody>
      </p:sp>
      <p:sp>
        <p:nvSpPr>
          <p:cNvPr id="3" name="Content Placeholder 2"/>
          <p:cNvSpPr>
            <a:spLocks noGrp="1"/>
          </p:cNvSpPr>
          <p:nvPr>
            <p:ph idx="1"/>
          </p:nvPr>
        </p:nvSpPr>
        <p:spPr/>
        <p:txBody>
          <a:bodyPr/>
          <a:lstStyle/>
          <a:p>
            <a:r>
              <a:rPr lang="en-US" sz="1800" dirty="0"/>
              <a:t>Key </a:t>
            </a:r>
            <a:r>
              <a:rPr lang="en-US" sz="1800" dirty="0" smtClean="0"/>
              <a:t>Concept:</a:t>
            </a:r>
            <a:endParaRPr lang="en-US" sz="1800" dirty="0"/>
          </a:p>
          <a:p>
            <a:pPr lvl="1"/>
            <a:r>
              <a:rPr lang="en-US" sz="1500" dirty="0" smtClean="0"/>
              <a:t>Services relate to interfaces between layers</a:t>
            </a:r>
            <a:endParaRPr lang="en-US" sz="1500" dirty="0" smtClean="0"/>
          </a:p>
          <a:p>
            <a:pPr lvl="1"/>
            <a:r>
              <a:rPr lang="en-US" sz="1500" dirty="0" smtClean="0"/>
              <a:t>Protocols relate to the packets send between peer entities on different machines.</a:t>
            </a:r>
            <a:endParaRPr lang="en-US" sz="1500" dirty="0" smtClean="0"/>
          </a:p>
          <a:p>
            <a:pPr lvl="1"/>
            <a:endParaRPr lang="en-US" sz="1500" dirty="0"/>
          </a:p>
          <a:p>
            <a:r>
              <a:rPr lang="en-US" sz="1800" dirty="0" smtClean="0"/>
              <a:t>Programming Languages Analogy:</a:t>
            </a:r>
            <a:endParaRPr lang="en-US" sz="1800" dirty="0" smtClean="0"/>
          </a:p>
          <a:p>
            <a:pPr lvl="1"/>
            <a:r>
              <a:rPr lang="en-US" sz="1500" dirty="0" smtClean="0"/>
              <a:t>Service is like an abstract data type or an object in an object-oriented language.</a:t>
            </a:r>
            <a:endParaRPr lang="en-US" sz="1500" dirty="0" smtClean="0"/>
          </a:p>
          <a:p>
            <a:pPr lvl="2"/>
            <a:r>
              <a:rPr lang="en-US" sz="1200" dirty="0" smtClean="0"/>
              <a:t>It defines operations that can be performed on an object bud does not specify how these operations are implemented.</a:t>
            </a:r>
            <a:endParaRPr lang="en-US" sz="1200" dirty="0" smtClean="0"/>
          </a:p>
          <a:p>
            <a:pPr lvl="1"/>
            <a:r>
              <a:rPr lang="en-US" sz="1500" dirty="0" smtClean="0"/>
              <a:t>Protocol relates to the </a:t>
            </a:r>
            <a:r>
              <a:rPr lang="en-US" sz="1800" i="1" dirty="0" smtClean="0">
                <a:solidFill>
                  <a:srgbClr val="7030A0"/>
                </a:solidFill>
                <a:latin typeface="Times New Roman" panose="02020603050405020304" pitchFamily="18" charset="0"/>
                <a:cs typeface="Times New Roman" panose="02020603050405020304" pitchFamily="18" charset="0"/>
              </a:rPr>
              <a:t>implementation</a:t>
            </a:r>
            <a:r>
              <a:rPr lang="en-US" sz="1500" dirty="0" smtClean="0"/>
              <a:t> of the service and as such is not visible to the user of the service.</a:t>
            </a:r>
            <a:endParaRPr lang="en-US" sz="1500" dirty="0"/>
          </a:p>
        </p:txBody>
      </p:sp>
    </p:spTree>
  </p:cSld>
  <p:clrMapOvr>
    <a:masterClrMapping/>
  </p:clrMapOvr>
  <p:transition>
    <p:fade thruBlk="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Reference Models</a:t>
            </a:r>
            <a:endParaRPr lang="en-US" sz="2700" dirty="0" smtClean="0">
              <a:cs typeface="Arial" panose="020B0604020202020204" pitchFamily="34" charset="0"/>
            </a:endParaRPr>
          </a:p>
        </p:txBody>
      </p:sp>
      <p:sp>
        <p:nvSpPr>
          <p:cNvPr id="28675" name="Rectangle 3"/>
          <p:cNvSpPr>
            <a:spLocks noGrp="1" noChangeArrowheads="1"/>
          </p:cNvSpPr>
          <p:nvPr>
            <p:ph idx="1"/>
          </p:nvPr>
        </p:nvSpPr>
        <p:spPr>
          <a:xfrm>
            <a:off x="1979556" y="1525458"/>
            <a:ext cx="6022044" cy="3390302"/>
          </a:xfrm>
        </p:spPr>
        <p:txBody>
          <a:bodyPr/>
          <a:lstStyle/>
          <a:p>
            <a:pPr eaLnBrk="1" hangingPunct="1">
              <a:buFontTx/>
              <a:buChar char="•"/>
            </a:pPr>
            <a:r>
              <a:rPr lang="en-US" sz="2100" smtClean="0">
                <a:latin typeface="Arial" panose="020B0604020202020204" pitchFamily="34" charset="0"/>
                <a:cs typeface="Arial" panose="020B0604020202020204" pitchFamily="34" charset="0"/>
              </a:rPr>
              <a:t>OSI reference model</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TCP/IP reference model</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Model used for this text</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Comparison of OSI and TCP/IP</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Critique of OSI model and protocols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Critique of TCP/IP model</a:t>
            </a:r>
            <a:endParaRPr lang="en-US" sz="2100" smtClean="0">
              <a:latin typeface="Arial" panose="020B0604020202020204" pitchFamily="34" charset="0"/>
              <a:cs typeface="Arial" panose="020B0604020202020204" pitchFamily="34" charset="0"/>
            </a:endParaRPr>
          </a:p>
          <a:p>
            <a:pPr eaLnBrk="1" hangingPunct="1">
              <a:buFontTx/>
              <a:buChar char="•"/>
            </a:pPr>
            <a:endParaRPr lang="en-US" sz="2400" smtClean="0"/>
          </a:p>
        </p:txBody>
      </p:sp>
      <p:sp>
        <p:nvSpPr>
          <p:cNvPr id="28676"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2400" y="235785"/>
            <a:ext cx="6859200" cy="678775"/>
          </a:xfrm>
        </p:spPr>
        <p:txBody>
          <a:bodyPr/>
          <a:lstStyle/>
          <a:p>
            <a:pPr eaLnBrk="1" hangingPunct="1"/>
            <a:r>
              <a:rPr lang="en-US" sz="2700" dirty="0" smtClean="0">
                <a:cs typeface="Arial" panose="020B0604020202020204" pitchFamily="34" charset="0"/>
              </a:rPr>
              <a:t>The OSI Reference Model</a:t>
            </a:r>
            <a:endParaRPr lang="en-US" sz="2700" dirty="0" smtClean="0">
              <a:cs typeface="Arial" panose="020B0604020202020204" pitchFamily="34" charset="0"/>
            </a:endParaRPr>
          </a:p>
        </p:txBody>
      </p:sp>
      <p:sp>
        <p:nvSpPr>
          <p:cNvPr id="29699" name="Rectangle 3"/>
          <p:cNvSpPr>
            <a:spLocks noGrp="1" noChangeArrowheads="1"/>
          </p:cNvSpPr>
          <p:nvPr>
            <p:ph idx="1"/>
          </p:nvPr>
        </p:nvSpPr>
        <p:spPr>
          <a:xfrm>
            <a:off x="1485360" y="1257520"/>
            <a:ext cx="6116120" cy="3658240"/>
          </a:xfrm>
        </p:spPr>
        <p:txBody>
          <a:bodyPr/>
          <a:lstStyle/>
          <a:p>
            <a:pPr eaLnBrk="1" hangingPunct="1">
              <a:buFontTx/>
              <a:buNone/>
            </a:pPr>
            <a:r>
              <a:rPr lang="en-US" sz="2100" smtClean="0">
                <a:latin typeface="Arial" panose="020B0604020202020204" pitchFamily="34" charset="0"/>
                <a:cs typeface="Arial" panose="020B0604020202020204" pitchFamily="34" charset="0"/>
              </a:rPr>
              <a:t>Principles for the seven layers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Layers created for different abstractions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Each layer performs well-defined function</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Function of layer chosen with definition of international standard protocols in mind</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Minimize information flow across interfaces between boundaries</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Number of layers optimum</a:t>
            </a:r>
            <a:endParaRPr lang="en-US" sz="2100" smtClean="0">
              <a:latin typeface="Arial" panose="020B0604020202020204" pitchFamily="34" charset="0"/>
              <a:cs typeface="Arial" panose="020B0604020202020204" pitchFamily="34" charset="0"/>
            </a:endParaRPr>
          </a:p>
        </p:txBody>
      </p:sp>
      <p:sp>
        <p:nvSpPr>
          <p:cNvPr id="29700"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The OSI Reference Model</a:t>
            </a:r>
            <a:endParaRPr lang="en-US" sz="2700" dirty="0" smtClean="0">
              <a:cs typeface="Arial" panose="020B0604020202020204" pitchFamily="34" charset="0"/>
            </a:endParaRPr>
          </a:p>
        </p:txBody>
      </p:sp>
      <p:sp>
        <p:nvSpPr>
          <p:cNvPr id="30723" name="Rectangle 3"/>
          <p:cNvSpPr>
            <a:spLocks noGrp="1" noChangeArrowheads="1"/>
          </p:cNvSpPr>
          <p:nvPr>
            <p:ph idx="1"/>
          </p:nvPr>
        </p:nvSpPr>
        <p:spPr>
          <a:xfrm>
            <a:off x="1357941" y="4458480"/>
            <a:ext cx="6643659" cy="3429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OSI reference model</a:t>
            </a:r>
            <a:endParaRPr lang="en-US" smtClean="0">
              <a:latin typeface="Arial" panose="020B0604020202020204" pitchFamily="34" charset="0"/>
              <a:cs typeface="Arial" panose="020B0604020202020204" pitchFamily="34" charset="0"/>
            </a:endParaRPr>
          </a:p>
        </p:txBody>
      </p:sp>
      <p:sp>
        <p:nvSpPr>
          <p:cNvPr id="30725"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30724" name="Picture 2"/>
          <p:cNvPicPr>
            <a:picLocks noChangeAspect="1" noChangeArrowheads="1"/>
          </p:cNvPicPr>
          <p:nvPr/>
        </p:nvPicPr>
        <p:blipFill>
          <a:blip r:embed="rId1" cstate="print"/>
          <a:srcRect/>
          <a:stretch>
            <a:fillRect/>
          </a:stretch>
        </p:blipFill>
        <p:spPr bwMode="auto">
          <a:xfrm>
            <a:off x="2571400" y="710928"/>
            <a:ext cx="4001200" cy="372254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OSI Reference Model Layers</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2285600" y="1200360"/>
            <a:ext cx="5716000" cy="3390303"/>
          </a:xfrm>
        </p:spPr>
        <p:txBody>
          <a:bodyPr/>
          <a:lstStyle/>
          <a:p>
            <a:pPr eaLnBrk="1" hangingPunct="1">
              <a:buFontTx/>
              <a:buChar char="•"/>
            </a:pPr>
            <a:r>
              <a:rPr lang="en-US" sz="2100" dirty="0" smtClean="0">
                <a:latin typeface="Arial" panose="020B0604020202020204" pitchFamily="34" charset="0"/>
                <a:cs typeface="Arial" panose="020B0604020202020204" pitchFamily="34" charset="0"/>
              </a:rPr>
              <a:t>Physical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Data link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Network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Transport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Session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Presentation layer</a:t>
            </a:r>
            <a:endParaRPr lang="en-US" sz="2100" dirty="0" smtClean="0">
              <a:latin typeface="Arial" panose="020B0604020202020204" pitchFamily="34" charset="0"/>
              <a:cs typeface="Arial" panose="020B0604020202020204" pitchFamily="34" charset="0"/>
            </a:endParaRPr>
          </a:p>
          <a:p>
            <a:pPr eaLnBrk="1" hangingPunct="1">
              <a:buFontTx/>
              <a:buChar char="•"/>
            </a:pPr>
            <a:r>
              <a:rPr lang="en-US" sz="2100" dirty="0" smtClean="0">
                <a:latin typeface="Arial" panose="020B0604020202020204" pitchFamily="34" charset="0"/>
                <a:cs typeface="Arial" panose="020B0604020202020204" pitchFamily="34" charset="0"/>
              </a:rPr>
              <a:t>Application layer</a:t>
            </a:r>
            <a:endParaRPr lang="en-US" sz="240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Physical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p:txBody>
          <a:bodyPr/>
          <a:lstStyle/>
          <a:p>
            <a:pPr eaLnBrk="1" hangingPunct="1">
              <a:buFontTx/>
              <a:buChar char="•"/>
            </a:pPr>
            <a:r>
              <a:rPr lang="en-US" sz="1500" dirty="0" smtClean="0">
                <a:latin typeface="Arial" panose="020B0604020202020204" pitchFamily="34" charset="0"/>
                <a:cs typeface="Arial" panose="020B0604020202020204" pitchFamily="34" charset="0"/>
              </a:rPr>
              <a:t>Is concerned with transmitting raw bits over a communication channel.</a:t>
            </a:r>
            <a:endParaRPr lang="en-US" sz="1500" dirty="0" smtClean="0">
              <a:latin typeface="Arial" panose="020B0604020202020204" pitchFamily="34" charset="0"/>
              <a:cs typeface="Arial" panose="020B0604020202020204" pitchFamily="34" charset="0"/>
            </a:endParaRPr>
          </a:p>
          <a:p>
            <a:pPr eaLnBrk="1" hangingPunct="1">
              <a:buFontTx/>
              <a:buChar char="•"/>
            </a:pPr>
            <a:r>
              <a:rPr lang="en-US" sz="1500" dirty="0" smtClean="0">
                <a:latin typeface="Arial" panose="020B0604020202020204" pitchFamily="34" charset="0"/>
                <a:cs typeface="Arial" panose="020B0604020202020204" pitchFamily="34" charset="0"/>
              </a:rPr>
              <a:t>Design Issues:</a:t>
            </a:r>
            <a:endParaRPr lang="en-US" sz="150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Ensuring that when one side sends a 1 – bit of information it is received as 1-bit (not as 0-bit or 2-or more- bits).</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What type of signal should be used to represent “1” and “0”?</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How many </a:t>
            </a:r>
            <a:r>
              <a:rPr lang="en-US" sz="1350" dirty="0" err="1" smtClean="0">
                <a:latin typeface="Arial" panose="020B0604020202020204" pitchFamily="34" charset="0"/>
                <a:cs typeface="Arial" panose="020B0604020202020204" pitchFamily="34" charset="0"/>
              </a:rPr>
              <a:t>nano</a:t>
            </a:r>
            <a:r>
              <a:rPr lang="en-US" sz="1350" dirty="0" smtClean="0">
                <a:latin typeface="Arial" panose="020B0604020202020204" pitchFamily="34" charset="0"/>
                <a:cs typeface="Arial" panose="020B0604020202020204" pitchFamily="34" charset="0"/>
              </a:rPr>
              <a:t> seconds a bit lasts?</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Whether transmission can occur simultaneously in both direction?</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How initial connection is being established?</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How it is torn down when both sides are finished?</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How many pins the network connector has? </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What each pin is used for? Etc.</a:t>
            </a:r>
            <a:endParaRPr lang="en-US" sz="1350" dirty="0" smtClean="0">
              <a:latin typeface="Arial" panose="020B0604020202020204" pitchFamily="34" charset="0"/>
              <a:cs typeface="Arial" panose="020B0604020202020204" pitchFamily="34" charset="0"/>
            </a:endParaRPr>
          </a:p>
          <a:p>
            <a:pPr lvl="1"/>
            <a:endParaRPr lang="en-US" sz="135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Deals with mechanical, electrical, timing interfaces, and the physical transmission medium.</a:t>
            </a:r>
            <a:endParaRPr lang="en-US" sz="1500" dirty="0" smtClean="0">
              <a:latin typeface="Arial" panose="020B0604020202020204" pitchFamily="34" charset="0"/>
              <a:cs typeface="Arial" panose="020B0604020202020204" pitchFamily="34" charset="0"/>
            </a:endParaRPr>
          </a:p>
          <a:p>
            <a:pPr lvl="1"/>
            <a:endParaRPr lang="en-US" sz="1350" b="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23501"/>
            <a:ext cx="2172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Data Link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500" dirty="0" smtClean="0">
                <a:latin typeface="Arial" panose="020B0604020202020204" pitchFamily="34" charset="0"/>
                <a:cs typeface="Arial" panose="020B0604020202020204" pitchFamily="34" charset="0"/>
              </a:rPr>
              <a:t>Main task of the data link layer is to transform a raw transmission facility into a line that appears free of undetected transmission errors.</a:t>
            </a:r>
            <a:endParaRPr lang="en-US" sz="1500" dirty="0" smtClean="0">
              <a:latin typeface="Arial" panose="020B0604020202020204" pitchFamily="34" charset="0"/>
              <a:cs typeface="Arial" panose="020B0604020202020204" pitchFamily="34" charset="0"/>
            </a:endParaRPr>
          </a:p>
          <a:p>
            <a:pPr eaLnBrk="1" hangingPunct="1">
              <a:buFontTx/>
              <a:buChar char="•"/>
            </a:pPr>
            <a:r>
              <a:rPr lang="en-US" sz="1500" dirty="0" smtClean="0">
                <a:latin typeface="Arial" panose="020B0604020202020204" pitchFamily="34" charset="0"/>
                <a:cs typeface="Arial" panose="020B0604020202020204" pitchFamily="34" charset="0"/>
              </a:rPr>
              <a:t>It does this by:</a:t>
            </a:r>
            <a:endParaRPr lang="en-US" sz="150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Break up the input data into </a:t>
            </a:r>
            <a:r>
              <a:rPr lang="en-US" sz="1350" i="1" dirty="0" smtClean="0">
                <a:solidFill>
                  <a:srgbClr val="7030A0"/>
                </a:solidFill>
                <a:latin typeface="Arial" panose="020B0604020202020204" pitchFamily="34" charset="0"/>
                <a:cs typeface="Arial" panose="020B0604020202020204" pitchFamily="34" charset="0"/>
              </a:rPr>
              <a:t>data frames</a:t>
            </a:r>
            <a:r>
              <a:rPr lang="en-US" sz="1350" dirty="0" smtClean="0">
                <a:latin typeface="Arial" panose="020B0604020202020204" pitchFamily="34" charset="0"/>
                <a:cs typeface="Arial" panose="020B0604020202020204" pitchFamily="34" charset="0"/>
              </a:rPr>
              <a:t>.</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Sequential transmission of each frame.</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The receiver confirms correct receipt of each frame by sending back an </a:t>
            </a:r>
            <a:r>
              <a:rPr lang="en-US" sz="1350" i="1" dirty="0" smtClean="0">
                <a:solidFill>
                  <a:srgbClr val="7030A0"/>
                </a:solidFill>
                <a:latin typeface="Arial" panose="020B0604020202020204" pitchFamily="34" charset="0"/>
                <a:cs typeface="Arial" panose="020B0604020202020204" pitchFamily="34" charset="0"/>
              </a:rPr>
              <a:t>acknowledgment  frame</a:t>
            </a:r>
            <a:r>
              <a:rPr lang="en-US" sz="1350" dirty="0" smtClean="0">
                <a:latin typeface="Arial" panose="020B0604020202020204" pitchFamily="34" charset="0"/>
                <a:cs typeface="Arial" panose="020B0604020202020204" pitchFamily="34" charset="0"/>
              </a:rPr>
              <a:t>.</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How to keep a fast transmitter from drowning a slow receiver in data.</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Some traffic mechanism may be needed to let the transmitter know when </a:t>
            </a:r>
            <a:r>
              <a:rPr lang="en-US" sz="1350" smtClean="0">
                <a:latin typeface="Arial" panose="020B0604020202020204" pitchFamily="34" charset="0"/>
                <a:cs typeface="Arial" panose="020B0604020202020204" pitchFamily="34" charset="0"/>
              </a:rPr>
              <a:t>the receiver </a:t>
            </a:r>
            <a:r>
              <a:rPr lang="en-US" sz="1350" dirty="0" smtClean="0">
                <a:latin typeface="Arial" panose="020B0604020202020204" pitchFamily="34" charset="0"/>
                <a:cs typeface="Arial" panose="020B0604020202020204" pitchFamily="34" charset="0"/>
              </a:rPr>
              <a:t>can accept more data.</a:t>
            </a:r>
            <a:endParaRPr lang="en-US" sz="1350" dirty="0" smtClean="0">
              <a:latin typeface="Arial" panose="020B0604020202020204" pitchFamily="34" charset="0"/>
              <a:cs typeface="Arial" panose="020B0604020202020204" pitchFamily="34" charset="0"/>
            </a:endParaRPr>
          </a:p>
          <a:p>
            <a:pPr lvl="1"/>
            <a:r>
              <a:rPr lang="en-US" sz="1350" dirty="0" smtClean="0">
                <a:latin typeface="Arial" panose="020B0604020202020204" pitchFamily="34" charset="0"/>
                <a:cs typeface="Arial" panose="020B0604020202020204" pitchFamily="34" charset="0"/>
              </a:rPr>
              <a:t>Broadcast networks have an additional issue in the data link layer:</a:t>
            </a:r>
            <a:endParaRPr lang="en-US" sz="1350" dirty="0" smtClean="0">
              <a:latin typeface="Arial" panose="020B0604020202020204" pitchFamily="34" charset="0"/>
              <a:cs typeface="Arial" panose="020B0604020202020204" pitchFamily="34" charset="0"/>
            </a:endParaRPr>
          </a:p>
          <a:p>
            <a:pPr lvl="2"/>
            <a:r>
              <a:rPr lang="en-US" sz="1050" dirty="0" smtClean="0">
                <a:latin typeface="Arial" panose="020B0604020202020204" pitchFamily="34" charset="0"/>
                <a:cs typeface="Arial" panose="020B0604020202020204" pitchFamily="34" charset="0"/>
              </a:rPr>
              <a:t>How to control access to the shared channel?</a:t>
            </a:r>
            <a:endParaRPr lang="en-US" sz="1050" dirty="0" smtClean="0">
              <a:latin typeface="Arial" panose="020B0604020202020204" pitchFamily="34" charset="0"/>
              <a:cs typeface="Arial" panose="020B0604020202020204" pitchFamily="34" charset="0"/>
            </a:endParaRPr>
          </a:p>
          <a:p>
            <a:pPr lvl="2"/>
            <a:r>
              <a:rPr lang="en-US" sz="1050" dirty="0" smtClean="0">
                <a:latin typeface="Arial" panose="020B0604020202020204" pitchFamily="34" charset="0"/>
                <a:cs typeface="Arial" panose="020B0604020202020204" pitchFamily="34" charset="0"/>
              </a:rPr>
              <a:t>A special </a:t>
            </a:r>
            <a:r>
              <a:rPr lang="en-US" sz="1050" dirty="0" err="1" smtClean="0">
                <a:latin typeface="Arial" panose="020B0604020202020204" pitchFamily="34" charset="0"/>
                <a:cs typeface="Arial" panose="020B0604020202020204" pitchFamily="34" charset="0"/>
              </a:rPr>
              <a:t>sublayer</a:t>
            </a:r>
            <a:r>
              <a:rPr lang="en-US" sz="1050" dirty="0" smtClean="0">
                <a:latin typeface="Arial" panose="020B0604020202020204" pitchFamily="34" charset="0"/>
                <a:cs typeface="Arial" panose="020B0604020202020204" pitchFamily="34" charset="0"/>
              </a:rPr>
              <a:t> of the data link layer, called “</a:t>
            </a:r>
            <a:r>
              <a:rPr lang="en-US" sz="1050" i="1" dirty="0" smtClean="0">
                <a:solidFill>
                  <a:srgbClr val="7030A0"/>
                </a:solidFill>
                <a:latin typeface="Arial" panose="020B0604020202020204" pitchFamily="34" charset="0"/>
                <a:cs typeface="Arial" panose="020B0604020202020204" pitchFamily="34" charset="0"/>
              </a:rPr>
              <a:t>Medium Access Control</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sublayer</a:t>
            </a:r>
            <a:r>
              <a:rPr lang="en-US" sz="1050" dirty="0" smtClean="0">
                <a:latin typeface="Arial" panose="020B0604020202020204" pitchFamily="34" charset="0"/>
                <a:cs typeface="Arial" panose="020B0604020202020204" pitchFamily="34" charset="0"/>
              </a:rPr>
              <a:t>, deals with this problem</a:t>
            </a:r>
            <a:endParaRPr lang="en-US" sz="1050" dirty="0" smtClean="0">
              <a:latin typeface="Arial" panose="020B0604020202020204" pitchFamily="34" charset="0"/>
              <a:cs typeface="Arial" panose="020B0604020202020204" pitchFamily="34" charset="0"/>
            </a:endParaRPr>
          </a:p>
          <a:p>
            <a:pPr lvl="1"/>
            <a:endParaRPr lang="en-US" sz="1350" b="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Network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350" dirty="0" smtClean="0">
                <a:latin typeface="Arial" panose="020B0604020202020204" pitchFamily="34" charset="0"/>
                <a:cs typeface="Arial" panose="020B0604020202020204" pitchFamily="34" charset="0"/>
              </a:rPr>
              <a:t>This layer controls the operation of the subnet. </a:t>
            </a:r>
            <a:endParaRPr lang="en-US" sz="1350" dirty="0" smtClean="0">
              <a:latin typeface="Arial" panose="020B0604020202020204" pitchFamily="34" charset="0"/>
              <a:cs typeface="Arial" panose="020B0604020202020204" pitchFamily="34" charset="0"/>
            </a:endParaRPr>
          </a:p>
          <a:p>
            <a:pPr eaLnBrk="1" hangingPunct="1">
              <a:buFontTx/>
              <a:buChar char="•"/>
            </a:pPr>
            <a:r>
              <a:rPr lang="en-US" sz="1350" dirty="0" smtClean="0">
                <a:latin typeface="Arial" panose="020B0604020202020204" pitchFamily="34" charset="0"/>
                <a:cs typeface="Arial" panose="020B0604020202020204" pitchFamily="34" charset="0"/>
              </a:rPr>
              <a:t>Key design issue is determining how packets are </a:t>
            </a:r>
            <a:r>
              <a:rPr lang="en-US" sz="1350" i="1" dirty="0" smtClean="0">
                <a:solidFill>
                  <a:srgbClr val="7030A0"/>
                </a:solidFill>
                <a:latin typeface="Arial" panose="020B0604020202020204" pitchFamily="34" charset="0"/>
                <a:cs typeface="Arial" panose="020B0604020202020204" pitchFamily="34" charset="0"/>
              </a:rPr>
              <a:t>routed</a:t>
            </a:r>
            <a:r>
              <a:rPr lang="en-US" sz="1350" dirty="0" smtClean="0">
                <a:latin typeface="Arial" panose="020B0604020202020204" pitchFamily="34" charset="0"/>
                <a:cs typeface="Arial" panose="020B0604020202020204" pitchFamily="34" charset="0"/>
              </a:rPr>
              <a:t> from source to destination.</a:t>
            </a:r>
            <a:endParaRPr lang="en-US" sz="135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Static tables are wired into the network and are rarely changed, or</a:t>
            </a:r>
            <a:endParaRPr lang="en-US" sz="120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They are changed more often dynamically to avoid failed components.</a:t>
            </a:r>
            <a:endParaRPr lang="en-US" sz="1200" dirty="0" smtClean="0">
              <a:latin typeface="Arial" panose="020B0604020202020204" pitchFamily="34" charset="0"/>
              <a:cs typeface="Arial" panose="020B0604020202020204" pitchFamily="34" charset="0"/>
            </a:endParaRPr>
          </a:p>
          <a:p>
            <a:pPr lvl="2"/>
            <a:r>
              <a:rPr lang="en-US" sz="900" dirty="0" smtClean="0">
                <a:latin typeface="Arial" panose="020B0604020202020204" pitchFamily="34" charset="0"/>
                <a:cs typeface="Arial" panose="020B0604020202020204" pitchFamily="34" charset="0"/>
              </a:rPr>
              <a:t>They can be determined at the start of each conversation (e.g., login session), or</a:t>
            </a:r>
            <a:endParaRPr lang="en-US" sz="900" dirty="0" smtClean="0">
              <a:latin typeface="Arial" panose="020B0604020202020204" pitchFamily="34" charset="0"/>
              <a:cs typeface="Arial" panose="020B0604020202020204" pitchFamily="34" charset="0"/>
            </a:endParaRPr>
          </a:p>
          <a:p>
            <a:pPr lvl="2"/>
            <a:r>
              <a:rPr lang="en-US" sz="900" dirty="0" smtClean="0">
                <a:latin typeface="Arial" panose="020B0604020202020204" pitchFamily="34" charset="0"/>
                <a:cs typeface="Arial" panose="020B0604020202020204" pitchFamily="34" charset="0"/>
              </a:rPr>
              <a:t>They can be highly dynamic and for each packed the new routing can be established depending on the load.</a:t>
            </a:r>
            <a:endParaRPr lang="en-US" sz="1200" b="0" dirty="0">
              <a:latin typeface="Arial" panose="020B0604020202020204" pitchFamily="34" charset="0"/>
              <a:cs typeface="Arial" panose="020B0604020202020204" pitchFamily="34" charset="0"/>
            </a:endParaRPr>
          </a:p>
          <a:p>
            <a:r>
              <a:rPr lang="en-US" sz="1350" dirty="0" smtClean="0">
                <a:latin typeface="Arial" panose="020B0604020202020204" pitchFamily="34" charset="0"/>
                <a:cs typeface="Arial" panose="020B0604020202020204" pitchFamily="34" charset="0"/>
              </a:rPr>
              <a:t>Congestion handling: If two many packets are present in the subnet at the same time, they will get in each other’s way forming bottlenecks. </a:t>
            </a:r>
            <a:endParaRPr lang="en-US" sz="1350" dirty="0" smtClean="0">
              <a:latin typeface="Arial" panose="020B0604020202020204" pitchFamily="34" charset="0"/>
              <a:cs typeface="Arial" panose="020B0604020202020204" pitchFamily="34" charset="0"/>
            </a:endParaRPr>
          </a:p>
          <a:p>
            <a:r>
              <a:rPr lang="en-US" sz="1350" dirty="0" smtClean="0">
                <a:latin typeface="Arial" panose="020B0604020202020204" pitchFamily="34" charset="0"/>
                <a:cs typeface="Arial" panose="020B0604020202020204" pitchFamily="34" charset="0"/>
              </a:rPr>
              <a:t>Quality of Service:</a:t>
            </a:r>
            <a:endParaRPr lang="en-US" sz="1350" dirty="0" smtClean="0">
              <a:latin typeface="Arial" panose="020B0604020202020204" pitchFamily="34" charset="0"/>
              <a:cs typeface="Arial" panose="020B0604020202020204" pitchFamily="34" charset="0"/>
            </a:endParaRPr>
          </a:p>
          <a:p>
            <a:pPr lvl="1"/>
            <a:r>
              <a:rPr lang="en-US" sz="1050" dirty="0" smtClean="0">
                <a:latin typeface="Arial" panose="020B0604020202020204" pitchFamily="34" charset="0"/>
                <a:cs typeface="Arial" panose="020B0604020202020204" pitchFamily="34" charset="0"/>
              </a:rPr>
              <a:t>Delay,</a:t>
            </a:r>
            <a:endParaRPr lang="en-US" sz="1050" dirty="0" smtClean="0">
              <a:latin typeface="Arial" panose="020B0604020202020204" pitchFamily="34" charset="0"/>
              <a:cs typeface="Arial" panose="020B0604020202020204" pitchFamily="34" charset="0"/>
            </a:endParaRPr>
          </a:p>
          <a:p>
            <a:pPr lvl="1"/>
            <a:r>
              <a:rPr lang="en-US" sz="1050" dirty="0" smtClean="0">
                <a:latin typeface="Arial" panose="020B0604020202020204" pitchFamily="34" charset="0"/>
                <a:cs typeface="Arial" panose="020B0604020202020204" pitchFamily="34" charset="0"/>
              </a:rPr>
              <a:t>Transit time,</a:t>
            </a:r>
            <a:endParaRPr lang="en-US" sz="1050" dirty="0" smtClean="0">
              <a:latin typeface="Arial" panose="020B0604020202020204" pitchFamily="34" charset="0"/>
              <a:cs typeface="Arial" panose="020B0604020202020204" pitchFamily="34" charset="0"/>
            </a:endParaRPr>
          </a:p>
          <a:p>
            <a:pPr lvl="1"/>
            <a:r>
              <a:rPr lang="en-US" sz="1050" dirty="0" smtClean="0">
                <a:latin typeface="Arial" panose="020B0604020202020204" pitchFamily="34" charset="0"/>
                <a:cs typeface="Arial" panose="020B0604020202020204" pitchFamily="34" charset="0"/>
              </a:rPr>
              <a:t>Jitter, Etc.</a:t>
            </a:r>
            <a:endParaRPr lang="en-US" sz="1050" dirty="0" smtClean="0">
              <a:latin typeface="Arial" panose="020B0604020202020204" pitchFamily="34" charset="0"/>
              <a:cs typeface="Arial" panose="020B0604020202020204" pitchFamily="34" charset="0"/>
            </a:endParaRPr>
          </a:p>
          <a:p>
            <a:pPr marL="57150" indent="0">
              <a:buNone/>
            </a:pPr>
            <a:r>
              <a:rPr lang="en-US" sz="1350" dirty="0">
                <a:latin typeface="Arial" panose="020B0604020202020204" pitchFamily="34" charset="0"/>
                <a:cs typeface="Arial" panose="020B0604020202020204" pitchFamily="34" charset="0"/>
              </a:rPr>
              <a:t> </a:t>
            </a:r>
            <a:r>
              <a:rPr lang="en-US" sz="1350" dirty="0" smtClean="0">
                <a:latin typeface="Arial" panose="020B0604020202020204" pitchFamily="34" charset="0"/>
                <a:cs typeface="Arial" panose="020B0604020202020204" pitchFamily="34" charset="0"/>
              </a:rPr>
              <a:t>   are also a network layer issues.</a:t>
            </a:r>
            <a:endParaRPr lang="en-US" sz="1350" dirty="0" smtClean="0">
              <a:latin typeface="Arial" panose="020B0604020202020204" pitchFamily="34" charset="0"/>
              <a:cs typeface="Arial" panose="020B0604020202020204" pitchFamily="34" charset="0"/>
            </a:endParaRPr>
          </a:p>
          <a:p>
            <a:pPr indent="-285750"/>
            <a:r>
              <a:rPr lang="en-US" sz="1350" dirty="0" smtClean="0">
                <a:latin typeface="Arial" panose="020B0604020202020204" pitchFamily="34" charset="0"/>
                <a:cs typeface="Arial" panose="020B0604020202020204" pitchFamily="34" charset="0"/>
              </a:rPr>
              <a:t>It is up to the network layer to overcome all the problems that occur in heterogeneous networks so that they may be interconnected.</a:t>
            </a:r>
            <a:endParaRPr lang="en-US" sz="1350" dirty="0" smtClean="0">
              <a:latin typeface="Arial" panose="020B0604020202020204" pitchFamily="34" charset="0"/>
              <a:cs typeface="Arial" panose="020B0604020202020204" pitchFamily="34" charset="0"/>
            </a:endParaRPr>
          </a:p>
          <a:p>
            <a:pPr indent="-285750"/>
            <a:r>
              <a:rPr lang="en-US" sz="1350" dirty="0" smtClean="0">
                <a:latin typeface="Arial" panose="020B0604020202020204" pitchFamily="34" charset="0"/>
                <a:cs typeface="Arial" panose="020B0604020202020204" pitchFamily="34" charset="0"/>
              </a:rPr>
              <a:t>In broadcast networks the routing problem is simple so the network layer is often thin or even nonexistent.</a:t>
            </a:r>
            <a:endParaRPr lang="en-US" sz="135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Transport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350" dirty="0" smtClean="0">
                <a:latin typeface="Arial" panose="020B0604020202020204" pitchFamily="34" charset="0"/>
                <a:cs typeface="Arial" panose="020B0604020202020204" pitchFamily="34" charset="0"/>
              </a:rPr>
              <a:t>The main function of Transport Layer is to:</a:t>
            </a:r>
            <a:endParaRPr lang="en-US" sz="135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Accept data from above it,</a:t>
            </a:r>
            <a:endParaRPr lang="en-US" sz="120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Split it up into smaller units if needed be,</a:t>
            </a:r>
            <a:endParaRPr lang="en-US" sz="120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Pass these to the network layer, </a:t>
            </a:r>
            <a:endParaRPr lang="en-US" sz="120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Ensure that the pieces all arrive correctly at the other end,</a:t>
            </a:r>
            <a:endParaRPr lang="en-US" sz="1200" dirty="0" smtClean="0">
              <a:latin typeface="Arial" panose="020B0604020202020204" pitchFamily="34" charset="0"/>
              <a:cs typeface="Arial" panose="020B0604020202020204" pitchFamily="34" charset="0"/>
            </a:endParaRPr>
          </a:p>
          <a:p>
            <a:pPr lvl="1"/>
            <a:r>
              <a:rPr lang="en-US" sz="1200" dirty="0" smtClean="0">
                <a:latin typeface="Arial" panose="020B0604020202020204" pitchFamily="34" charset="0"/>
                <a:cs typeface="Arial" panose="020B0604020202020204" pitchFamily="34" charset="0"/>
              </a:rPr>
              <a:t>All this must be done efficiently and in a way that isolated the upper layers from the inevitable changes in the hardware technology over the course of time.</a:t>
            </a:r>
            <a:endParaRPr lang="en-US" sz="1200" dirty="0" smtClean="0">
              <a:latin typeface="Arial" panose="020B0604020202020204" pitchFamily="34" charset="0"/>
              <a:cs typeface="Arial" panose="020B0604020202020204" pitchFamily="34" charset="0"/>
            </a:endParaRPr>
          </a:p>
          <a:p>
            <a:r>
              <a:rPr lang="en-US" sz="1350" dirty="0" smtClean="0">
                <a:latin typeface="Arial" panose="020B0604020202020204" pitchFamily="34" charset="0"/>
                <a:cs typeface="Arial" panose="020B0604020202020204" pitchFamily="34" charset="0"/>
              </a:rPr>
              <a:t>In addition, it is charged for determining what type of service to provide to the session layer, and ultimately, to the user of the network.</a:t>
            </a:r>
            <a:endParaRPr lang="en-US" sz="1350" dirty="0" smtClean="0">
              <a:latin typeface="Arial" panose="020B0604020202020204" pitchFamily="34" charset="0"/>
              <a:cs typeface="Arial" panose="020B0604020202020204" pitchFamily="34" charset="0"/>
            </a:endParaRPr>
          </a:p>
          <a:p>
            <a:r>
              <a:rPr lang="en-US" sz="1350" dirty="0" smtClean="0">
                <a:latin typeface="Arial" panose="020B0604020202020204" pitchFamily="34" charset="0"/>
                <a:cs typeface="Arial" panose="020B0604020202020204" pitchFamily="34" charset="0"/>
              </a:rPr>
              <a:t>Example:</a:t>
            </a:r>
            <a:endParaRPr lang="en-US" sz="1350" dirty="0" smtClean="0">
              <a:latin typeface="Arial" panose="020B0604020202020204" pitchFamily="34" charset="0"/>
              <a:cs typeface="Arial" panose="020B0604020202020204" pitchFamily="34" charset="0"/>
            </a:endParaRPr>
          </a:p>
          <a:p>
            <a:pPr marL="800100" lvl="1" indent="-342900">
              <a:buFont typeface="+mj-lt"/>
              <a:buAutoNum type="arabicPeriod"/>
            </a:pPr>
            <a:r>
              <a:rPr lang="en-US" sz="1200" dirty="0" smtClean="0">
                <a:latin typeface="Arial" panose="020B0604020202020204" pitchFamily="34" charset="0"/>
                <a:cs typeface="Arial" panose="020B0604020202020204" pitchFamily="34" charset="0"/>
              </a:rPr>
              <a:t>Error-free point-to-point channel that delivers messages or bytes in the order in which they were send.</a:t>
            </a:r>
            <a:endParaRPr lang="en-US" sz="1200" dirty="0" smtClean="0">
              <a:latin typeface="Arial" panose="020B0604020202020204" pitchFamily="34" charset="0"/>
              <a:cs typeface="Arial" panose="020B0604020202020204" pitchFamily="34" charset="0"/>
            </a:endParaRPr>
          </a:p>
          <a:p>
            <a:pPr marL="800100" lvl="1" indent="-342900">
              <a:buFont typeface="+mj-lt"/>
              <a:buAutoNum type="arabicPeriod"/>
            </a:pPr>
            <a:r>
              <a:rPr lang="en-US" sz="1200" dirty="0" smtClean="0">
                <a:latin typeface="Arial" panose="020B0604020202020204" pitchFamily="34" charset="0"/>
                <a:cs typeface="Arial" panose="020B0604020202020204" pitchFamily="34" charset="0"/>
              </a:rPr>
              <a:t>Transporting of isolated messages with no guarantees about the order of delivery,</a:t>
            </a:r>
            <a:endParaRPr lang="en-US" sz="1200" dirty="0" smtClean="0">
              <a:latin typeface="Arial" panose="020B0604020202020204" pitchFamily="34" charset="0"/>
              <a:cs typeface="Arial" panose="020B0604020202020204" pitchFamily="34" charset="0"/>
            </a:endParaRPr>
          </a:p>
          <a:p>
            <a:pPr marL="800100" lvl="1" indent="-342900">
              <a:buFont typeface="+mj-lt"/>
              <a:buAutoNum type="arabicPeriod"/>
            </a:pPr>
            <a:r>
              <a:rPr lang="en-US" sz="1200" dirty="0" smtClean="0">
                <a:latin typeface="Arial" panose="020B0604020202020204" pitchFamily="34" charset="0"/>
                <a:cs typeface="Arial" panose="020B0604020202020204" pitchFamily="34" charset="0"/>
              </a:rPr>
              <a:t>Broadcasting of messages to multiple destination.</a:t>
            </a:r>
            <a:endParaRPr lang="en-US" sz="1200" dirty="0" smtClean="0">
              <a:latin typeface="Arial" panose="020B0604020202020204" pitchFamily="34" charset="0"/>
              <a:cs typeface="Arial" panose="020B0604020202020204" pitchFamily="34" charset="0"/>
            </a:endParaRPr>
          </a:p>
          <a:p>
            <a:r>
              <a:rPr lang="en-US" sz="1350" dirty="0" smtClean="0">
                <a:latin typeface="Arial" panose="020B0604020202020204" pitchFamily="34" charset="0"/>
                <a:cs typeface="Arial" panose="020B0604020202020204" pitchFamily="34" charset="0"/>
              </a:rPr>
              <a:t>Transport Layer is a true end-to-end layer; it carries data all the way form the source to the </a:t>
            </a:r>
            <a:r>
              <a:rPr lang="en-US" sz="1350" dirty="0" err="1" smtClean="0">
                <a:latin typeface="Arial" panose="020B0604020202020204" pitchFamily="34" charset="0"/>
                <a:cs typeface="Arial" panose="020B0604020202020204" pitchFamily="34" charset="0"/>
              </a:rPr>
              <a:t>desitnation</a:t>
            </a:r>
            <a:r>
              <a:rPr lang="en-US" sz="1350" dirty="0" smtClean="0">
                <a:latin typeface="Arial" panose="020B0604020202020204" pitchFamily="34" charset="0"/>
                <a:cs typeface="Arial" panose="020B0604020202020204" pitchFamily="34" charset="0"/>
              </a:rPr>
              <a:t>.</a:t>
            </a:r>
            <a:endParaRPr lang="en-US" sz="135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49" name="Content Placeholder 2"/>
          <p:cNvSpPr txBox="1"/>
          <p:nvPr/>
        </p:nvSpPr>
        <p:spPr>
          <a:xfrm>
            <a:off x="1256720" y="971720"/>
            <a:ext cx="6630560" cy="3829720"/>
          </a:xfrm>
          <a:prstGeom prst="rect">
            <a:avLst/>
          </a:prstGeom>
          <a:noFill/>
          <a:ln w="9525">
            <a:noFill/>
          </a:ln>
        </p:spPr>
        <p:txBody>
          <a:bodyPr/>
          <a:p>
            <a:pPr marL="342900" indent="-342900">
              <a:spcBef>
                <a:spcPct val="20000"/>
              </a:spcBef>
              <a:buFont typeface="Arial" panose="020B0604020202020204" pitchFamily="34" charset="0"/>
              <a:buChar char="•"/>
            </a:pPr>
            <a:endParaRPr lang="en-US" altLang="zh-CN" sz="2400">
              <a:solidFill>
                <a:srgbClr val="0000FF"/>
              </a:solidFill>
              <a:latin typeface="Calibri" panose="020F0502020204030204" charset="0"/>
            </a:endParaRPr>
          </a:p>
          <a:p>
            <a:pPr marL="342900" indent="-342900">
              <a:spcBef>
                <a:spcPct val="20000"/>
              </a:spcBef>
              <a:buFont typeface="Arial" panose="020B0604020202020204" pitchFamily="34" charset="0"/>
              <a:buChar char="•"/>
            </a:pPr>
            <a:endParaRPr lang="en-US" altLang="zh-CN" sz="2400">
              <a:solidFill>
                <a:srgbClr val="0000FF"/>
              </a:solidFill>
              <a:latin typeface="Calibri" panose="020F0502020204030204" charset="0"/>
            </a:endParaRPr>
          </a:p>
          <a:p>
            <a:pPr marL="342900" indent="-342900">
              <a:spcBef>
                <a:spcPct val="20000"/>
              </a:spcBef>
              <a:buFont typeface="Arial" panose="020B0604020202020204" pitchFamily="34" charset="0"/>
              <a:buChar char="•"/>
            </a:pPr>
            <a:endParaRPr lang="en-US" altLang="zh-CN" sz="2400">
              <a:solidFill>
                <a:srgbClr val="0000FF"/>
              </a:solidFill>
              <a:latin typeface="Calibri" panose="020F0502020204030204" charset="0"/>
            </a:endParaRPr>
          </a:p>
          <a:p>
            <a:pPr marL="342900" indent="-342900">
              <a:spcBef>
                <a:spcPct val="20000"/>
              </a:spcBef>
            </a:pPr>
            <a:endParaRPr lang="en-US" altLang="zh-CN" sz="2400">
              <a:solidFill>
                <a:srgbClr val="0000FF"/>
              </a:solidFill>
              <a:latin typeface="Calibri" panose="020F0502020204030204" charset="0"/>
            </a:endParaRPr>
          </a:p>
          <a:p>
            <a:pPr marL="342900" indent="-342900">
              <a:spcBef>
                <a:spcPct val="20000"/>
              </a:spcBef>
            </a:pPr>
            <a:endParaRPr lang="en-US" altLang="zh-CN" sz="1050">
              <a:solidFill>
                <a:srgbClr val="0000FF"/>
              </a:solidFill>
              <a:latin typeface="Calibri" panose="020F0502020204030204" charset="0"/>
            </a:endParaRPr>
          </a:p>
          <a:p>
            <a:pPr marL="342900" indent="-342900">
              <a:spcBef>
                <a:spcPct val="20000"/>
              </a:spcBef>
              <a:buFont typeface="Arial" panose="020B0604020202020204" pitchFamily="34" charset="0"/>
              <a:buChar char="•"/>
            </a:pPr>
            <a:endParaRPr lang="en-US" altLang="zh-CN" sz="1800">
              <a:latin typeface="Calibri" panose="020F0502020204030204" charset="0"/>
            </a:endParaRPr>
          </a:p>
          <a:p>
            <a:pPr marL="342900" indent="-342900">
              <a:spcBef>
                <a:spcPct val="20000"/>
              </a:spcBef>
            </a:pPr>
            <a:r>
              <a:rPr lang="en-US" altLang="zh-CN" sz="1500">
                <a:solidFill>
                  <a:srgbClr val="0000FF"/>
                </a:solidFill>
                <a:latin typeface="Calibri" panose="020F0502020204030204" charset="0"/>
              </a:rPr>
              <a:t>Homework</a:t>
            </a:r>
            <a:r>
              <a:rPr lang="en-US" altLang="zh-CN" sz="1500">
                <a:latin typeface="Calibri" panose="020F0502020204030204" charset="0"/>
              </a:rPr>
              <a:t>:  TBD</a:t>
            </a:r>
            <a:endParaRPr lang="en-US" altLang="zh-CN" sz="1500">
              <a:latin typeface="Calibri" panose="020F0502020204030204" charset="0"/>
            </a:endParaRPr>
          </a:p>
          <a:p>
            <a:pPr marL="342900" indent="-342900">
              <a:spcBef>
                <a:spcPct val="20000"/>
              </a:spcBef>
            </a:pPr>
            <a:r>
              <a:rPr lang="en-US" altLang="zh-CN" sz="1500">
                <a:solidFill>
                  <a:srgbClr val="0000FF"/>
                </a:solidFill>
                <a:latin typeface="Calibri" panose="020F0502020204030204" charset="0"/>
              </a:rPr>
              <a:t>Final Exam</a:t>
            </a:r>
            <a:r>
              <a:rPr lang="en-US" altLang="zh-CN" sz="1500">
                <a:latin typeface="Calibri" panose="020F0502020204030204" charset="0"/>
              </a:rPr>
              <a:t>: TBD</a:t>
            </a:r>
            <a:endParaRPr lang="en-US" altLang="zh-CN" sz="1500">
              <a:latin typeface="Calibri" panose="020F0502020204030204" charset="0"/>
            </a:endParaRPr>
          </a:p>
        </p:txBody>
      </p:sp>
      <p:sp>
        <p:nvSpPr>
          <p:cNvPr id="27650" name="Title 1"/>
          <p:cNvSpPr>
            <a:spLocks noGrp="1"/>
          </p:cNvSpPr>
          <p:nvPr>
            <p:ph type="title"/>
          </p:nvPr>
        </p:nvSpPr>
        <p:spPr/>
        <p:txBody>
          <a:bodyPr vert="horz" wrap="square" lIns="68591" tIns="34295" rIns="68591" bIns="34295" anchor="ctr"/>
          <a:p>
            <a:pPr eaLnBrk="1" hangingPunct="1"/>
            <a:r>
              <a:rPr lang="en-US" altLang="zh-CN" kern="1200" dirty="0">
                <a:latin typeface="+mj-lt"/>
                <a:ea typeface="MS PGothic" panose="020B0600070205080204" pitchFamily="1" charset="-128"/>
                <a:cs typeface="+mj-cs"/>
              </a:rPr>
              <a:t>Grading Scheme</a:t>
            </a:r>
            <a:endParaRPr lang="en-US" altLang="zh-CN" kern="1200" dirty="0">
              <a:latin typeface="+mj-lt"/>
              <a:ea typeface="MS PGothic" panose="020B0600070205080204" pitchFamily="1" charset="-128"/>
              <a:cs typeface="+mj-cs"/>
            </a:endParaRPr>
          </a:p>
        </p:txBody>
      </p:sp>
      <p:graphicFrame>
        <p:nvGraphicFramePr>
          <p:cNvPr id="5" name="Content Placeholder 4"/>
          <p:cNvGraphicFramePr>
            <a:graphicFrameLocks noGrp="1"/>
          </p:cNvGraphicFramePr>
          <p:nvPr>
            <p:ph idx="1"/>
            <p:custDataLst>
              <p:tags r:id="rId1"/>
            </p:custDataLst>
          </p:nvPr>
        </p:nvGraphicFramePr>
        <p:xfrm>
          <a:off x="2971520" y="1143200"/>
          <a:ext cx="3505200" cy="1455420"/>
        </p:xfrm>
        <a:graphic>
          <a:graphicData uri="http://schemas.openxmlformats.org/drawingml/2006/table">
            <a:tbl>
              <a:tblPr firstRow="1" bandRow="1">
                <a:tableStyleId>{5940675A-B579-460E-94D1-54222C63F5DA}</a:tableStyleId>
              </a:tblPr>
              <a:tblGrid>
                <a:gridCol w="1752600"/>
                <a:gridCol w="1752600"/>
              </a:tblGrid>
              <a:tr h="342900">
                <a:tc>
                  <a:txBody>
                    <a:bodyPr/>
                    <a:lstStyle/>
                    <a:p>
                      <a:pPr algn="ctr"/>
                      <a:r>
                        <a:rPr lang="en-US" sz="1800" b="1" dirty="0" smtClean="0"/>
                        <a:t>Assignment</a:t>
                      </a:r>
                      <a:endParaRPr lang="en-US" sz="1800" b="1" dirty="0"/>
                    </a:p>
                  </a:txBody>
                  <a:tcPr marL="68591" marR="68591" marT="34295" marB="34295" anchor="ctr"/>
                </a:tc>
                <a:tc>
                  <a:txBody>
                    <a:bodyPr/>
                    <a:lstStyle/>
                    <a:p>
                      <a:pPr algn="ctr"/>
                      <a:r>
                        <a:rPr lang="en-US" sz="1800" b="1" dirty="0" smtClean="0"/>
                        <a:t>Points</a:t>
                      </a:r>
                      <a:endParaRPr lang="en-US" sz="1800" b="1" dirty="0"/>
                    </a:p>
                  </a:txBody>
                  <a:tcPr marL="68591" marR="68591" marT="34295" marB="34295"/>
                </a:tc>
              </a:tr>
              <a:tr h="278130">
                <a:tc>
                  <a:txBody>
                    <a:bodyPr/>
                    <a:lstStyle/>
                    <a:p>
                      <a:r>
                        <a:rPr lang="en-US" sz="1350" dirty="0" smtClean="0"/>
                        <a:t>Homework &amp; Labs</a:t>
                      </a:r>
                      <a:endParaRPr lang="en-US" sz="1350" dirty="0"/>
                    </a:p>
                  </a:txBody>
                  <a:tcPr marL="68591" marR="68591" marT="34295" marB="34295"/>
                </a:tc>
                <a:tc>
                  <a:txBody>
                    <a:bodyPr/>
                    <a:lstStyle/>
                    <a:p>
                      <a:pPr algn="ctr"/>
                      <a:r>
                        <a:rPr lang="en-US" sz="1350" dirty="0" smtClean="0"/>
                        <a:t>40</a:t>
                      </a:r>
                      <a:endParaRPr lang="en-US" sz="1350" dirty="0"/>
                    </a:p>
                  </a:txBody>
                  <a:tcPr marL="68591" marR="68591" marT="34295" marB="34295"/>
                </a:tc>
              </a:tr>
              <a:tr h="278130">
                <a:tc>
                  <a:txBody>
                    <a:bodyPr/>
                    <a:lstStyle/>
                    <a:p>
                      <a:r>
                        <a:rPr lang="en-US" sz="1350" dirty="0" smtClean="0"/>
                        <a:t>Project </a:t>
                      </a:r>
                      <a:endParaRPr lang="en-US" sz="1350" dirty="0"/>
                    </a:p>
                  </a:txBody>
                  <a:tcPr marL="68591" marR="68591" marT="34295" marB="34295"/>
                </a:tc>
                <a:tc>
                  <a:txBody>
                    <a:bodyPr/>
                    <a:lstStyle/>
                    <a:p>
                      <a:pPr algn="ctr"/>
                      <a:r>
                        <a:rPr lang="en-US" sz="1350" dirty="0" smtClean="0"/>
                        <a:t>20</a:t>
                      </a:r>
                      <a:endParaRPr lang="en-US" sz="1350" dirty="0"/>
                    </a:p>
                  </a:txBody>
                  <a:tcPr marL="68591" marR="68591" marT="34295" marB="34295"/>
                </a:tc>
              </a:tr>
              <a:tr h="278130">
                <a:tc>
                  <a:txBody>
                    <a:bodyPr/>
                    <a:lstStyle/>
                    <a:p>
                      <a:r>
                        <a:rPr lang="en-US" sz="1350" dirty="0" smtClean="0"/>
                        <a:t>Final Exam</a:t>
                      </a:r>
                      <a:endParaRPr lang="en-US" sz="1350" dirty="0"/>
                    </a:p>
                  </a:txBody>
                  <a:tcPr marL="68591" marR="68591" marT="34295" marB="34295"/>
                </a:tc>
                <a:tc>
                  <a:txBody>
                    <a:bodyPr/>
                    <a:lstStyle/>
                    <a:p>
                      <a:pPr algn="ctr"/>
                      <a:r>
                        <a:rPr lang="en-US" sz="1350" dirty="0" smtClean="0"/>
                        <a:t>40</a:t>
                      </a:r>
                      <a:endParaRPr lang="en-US" sz="1350" dirty="0"/>
                    </a:p>
                  </a:txBody>
                  <a:tcPr marL="68591" marR="68591" marT="34295" marB="34295"/>
                </a:tc>
              </a:tr>
              <a:tr h="278130">
                <a:tc>
                  <a:txBody>
                    <a:bodyPr/>
                    <a:lstStyle/>
                    <a:p>
                      <a:r>
                        <a:rPr lang="en-US" sz="1350" b="1" dirty="0" smtClean="0"/>
                        <a:t>Total</a:t>
                      </a:r>
                      <a:endParaRPr lang="en-US" sz="1350" b="1" dirty="0"/>
                    </a:p>
                  </a:txBody>
                  <a:tcPr marL="68591" marR="68591" marT="34295" marB="34295"/>
                </a:tc>
                <a:tc>
                  <a:txBody>
                    <a:bodyPr/>
                    <a:lstStyle/>
                    <a:p>
                      <a:pPr algn="ctr"/>
                      <a:r>
                        <a:rPr lang="en-US" sz="1350" b="1" dirty="0" smtClean="0"/>
                        <a:t>100</a:t>
                      </a:r>
                      <a:endParaRPr lang="en-US" sz="1350" b="1" dirty="0"/>
                    </a:p>
                  </a:txBody>
                  <a:tcPr marL="68591" marR="68591" marT="34295" marB="34295"/>
                </a:tc>
              </a:tr>
            </a:tbl>
          </a:graphicData>
        </a:graphic>
      </p:graphicFrame>
      <p:sp>
        <p:nvSpPr>
          <p:cNvPr id="27674" name="Slide Number Placeholder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eaLnBrk="1" hangingPunct="1"/>
            <a:fld id="{9A0DB2DC-4C9A-4742-B13C-FB6460FD3503}" type="slidenum">
              <a:rPr lang="en-US" sz="900" dirty="0">
                <a:solidFill>
                  <a:srgbClr val="898989"/>
                </a:solidFill>
                <a:latin typeface="Calibri" panose="020F0502020204030204" charset="0"/>
              </a:rPr>
            </a:fld>
            <a:endParaRPr lang="en-US" sz="900" dirty="0">
              <a:solidFill>
                <a:srgbClr val="898989"/>
              </a:solidFill>
              <a:latin typeface="Calibri" panose="020F0502020204030204" charset="0"/>
            </a:endParaRPr>
          </a:p>
        </p:txBody>
      </p:sp>
    </p:spTree>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Session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350" dirty="0" smtClean="0">
                <a:latin typeface="Arial" panose="020B0604020202020204" pitchFamily="34" charset="0"/>
                <a:cs typeface="Arial" panose="020B0604020202020204" pitchFamily="34" charset="0"/>
              </a:rPr>
              <a:t>The session layer allows users on different machines to establish </a:t>
            </a:r>
            <a:r>
              <a:rPr lang="en-US" sz="1350" i="1" dirty="0" smtClean="0">
                <a:solidFill>
                  <a:srgbClr val="7030A0"/>
                </a:solidFill>
                <a:latin typeface="Arial" panose="020B0604020202020204" pitchFamily="34" charset="0"/>
                <a:cs typeface="Arial" panose="020B0604020202020204" pitchFamily="34" charset="0"/>
              </a:rPr>
              <a:t>sessions</a:t>
            </a:r>
            <a:r>
              <a:rPr lang="en-US" sz="1350" dirty="0" smtClean="0">
                <a:latin typeface="Arial" panose="020B0604020202020204" pitchFamily="34" charset="0"/>
                <a:cs typeface="Arial" panose="020B0604020202020204" pitchFamily="34" charset="0"/>
              </a:rPr>
              <a:t> between them.</a:t>
            </a:r>
            <a:endParaRPr lang="en-US" sz="1350" dirty="0" smtClean="0">
              <a:latin typeface="Arial" panose="020B0604020202020204" pitchFamily="34" charset="0"/>
              <a:cs typeface="Arial" panose="020B0604020202020204" pitchFamily="34" charset="0"/>
            </a:endParaRPr>
          </a:p>
          <a:p>
            <a:pPr eaLnBrk="1" hangingPunct="1">
              <a:buFontTx/>
              <a:buChar char="•"/>
            </a:pPr>
            <a:r>
              <a:rPr lang="en-US" sz="1350" dirty="0" smtClean="0">
                <a:latin typeface="Arial" panose="020B0604020202020204" pitchFamily="34" charset="0"/>
                <a:cs typeface="Arial" panose="020B0604020202020204" pitchFamily="34" charset="0"/>
              </a:rPr>
              <a:t>Services:</a:t>
            </a:r>
            <a:endParaRPr lang="en-US" sz="135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Dialog control</a:t>
            </a:r>
            <a:r>
              <a:rPr lang="en-US" sz="1200" dirty="0" smtClean="0">
                <a:latin typeface="Arial" panose="020B0604020202020204" pitchFamily="34" charset="0"/>
                <a:cs typeface="Arial" panose="020B0604020202020204" pitchFamily="34" charset="0"/>
              </a:rPr>
              <a:t> - Keeping track the whose turn is it to transmit,</a:t>
            </a:r>
            <a:endParaRPr lang="en-US" sz="120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Token management </a:t>
            </a:r>
            <a:r>
              <a:rPr lang="en-US" sz="1200" dirty="0" smtClean="0">
                <a:latin typeface="Arial" panose="020B0604020202020204" pitchFamily="34" charset="0"/>
                <a:cs typeface="Arial" panose="020B0604020202020204" pitchFamily="34" charset="0"/>
              </a:rPr>
              <a:t>– Preventing tow parties from attempting the same critical operation simultaneously, and</a:t>
            </a:r>
            <a:endParaRPr lang="en-US" sz="120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Synchronization </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Checkpointing</a:t>
            </a:r>
            <a:r>
              <a:rPr lang="en-US" sz="1200" dirty="0" smtClean="0">
                <a:latin typeface="Arial" panose="020B0604020202020204" pitchFamily="34" charset="0"/>
                <a:cs typeface="Arial" panose="020B0604020202020204" pitchFamily="34" charset="0"/>
              </a:rPr>
              <a:t> long transmissions to allow them to pick up form where they left off in the event of a crash and subsequent recovery.</a:t>
            </a:r>
            <a:endParaRPr lang="en-US" sz="135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Presentation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350" dirty="0" smtClean="0">
                <a:latin typeface="Arial" panose="020B0604020202020204" pitchFamily="34" charset="0"/>
                <a:cs typeface="Arial" panose="020B0604020202020204" pitchFamily="34" charset="0"/>
              </a:rPr>
              <a:t>This layer is concerned with the presentation of the message; that is syntax and semantics of the information transmitted.</a:t>
            </a:r>
            <a:endParaRPr lang="en-US" sz="1350" dirty="0" smtClean="0">
              <a:latin typeface="Arial" panose="020B0604020202020204" pitchFamily="34" charset="0"/>
              <a:cs typeface="Arial" panose="020B0604020202020204" pitchFamily="34" charset="0"/>
            </a:endParaRPr>
          </a:p>
          <a:p>
            <a:pPr eaLnBrk="1" hangingPunct="1">
              <a:buFontTx/>
              <a:buChar char="•"/>
            </a:pPr>
            <a:r>
              <a:rPr lang="en-US" sz="1350" dirty="0" smtClean="0">
                <a:latin typeface="Arial" panose="020B0604020202020204" pitchFamily="34" charset="0"/>
                <a:cs typeface="Arial" panose="020B0604020202020204" pitchFamily="34" charset="0"/>
              </a:rPr>
              <a:t>It deals with different internal data representations on different machines:</a:t>
            </a:r>
            <a:endParaRPr lang="en-US" sz="1350" dirty="0" smtClean="0">
              <a:latin typeface="Arial" panose="020B0604020202020204" pitchFamily="34" charset="0"/>
              <a:cs typeface="Arial" panose="020B0604020202020204" pitchFamily="34" charset="0"/>
            </a:endParaRPr>
          </a:p>
          <a:p>
            <a:pPr lvl="1"/>
            <a:r>
              <a:rPr lang="en-US" sz="1050" dirty="0" smtClean="0">
                <a:latin typeface="Arial" panose="020B0604020202020204" pitchFamily="34" charset="0"/>
                <a:cs typeface="Arial" panose="020B0604020202020204" pitchFamily="34" charset="0"/>
              </a:rPr>
              <a:t>Abstract data structures,</a:t>
            </a:r>
            <a:endParaRPr lang="en-US" sz="1050" dirty="0" smtClean="0">
              <a:latin typeface="Arial" panose="020B0604020202020204" pitchFamily="34" charset="0"/>
              <a:cs typeface="Arial" panose="020B0604020202020204" pitchFamily="34" charset="0"/>
            </a:endParaRPr>
          </a:p>
          <a:p>
            <a:pPr lvl="1"/>
            <a:r>
              <a:rPr lang="en-US" sz="1050" dirty="0" smtClean="0">
                <a:latin typeface="Arial" panose="020B0604020202020204" pitchFamily="34" charset="0"/>
                <a:cs typeface="Arial" panose="020B0604020202020204" pitchFamily="34" charset="0"/>
              </a:rPr>
              <a:t>Standard encoding to be used,</a:t>
            </a:r>
            <a:endParaRPr lang="en-US" sz="1050" dirty="0" smtClean="0">
              <a:latin typeface="Arial" panose="020B0604020202020204" pitchFamily="34" charset="0"/>
              <a:cs typeface="Arial" panose="020B0604020202020204" pitchFamily="34" charset="0"/>
            </a:endParaRPr>
          </a:p>
          <a:p>
            <a:pPr marL="457200" lvl="1" indent="0">
              <a:buNone/>
            </a:pPr>
            <a:endParaRPr lang="en-US" sz="105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Application Layer</a:t>
            </a:r>
            <a:endParaRPr lang="en-US" sz="2700" dirty="0" smtClean="0">
              <a:cs typeface="Arial" panose="020B0604020202020204" pitchFamily="34" charset="0"/>
            </a:endParaRPr>
          </a:p>
        </p:txBody>
      </p:sp>
      <p:sp>
        <p:nvSpPr>
          <p:cNvPr id="31747" name="Rectangle 3"/>
          <p:cNvSpPr>
            <a:spLocks noGrp="1" noChangeArrowheads="1"/>
          </p:cNvSpPr>
          <p:nvPr>
            <p:ph idx="1"/>
          </p:nvPr>
        </p:nvSpPr>
        <p:spPr>
          <a:xfrm>
            <a:off x="1714000" y="571600"/>
            <a:ext cx="6287600" cy="4114035"/>
          </a:xfrm>
        </p:spPr>
        <p:txBody>
          <a:bodyPr/>
          <a:lstStyle/>
          <a:p>
            <a:pPr eaLnBrk="1" hangingPunct="1">
              <a:buFontTx/>
              <a:buChar char="•"/>
            </a:pPr>
            <a:r>
              <a:rPr lang="en-US" sz="1350" dirty="0" smtClean="0">
                <a:latin typeface="Arial" panose="020B0604020202020204" pitchFamily="34" charset="0"/>
                <a:cs typeface="Arial" panose="020B0604020202020204" pitchFamily="34" charset="0"/>
              </a:rPr>
              <a:t>This layer commonly contains a variety of protocols that are needed by the users.</a:t>
            </a:r>
            <a:endParaRPr lang="en-US" sz="1350" dirty="0" smtClean="0">
              <a:latin typeface="Arial" panose="020B0604020202020204" pitchFamily="34" charset="0"/>
              <a:cs typeface="Arial" panose="020B0604020202020204" pitchFamily="34" charset="0"/>
            </a:endParaRPr>
          </a:p>
          <a:p>
            <a:pPr eaLnBrk="1" hangingPunct="1">
              <a:buFontTx/>
              <a:buChar char="•"/>
            </a:pPr>
            <a:r>
              <a:rPr lang="en-US" sz="1350" dirty="0" smtClean="0">
                <a:latin typeface="Arial" panose="020B0604020202020204" pitchFamily="34" charset="0"/>
                <a:cs typeface="Arial" panose="020B0604020202020204" pitchFamily="34" charset="0"/>
              </a:rPr>
              <a:t>For example:</a:t>
            </a:r>
            <a:endParaRPr lang="en-US" sz="135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HTTP</a:t>
            </a:r>
            <a:r>
              <a:rPr lang="en-US" sz="1200" dirty="0" smtClean="0">
                <a:latin typeface="Arial" panose="020B0604020202020204" pitchFamily="34" charset="0"/>
                <a:cs typeface="Arial" panose="020B0604020202020204" pitchFamily="34" charset="0"/>
              </a:rPr>
              <a:t> – Hyper Text Transfer Protocol,</a:t>
            </a:r>
            <a:endParaRPr lang="en-US" sz="120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FTP</a:t>
            </a:r>
            <a:r>
              <a:rPr lang="en-US" sz="1200" dirty="0" smtClean="0">
                <a:latin typeface="Arial" panose="020B0604020202020204" pitchFamily="34" charset="0"/>
                <a:cs typeface="Arial" panose="020B0604020202020204" pitchFamily="34" charset="0"/>
              </a:rPr>
              <a:t> - File Transfer Protocol</a:t>
            </a:r>
            <a:endParaRPr lang="en-US" sz="120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POP/SMTP</a:t>
            </a:r>
            <a:r>
              <a:rPr lang="en-US" sz="1200" dirty="0" smtClean="0">
                <a:latin typeface="Arial" panose="020B0604020202020204" pitchFamily="34" charset="0"/>
                <a:cs typeface="Arial" panose="020B0604020202020204" pitchFamily="34" charset="0"/>
              </a:rPr>
              <a:t> – E-mail Protocol,</a:t>
            </a:r>
            <a:endParaRPr lang="en-US" sz="1200" dirty="0" smtClean="0">
              <a:latin typeface="Arial" panose="020B0604020202020204" pitchFamily="34" charset="0"/>
              <a:cs typeface="Arial" panose="020B0604020202020204" pitchFamily="34" charset="0"/>
            </a:endParaRPr>
          </a:p>
          <a:p>
            <a:pPr lvl="1"/>
            <a:r>
              <a:rPr lang="en-US" sz="1200" i="1" dirty="0" smtClean="0">
                <a:solidFill>
                  <a:srgbClr val="7030A0"/>
                </a:solidFill>
                <a:latin typeface="Arial" panose="020B0604020202020204" pitchFamily="34" charset="0"/>
                <a:cs typeface="Arial" panose="020B0604020202020204" pitchFamily="34" charset="0"/>
              </a:rPr>
              <a:t>RSS</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Network News, etc.</a:t>
            </a:r>
            <a:endParaRPr lang="en-US" sz="1200" dirty="0">
              <a:latin typeface="Arial" panose="020B0604020202020204" pitchFamily="34" charset="0"/>
              <a:cs typeface="Arial" panose="020B0604020202020204" pitchFamily="34" charset="0"/>
            </a:endParaRPr>
          </a:p>
          <a:p>
            <a:pPr lvl="1"/>
            <a:endParaRPr lang="en-US" sz="1200" dirty="0" smtClean="0">
              <a:latin typeface="Arial" panose="020B0604020202020204" pitchFamily="34" charset="0"/>
              <a:cs typeface="Arial" panose="020B0604020202020204" pitchFamily="34" charset="0"/>
            </a:endParaRPr>
          </a:p>
          <a:p>
            <a:pPr lvl="1"/>
            <a:endParaRPr lang="en-US" sz="1200" dirty="0" smtClean="0">
              <a:latin typeface="Arial" panose="020B0604020202020204" pitchFamily="34" charset="0"/>
              <a:cs typeface="Arial" panose="020B0604020202020204" pitchFamily="34" charset="0"/>
            </a:endParaRPr>
          </a:p>
        </p:txBody>
      </p:sp>
      <p:sp>
        <p:nvSpPr>
          <p:cNvPr id="31748" name="Rectangle 5"/>
          <p:cNvSpPr>
            <a:spLocks noGrp="1" noChangeArrowheads="1"/>
          </p:cNvSpPr>
          <p:nvPr>
            <p:ph type="ftr" sz="quarter" idx="11"/>
          </p:nvPr>
        </p:nvSpPr>
        <p:spPr>
          <a:xfrm>
            <a:off x="3485960" y="4768040"/>
            <a:ext cx="2172080" cy="171480"/>
          </a:xfrm>
          <a:noFill/>
        </p:spPr>
        <p:txBody>
          <a:bodyPr/>
          <a:lstStyle/>
          <a:p>
            <a:pPr algn="ctr" fontAlgn="base">
              <a:spcBef>
                <a:spcPct val="0"/>
              </a:spcBef>
              <a:spcAft>
                <a:spcPct val="0"/>
              </a:spcAft>
            </a:pPr>
            <a:r>
              <a:rPr lang="en-US" sz="750" i="1" dirty="0" smtClean="0">
                <a:latin typeface="Arial" panose="020B0604020202020204" pitchFamily="34" charset="0"/>
                <a:cs typeface="Arial" panose="020B0604020202020204" pitchFamily="34" charset="0"/>
              </a:rPr>
              <a:t>Computer Networks</a:t>
            </a:r>
            <a:r>
              <a:rPr lang="en-US" sz="750" dirty="0" smtClean="0">
                <a:latin typeface="Arial" panose="020B0604020202020204" pitchFamily="34" charset="0"/>
                <a:cs typeface="Arial" panose="020B0604020202020204" pitchFamily="34" charset="0"/>
              </a:rPr>
              <a:t>, Fifth Edition by Andrew </a:t>
            </a:r>
            <a:r>
              <a:rPr lang="en-US" sz="750" dirty="0" err="1" smtClean="0">
                <a:latin typeface="Arial" panose="020B0604020202020204" pitchFamily="34" charset="0"/>
                <a:cs typeface="Arial" panose="020B0604020202020204" pitchFamily="34" charset="0"/>
              </a:rPr>
              <a:t>Tanenbaum</a:t>
            </a:r>
            <a:r>
              <a:rPr lang="en-US" sz="750" dirty="0" smtClean="0">
                <a:latin typeface="Arial" panose="020B0604020202020204" pitchFamily="34" charset="0"/>
                <a:cs typeface="Arial" panose="020B0604020202020204" pitchFamily="34" charset="0"/>
              </a:rPr>
              <a:t> and David </a:t>
            </a:r>
            <a:r>
              <a:rPr lang="en-US" sz="750" dirty="0" err="1" smtClean="0">
                <a:latin typeface="Arial" panose="020B0604020202020204" pitchFamily="34" charset="0"/>
                <a:cs typeface="Arial" panose="020B0604020202020204" pitchFamily="34" charset="0"/>
              </a:rPr>
              <a:t>Wetherall</a:t>
            </a:r>
            <a:r>
              <a:rPr lang="en-US" sz="750" dirty="0" smtClean="0">
                <a:latin typeface="Arial" panose="020B0604020202020204" pitchFamily="34" charset="0"/>
                <a:cs typeface="Arial" panose="020B0604020202020204" pitchFamily="34" charset="0"/>
              </a:rPr>
              <a:t>, © Pearson Education-Prentice Hall, 2011</a:t>
            </a:r>
            <a:endParaRPr lang="en-US" sz="750" dirty="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2400" y="235785"/>
            <a:ext cx="6859200" cy="857400"/>
          </a:xfrm>
        </p:spPr>
        <p:txBody>
          <a:bodyPr/>
          <a:lstStyle/>
          <a:p>
            <a:pPr eaLnBrk="1" hangingPunct="1"/>
            <a:r>
              <a:rPr lang="en-US" sz="2700" dirty="0" smtClean="0">
                <a:cs typeface="Arial" panose="020B0604020202020204" pitchFamily="34" charset="0"/>
              </a:rPr>
              <a:t>The TCP/IP Reference Model Layers</a:t>
            </a:r>
            <a:endParaRPr lang="en-US" sz="2700" dirty="0" smtClean="0">
              <a:cs typeface="Arial" panose="020B0604020202020204" pitchFamily="34" charset="0"/>
            </a:endParaRPr>
          </a:p>
        </p:txBody>
      </p:sp>
      <p:sp>
        <p:nvSpPr>
          <p:cNvPr id="32771" name="Rectangle 3"/>
          <p:cNvSpPr>
            <a:spLocks noGrp="1" noChangeArrowheads="1"/>
          </p:cNvSpPr>
          <p:nvPr>
            <p:ph idx="1"/>
          </p:nvPr>
        </p:nvSpPr>
        <p:spPr>
          <a:xfrm>
            <a:off x="2285600" y="1525458"/>
            <a:ext cx="5716000" cy="3390302"/>
          </a:xfrm>
        </p:spPr>
        <p:txBody>
          <a:bodyPr/>
          <a:lstStyle/>
          <a:p>
            <a:pPr eaLnBrk="1" hangingPunct="1">
              <a:buFontTx/>
              <a:buChar char="•"/>
            </a:pPr>
            <a:r>
              <a:rPr lang="en-US" sz="2100" smtClean="0">
                <a:latin typeface="Arial" panose="020B0604020202020204" pitchFamily="34" charset="0"/>
                <a:cs typeface="Arial" panose="020B0604020202020204" pitchFamily="34" charset="0"/>
              </a:rPr>
              <a:t>Link layer</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Internet layer</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Transport layer</a:t>
            </a:r>
            <a:endParaRPr lang="en-US" sz="2100" smtClean="0">
              <a:latin typeface="Arial" panose="020B0604020202020204" pitchFamily="34" charset="0"/>
              <a:cs typeface="Arial" panose="020B0604020202020204" pitchFamily="34" charset="0"/>
            </a:endParaRPr>
          </a:p>
          <a:p>
            <a:pPr eaLnBrk="1" hangingPunct="1">
              <a:buFontTx/>
              <a:buChar char="•"/>
            </a:pPr>
            <a:r>
              <a:rPr lang="en-US" sz="2100" smtClean="0">
                <a:latin typeface="Arial" panose="020B0604020202020204" pitchFamily="34" charset="0"/>
                <a:cs typeface="Arial" panose="020B0604020202020204" pitchFamily="34" charset="0"/>
              </a:rPr>
              <a:t>Application layer</a:t>
            </a:r>
            <a:endParaRPr lang="en-US" sz="2100" smtClean="0">
              <a:latin typeface="Arial" panose="020B0604020202020204" pitchFamily="34" charset="0"/>
              <a:cs typeface="Arial" panose="020B0604020202020204" pitchFamily="34" charset="0"/>
            </a:endParaRPr>
          </a:p>
        </p:txBody>
      </p:sp>
      <p:sp>
        <p:nvSpPr>
          <p:cNvPr id="32772"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spTree>
  </p:cSld>
  <p:clrMapOvr>
    <a:masterClrMapping/>
  </p:clrMapOvr>
  <p:transition>
    <p:fade thruBlk="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The TCP/IP Reference Model</a:t>
            </a:r>
            <a:endParaRPr lang="en-US" dirty="0"/>
          </a:p>
        </p:txBody>
      </p:sp>
      <p:sp>
        <p:nvSpPr>
          <p:cNvPr id="3" name="Content Placeholder 2"/>
          <p:cNvSpPr>
            <a:spLocks noGrp="1"/>
          </p:cNvSpPr>
          <p:nvPr>
            <p:ph idx="1"/>
          </p:nvPr>
        </p:nvSpPr>
        <p:spPr/>
        <p:txBody>
          <a:bodyPr/>
          <a:lstStyle/>
          <a:p>
            <a:r>
              <a:rPr lang="en-US" sz="1500" dirty="0" smtClean="0"/>
              <a:t>Grandparent of all wide area computer networks </a:t>
            </a:r>
            <a:r>
              <a:rPr lang="en-US" sz="1500" i="1" dirty="0" smtClean="0">
                <a:solidFill>
                  <a:srgbClr val="7030A0"/>
                </a:solidFill>
              </a:rPr>
              <a:t>ARPANET</a:t>
            </a:r>
            <a:endParaRPr lang="en-US" sz="1500" i="1" dirty="0" smtClean="0">
              <a:solidFill>
                <a:srgbClr val="7030A0"/>
              </a:solidFill>
            </a:endParaRPr>
          </a:p>
          <a:p>
            <a:r>
              <a:rPr lang="en-US" sz="1500" dirty="0" smtClean="0"/>
              <a:t>It’s successor Internet</a:t>
            </a:r>
            <a:endParaRPr lang="en-US" sz="1500" dirty="0" smtClean="0"/>
          </a:p>
          <a:p>
            <a:endParaRPr lang="en-US" sz="1500" dirty="0"/>
          </a:p>
          <a:p>
            <a:r>
              <a:rPr lang="en-US" sz="1500" dirty="0" smtClean="0"/>
              <a:t>ARPANET research network sponsored by the </a:t>
            </a:r>
            <a:r>
              <a:rPr lang="en-US" sz="1500" dirty="0" err="1" smtClean="0"/>
              <a:t>DoD</a:t>
            </a:r>
            <a:r>
              <a:rPr lang="en-US" sz="1500" dirty="0" smtClean="0"/>
              <a:t>.</a:t>
            </a:r>
            <a:endParaRPr lang="en-US" sz="1500" dirty="0" smtClean="0"/>
          </a:p>
          <a:p>
            <a:r>
              <a:rPr lang="en-US" sz="1500" dirty="0" smtClean="0"/>
              <a:t>Used initially leased telephone lines.</a:t>
            </a:r>
            <a:endParaRPr lang="en-US" sz="1500" dirty="0" smtClean="0"/>
          </a:p>
          <a:p>
            <a:r>
              <a:rPr lang="en-US" sz="1500" dirty="0" smtClean="0"/>
              <a:t>When satellite and radio networks were included the new reference architecture was needed.</a:t>
            </a:r>
            <a:endParaRPr lang="en-US" sz="1500" dirty="0" smtClean="0"/>
          </a:p>
          <a:p>
            <a:r>
              <a:rPr lang="en-US" sz="1500" dirty="0" smtClean="0"/>
              <a:t>Hence the ability to connect to multiple networks in a seamless way was one of the major design goals.</a:t>
            </a:r>
            <a:endParaRPr lang="en-US" sz="1500" dirty="0" smtClean="0"/>
          </a:p>
          <a:p>
            <a:r>
              <a:rPr lang="en-US" sz="1500" dirty="0" smtClean="0"/>
              <a:t>This architecture latter became known as the </a:t>
            </a:r>
            <a:r>
              <a:rPr lang="en-US" sz="1500" i="1" dirty="0" smtClean="0">
                <a:solidFill>
                  <a:srgbClr val="FF0000"/>
                </a:solidFill>
              </a:rPr>
              <a:t>TCP/IP Reference Model</a:t>
            </a:r>
            <a:r>
              <a:rPr lang="en-US" sz="1500" dirty="0" smtClean="0"/>
              <a:t>.</a:t>
            </a:r>
            <a:endParaRPr lang="en-US" sz="1500" dirty="0" smtClean="0"/>
          </a:p>
          <a:p>
            <a:r>
              <a:rPr lang="en-US" sz="1500" dirty="0" smtClean="0"/>
              <a:t>Design criteria:</a:t>
            </a:r>
            <a:endParaRPr lang="en-US" sz="1500" dirty="0" smtClean="0"/>
          </a:p>
          <a:p>
            <a:pPr lvl="1"/>
            <a:r>
              <a:rPr lang="en-US" sz="1350" dirty="0" smtClean="0"/>
              <a:t>Network be able to survive loss of subnet hardware without existing conversations being broken off.</a:t>
            </a:r>
            <a:endParaRPr lang="en-US" sz="1350" dirty="0" smtClean="0"/>
          </a:p>
          <a:p>
            <a:pPr lvl="1"/>
            <a:r>
              <a:rPr lang="en-US" sz="1350" dirty="0" smtClean="0"/>
              <a:t>Applications with divergent requirements were supported ranging from file transfer to real-time speech transmission.</a:t>
            </a:r>
            <a:endParaRPr lang="en-US" sz="1350" dirty="0"/>
          </a:p>
        </p:txBody>
      </p:sp>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2700" dirty="0" smtClean="0">
                <a:cs typeface="Arial" panose="020B0604020202020204" pitchFamily="34" charset="0"/>
              </a:rPr>
              <a:t>The TCP/IP Reference Model (1)</a:t>
            </a:r>
            <a:endParaRPr lang="en-US" sz="2700" dirty="0" smtClean="0">
              <a:cs typeface="Arial" panose="020B0604020202020204" pitchFamily="34" charset="0"/>
            </a:endParaRPr>
          </a:p>
        </p:txBody>
      </p:sp>
      <p:sp>
        <p:nvSpPr>
          <p:cNvPr id="3379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TCP/IP reference model</a:t>
            </a:r>
            <a:endParaRPr lang="en-US" smtClean="0">
              <a:latin typeface="Arial" panose="020B0604020202020204" pitchFamily="34" charset="0"/>
              <a:cs typeface="Arial" panose="020B0604020202020204" pitchFamily="34" charset="0"/>
            </a:endParaRPr>
          </a:p>
        </p:txBody>
      </p:sp>
      <p:sp>
        <p:nvSpPr>
          <p:cNvPr id="33797" name="Rectangle 5"/>
          <p:cNvSpPr>
            <a:spLocks noGrp="1" noChangeArrowheads="1"/>
          </p:cNvSpPr>
          <p:nvPr>
            <p:ph type="ftr" sz="quarter" idx="11"/>
          </p:nvPr>
        </p:nvSpPr>
        <p:spPr>
          <a:xfrm>
            <a:off x="1371040" y="4972920"/>
            <a:ext cx="6459080" cy="171480"/>
          </a:xfrm>
          <a:noFill/>
        </p:spPr>
        <p:txBody>
          <a:bodyPr/>
          <a:lstStyle/>
          <a:p>
            <a:pPr algn="ctr" fontAlgn="base">
              <a:spcBef>
                <a:spcPct val="0"/>
              </a:spcBef>
              <a:spcAft>
                <a:spcPct val="0"/>
              </a:spcAft>
            </a:pPr>
            <a:r>
              <a:rPr lang="en-US" sz="750" i="1" smtClean="0">
                <a:latin typeface="Arial" panose="020B0604020202020204" pitchFamily="34" charset="0"/>
                <a:cs typeface="Arial" panose="020B0604020202020204" pitchFamily="34" charset="0"/>
              </a:rPr>
              <a:t>Computer Networks</a:t>
            </a:r>
            <a:r>
              <a:rPr lang="en-US" sz="750" smtClean="0">
                <a:latin typeface="Arial" panose="020B0604020202020204" pitchFamily="34" charset="0"/>
                <a:cs typeface="Arial" panose="020B0604020202020204" pitchFamily="34" charset="0"/>
              </a:rPr>
              <a:t>, Fifth Edition by Andrew Tanenbaum and David Wetherall, © Pearson Education-Prentice Hall, 2011</a:t>
            </a:r>
            <a:endParaRPr lang="en-US" sz="750" smtClean="0">
              <a:latin typeface="Arial" panose="020B0604020202020204" pitchFamily="34" charset="0"/>
              <a:cs typeface="Arial" panose="020B0604020202020204" pitchFamily="34" charset="0"/>
            </a:endParaRPr>
          </a:p>
        </p:txBody>
      </p:sp>
      <p:pic>
        <p:nvPicPr>
          <p:cNvPr id="33796" name="Picture 2"/>
          <p:cNvPicPr>
            <a:picLocks noChangeAspect="1" noChangeArrowheads="1"/>
          </p:cNvPicPr>
          <p:nvPr/>
        </p:nvPicPr>
        <p:blipFill>
          <a:blip r:embed="rId1" cstate="print"/>
          <a:srcRect/>
          <a:stretch>
            <a:fillRect/>
          </a:stretch>
        </p:blipFill>
        <p:spPr bwMode="auto">
          <a:xfrm>
            <a:off x="2146273" y="971720"/>
            <a:ext cx="5130110" cy="308664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a:t>
            </a:r>
            <a:endParaRPr lang="en-US" dirty="0"/>
          </a:p>
        </p:txBody>
      </p:sp>
      <p:sp>
        <p:nvSpPr>
          <p:cNvPr id="3" name="Content Placeholder 2"/>
          <p:cNvSpPr>
            <a:spLocks noGrp="1"/>
          </p:cNvSpPr>
          <p:nvPr>
            <p:ph idx="1"/>
          </p:nvPr>
        </p:nvSpPr>
        <p:spPr/>
        <p:txBody>
          <a:bodyPr/>
          <a:lstStyle/>
          <a:p>
            <a:r>
              <a:rPr lang="en-US" sz="1500" dirty="0" smtClean="0"/>
              <a:t>Packet switched network</a:t>
            </a:r>
            <a:endParaRPr lang="en-US" sz="1500" dirty="0" smtClean="0"/>
          </a:p>
          <a:p>
            <a:r>
              <a:rPr lang="en-US" sz="1500" dirty="0" smtClean="0"/>
              <a:t>Connectionless layer that runs across different networks.</a:t>
            </a:r>
            <a:endParaRPr lang="en-US" sz="1500" dirty="0" smtClean="0"/>
          </a:p>
          <a:p>
            <a:r>
              <a:rPr lang="en-US" sz="1500" dirty="0" smtClean="0"/>
              <a:t>The lowest layer, the </a:t>
            </a:r>
            <a:r>
              <a:rPr lang="en-US" sz="1500" i="1" dirty="0" smtClean="0">
                <a:solidFill>
                  <a:srgbClr val="FF0000"/>
                </a:solidFill>
              </a:rPr>
              <a:t>link layer</a:t>
            </a:r>
            <a:r>
              <a:rPr lang="en-US" sz="1500" dirty="0" smtClean="0"/>
              <a:t>, describes what links such as serial lines and classic Ethernet must do to meet the needs of this connectionless internet layer.</a:t>
            </a:r>
            <a:endParaRPr lang="en-US" sz="1500" dirty="0" smtClean="0"/>
          </a:p>
          <a:p>
            <a:r>
              <a:rPr lang="en-US" sz="1500" dirty="0" smtClean="0"/>
              <a:t>It is not actual layer in the classical sense of the term rather is an interface between hosts and transmission links.</a:t>
            </a:r>
            <a:endParaRPr lang="en-US" sz="1500" dirty="0"/>
          </a:p>
        </p:txBody>
      </p:sp>
    </p:spTree>
  </p:cSld>
  <p:clrMapOvr>
    <a:masterClrMapping/>
  </p:clrMapOvr>
  <p:transition>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Layer</a:t>
            </a:r>
            <a:endParaRPr lang="en-US" dirty="0"/>
          </a:p>
        </p:txBody>
      </p:sp>
      <p:sp>
        <p:nvSpPr>
          <p:cNvPr id="3" name="Content Placeholder 2"/>
          <p:cNvSpPr>
            <a:spLocks noGrp="1"/>
          </p:cNvSpPr>
          <p:nvPr>
            <p:ph idx="1"/>
          </p:nvPr>
        </p:nvSpPr>
        <p:spPr/>
        <p:txBody>
          <a:bodyPr/>
          <a:lstStyle/>
          <a:p>
            <a:r>
              <a:rPr lang="en-US" sz="1500" dirty="0" smtClean="0"/>
              <a:t>The </a:t>
            </a:r>
            <a:r>
              <a:rPr lang="en-US" sz="1500" i="1" dirty="0" smtClean="0">
                <a:solidFill>
                  <a:srgbClr val="FF0000"/>
                </a:solidFill>
              </a:rPr>
              <a:t>Internet Layer</a:t>
            </a:r>
            <a:r>
              <a:rPr lang="en-US" sz="1500" dirty="0" smtClean="0"/>
              <a:t> holds this architecture together.</a:t>
            </a:r>
            <a:endParaRPr lang="en-US" sz="1500" dirty="0" smtClean="0"/>
          </a:p>
          <a:p>
            <a:r>
              <a:rPr lang="en-US" sz="1500" dirty="0" smtClean="0"/>
              <a:t>Its job is to permit hosts to inject packets into any network  and have them travel independently to the destination (potentially on a different network).</a:t>
            </a:r>
            <a:endParaRPr lang="en-US" sz="1500" dirty="0" smtClean="0"/>
          </a:p>
          <a:p>
            <a:r>
              <a:rPr lang="en-US" sz="1500" dirty="0" smtClean="0"/>
              <a:t>The packets may arrive in a completely random order from the original and the higher layer must rearrange them – if in-order of delivery is desired.</a:t>
            </a:r>
            <a:endParaRPr lang="en-US" sz="1500" dirty="0" smtClean="0"/>
          </a:p>
          <a:p>
            <a:endParaRPr lang="en-US" sz="1500" dirty="0"/>
          </a:p>
          <a:p>
            <a:r>
              <a:rPr lang="en-US" sz="1500" dirty="0" smtClean="0"/>
              <a:t>The internet layer define san official packet format and protocol called </a:t>
            </a:r>
            <a:r>
              <a:rPr lang="en-US" sz="1500" dirty="0" smtClean="0">
                <a:solidFill>
                  <a:srgbClr val="FF0000"/>
                </a:solidFill>
              </a:rPr>
              <a:t>IP</a:t>
            </a:r>
            <a:r>
              <a:rPr lang="en-US" sz="1500" dirty="0" smtClean="0"/>
              <a:t> (</a:t>
            </a:r>
            <a:r>
              <a:rPr lang="en-US" sz="1500" dirty="0" smtClean="0">
                <a:solidFill>
                  <a:srgbClr val="FF0000"/>
                </a:solidFill>
              </a:rPr>
              <a:t>Internet Protocol</a:t>
            </a:r>
            <a:r>
              <a:rPr lang="en-US" sz="1500" dirty="0" smtClean="0"/>
              <a:t>).</a:t>
            </a:r>
            <a:endParaRPr lang="en-US" sz="1500" dirty="0" smtClean="0"/>
          </a:p>
          <a:p>
            <a:r>
              <a:rPr lang="en-US" sz="1500" dirty="0" smtClean="0"/>
              <a:t>Packet routing is a major issue and IP has not proven effective at avoiding congestion.</a:t>
            </a:r>
            <a:endParaRPr lang="en-US" sz="1500" dirty="0" smtClean="0"/>
          </a:p>
          <a:p>
            <a:endParaRPr lang="en-US" sz="1500" dirty="0"/>
          </a:p>
        </p:txBody>
      </p:sp>
    </p:spTree>
  </p:cSld>
  <p:clrMapOvr>
    <a:masterClrMapping/>
  </p:clrMapOvr>
  <p:transition>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sz="1500" i="1" dirty="0" smtClean="0">
                <a:solidFill>
                  <a:srgbClr val="FF0000"/>
                </a:solidFill>
              </a:rPr>
              <a:t>Transport Layer </a:t>
            </a:r>
            <a:r>
              <a:rPr lang="en-US" sz="1500" dirty="0" smtClean="0"/>
              <a:t>is designed to allow peer entities on the source and destination hosts to carry on a conversation, similarly to the OSI transport layer.</a:t>
            </a:r>
            <a:endParaRPr lang="en-US" sz="1500" dirty="0" smtClean="0"/>
          </a:p>
          <a:p>
            <a:r>
              <a:rPr lang="en-US" sz="1500" dirty="0" smtClean="0"/>
              <a:t>Two end-to-end transport protocols:</a:t>
            </a:r>
            <a:endParaRPr lang="en-US" sz="1500" dirty="0" smtClean="0"/>
          </a:p>
          <a:p>
            <a:pPr lvl="1"/>
            <a:r>
              <a:rPr lang="en-US" sz="1350" dirty="0" smtClean="0"/>
              <a:t>TCP (Transmission Control Protocol) – reliable connection-oriented protocol that allows a byte stream originating on one machine to be delivered without error on any other machine in the internet. </a:t>
            </a:r>
            <a:endParaRPr lang="en-US" sz="1350" dirty="0" smtClean="0"/>
          </a:p>
          <a:p>
            <a:pPr lvl="1"/>
            <a:r>
              <a:rPr lang="en-US" sz="1350" dirty="0" smtClean="0"/>
              <a:t>UDP (User Datagram Protocol) – is unreliable connectionless protocol.</a:t>
            </a:r>
            <a:endParaRPr lang="en-US" sz="1350" dirty="0" smtClean="0"/>
          </a:p>
        </p:txBody>
      </p:sp>
    </p:spTree>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pPr lvl="1"/>
            <a:r>
              <a:rPr lang="en-US" sz="1350" dirty="0" smtClean="0"/>
              <a:t>TCP (Transmission Control Protocol) – reliable connection-oriented protocol that allows a byte stream originating on one machine to be delivered without error on any other machine in the internet. </a:t>
            </a:r>
            <a:endParaRPr lang="en-US" sz="1350" dirty="0" smtClean="0"/>
          </a:p>
          <a:p>
            <a:pPr lvl="2"/>
            <a:r>
              <a:rPr lang="en-US" sz="1200" dirty="0" smtClean="0"/>
              <a:t>It segments the incoming byte stream into discrete messages</a:t>
            </a:r>
            <a:endParaRPr lang="en-US" sz="1200" dirty="0" smtClean="0"/>
          </a:p>
          <a:p>
            <a:pPr lvl="2"/>
            <a:r>
              <a:rPr lang="en-US" sz="1200" dirty="0" smtClean="0"/>
              <a:t>Passes each one on to the internet layer.</a:t>
            </a:r>
            <a:endParaRPr lang="en-US" sz="1200" dirty="0" smtClean="0"/>
          </a:p>
          <a:p>
            <a:pPr lvl="2"/>
            <a:r>
              <a:rPr lang="en-US" sz="1200" dirty="0" smtClean="0"/>
              <a:t>At the receiver the TCP process reassembles the received messages.</a:t>
            </a:r>
            <a:endParaRPr lang="en-US" sz="1200" dirty="0" smtClean="0"/>
          </a:p>
          <a:p>
            <a:pPr lvl="2"/>
            <a:r>
              <a:rPr lang="en-US" sz="1200" dirty="0" smtClean="0"/>
              <a:t>Flow control is also managed by TCP to ensure that a fast sender cannot swamp a slow receiver.</a:t>
            </a:r>
            <a:endParaRPr lang="en-US" sz="1200" dirty="0" smtClean="0"/>
          </a:p>
          <a:p>
            <a:pPr lvl="1"/>
            <a:r>
              <a:rPr lang="en-US" sz="1350" dirty="0" smtClean="0"/>
              <a:t>UDP (User Datagram Protocol) – is unreliable connectionless protocol.</a:t>
            </a:r>
            <a:endParaRPr lang="en-US" sz="1350" dirty="0" smtClean="0"/>
          </a:p>
          <a:p>
            <a:pPr lvl="2"/>
            <a:r>
              <a:rPr lang="en-US" sz="1200" dirty="0" smtClean="0"/>
              <a:t>For applications that do not want TCP’s sequencing or flow control and they want to provide one of their own.</a:t>
            </a:r>
            <a:endParaRPr lang="en-US" sz="1200" dirty="0" smtClean="0"/>
          </a:p>
          <a:p>
            <a:pPr lvl="2"/>
            <a:r>
              <a:rPr lang="en-US" sz="1200" dirty="0" smtClean="0"/>
              <a:t>Widely used for one-shot, client-server-type request-reply queries and application in which prompt deliver is more important than accurate delivery.</a:t>
            </a:r>
            <a:endParaRPr lang="en-US" sz="1200" dirty="0" smtClean="0"/>
          </a:p>
          <a:p>
            <a:pPr lvl="3"/>
            <a:r>
              <a:rPr lang="en-US" sz="1200" dirty="0" smtClean="0"/>
              <a:t>Speech</a:t>
            </a:r>
            <a:endParaRPr lang="en-US" sz="1200" dirty="0" smtClean="0"/>
          </a:p>
          <a:p>
            <a:pPr lvl="3"/>
            <a:r>
              <a:rPr lang="en-US" sz="1200" dirty="0" smtClean="0"/>
              <a:t>Video</a:t>
            </a:r>
            <a:endParaRPr lang="en-US" sz="1200" dirty="0"/>
          </a:p>
        </p:txBody>
      </p:sp>
    </p:spTree>
  </p:cSld>
  <p:clrMapOvr>
    <a:masterClrMapping/>
  </p:clrMapOvr>
  <p:transition>
    <p:fade thruBlk="1"/>
  </p:transition>
</p:sld>
</file>

<file path=ppt/tags/tag1.xml><?xml version="1.0" encoding="utf-8"?>
<p:tagLst xmlns:p="http://schemas.openxmlformats.org/presentationml/2006/main">
  <p:tag name="KSO_WM_UNIT_TABLE_BEAUTIFY" val="smartTable{136d4069-2cb3-4b7d-84c8-ea73bb64a178}"/>
</p:tagLst>
</file>

<file path=ppt/tags/tag2.xml><?xml version="1.0" encoding="utf-8"?>
<p:tagLst xmlns:p="http://schemas.openxmlformats.org/presentationml/2006/main">
  <p:tag name="REFSHAPE" val="223206892"/>
</p:tagLst>
</file>

<file path=ppt/tags/tag3.xml><?xml version="1.0" encoding="utf-8"?>
<p:tagLst xmlns:p="http://schemas.openxmlformats.org/presentationml/2006/main">
  <p:tag name="REFSHAPE" val="223207028"/>
</p:tagLst>
</file>

<file path=ppt/theme/theme1.xml><?xml version="1.0" encoding="utf-8"?>
<a:theme xmlns:a="http://schemas.openxmlformats.org/drawingml/2006/main" name="Cloud skipper design template">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ppt72BC.tmp</Template>
  <TotalTime>0</TotalTime>
  <Words>44528</Words>
  <Application>WPS 演示</Application>
  <PresentationFormat>On-screen Show (4:3)</PresentationFormat>
  <Paragraphs>1445</Paragraphs>
  <Slides>133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133</vt:i4>
      </vt:variant>
    </vt:vector>
  </HeadingPairs>
  <TitlesOfParts>
    <vt:vector size="147" baseType="lpstr">
      <vt:lpstr>Arial</vt:lpstr>
      <vt:lpstr>SimSun</vt:lpstr>
      <vt:lpstr>Wingdings</vt:lpstr>
      <vt:lpstr>Impact</vt:lpstr>
      <vt:lpstr>Calibri</vt:lpstr>
      <vt:lpstr>MS PGothic</vt:lpstr>
      <vt:lpstr>Microsoft YaHei</vt:lpstr>
      <vt:lpstr>Arial Unicode MS</vt:lpstr>
      <vt:lpstr>Times New Roman</vt:lpstr>
      <vt:lpstr>Symbol</vt:lpstr>
      <vt:lpstr>Arial</vt:lpstr>
      <vt:lpstr>Times New Roman</vt:lpstr>
      <vt:lpstr>Cloud skipper design template</vt:lpstr>
      <vt:lpstr>Office 主题​​</vt:lpstr>
      <vt:lpstr>PowerPoint 演示文稿</vt:lpstr>
      <vt:lpstr>What is this Course All About</vt:lpstr>
      <vt:lpstr>Why Learn about Networking?</vt:lpstr>
      <vt:lpstr>Why Learn about Networking?</vt:lpstr>
      <vt:lpstr>Course Logistics</vt:lpstr>
      <vt:lpstr>Where to find me</vt:lpstr>
      <vt:lpstr>Class Expectations</vt:lpstr>
      <vt:lpstr>           Key to Success</vt:lpstr>
      <vt:lpstr>Grading Scheme</vt:lpstr>
      <vt:lpstr>Course Objectives</vt:lpstr>
      <vt:lpstr>Topics to be covered</vt:lpstr>
      <vt:lpstr>Introduction</vt:lpstr>
      <vt:lpstr>Uses of Computer Networks</vt:lpstr>
      <vt:lpstr> Applications Examples</vt:lpstr>
      <vt:lpstr>Applications</vt:lpstr>
      <vt:lpstr>Applications</vt:lpstr>
      <vt:lpstr>Applications</vt:lpstr>
      <vt:lpstr>Applications</vt:lpstr>
      <vt:lpstr>Mobile Applications</vt:lpstr>
      <vt:lpstr>Mobile Uses</vt:lpstr>
      <vt:lpstr>Functions Need to Achieve</vt:lpstr>
      <vt:lpstr>Requirements and Challenges</vt:lpstr>
      <vt:lpstr>Requirements and Challenges</vt:lpstr>
      <vt:lpstr>Network Elements</vt:lpstr>
      <vt:lpstr>Network Design</vt:lpstr>
      <vt:lpstr>What Drives Network Design?</vt:lpstr>
      <vt:lpstr>How do we Evaluate a Network</vt:lpstr>
      <vt:lpstr>Directly-Connected Networks</vt:lpstr>
      <vt:lpstr>Switched Networks</vt:lpstr>
      <vt:lpstr>Circuit-Switched Networks</vt:lpstr>
      <vt:lpstr>Advantages of Circuit Switching</vt:lpstr>
      <vt:lpstr>Disadvantages of Circuit Switching</vt:lpstr>
      <vt:lpstr>Packet Switched Networks</vt:lpstr>
      <vt:lpstr>Advantages of Packet Switching</vt:lpstr>
      <vt:lpstr>Multiplexing</vt:lpstr>
      <vt:lpstr>Multiplexing Methods</vt:lpstr>
      <vt:lpstr>Multiplexing Methods</vt:lpstr>
      <vt:lpstr>Disadvantages of Packet Switching</vt:lpstr>
      <vt:lpstr>Network Hardware (1)</vt:lpstr>
      <vt:lpstr>Network Hardware</vt:lpstr>
      <vt:lpstr>Network Hardware</vt:lpstr>
      <vt:lpstr>Network Hardware</vt:lpstr>
      <vt:lpstr>Network Hardware (2)</vt:lpstr>
      <vt:lpstr>Personal Area Network</vt:lpstr>
      <vt:lpstr>Local Area Networks</vt:lpstr>
      <vt:lpstr>Local Area Networks (LAN)</vt:lpstr>
      <vt:lpstr>Metropolitan Area Networks</vt:lpstr>
      <vt:lpstr>Wide Area Networks (1)</vt:lpstr>
      <vt:lpstr>Wide Area Networks (2)</vt:lpstr>
      <vt:lpstr>Wide Area Networks (3)</vt:lpstr>
      <vt:lpstr>Network Software</vt:lpstr>
      <vt:lpstr>Protocol Hierarchies (1)</vt:lpstr>
      <vt:lpstr>Definitions</vt:lpstr>
      <vt:lpstr>Definitions</vt:lpstr>
      <vt:lpstr>Protocol Hierarchies (2)</vt:lpstr>
      <vt:lpstr>Protocol Hierarchies (3)</vt:lpstr>
      <vt:lpstr>Protocol Hierarchies (3)</vt:lpstr>
      <vt:lpstr>Design Issues</vt:lpstr>
      <vt:lpstr>Design Issues (cont.)</vt:lpstr>
      <vt:lpstr>Design Issues (cont.)</vt:lpstr>
      <vt:lpstr>Connection-Oriented Versus  Connectionless Service</vt:lpstr>
      <vt:lpstr>Connection-Oriented Service</vt:lpstr>
      <vt:lpstr>Connection-Oriented Service</vt:lpstr>
      <vt:lpstr>Connectionless Service</vt:lpstr>
      <vt:lpstr>Connection-Oriented Service</vt:lpstr>
      <vt:lpstr>Connection-Oriented Service</vt:lpstr>
      <vt:lpstr>Example of Applications</vt:lpstr>
      <vt:lpstr>Example of Applications</vt:lpstr>
      <vt:lpstr>Connection-Oriented Versus  Connectionless Service</vt:lpstr>
      <vt:lpstr>Reliable vs. Unreliable Communication</vt:lpstr>
      <vt:lpstr>Service Primitives (1)</vt:lpstr>
      <vt:lpstr>Service Primitives (1)</vt:lpstr>
      <vt:lpstr>Service Primitives</vt:lpstr>
      <vt:lpstr>Service Primitives</vt:lpstr>
      <vt:lpstr>Service Primitives</vt:lpstr>
      <vt:lpstr>Service Primitives</vt:lpstr>
      <vt:lpstr>Service Primitives (2)</vt:lpstr>
      <vt:lpstr>Service Primitives</vt:lpstr>
      <vt:lpstr>The Relationship of Services to Protocols</vt:lpstr>
      <vt:lpstr>The Relationship of Services to Protocols</vt:lpstr>
      <vt:lpstr>The Relationship of Services to Protocols</vt:lpstr>
      <vt:lpstr>Reference Models</vt:lpstr>
      <vt:lpstr>The OSI Reference Model</vt:lpstr>
      <vt:lpstr>The OSI Reference Model</vt:lpstr>
      <vt:lpstr>OSI Reference Model Layers</vt:lpstr>
      <vt:lpstr>Physical Layer</vt:lpstr>
      <vt:lpstr>Data Link Layer</vt:lpstr>
      <vt:lpstr>Network Layer</vt:lpstr>
      <vt:lpstr>Transport Layer</vt:lpstr>
      <vt:lpstr>Session Layer</vt:lpstr>
      <vt:lpstr>Presentation Layer</vt:lpstr>
      <vt:lpstr>Application Layer</vt:lpstr>
      <vt:lpstr>The TCP/IP Reference Model Layers</vt:lpstr>
      <vt:lpstr>The TCP/IP Reference Model</vt:lpstr>
      <vt:lpstr>The TCP/IP Reference Model (1)</vt:lpstr>
      <vt:lpstr>Link Layer</vt:lpstr>
      <vt:lpstr>Internet Layer</vt:lpstr>
      <vt:lpstr>Transport Layer</vt:lpstr>
      <vt:lpstr>Transport Layer</vt:lpstr>
      <vt:lpstr>The TCP/IP Reference Model (2)</vt:lpstr>
      <vt:lpstr>Application Layer</vt:lpstr>
      <vt:lpstr>The Model Used in this Book</vt:lpstr>
      <vt:lpstr>The Model Used in this Book</vt:lpstr>
      <vt:lpstr>Comparison of the OSI and  TCP/IP Reference Models</vt:lpstr>
      <vt:lpstr>Service</vt:lpstr>
      <vt:lpstr>Interface</vt:lpstr>
      <vt:lpstr>Protocol</vt:lpstr>
      <vt:lpstr>Object Oriented Programming</vt:lpstr>
      <vt:lpstr>The Properties</vt:lpstr>
      <vt:lpstr>The Properties</vt:lpstr>
      <vt:lpstr>Critique of the TCP/IP Model</vt:lpstr>
      <vt:lpstr>Example Networks</vt:lpstr>
      <vt:lpstr>Internet</vt:lpstr>
      <vt:lpstr>The ARPANET</vt:lpstr>
      <vt:lpstr>The ARPANET (2)</vt:lpstr>
      <vt:lpstr>The ARPANET (3)</vt:lpstr>
      <vt:lpstr>The ARPANET (4)</vt:lpstr>
      <vt:lpstr>NSFNET</vt:lpstr>
      <vt:lpstr>Architecture of the Internet</vt:lpstr>
      <vt:lpstr>Third-Generation Mobile  Phone Networks (1)</vt:lpstr>
      <vt:lpstr>Third-Generation Mobile  Phone Networks (2)</vt:lpstr>
      <vt:lpstr>Third-Generation Mobile  Phone Networks (3)</vt:lpstr>
      <vt:lpstr>Wireless LANs: 802.11  (1)</vt:lpstr>
      <vt:lpstr>Wireless LANs: 802.11  (2)</vt:lpstr>
      <vt:lpstr>Wireless LANs: 802.11  (3)</vt:lpstr>
      <vt:lpstr>RFID and Sensor Networks (1)</vt:lpstr>
      <vt:lpstr>RFID and Sensor Networks (2)</vt:lpstr>
      <vt:lpstr>Network Standardization</vt:lpstr>
      <vt:lpstr>Who’s Who in International Standards (1)</vt:lpstr>
      <vt:lpstr>Who’s Who in International Standards (2)</vt:lpstr>
      <vt:lpstr>Metric Units (1)</vt:lpstr>
      <vt:lpstr>Metric Units (2)</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Shen Bichuan</dc:creator>
  <cp:lastModifiedBy>WPS</cp:lastModifiedBy>
  <cp:revision>293</cp:revision>
  <dcterms:created xsi:type="dcterms:W3CDTF">2010-05-03T15:18:00Z</dcterms:created>
  <dcterms:modified xsi:type="dcterms:W3CDTF">2020-02-28T04:00:20Z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