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Lst>
  <p:sldIdLst>
    <p:sldId id="256" r:id="rId5"/>
    <p:sldId id="258" r:id="rId6"/>
    <p:sldId id="323" r:id="rId7"/>
    <p:sldId id="324" r:id="rId8"/>
    <p:sldId id="325" r:id="rId9"/>
    <p:sldId id="326" r:id="rId10"/>
    <p:sldId id="260" r:id="rId11"/>
    <p:sldId id="327" r:id="rId12"/>
    <p:sldId id="261" r:id="rId13"/>
    <p:sldId id="263" r:id="rId14"/>
    <p:sldId id="328" r:id="rId15"/>
    <p:sldId id="329" r:id="rId16"/>
    <p:sldId id="330" r:id="rId17"/>
    <p:sldId id="331" r:id="rId18"/>
    <p:sldId id="332" r:id="rId19"/>
    <p:sldId id="333" r:id="rId20"/>
    <p:sldId id="264" r:id="rId21"/>
    <p:sldId id="334" r:id="rId22"/>
    <p:sldId id="265" r:id="rId23"/>
    <p:sldId id="335" r:id="rId24"/>
    <p:sldId id="266" r:id="rId25"/>
    <p:sldId id="336" r:id="rId26"/>
    <p:sldId id="267" r:id="rId27"/>
    <p:sldId id="337" r:id="rId28"/>
    <p:sldId id="338" r:id="rId29"/>
    <p:sldId id="343" r:id="rId30"/>
    <p:sldId id="339" r:id="rId31"/>
    <p:sldId id="340" r:id="rId32"/>
    <p:sldId id="341" r:id="rId33"/>
    <p:sldId id="342" r:id="rId34"/>
    <p:sldId id="344" r:id="rId35"/>
    <p:sldId id="345" r:id="rId36"/>
    <p:sldId id="270" r:id="rId37"/>
    <p:sldId id="346" r:id="rId38"/>
    <p:sldId id="347" r:id="rId39"/>
    <p:sldId id="348" r:id="rId40"/>
    <p:sldId id="349" r:id="rId41"/>
    <p:sldId id="350" r:id="rId42"/>
    <p:sldId id="351" r:id="rId43"/>
    <p:sldId id="352" r:id="rId44"/>
    <p:sldId id="353" r:id="rId45"/>
    <p:sldId id="355" r:id="rId46"/>
    <p:sldId id="356" r:id="rId47"/>
    <p:sldId id="357" r:id="rId48"/>
    <p:sldId id="358" r:id="rId49"/>
    <p:sldId id="359" r:id="rId50"/>
    <p:sldId id="360" r:id="rId51"/>
    <p:sldId id="361" r:id="rId52"/>
    <p:sldId id="362" r:id="rId53"/>
    <p:sldId id="268" r:id="rId54"/>
    <p:sldId id="354" r:id="rId55"/>
    <p:sldId id="271" r:id="rId56"/>
    <p:sldId id="363" r:id="rId57"/>
    <p:sldId id="364" r:id="rId58"/>
    <p:sldId id="365" r:id="rId59"/>
    <p:sldId id="366" r:id="rId60"/>
    <p:sldId id="367" r:id="rId61"/>
    <p:sldId id="369" r:id="rId62"/>
    <p:sldId id="368" r:id="rId63"/>
    <p:sldId id="370" r:id="rId64"/>
    <p:sldId id="371" r:id="rId65"/>
    <p:sldId id="273" r:id="rId66"/>
    <p:sldId id="372" r:id="rId67"/>
    <p:sldId id="373" r:id="rId68"/>
    <p:sldId id="272" r:id="rId69"/>
    <p:sldId id="374" r:id="rId70"/>
    <p:sldId id="375" r:id="rId71"/>
    <p:sldId id="376" r:id="rId72"/>
    <p:sldId id="377" r:id="rId73"/>
    <p:sldId id="378" r:id="rId74"/>
    <p:sldId id="379" r:id="rId75"/>
    <p:sldId id="380" r:id="rId76"/>
    <p:sldId id="381" r:id="rId77"/>
    <p:sldId id="274" r:id="rId78"/>
    <p:sldId id="382" r:id="rId79"/>
    <p:sldId id="275" r:id="rId80"/>
    <p:sldId id="276" r:id="rId81"/>
    <p:sldId id="383" r:id="rId82"/>
    <p:sldId id="384" r:id="rId83"/>
    <p:sldId id="385" r:id="rId84"/>
    <p:sldId id="386" r:id="rId85"/>
    <p:sldId id="277" r:id="rId86"/>
    <p:sldId id="278" r:id="rId87"/>
    <p:sldId id="279" r:id="rId88"/>
    <p:sldId id="280" r:id="rId89"/>
    <p:sldId id="281" r:id="rId90"/>
    <p:sldId id="387" r:id="rId91"/>
    <p:sldId id="282" r:id="rId92"/>
    <p:sldId id="283" r:id="rId93"/>
    <p:sldId id="388" r:id="rId94"/>
    <p:sldId id="389" r:id="rId95"/>
    <p:sldId id="390" r:id="rId96"/>
    <p:sldId id="391" r:id="rId97"/>
    <p:sldId id="392" r:id="rId98"/>
    <p:sldId id="395" r:id="rId99"/>
    <p:sldId id="396" r:id="rId100"/>
    <p:sldId id="286" r:id="rId101"/>
    <p:sldId id="287" r:id="rId102"/>
    <p:sldId id="288" r:id="rId103"/>
    <p:sldId id="397" r:id="rId104"/>
    <p:sldId id="291" r:id="rId105"/>
    <p:sldId id="292" r:id="rId106"/>
    <p:sldId id="293" r:id="rId107"/>
    <p:sldId id="294" r:id="rId108"/>
    <p:sldId id="398" r:id="rId109"/>
    <p:sldId id="399" r:id="rId110"/>
    <p:sldId id="400" r:id="rId111"/>
    <p:sldId id="401" r:id="rId112"/>
    <p:sldId id="402" r:id="rId113"/>
    <p:sldId id="403" r:id="rId114"/>
    <p:sldId id="404" r:id="rId115"/>
    <p:sldId id="295" r:id="rId116"/>
    <p:sldId id="296" r:id="rId117"/>
    <p:sldId id="297" r:id="rId118"/>
    <p:sldId id="298" r:id="rId119"/>
    <p:sldId id="299" r:id="rId120"/>
    <p:sldId id="300" r:id="rId121"/>
    <p:sldId id="301" r:id="rId122"/>
    <p:sldId id="302" r:id="rId123"/>
    <p:sldId id="303" r:id="rId124"/>
    <p:sldId id="405" r:id="rId125"/>
    <p:sldId id="304" r:id="rId126"/>
    <p:sldId id="406" r:id="rId127"/>
    <p:sldId id="407" r:id="rId128"/>
    <p:sldId id="408" r:id="rId129"/>
    <p:sldId id="409" r:id="rId130"/>
    <p:sldId id="410" r:id="rId131"/>
    <p:sldId id="308" r:id="rId132"/>
    <p:sldId id="305" r:id="rId133"/>
    <p:sldId id="306" r:id="rId134"/>
    <p:sldId id="307" r:id="rId135"/>
    <p:sldId id="309" r:id="rId136"/>
    <p:sldId id="310" r:id="rId137"/>
    <p:sldId id="311" r:id="rId138"/>
    <p:sldId id="312" r:id="rId139"/>
    <p:sldId id="313" r:id="rId140"/>
    <p:sldId id="411" r:id="rId141"/>
    <p:sldId id="315" r:id="rId142"/>
    <p:sldId id="412" r:id="rId143"/>
    <p:sldId id="316" r:id="rId144"/>
    <p:sldId id="314" r:id="rId145"/>
    <p:sldId id="317" r:id="rId146"/>
    <p:sldId id="318" r:id="rId147"/>
    <p:sldId id="319" r:id="rId148"/>
    <p:sldId id="320" r:id="rId149"/>
    <p:sldId id="321" r:id="rId150"/>
    <p:sldId id="322" r:id="rId151"/>
  </p:sldIdLst>
  <p:sldSz cx="9144000" cy="5144135"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082" y="-1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31221B-FB98-4B48-87B6-EA4FC3042F81}"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41E6146-BFB3-4FB9-B0F0-BA16DB9443BB}"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FE77C797-191C-4303-99F3-EC67993867A0}"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99123B-2F27-4B90-A53B-934E6FFFEA14}"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4C11D41B-1F6D-4F61-BBE8-C321831E18C1}"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0DEA45-E74F-474F-9E3E-DB87C669CE3F}" type="slidenum">
              <a:rPr lang="en-US"/>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3E194B-24C9-4E31-B319-53DB9D6D8CB2}"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A9481A-5792-4A82-B4AF-ED76D4C67721}" type="slidenum">
              <a:rPr lang="en-US"/>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B190D1-E5AE-4826-90B6-943A6EE444E0}"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2F8D76-3529-4DF7-98DD-482EB8BEBDDA}" type="slidenum">
              <a:rPr lang="en-US"/>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eaLnBrk="1" fontAlgn="auto" hangingPunct="1">
              <a:spcBef>
                <a:spcPts val="0"/>
              </a:spcBef>
              <a:spcAft>
                <a:spcPts val="0"/>
              </a:spcAft>
              <a:defRPr>
                <a:latin typeface="+mn-lt"/>
              </a:defRPr>
            </a:lvl1pPr>
          </a:lstStyle>
          <a:p>
            <a:pPr>
              <a:defRPr/>
            </a:pPr>
            <a:fld id="{701B9785-FE98-435A-ADDC-D5B81D2F58F4}" type="datetimeFigureOut">
              <a:rPr lang="en-US"/>
            </a:fld>
            <a:endParaRPr lang="en-US" dirty="0"/>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eaLnBrk="1" fontAlgn="auto" hangingPunct="1">
              <a:spcBef>
                <a:spcPts val="0"/>
              </a:spcBef>
              <a:spcAft>
                <a:spcPts val="0"/>
              </a:spcAft>
              <a:defRPr>
                <a:latin typeface="+mn-lt"/>
              </a:defRPr>
            </a:lvl1pPr>
          </a:lstStyle>
          <a:p>
            <a:pPr>
              <a:defRPr/>
            </a:pPr>
            <a:fld id="{EE487ACA-4A72-47C1-9BF2-AAF3521D4E66}" type="slidenum">
              <a:rPr lang="en-US"/>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83EADE7-1F7D-4A38-9ED3-05AC200F3785}" type="datetimeFigureOut">
              <a:rPr lang="en-US"/>
            </a:fld>
            <a:endParaRPr lang="en-US" dirty="0"/>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7F6844FC-D480-4B6C-BB15-0A4D2017101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9ECD702-88B2-4C01-9E40-1FA0C5AE0334}" type="datetimeFigureOut">
              <a:rPr lang="en-US"/>
            </a:fld>
            <a:endParaRPr lang="en-US" dirty="0"/>
          </a:p>
        </p:txBody>
      </p:sp>
      <p:sp>
        <p:nvSpPr>
          <p:cNvPr id="4" name="Footer Placeholder 3"/>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8739B5A8-2E01-4A69-9185-085BEC4F892C}"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71358C0-F132-477A-9CD1-13F7454CEC1B}"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7E3F63-BD97-4507-82FD-2F428009B7A1}"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100">
                <a:latin typeface="Arial" panose="020B0604020202020204" pitchFamily="34" charset="0"/>
                <a:cs typeface="Arial" panose="020B0604020202020204" pitchFamily="34" charset="0"/>
              </a:defRPr>
            </a:lvl1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Footer Placeholder 4"/>
          <p:cNvSpPr>
            <a:spLocks noGrp="1"/>
          </p:cNvSpPr>
          <p:nvPr>
            <p:ph type="ftr" sz="quarter" idx="10"/>
          </p:nvPr>
        </p:nvSpPr>
        <p:spPr>
          <a:xfrm>
            <a:off x="0" y="4972920"/>
            <a:ext cx="9144000" cy="171480"/>
          </a:xfrm>
        </p:spPr>
        <p:txBody>
          <a:bodyPr/>
          <a:lstStyle>
            <a:lvl1pPr>
              <a:defRPr sz="900" i="1">
                <a:solidFill>
                  <a:schemeClr val="tx1"/>
                </a:solidFill>
              </a:defRPr>
            </a:lvl1pPr>
          </a:lstStyle>
          <a:p>
            <a:pPr>
              <a:defRPr/>
            </a:pPr>
            <a:r>
              <a:rPr lang="en-US"/>
              <a:t>Computer Networks, Fifth Edition by Andrew Tanenbaum and David Wetherall, © Pearson Education-Prentice Hall, 2011</a:t>
            </a:r>
            <a:endParaRPr lang="en-US"/>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5B850B91-BC2E-4F60-B8D2-D6C407F72704}"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FE81F0-A5E7-4304-BB2F-58FB76D21608}"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061F5B-501C-4774-9E90-D0AAAE29C04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8AEFDA-6CC0-4E36-A68F-706663C89E52}"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164EBEA-9F80-4A47-95DA-5EA84A0B612A}"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E2457C3-ADDD-455E-889C-AE4FABB7C8C6}"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4C14050-67B9-47A6-8B82-0B83BC8AFD8E}"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7E0B18-38E7-4A18-B0B8-9CE143F2DE8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userDrawn="1"/>
        </p:nvSpPr>
        <p:spPr>
          <a:xfrm>
            <a:off x="0" y="4972920"/>
            <a:ext cx="9144000" cy="171480"/>
          </a:xfrm>
          <a:prstGeom prst="rect">
            <a:avLst/>
          </a:prstGeom>
        </p:spPr>
        <p:txBody>
          <a:bodyPr/>
          <a:lstStyle>
            <a:lvl1pPr>
              <a:defRPr sz="1200">
                <a:solidFill>
                  <a:schemeClr val="tx1"/>
                </a:solidFill>
              </a:defRPr>
            </a:lvl1pPr>
          </a:lstStyle>
          <a:p>
            <a:pPr algn="ctr">
              <a:defRPr/>
            </a:pPr>
            <a:r>
              <a:rPr lang="en-US" sz="900" i="1" dirty="0" smtClean="0"/>
              <a:t>Computer Networks</a:t>
            </a:r>
            <a:r>
              <a:rPr lang="en-US" sz="900" dirty="0" smtClean="0"/>
              <a:t>, Fifth Edition by Andrew Tanenbaum and David Wetherall, © Pearson Education-Prentice Hall, 2011</a:t>
            </a:r>
            <a:endParaRPr lang="en-US" sz="900" dirty="0" smtClean="0"/>
          </a:p>
          <a:p>
            <a:pPr>
              <a:defRPr/>
            </a:pP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228640"/>
            <a:ext cx="8229600" cy="8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Text Placeholder 2"/>
          <p:cNvSpPr>
            <a:spLocks noGrp="1"/>
          </p:cNvSpPr>
          <p:nvPr>
            <p:ph type="body" idx="1"/>
          </p:nvPr>
        </p:nvSpPr>
        <p:spPr bwMode="auto">
          <a:xfrm>
            <a:off x="1143000" y="1371840"/>
            <a:ext cx="7543800" cy="322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D84D9E2-BDAA-4B3F-9F64-FAEE3274B67D}" type="datetimeFigureOut">
              <a:rPr lang="en-US"/>
            </a:fld>
            <a:endParaRPr lang="en-US" dirty="0"/>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2424341-2E0A-4B36-9B2A-2908138E809A}"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lang="en-US" sz="2700" kern="1200" dirty="0">
          <a:solidFill>
            <a:srgbClr val="FF0000"/>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p:titleStyle>
    <p:bodyStyle>
      <a:lvl1pPr marL="257175" indent="-257175" algn="l" rtl="0" eaLnBrk="0" fontAlgn="base" hangingPunct="0">
        <a:spcBef>
          <a:spcPct val="15000"/>
        </a:spcBef>
        <a:spcAft>
          <a:spcPct val="0"/>
        </a:spcAft>
        <a:buClr>
          <a:srgbClr val="0000CC"/>
        </a:buClr>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530" indent="-214630"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Times New Roman" panose="02020603050405020304" pitchFamily="18" charset="0"/>
        </a:defRPr>
      </a:lvl2pPr>
      <a:lvl3pPr marL="857250" indent="-171450"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Times New Roman" panose="02020603050405020304" pitchFamily="18" charset="0"/>
        </a:defRPr>
      </a:lvl3pPr>
      <a:lvl4pPr marL="12001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4pPr>
      <a:lvl5pPr marL="15430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3075"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p:nvSpPr>
        <p:spPr>
          <a:xfrm>
            <a:off x="0" y="4972920"/>
            <a:ext cx="9144000" cy="171480"/>
          </a:xfrm>
          <a:prstGeom prst="rect">
            <a:avLst/>
          </a:prstGeom>
        </p:spPr>
        <p:txBody>
          <a:bodyPr/>
          <a:lstStyle>
            <a:lvl1pPr>
              <a:defRPr sz="1200">
                <a:solidFill>
                  <a:schemeClr val="tx1"/>
                </a:solidFill>
              </a:defRPr>
            </a:lvl1pPr>
          </a:lstStyle>
          <a:p>
            <a:pPr algn="ctr" fontAlgn="auto">
              <a:spcBef>
                <a:spcPts val="0"/>
              </a:spcBef>
              <a:spcAft>
                <a:spcPts val="0"/>
              </a:spcAft>
              <a:defRPr/>
            </a:pPr>
            <a:r>
              <a:rPr lang="en-US" sz="900" i="1" dirty="0" smtClean="0">
                <a:latin typeface="Arial" panose="020B0604020202020204" pitchFamily="34" charset="0"/>
                <a:cs typeface="Arial" panose="020B0604020202020204" pitchFamily="34" charset="0"/>
              </a:rPr>
              <a:t>Computer Networks</a:t>
            </a:r>
            <a:r>
              <a:rPr lang="en-US" sz="900" dirty="0" smtClean="0">
                <a:latin typeface="Arial" panose="020B0604020202020204" pitchFamily="34" charset="0"/>
                <a:cs typeface="Arial" panose="020B0604020202020204" pitchFamily="34" charset="0"/>
              </a:rPr>
              <a:t>, Fifth Edition by Andrew Tanenbaum and David Wetherall, © Pearson Education-Prentice Hall, 2011</a:t>
            </a:r>
            <a:endParaRPr lang="en-US" sz="900" dirty="0" smtClean="0">
              <a:latin typeface="Arial" panose="020B0604020202020204" pitchFamily="34" charset="0"/>
              <a:cs typeface="Arial" panose="020B0604020202020204" pitchFamily="34" charset="0"/>
            </a:endParaRPr>
          </a:p>
          <a:p>
            <a:pPr fontAlgn="auto">
              <a:spcBef>
                <a:spcPts val="0"/>
              </a:spcBef>
              <a:spcAft>
                <a:spcPts val="0"/>
              </a:spcAft>
              <a:defRPr/>
            </a:pPr>
            <a:endParaRPr lang="en-US" sz="900" dirty="0">
              <a:latin typeface="+mn-lt"/>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6.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8.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9.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0.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1.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2.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6.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8.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9.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0.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1.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2.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3.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4.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6.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7.jpe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8.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9.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The Data Link Layer</a:t>
            </a:r>
            <a:endParaRPr lang="en-US" smtClean="0">
              <a:latin typeface="Arial" panose="020B0604020202020204" pitchFamily="34" charset="0"/>
              <a:cs typeface="Arial" panose="020B0604020202020204" pitchFamily="34" charset="0"/>
            </a:endParaRPr>
          </a:p>
        </p:txBody>
      </p:sp>
      <p:sp>
        <p:nvSpPr>
          <p:cNvPr id="8195"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3</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Possible Services Offered</a:t>
            </a:r>
            <a:endParaRPr lang="en-US" smtClean="0">
              <a:latin typeface="Arial" panose="020B0604020202020204" pitchFamily="34" charset="0"/>
              <a:cs typeface="Arial" panose="020B0604020202020204" pitchFamily="34" charset="0"/>
            </a:endParaRPr>
          </a:p>
        </p:txBody>
      </p:sp>
      <p:sp>
        <p:nvSpPr>
          <p:cNvPr id="17411" name="Rectangle 3"/>
          <p:cNvSpPr>
            <a:spLocks noGrp="1" noChangeArrowheads="1"/>
          </p:cNvSpPr>
          <p:nvPr>
            <p:ph idx="1"/>
          </p:nvPr>
        </p:nvSpPr>
        <p:spPr>
          <a:xfrm>
            <a:off x="1313880" y="1486160"/>
            <a:ext cx="6516240" cy="3390303"/>
          </a:xfrm>
        </p:spPr>
        <p:txBody>
          <a:bodyPr/>
          <a:lstStyle/>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Unacknowledged connectionless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Acknowledged connectionless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Acknowledged connection-oriented service.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One-Bit Sliding Window Protocol</a:t>
            </a:r>
            <a:endParaRPr lang="en-US" dirty="0"/>
          </a:p>
        </p:txBody>
      </p:sp>
      <p:sp>
        <p:nvSpPr>
          <p:cNvPr id="3" name="Content Placeholder 2"/>
          <p:cNvSpPr>
            <a:spLocks noGrp="1"/>
          </p:cNvSpPr>
          <p:nvPr>
            <p:ph idx="1"/>
          </p:nvPr>
        </p:nvSpPr>
        <p:spPr/>
        <p:txBody>
          <a:bodyPr/>
          <a:lstStyle/>
          <a:p>
            <a:r>
              <a:rPr lang="en-US" sz="1800" dirty="0" smtClean="0"/>
              <a:t>Window size = 1</a:t>
            </a:r>
            <a:endParaRPr lang="en-US" sz="1800" dirty="0" smtClean="0"/>
          </a:p>
          <a:p>
            <a:r>
              <a:rPr lang="en-US" sz="1800" dirty="0" smtClean="0"/>
              <a:t>Stop-and-wait</a:t>
            </a:r>
            <a:br>
              <a:rPr lang="en-US" sz="1800" dirty="0" smtClean="0"/>
            </a:br>
            <a:r>
              <a:rPr lang="en-US" sz="1800" dirty="0" smtClean="0"/>
              <a:t>Sender transmits a frame and waits for its acknowledgment before it sends the next one.</a:t>
            </a:r>
            <a:endParaRPr lang="en-US" sz="1800" dirty="0" smtClean="0"/>
          </a:p>
          <a:p>
            <a:r>
              <a:rPr lang="en-US" sz="1800" dirty="0" smtClean="0"/>
              <a:t>Figure of next slide depicts such a protocol.</a:t>
            </a:r>
            <a:endParaRPr lang="en-US" sz="18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(1)</a:t>
            </a:r>
            <a:endParaRPr lang="en-US" smtClean="0">
              <a:latin typeface="Arial" panose="020B0604020202020204" pitchFamily="34" charset="0"/>
              <a:cs typeface="Arial" panose="020B0604020202020204" pitchFamily="34" charset="0"/>
            </a:endParaRPr>
          </a:p>
        </p:txBody>
      </p:sp>
      <p:sp>
        <p:nvSpPr>
          <p:cNvPr id="88067"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pic>
        <p:nvPicPr>
          <p:cNvPr id="880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6840" y="685920"/>
            <a:ext cx="6093494" cy="342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TextBox 4"/>
          <p:cNvSpPr txBox="1">
            <a:spLocks noChangeArrowheads="1"/>
          </p:cNvSpPr>
          <p:nvPr/>
        </p:nvSpPr>
        <p:spPr bwMode="auto">
          <a:xfrm>
            <a:off x="1428200" y="39440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(2)</a:t>
            </a:r>
            <a:endParaRPr lang="en-US" smtClean="0">
              <a:latin typeface="Arial" panose="020B0604020202020204" pitchFamily="34" charset="0"/>
              <a:cs typeface="Arial" panose="020B0604020202020204" pitchFamily="34" charset="0"/>
            </a:endParaRPr>
          </a:p>
        </p:txBody>
      </p:sp>
      <p:sp>
        <p:nvSpPr>
          <p:cNvPr id="89091"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sp>
        <p:nvSpPr>
          <p:cNvPr id="89092" name="TextBox 4"/>
          <p:cNvSpPr txBox="1">
            <a:spLocks noChangeArrowheads="1"/>
          </p:cNvSpPr>
          <p:nvPr/>
        </p:nvSpPr>
        <p:spPr bwMode="auto">
          <a:xfrm>
            <a:off x="1599680" y="382972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8909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2978" y="1143200"/>
            <a:ext cx="6212578" cy="26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142400" y="0"/>
            <a:ext cx="6859200" cy="685920"/>
          </a:xfrm>
        </p:spPr>
        <p:txBody>
          <a:bodyPr/>
          <a:lstStyle/>
          <a:p>
            <a:pPr eaLnBrk="1" hangingPunct="1"/>
            <a:r>
              <a:rPr lang="en-US" smtClean="0">
                <a:latin typeface="Arial" panose="020B0604020202020204" pitchFamily="34" charset="0"/>
                <a:cs typeface="Arial" panose="020B0604020202020204" pitchFamily="34" charset="0"/>
              </a:rPr>
              <a:t>One-Bit Sliding Window Protocol (3)</a:t>
            </a:r>
            <a:endParaRPr lang="en-US" smtClean="0">
              <a:latin typeface="Arial" panose="020B0604020202020204" pitchFamily="34" charset="0"/>
              <a:cs typeface="Arial" panose="020B0604020202020204" pitchFamily="34" charset="0"/>
            </a:endParaRPr>
          </a:p>
        </p:txBody>
      </p:sp>
      <p:sp>
        <p:nvSpPr>
          <p:cNvPr id="90115"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1-bit sliding window protocol.</a:t>
            </a:r>
            <a:endParaRPr lang="en-US" smtClean="0">
              <a:latin typeface="Arial" panose="020B0604020202020204" pitchFamily="34" charset="0"/>
              <a:cs typeface="Arial" panose="020B0604020202020204" pitchFamily="34" charset="0"/>
            </a:endParaRPr>
          </a:p>
        </p:txBody>
      </p:sp>
      <p:pic>
        <p:nvPicPr>
          <p:cNvPr id="901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4308" y="1829120"/>
            <a:ext cx="6692483" cy="134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One-Bit Sliding Window Protocol (4)</a:t>
            </a:r>
            <a:endParaRPr lang="en-US" smtClean="0">
              <a:latin typeface="Arial" panose="020B0604020202020204" pitchFamily="34" charset="0"/>
              <a:cs typeface="Arial" panose="020B0604020202020204" pitchFamily="34" charset="0"/>
            </a:endParaRPr>
          </a:p>
        </p:txBody>
      </p:sp>
      <p:sp>
        <p:nvSpPr>
          <p:cNvPr id="91139" name="Content Placeholder 2"/>
          <p:cNvSpPr>
            <a:spLocks noGrp="1"/>
          </p:cNvSpPr>
          <p:nvPr>
            <p:ph idx="1"/>
          </p:nvPr>
        </p:nvSpPr>
        <p:spPr>
          <a:xfrm>
            <a:off x="1142400" y="3829720"/>
            <a:ext cx="6859200" cy="108604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Two scenarios for protocol 4. </a:t>
            </a:r>
            <a:r>
              <a:rPr lang="en-US" smtClean="0">
                <a:solidFill>
                  <a:srgbClr val="0033CC"/>
                </a:solidFill>
                <a:latin typeface="Arial" panose="020B0604020202020204" pitchFamily="34" charset="0"/>
                <a:cs typeface="Arial" panose="020B0604020202020204" pitchFamily="34" charset="0"/>
              </a:rPr>
              <a:t>(a)</a:t>
            </a:r>
            <a:r>
              <a:rPr lang="en-US" smtClean="0">
                <a:latin typeface="Arial" panose="020B0604020202020204" pitchFamily="34" charset="0"/>
                <a:cs typeface="Arial" panose="020B0604020202020204" pitchFamily="34" charset="0"/>
              </a:rPr>
              <a:t> Normal case. </a:t>
            </a:r>
            <a:r>
              <a:rPr lang="en-US" smtClean="0">
                <a:solidFill>
                  <a:srgbClr val="0033CC"/>
                </a:solidFill>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 Abnormal</a:t>
            </a:r>
            <a:endParaRPr lang="en-US" smtClean="0">
              <a:latin typeface="Arial" panose="020B0604020202020204" pitchFamily="34" charset="0"/>
              <a:cs typeface="Arial" panose="020B0604020202020204" pitchFamily="34" charset="0"/>
            </a:endParaRPr>
          </a:p>
          <a:p>
            <a:pPr marL="0" indent="0" algn="ctr" eaLnBrk="1" hangingPunct="1">
              <a:buFontTx/>
              <a:buNone/>
            </a:pPr>
            <a:r>
              <a:rPr lang="en-US" smtClean="0">
                <a:latin typeface="Arial" panose="020B0604020202020204" pitchFamily="34" charset="0"/>
                <a:cs typeface="Arial" panose="020B0604020202020204" pitchFamily="34" charset="0"/>
              </a:rPr>
              <a:t>case. The notation is (seq, ack, packet number). An asterisk indicates where a network layer accepts a packet</a:t>
            </a:r>
            <a:endParaRPr lang="en-US" smtClean="0">
              <a:latin typeface="Arial" panose="020B0604020202020204" pitchFamily="34" charset="0"/>
              <a:cs typeface="Arial" panose="020B0604020202020204" pitchFamily="34" charset="0"/>
            </a:endParaRPr>
          </a:p>
        </p:txBody>
      </p:sp>
      <p:pic>
        <p:nvPicPr>
          <p:cNvPr id="911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9680" y="857400"/>
            <a:ext cx="5837465" cy="304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800" dirty="0" smtClean="0"/>
              <a:t>Up-to-know the protocols depicted so far are based on the assumption that the time required for transmission and reception of the acknowledgment packets is negligible.</a:t>
            </a:r>
            <a:endParaRPr lang="en-US" sz="1800" dirty="0" smtClean="0"/>
          </a:p>
          <a:p>
            <a:r>
              <a:rPr lang="en-US" sz="1800" dirty="0" smtClean="0"/>
              <a:t>If this assumptions is not true then round-trip time can have important implications in the efficiency of the communication and the bandwidth utilization.</a:t>
            </a:r>
            <a:endParaRPr lang="en-US" sz="18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500" dirty="0" smtClean="0"/>
              <a:t>Example:</a:t>
            </a:r>
            <a:endParaRPr lang="en-US" sz="1500" dirty="0" smtClean="0"/>
          </a:p>
          <a:p>
            <a:pPr lvl="1"/>
            <a:r>
              <a:rPr lang="en-US" sz="1500" dirty="0" smtClean="0"/>
              <a:t>50 kbps satellite channel </a:t>
            </a:r>
            <a:endParaRPr lang="en-US" sz="1500" dirty="0" smtClean="0"/>
          </a:p>
          <a:p>
            <a:pPr lvl="1"/>
            <a:r>
              <a:rPr lang="en-US" sz="1500" dirty="0" smtClean="0"/>
              <a:t>500 </a:t>
            </a:r>
            <a:r>
              <a:rPr lang="en-US" sz="1500" dirty="0" err="1" smtClean="0"/>
              <a:t>msec</a:t>
            </a:r>
            <a:r>
              <a:rPr lang="en-US" sz="1500" dirty="0" smtClean="0"/>
              <a:t> round-trip propagation delay.</a:t>
            </a:r>
            <a:endParaRPr lang="en-US" sz="1500" dirty="0" smtClean="0"/>
          </a:p>
          <a:p>
            <a:pPr lvl="1"/>
            <a:r>
              <a:rPr lang="en-US" sz="1500" dirty="0" smtClean="0"/>
              <a:t>Lets use Protocol 4 (previous slides) to send a 1000 bit frames via the satellite.</a:t>
            </a:r>
            <a:endParaRPr lang="en-US" sz="1500" dirty="0" smtClean="0"/>
          </a:p>
          <a:p>
            <a:pPr lvl="1"/>
            <a:r>
              <a:rPr lang="en-US" sz="1500" dirty="0"/>
              <a:t>t</a:t>
            </a:r>
            <a:r>
              <a:rPr lang="en-US" sz="1500" dirty="0" smtClean="0"/>
              <a:t> = 0: the sender starts the first frame</a:t>
            </a:r>
            <a:endParaRPr lang="en-US" sz="1500" dirty="0" smtClean="0"/>
          </a:p>
          <a:p>
            <a:pPr lvl="1"/>
            <a:r>
              <a:rPr lang="en-US" sz="1500" dirty="0"/>
              <a:t>t</a:t>
            </a:r>
            <a:r>
              <a:rPr lang="en-US" sz="1500" dirty="0" smtClean="0"/>
              <a:t> = 20 </a:t>
            </a:r>
            <a:r>
              <a:rPr lang="en-US" sz="1500" dirty="0" err="1" smtClean="0"/>
              <a:t>msec</a:t>
            </a:r>
            <a:r>
              <a:rPr lang="en-US" sz="1500" dirty="0"/>
              <a:t>:</a:t>
            </a:r>
            <a:r>
              <a:rPr lang="en-US" sz="1500" dirty="0" smtClean="0"/>
              <a:t> the frame has been completely sent.</a:t>
            </a:r>
            <a:endParaRPr lang="en-US" sz="1500" dirty="0" smtClean="0"/>
          </a:p>
          <a:p>
            <a:pPr lvl="1"/>
            <a:r>
              <a:rPr lang="en-US" sz="1500" dirty="0" smtClean="0"/>
              <a:t>t = 270 </a:t>
            </a:r>
            <a:r>
              <a:rPr lang="en-US" sz="1500" dirty="0" err="1" smtClean="0"/>
              <a:t>msec</a:t>
            </a:r>
            <a:r>
              <a:rPr lang="en-US" sz="1500" dirty="0" smtClean="0"/>
              <a:t>: the frame has fully arrived at the satellite.</a:t>
            </a:r>
            <a:endParaRPr lang="en-US" sz="1500" dirty="0" smtClean="0"/>
          </a:p>
          <a:p>
            <a:pPr lvl="1"/>
            <a:r>
              <a:rPr lang="en-US" sz="1500" dirty="0" smtClean="0"/>
              <a:t>t = 520 </a:t>
            </a:r>
            <a:r>
              <a:rPr lang="en-US" sz="1500" dirty="0" err="1" smtClean="0"/>
              <a:t>msec</a:t>
            </a:r>
            <a:r>
              <a:rPr lang="en-US" sz="1500" dirty="0" smtClean="0"/>
              <a:t>: the acknowledgment has arrived at the sender.</a:t>
            </a:r>
            <a:endParaRPr lang="en-US" sz="1500" dirty="0" smtClean="0"/>
          </a:p>
          <a:p>
            <a:pPr lvl="1"/>
            <a:endParaRPr lang="en-US" sz="1500" dirty="0"/>
          </a:p>
          <a:p>
            <a:pPr lvl="1"/>
            <a:r>
              <a:rPr lang="en-US" sz="1500" dirty="0" smtClean="0"/>
              <a:t>Sender was blocked 500/520 or 96% of the time. In order to send the packed the sender utilized 4% of the </a:t>
            </a:r>
            <a:r>
              <a:rPr lang="en-US" sz="1500" smtClean="0"/>
              <a:t>available bandwidth</a:t>
            </a:r>
            <a:r>
              <a:rPr lang="en-US" sz="1500" dirty="0" smtClean="0"/>
              <a:t>.</a:t>
            </a:r>
            <a:endParaRPr lang="en-US" sz="1500" dirty="0" smtClean="0"/>
          </a:p>
          <a:p>
            <a:pPr lvl="1"/>
            <a:endParaRPr lang="en-US" sz="15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p:txBody>
          <a:bodyPr/>
          <a:lstStyle/>
          <a:p>
            <a:r>
              <a:rPr lang="en-US" sz="1800" dirty="0" smtClean="0"/>
              <a:t>The problem?</a:t>
            </a:r>
            <a:endParaRPr lang="en-US" sz="1800" dirty="0" smtClean="0"/>
          </a:p>
          <a:p>
            <a:pPr lvl="1"/>
            <a:r>
              <a:rPr lang="en-US" sz="1800" dirty="0" smtClean="0"/>
              <a:t>Consequence of the rule that requires a sender to wait for an acknowledgment before sending another frame.</a:t>
            </a:r>
            <a:endParaRPr lang="en-US" sz="1800" dirty="0" smtClean="0"/>
          </a:p>
          <a:p>
            <a:pPr lvl="1"/>
            <a:r>
              <a:rPr lang="en-US" sz="1800" dirty="0" smtClean="0"/>
              <a:t>Relaxing this condition will enable achieving significantly better throughput.</a:t>
            </a:r>
            <a:endParaRPr lang="en-US" sz="1800" dirty="0" smtClean="0"/>
          </a:p>
          <a:p>
            <a:r>
              <a:rPr lang="en-US" sz="1800" dirty="0" smtClean="0"/>
              <a:t>Solution!</a:t>
            </a:r>
            <a:endParaRPr lang="en-US" sz="1800" dirty="0" smtClean="0"/>
          </a:p>
          <a:p>
            <a:pPr lvl="1"/>
            <a:r>
              <a:rPr lang="en-US" sz="1800" dirty="0" smtClean="0"/>
              <a:t>Allowing sender the transmit </a:t>
            </a:r>
            <a:r>
              <a:rPr lang="en-US" sz="1800" b="1" i="1" dirty="0" smtClean="0">
                <a:solidFill>
                  <a:srgbClr val="7030A0"/>
                </a:solidFill>
                <a:latin typeface="Times New Roman" panose="02020603050405020304" pitchFamily="18" charset="0"/>
              </a:rPr>
              <a:t>w</a:t>
            </a:r>
            <a:r>
              <a:rPr lang="en-US" sz="1800" dirty="0" smtClean="0"/>
              <a:t> frames before blocking.</a:t>
            </a:r>
            <a:endParaRPr lang="en-US" sz="1800" dirty="0" smtClean="0"/>
          </a:p>
          <a:p>
            <a:pPr lvl="1"/>
            <a:r>
              <a:rPr lang="en-US" sz="1800" dirty="0" smtClean="0"/>
              <a:t>Acknowledgment will arrive for previous frames before the window becomes full.</a:t>
            </a:r>
            <a:endParaRPr lang="en-US" sz="18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p:txBody>
          <a:bodyPr/>
          <a:lstStyle/>
          <a:p>
            <a:r>
              <a:rPr lang="en-US" sz="1800" dirty="0" smtClean="0"/>
              <a:t>Must correctly establish what is the actual size of  </a:t>
            </a:r>
            <a:r>
              <a:rPr lang="en-US" sz="1800" b="1" i="1" dirty="0" smtClean="0">
                <a:solidFill>
                  <a:srgbClr val="7030A0"/>
                </a:solidFill>
                <a:latin typeface="Times New Roman" panose="02020603050405020304" pitchFamily="18" charset="0"/>
              </a:rPr>
              <a:t>w</a:t>
            </a:r>
            <a:r>
              <a:rPr lang="en-US" sz="1800" dirty="0" smtClean="0"/>
              <a:t>.</a:t>
            </a:r>
            <a:endParaRPr lang="en-US" sz="1800" dirty="0" smtClean="0"/>
          </a:p>
          <a:p>
            <a:pPr lvl="1"/>
            <a:r>
              <a:rPr lang="en-US" sz="1800" dirty="0" smtClean="0"/>
              <a:t>Number of frames to fit inside the channel.</a:t>
            </a:r>
            <a:endParaRPr lang="en-US" sz="1800" dirty="0" smtClean="0"/>
          </a:p>
          <a:p>
            <a:pPr lvl="1"/>
            <a:r>
              <a:rPr lang="en-US" sz="1800" dirty="0" smtClean="0"/>
              <a:t>Capacity of the channel is determined by </a:t>
            </a:r>
            <a:endParaRPr lang="en-US" sz="1800" dirty="0" smtClean="0"/>
          </a:p>
          <a:p>
            <a:pPr lvl="2"/>
            <a:r>
              <a:rPr lang="en-US" sz="1500" dirty="0"/>
              <a:t>B</a:t>
            </a:r>
            <a:r>
              <a:rPr lang="en-US" sz="1500" dirty="0" smtClean="0"/>
              <a:t>andwidth in bits/sec</a:t>
            </a:r>
            <a:endParaRPr lang="en-US" sz="1500" dirty="0" smtClean="0"/>
          </a:p>
          <a:p>
            <a:pPr lvl="2"/>
            <a:r>
              <a:rPr lang="en-US" sz="1500" dirty="0" smtClean="0"/>
              <a:t>One-way transit time, or</a:t>
            </a:r>
            <a:endParaRPr lang="en-US" sz="1500" dirty="0" smtClean="0"/>
          </a:p>
          <a:p>
            <a:pPr lvl="2"/>
            <a:r>
              <a:rPr lang="en-US" sz="1500" dirty="0" smtClean="0"/>
              <a:t> The </a:t>
            </a:r>
            <a:r>
              <a:rPr lang="en-US" sz="1500" b="1" dirty="0" smtClean="0">
                <a:solidFill>
                  <a:srgbClr val="7030A0"/>
                </a:solidFill>
              </a:rPr>
              <a:t>bandwidth-delay product</a:t>
            </a:r>
            <a:r>
              <a:rPr lang="en-US" sz="1500" dirty="0" smtClean="0"/>
              <a:t> of the link: </a:t>
            </a:r>
            <a:r>
              <a:rPr lang="en-US" sz="1500" b="1" dirty="0" smtClean="0">
                <a:solidFill>
                  <a:srgbClr val="7030A0"/>
                </a:solidFill>
              </a:rPr>
              <a:t>BD</a:t>
            </a:r>
            <a:endParaRPr lang="en-US" sz="1500" dirty="0" smtClean="0"/>
          </a:p>
          <a:p>
            <a:pPr lvl="1"/>
            <a:r>
              <a:rPr lang="en-US" sz="1800" dirty="0" smtClean="0"/>
              <a:t>The actual size should be set to:</a:t>
            </a:r>
            <a:endParaRPr lang="en-US" sz="1800" dirty="0" smtClean="0"/>
          </a:p>
          <a:p>
            <a:pPr lvl="2"/>
            <a:r>
              <a:rPr lang="en-US" b="1" i="1" dirty="0">
                <a:solidFill>
                  <a:srgbClr val="7030A0"/>
                </a:solidFill>
                <a:latin typeface="Times New Roman" panose="02020603050405020304" pitchFamily="18" charset="0"/>
              </a:rPr>
              <a:t>w</a:t>
            </a:r>
            <a:r>
              <a:rPr lang="en-US" b="1" i="1" dirty="0" smtClean="0">
                <a:solidFill>
                  <a:srgbClr val="7030A0"/>
                </a:solidFill>
                <a:latin typeface="Times New Roman" panose="02020603050405020304" pitchFamily="18" charset="0"/>
              </a:rPr>
              <a:t> = 2BD+1</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a:xfrm>
            <a:off x="1999800" y="914560"/>
            <a:ext cx="5658840" cy="3223586"/>
          </a:xfrm>
        </p:spPr>
        <p:txBody>
          <a:bodyPr/>
          <a:lstStyle/>
          <a:p>
            <a:r>
              <a:rPr lang="en-US" sz="1500" dirty="0" smtClean="0"/>
              <a:t>Example:</a:t>
            </a:r>
            <a:endParaRPr lang="en-US" sz="1500" dirty="0" smtClean="0"/>
          </a:p>
          <a:p>
            <a:pPr lvl="1"/>
            <a:r>
              <a:rPr lang="en-US" sz="1800" dirty="0" smtClean="0"/>
              <a:t>Link with the bandwidth of 50 kbps</a:t>
            </a:r>
            <a:endParaRPr lang="en-US" sz="1800" dirty="0" smtClean="0"/>
          </a:p>
          <a:p>
            <a:pPr lvl="1"/>
            <a:r>
              <a:rPr lang="en-US" sz="1800" dirty="0" smtClean="0"/>
              <a:t>One way transit time of 250 </a:t>
            </a:r>
            <a:r>
              <a:rPr lang="en-US" sz="1800" dirty="0" err="1" smtClean="0"/>
              <a:t>msec</a:t>
            </a:r>
            <a:endParaRPr lang="en-US" sz="1800" dirty="0" smtClean="0"/>
          </a:p>
          <a:p>
            <a:pPr lvl="1"/>
            <a:r>
              <a:rPr lang="en-US" sz="1800" dirty="0" smtClean="0"/>
              <a:t>Bandwidth delay product is </a:t>
            </a:r>
            <a:br>
              <a:rPr lang="en-US" sz="1800" dirty="0" smtClean="0"/>
            </a:br>
            <a:r>
              <a:rPr lang="en-US" sz="1800" dirty="0" smtClean="0"/>
              <a:t>BD = 50 kbps x 250 </a:t>
            </a:r>
            <a:r>
              <a:rPr lang="en-US" sz="1800" dirty="0" err="1" smtClean="0"/>
              <a:t>msec</a:t>
            </a:r>
            <a:r>
              <a:rPr lang="en-US" sz="1800" dirty="0" smtClean="0"/>
              <a:t> = 12.5 </a:t>
            </a:r>
            <a:r>
              <a:rPr lang="en-US" sz="1800" dirty="0" err="1" smtClean="0"/>
              <a:t>kbits</a:t>
            </a:r>
            <a:r>
              <a:rPr lang="en-US" sz="1800" dirty="0" smtClean="0"/>
              <a:t> or 12.5 frames of 1000 bits.</a:t>
            </a:r>
            <a:endParaRPr lang="en-US" sz="1800" dirty="0" smtClean="0"/>
          </a:p>
          <a:p>
            <a:pPr lvl="1"/>
            <a:r>
              <a:rPr lang="en-US" sz="1800" dirty="0" smtClean="0"/>
              <a:t>2BD+1 = 26 frames.</a:t>
            </a:r>
            <a:endParaRPr lang="en-US" sz="1800" dirty="0" smtClean="0"/>
          </a:p>
          <a:p>
            <a:pPr lvl="1"/>
            <a:r>
              <a:rPr lang="en-US" sz="1800" dirty="0"/>
              <a:t>t</a:t>
            </a:r>
            <a:r>
              <a:rPr lang="en-US" sz="1800" dirty="0" smtClean="0"/>
              <a:t> = 0: sends a first frame and subsequent frames after 20 msec.</a:t>
            </a:r>
            <a:endParaRPr lang="en-US" sz="1800" dirty="0" smtClean="0"/>
          </a:p>
          <a:p>
            <a:pPr lvl="1"/>
            <a:r>
              <a:rPr lang="en-US" sz="1800" dirty="0"/>
              <a:t>t</a:t>
            </a:r>
            <a:r>
              <a:rPr lang="en-US" sz="1800" dirty="0" smtClean="0"/>
              <a:t> = 520 </a:t>
            </a:r>
            <a:r>
              <a:rPr lang="en-US" sz="1800" dirty="0" err="1" smtClean="0"/>
              <a:t>msec</a:t>
            </a:r>
            <a:r>
              <a:rPr lang="en-US" sz="1800" dirty="0" smtClean="0"/>
              <a:t>: acknowledgment for the first frame is received, while 26 frames were transmitted.</a:t>
            </a:r>
            <a:endParaRPr lang="en-US" sz="1800" dirty="0" smtClean="0"/>
          </a:p>
          <a:p>
            <a:pPr lvl="1"/>
            <a:r>
              <a:rPr lang="en-US" sz="1800" dirty="0" smtClean="0"/>
              <a:t>Thereafter, acknowledgments will arrive every 20 msec. </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Unacknowledged Connectionless Service</a:t>
            </a:r>
            <a:endParaRPr smtClean="0">
              <a:latin typeface="Arial" panose="020B0604020202020204" pitchFamily="34" charset="0"/>
              <a:cs typeface="Arial" panose="020B0604020202020204" pitchFamily="34" charset="0"/>
            </a:endParaRPr>
          </a:p>
        </p:txBody>
      </p:sp>
      <p:sp>
        <p:nvSpPr>
          <p:cNvPr id="1843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It consists of having the source machine send independent frames to the destination machine without having the destination machine acknowledge them.</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Example: Ethernet, Voice over IP, etc. in all the communication channel were real time operation is more important that quality of transmission.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1219200"/>
                <a:ext cx="7543800" cy="4297363"/>
              </a:xfrm>
            </p:spPr>
            <p:txBody>
              <a:bodyPr/>
              <a:lstStyle/>
              <a:p>
                <a:pPr lvl="1"/>
                <a:r>
                  <a:rPr lang="en-US" sz="2400" dirty="0" smtClean="0"/>
                  <a:t>Just in time for the sender to continue transmitting.</a:t>
                </a:r>
              </a:p>
              <a:p>
                <a:pPr lvl="1"/>
                <a:r>
                  <a:rPr lang="en-US" sz="2400" dirty="0" smtClean="0"/>
                  <a:t>25 or 26 unacknowledged frames will always be outstanding.</a:t>
                </a:r>
              </a:p>
              <a:p>
                <a:pPr lvl="1"/>
                <a:r>
                  <a:rPr lang="en-US" sz="2400" dirty="0" smtClean="0"/>
                  <a:t>Hence, the senders maximum window size is 26 frames.</a:t>
                </a:r>
              </a:p>
              <a:p>
                <a:r>
                  <a:rPr lang="en-US" sz="2400" dirty="0" smtClean="0"/>
                  <a:t>For smaller window size, the utilization of the link will be less than 100%.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𝑙𝑖𝑛𝑘</m:t>
                      </m:r>
                      <m:r>
                        <a:rPr lang="en-US" sz="2400" b="0" i="1" smtClean="0">
                          <a:latin typeface="Cambria Math"/>
                        </a:rPr>
                        <m:t> </m:t>
                      </m:r>
                      <m:r>
                        <a:rPr lang="en-US" sz="2400" b="0" i="1" smtClean="0">
                          <a:latin typeface="Cambria Math"/>
                        </a:rPr>
                        <m:t>𝑢𝑡𝑖𝑙𝑖𝑧𝑎𝑡𝑖𝑜𝑛</m:t>
                      </m:r>
                      <m:r>
                        <a:rPr lang="en-US" sz="2400" b="0" i="1" smtClean="0">
                          <a:latin typeface="Cambria Math"/>
                        </a:rPr>
                        <m:t> ≤ </m:t>
                      </m:r>
                      <m:f>
                        <m:fPr>
                          <m:ctrlPr>
                            <a:rPr lang="en-US" sz="2400" b="0" i="1" smtClean="0">
                              <a:latin typeface="Cambria Math"/>
                              <a:ea typeface="Cambria Math"/>
                            </a:rPr>
                          </m:ctrlPr>
                        </m:fPr>
                        <m:num>
                          <m:r>
                            <a:rPr lang="en-US" sz="2400" b="0" i="1" smtClean="0">
                              <a:latin typeface="Cambria Math"/>
                              <a:ea typeface="Cambria Math"/>
                            </a:rPr>
                            <m:t>𝑤</m:t>
                          </m:r>
                        </m:num>
                        <m:den>
                          <m:r>
                            <a:rPr lang="en-US" sz="2400" b="0" i="1" smtClean="0">
                              <a:latin typeface="Cambria Math"/>
                              <a:ea typeface="Cambria Math"/>
                            </a:rPr>
                            <m:t>1+2</m:t>
                          </m:r>
                          <m:r>
                            <a:rPr lang="en-US" sz="2400" b="0" i="1" smtClean="0">
                              <a:latin typeface="Cambria Math"/>
                              <a:ea typeface="Cambria Math"/>
                            </a:rPr>
                            <m:t>𝐵𝐷</m:t>
                          </m:r>
                        </m:den>
                      </m:f>
                    </m:oMath>
                  </m:oMathPara>
                </a14:m>
                <a:endParaRPr lang="en-US" sz="2400" dirty="0" smtClean="0"/>
              </a:p>
              <a:p>
                <a:r>
                  <a:rPr lang="en-US" sz="2400" dirty="0" smtClean="0"/>
                  <a:t>Upper bound of the link utilization:</a:t>
                </a:r>
              </a:p>
              <a:p>
                <a:pPr lvl="1"/>
                <a:r>
                  <a:rPr lang="en-US" sz="2400" dirty="0" smtClean="0"/>
                  <a:t>It does not allow for any frame processing time </a:t>
                </a:r>
              </a:p>
              <a:p>
                <a:pPr lvl="1"/>
                <a:r>
                  <a:rPr lang="en-US" sz="2400" dirty="0" smtClean="0"/>
                  <a:t>Treats acknowledgment frame as having zero length.</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9800" y="914560"/>
                <a:ext cx="5658840" cy="3223586"/>
              </a:xfrm>
              <a:blipFill rotWithShape="1">
                <a:blip r:embed="rId1" cstate="print"/>
                <a:stretch>
                  <a:fillRect l="-1132" t="-1135" b="-1531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Protocol Using Go-Back-N</a:t>
            </a:r>
            <a:endParaRPr lang="en-US" dirty="0"/>
          </a:p>
        </p:txBody>
      </p:sp>
      <p:sp>
        <p:nvSpPr>
          <p:cNvPr id="3" name="Content Placeholder 2"/>
          <p:cNvSpPr>
            <a:spLocks noGrp="1"/>
          </p:cNvSpPr>
          <p:nvPr>
            <p:ph idx="1"/>
          </p:nvPr>
        </p:nvSpPr>
        <p:spPr>
          <a:xfrm>
            <a:off x="1999800" y="914560"/>
            <a:ext cx="5658840" cy="3223586"/>
          </a:xfrm>
        </p:spPr>
        <p:txBody>
          <a:bodyPr/>
          <a:lstStyle/>
          <a:p>
            <a:r>
              <a:rPr lang="en-US" sz="1800" dirty="0" smtClean="0"/>
              <a:t>From the equation:</a:t>
            </a:r>
            <a:endParaRPr lang="en-US" sz="1800" dirty="0" smtClean="0"/>
          </a:p>
          <a:p>
            <a:pPr lvl="1"/>
            <a:r>
              <a:rPr lang="en-US" sz="1800" dirty="0" smtClean="0"/>
              <a:t>Large bandwidth-delay product requires a large window.</a:t>
            </a:r>
            <a:endParaRPr lang="en-US" sz="1800" dirty="0" smtClean="0"/>
          </a:p>
          <a:p>
            <a:pPr lvl="1"/>
            <a:r>
              <a:rPr lang="en-US" sz="1800" dirty="0" smtClean="0"/>
              <a:t>With stop-and-wait for which </a:t>
            </a:r>
            <a:r>
              <a:rPr lang="en-US" sz="1800" b="1" i="1" dirty="0" smtClean="0">
                <a:solidFill>
                  <a:srgbClr val="7030A0"/>
                </a:solidFill>
                <a:latin typeface="Times New Roman" panose="02020603050405020304" pitchFamily="18" charset="0"/>
              </a:rPr>
              <a:t>w </a:t>
            </a:r>
            <a:r>
              <a:rPr lang="en-US" sz="1800" dirty="0" smtClean="0"/>
              <a:t>= 1, of there is even one frame’s worth of propagation delay, the efficiency will be less than 50%.</a:t>
            </a:r>
            <a:endParaRPr lang="en-US" sz="1800" dirty="0" smtClean="0"/>
          </a:p>
          <a:p>
            <a:r>
              <a:rPr lang="en-US" sz="1800" dirty="0" smtClean="0"/>
              <a:t>Pipelining – technique where the number of frames (much greater than 1) are send immediately.</a:t>
            </a:r>
            <a:endParaRPr lang="en-US" sz="1800" dirty="0" smtClean="0"/>
          </a:p>
          <a:p>
            <a:r>
              <a:rPr lang="en-US" sz="1800" dirty="0" smtClean="0"/>
              <a:t>What will happen then when a certain frame is received in error?! </a:t>
            </a:r>
            <a:endParaRPr lang="en-US" sz="1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Protocol Using Go-Back-N (1)</a:t>
            </a:r>
            <a:endParaRPr lang="en-US" dirty="0" smtClean="0">
              <a:latin typeface="Arial" panose="020B0604020202020204" pitchFamily="34" charset="0"/>
              <a:cs typeface="Arial" panose="020B0604020202020204" pitchFamily="34" charset="0"/>
            </a:endParaRPr>
          </a:p>
        </p:txBody>
      </p:sp>
      <p:sp>
        <p:nvSpPr>
          <p:cNvPr id="9216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Pipelining and error recovery. Effect of an error when</a:t>
            </a:r>
            <a:endParaRPr lang="en-US" smtClean="0">
              <a:latin typeface="Arial" panose="020B0604020202020204" pitchFamily="34" charset="0"/>
              <a:cs typeface="Arial" panose="020B0604020202020204" pitchFamily="34" charset="0"/>
            </a:endParaRPr>
          </a:p>
          <a:p>
            <a:pPr algn="ctr" eaLnBrk="1" hangingPunct="1">
              <a:buFontTx/>
              <a:buNone/>
            </a:pP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receiver’s window size is 1</a:t>
            </a:r>
            <a:endParaRPr lang="en-US" smtClean="0">
              <a:latin typeface="Arial" panose="020B0604020202020204" pitchFamily="34" charset="0"/>
              <a:cs typeface="Arial" panose="020B0604020202020204" pitchFamily="34" charset="0"/>
            </a:endParaRPr>
          </a:p>
        </p:txBody>
      </p:sp>
      <p:pic>
        <p:nvPicPr>
          <p:cNvPr id="921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143200"/>
            <a:ext cx="6125646" cy="246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(2)</a:t>
            </a:r>
            <a:endParaRPr lang="en-US" smtClean="0">
              <a:latin typeface="Arial" panose="020B0604020202020204" pitchFamily="34" charset="0"/>
              <a:cs typeface="Arial" panose="020B0604020202020204" pitchFamily="34" charset="0"/>
            </a:endParaRPr>
          </a:p>
        </p:txBody>
      </p:sp>
      <p:sp>
        <p:nvSpPr>
          <p:cNvPr id="9318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Pipelining and error recovery. Effect of an error when</a:t>
            </a:r>
            <a:endParaRPr lang="en-US" smtClean="0">
              <a:latin typeface="Arial" panose="020B0604020202020204" pitchFamily="34" charset="0"/>
              <a:cs typeface="Arial" panose="020B0604020202020204" pitchFamily="34" charset="0"/>
            </a:endParaRPr>
          </a:p>
          <a:p>
            <a:pPr algn="ctr" eaLnBrk="1" hangingPunct="1">
              <a:buFontTx/>
              <a:buNone/>
            </a:pP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receiver’s window size is large.</a:t>
            </a:r>
            <a:endParaRPr lang="en-US" smtClean="0">
              <a:latin typeface="Arial" panose="020B0604020202020204" pitchFamily="34" charset="0"/>
              <a:cs typeface="Arial" panose="020B0604020202020204" pitchFamily="34" charset="0"/>
            </a:endParaRPr>
          </a:p>
        </p:txBody>
      </p:sp>
      <p:pic>
        <p:nvPicPr>
          <p:cNvPr id="931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0383" y="1429000"/>
            <a:ext cx="6054196" cy="206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(3)</a:t>
            </a:r>
            <a:endParaRPr lang="en-US" smtClean="0">
              <a:latin typeface="Arial" panose="020B0604020202020204" pitchFamily="34" charset="0"/>
              <a:cs typeface="Arial" panose="020B0604020202020204" pitchFamily="34" charset="0"/>
            </a:endParaRPr>
          </a:p>
        </p:txBody>
      </p:sp>
      <p:sp>
        <p:nvSpPr>
          <p:cNvPr id="9421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pic>
        <p:nvPicPr>
          <p:cNvPr id="942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2475" y="1028880"/>
            <a:ext cx="6476943" cy="314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Box 4"/>
          <p:cNvSpPr txBox="1">
            <a:spLocks noChangeArrowheads="1"/>
          </p:cNvSpPr>
          <p:nvPr/>
        </p:nvSpPr>
        <p:spPr bwMode="auto">
          <a:xfrm>
            <a:off x="1599680" y="382972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(4)</a:t>
            </a:r>
            <a:endParaRPr lang="en-US" smtClean="0">
              <a:latin typeface="Arial" panose="020B0604020202020204" pitchFamily="34" charset="0"/>
              <a:cs typeface="Arial" panose="020B0604020202020204" pitchFamily="34" charset="0"/>
            </a:endParaRPr>
          </a:p>
        </p:txBody>
      </p:sp>
      <p:sp>
        <p:nvSpPr>
          <p:cNvPr id="9523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5236"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523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4413" y="1486160"/>
            <a:ext cx="6081586" cy="203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(5)</a:t>
            </a:r>
            <a:endParaRPr lang="en-US" smtClean="0">
              <a:latin typeface="Arial" panose="020B0604020202020204" pitchFamily="34" charset="0"/>
              <a:cs typeface="Arial" panose="020B0604020202020204" pitchFamily="34" charset="0"/>
            </a:endParaRPr>
          </a:p>
        </p:txBody>
      </p:sp>
      <p:sp>
        <p:nvSpPr>
          <p:cNvPr id="9625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6260"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626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270" y="1486160"/>
            <a:ext cx="6663903" cy="199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(6)</a:t>
            </a:r>
            <a:endParaRPr lang="en-US" smtClean="0">
              <a:latin typeface="Arial" panose="020B0604020202020204" pitchFamily="34" charset="0"/>
              <a:cs typeface="Arial" panose="020B0604020202020204" pitchFamily="34" charset="0"/>
            </a:endParaRPr>
          </a:p>
        </p:txBody>
      </p:sp>
      <p:sp>
        <p:nvSpPr>
          <p:cNvPr id="9728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7284" name="TextBox 4"/>
          <p:cNvSpPr txBox="1">
            <a:spLocks noChangeArrowheads="1"/>
          </p:cNvSpPr>
          <p:nvPr/>
        </p:nvSpPr>
        <p:spPr bwMode="auto">
          <a:xfrm>
            <a:off x="1542520" y="34867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728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650495"/>
            <a:ext cx="6397156" cy="16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(7)</a:t>
            </a:r>
            <a:endParaRPr lang="en-US" smtClean="0">
              <a:latin typeface="Arial" panose="020B0604020202020204" pitchFamily="34" charset="0"/>
              <a:cs typeface="Arial" panose="020B0604020202020204" pitchFamily="34" charset="0"/>
            </a:endParaRPr>
          </a:p>
        </p:txBody>
      </p:sp>
      <p:sp>
        <p:nvSpPr>
          <p:cNvPr id="9830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8308" name="TextBox 4"/>
          <p:cNvSpPr txBox="1">
            <a:spLocks noChangeArrowheads="1"/>
          </p:cNvSpPr>
          <p:nvPr/>
        </p:nvSpPr>
        <p:spPr bwMode="auto">
          <a:xfrm>
            <a:off x="154252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830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914560"/>
            <a:ext cx="6394775" cy="309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(8)</a:t>
            </a:r>
            <a:endParaRPr lang="en-US" smtClean="0">
              <a:latin typeface="Arial" panose="020B0604020202020204" pitchFamily="34" charset="0"/>
              <a:cs typeface="Arial" panose="020B0604020202020204" pitchFamily="34" charset="0"/>
            </a:endParaRPr>
          </a:p>
        </p:txBody>
      </p:sp>
      <p:sp>
        <p:nvSpPr>
          <p:cNvPr id="9933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sp>
        <p:nvSpPr>
          <p:cNvPr id="99332" name="TextBox 4"/>
          <p:cNvSpPr txBox="1">
            <a:spLocks noChangeArrowheads="1"/>
          </p:cNvSpPr>
          <p:nvPr/>
        </p:nvSpPr>
        <p:spPr bwMode="auto">
          <a:xfrm>
            <a:off x="1542520" y="400120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9933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14000" y="800240"/>
            <a:ext cx="5831511" cy="330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Connectionless Service</a:t>
            </a:r>
            <a:endParaRPr smtClean="0">
              <a:latin typeface="Arial" panose="020B0604020202020204" pitchFamily="34" charset="0"/>
              <a:cs typeface="Arial" panose="020B0604020202020204" pitchFamily="34" charset="0"/>
            </a:endParaRPr>
          </a:p>
        </p:txBody>
      </p:sp>
      <p:sp>
        <p:nvSpPr>
          <p:cNvPr id="19459"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Each frame send by the Data Link layer is acknowledged and the sender knows if a specific frame has been received or lost.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Typically the protocol uses a specific time period that if has passed without getting acknowledgment it will re-send the frame.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This service is useful for commutation when an unreliable channel is being utilized (e.g., 802.11 WiFi).</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Network layer does not know frame size of the packets and other restriction of the data link layer. Hence it becomes necessary for data link layer to have some mechanism to optimize the transmission.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(9)</a:t>
            </a:r>
            <a:endParaRPr lang="en-US" smtClean="0">
              <a:latin typeface="Arial" panose="020B0604020202020204" pitchFamily="34" charset="0"/>
              <a:cs typeface="Arial" panose="020B0604020202020204" pitchFamily="34" charset="0"/>
            </a:endParaRPr>
          </a:p>
        </p:txBody>
      </p:sp>
      <p:sp>
        <p:nvSpPr>
          <p:cNvPr id="10035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go-back-n.</a:t>
            </a:r>
            <a:endParaRPr lang="en-US" smtClean="0">
              <a:latin typeface="Arial" panose="020B0604020202020204" pitchFamily="34" charset="0"/>
              <a:cs typeface="Arial" panose="020B0604020202020204" pitchFamily="34" charset="0"/>
            </a:endParaRPr>
          </a:p>
        </p:txBody>
      </p:sp>
      <p:pic>
        <p:nvPicPr>
          <p:cNvPr id="1003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9680" y="1829120"/>
            <a:ext cx="4708555" cy="155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Cumulative Acknowledgment</a:t>
            </a:r>
            <a:endParaRPr lang="en-US" dirty="0"/>
          </a:p>
        </p:txBody>
      </p:sp>
      <p:sp>
        <p:nvSpPr>
          <p:cNvPr id="5" name="Content Placeholder 4"/>
          <p:cNvSpPr>
            <a:spLocks noGrp="1"/>
          </p:cNvSpPr>
          <p:nvPr>
            <p:ph idx="1"/>
          </p:nvPr>
        </p:nvSpPr>
        <p:spPr>
          <a:xfrm>
            <a:off x="1999800" y="914560"/>
            <a:ext cx="5658840" cy="3223586"/>
          </a:xfrm>
        </p:spPr>
        <p:txBody>
          <a:bodyPr/>
          <a:lstStyle/>
          <a:p>
            <a:r>
              <a:rPr lang="en-US" sz="1800" dirty="0" smtClean="0"/>
              <a:t>When an acknowledgment comes in for frame n, frames n-1, n-2, … are also automatically acknowledged.</a:t>
            </a:r>
            <a:endParaRPr lang="en-US" sz="1800" dirty="0" smtClean="0"/>
          </a:p>
          <a:p>
            <a:r>
              <a:rPr lang="en-US" sz="1800" dirty="0" smtClean="0"/>
              <a:t>Because protocol 5 has multiple outstanding frames, it logically needs multiple timers, one per outstanding frame.</a:t>
            </a:r>
            <a:endParaRPr lang="en-US" sz="1800" dirty="0" smtClean="0"/>
          </a:p>
          <a:p>
            <a:pPr lvl="1"/>
            <a:r>
              <a:rPr lang="en-US" sz="1800" dirty="0" smtClean="0"/>
              <a:t>Each frame times out independently of all the other ones. </a:t>
            </a:r>
            <a:endParaRPr lang="en-US" sz="1800" dirty="0" smtClean="0"/>
          </a:p>
          <a:p>
            <a:pPr lvl="1"/>
            <a:r>
              <a:rPr lang="en-US" sz="1800" dirty="0" smtClean="0"/>
              <a:t>The pending timeouts from a linked list, with each node of the list containing the </a:t>
            </a:r>
            <a:endParaRPr lang="en-US" sz="1800" dirty="0" smtClean="0"/>
          </a:p>
          <a:p>
            <a:pPr lvl="2"/>
            <a:r>
              <a:rPr lang="en-US" sz="1500" dirty="0" smtClean="0"/>
              <a:t>Number of clock ticks until the timer expires,</a:t>
            </a:r>
            <a:endParaRPr lang="en-US" sz="1500" dirty="0" smtClean="0"/>
          </a:p>
          <a:p>
            <a:pPr lvl="2"/>
            <a:r>
              <a:rPr lang="en-US" sz="1500" dirty="0" smtClean="0"/>
              <a:t>Frame being timed,</a:t>
            </a:r>
            <a:endParaRPr lang="en-US" sz="1500" dirty="0" smtClean="0"/>
          </a:p>
          <a:p>
            <a:pPr lvl="2"/>
            <a:r>
              <a:rPr lang="en-US" sz="1500" dirty="0" smtClean="0"/>
              <a:t>A pointer to the next node</a:t>
            </a:r>
            <a:endParaRPr lang="en-US" sz="15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Go-Back-N (10)</a:t>
            </a:r>
            <a:endParaRPr lang="en-US" smtClean="0">
              <a:latin typeface="Arial" panose="020B0604020202020204" pitchFamily="34" charset="0"/>
              <a:cs typeface="Arial" panose="020B0604020202020204" pitchFamily="34" charset="0"/>
            </a:endParaRPr>
          </a:p>
        </p:txBody>
      </p:sp>
      <p:sp>
        <p:nvSpPr>
          <p:cNvPr id="101379" name="Content Placeholder 2"/>
          <p:cNvSpPr>
            <a:spLocks noGrp="1"/>
          </p:cNvSpPr>
          <p:nvPr>
            <p:ph idx="1"/>
          </p:nvPr>
        </p:nvSpPr>
        <p:spPr>
          <a:xfrm>
            <a:off x="1142400" y="4172680"/>
            <a:ext cx="6859200"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Simulation of multiple timers in software. </a:t>
            </a: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The queued</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timeouts  </a:t>
            </a: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The situation after the first timeout has expired.</a:t>
            </a:r>
            <a:endParaRPr lang="en-US" smtClean="0">
              <a:latin typeface="Arial" panose="020B0604020202020204" pitchFamily="34" charset="0"/>
              <a:cs typeface="Arial" panose="020B0604020202020204" pitchFamily="34" charset="0"/>
            </a:endParaRPr>
          </a:p>
        </p:txBody>
      </p:sp>
      <p:pic>
        <p:nvPicPr>
          <p:cNvPr id="10138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10338" y="1314680"/>
            <a:ext cx="6398347" cy="24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smtClean="0"/>
              <a:t>The go-back-n protocol works well if errors are rare.</a:t>
            </a:r>
            <a:endParaRPr lang="en-US" sz="1800" dirty="0" smtClean="0"/>
          </a:p>
          <a:p>
            <a:r>
              <a:rPr lang="en-US" sz="1800" dirty="0" smtClean="0"/>
              <a:t>If the line is poor it wastes a lot of bandwidth on retransmitting frames.</a:t>
            </a:r>
            <a:endParaRPr lang="en-US" sz="1800" dirty="0" smtClean="0"/>
          </a:p>
          <a:p>
            <a:endParaRPr lang="en-US" sz="1800" dirty="0"/>
          </a:p>
          <a:p>
            <a:r>
              <a:rPr lang="en-US" sz="1800" dirty="0" smtClean="0"/>
              <a:t>A Selective Repeat protocol allows the receiver to accept and buffer the frames following a damaged or lost one.</a:t>
            </a:r>
            <a:endParaRPr lang="en-US" sz="18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1086040"/>
            <a:ext cx="5658840" cy="3223586"/>
          </a:xfrm>
        </p:spPr>
        <p:txBody>
          <a:bodyPr/>
          <a:lstStyle/>
          <a:p>
            <a:r>
              <a:rPr lang="en-US" sz="1800" dirty="0" smtClean="0"/>
              <a:t>Sender and Receiver maintain a window of outstanding and acceptable sequence numbers, respectively.</a:t>
            </a:r>
            <a:endParaRPr lang="en-US" sz="1800" dirty="0" smtClean="0"/>
          </a:p>
          <a:p>
            <a:r>
              <a:rPr lang="en-US" sz="1800" dirty="0" smtClean="0"/>
              <a:t>Sender:</a:t>
            </a:r>
            <a:endParaRPr lang="en-US" sz="1800" dirty="0" smtClean="0"/>
          </a:p>
          <a:p>
            <a:pPr lvl="1"/>
            <a:r>
              <a:rPr lang="en-US" sz="1800" dirty="0" smtClean="0"/>
              <a:t>Window size starts a 0,</a:t>
            </a:r>
            <a:endParaRPr lang="en-US" sz="1800" dirty="0" smtClean="0"/>
          </a:p>
          <a:p>
            <a:pPr lvl="1"/>
            <a:r>
              <a:rPr lang="en-US" sz="1800" dirty="0" smtClean="0"/>
              <a:t>Grows to some predefined maximum,</a:t>
            </a:r>
            <a:endParaRPr lang="en-US" sz="1800" dirty="0" smtClean="0"/>
          </a:p>
          <a:p>
            <a:r>
              <a:rPr lang="en-US" sz="1800" dirty="0" smtClean="0"/>
              <a:t>Receiver:</a:t>
            </a:r>
            <a:endParaRPr lang="en-US" sz="1800" dirty="0" smtClean="0"/>
          </a:p>
          <a:p>
            <a:pPr lvl="1"/>
            <a:r>
              <a:rPr lang="en-US" sz="1800" dirty="0" smtClean="0"/>
              <a:t>Is always fixed in size</a:t>
            </a:r>
            <a:endParaRPr lang="en-US" sz="1800" dirty="0" smtClean="0"/>
          </a:p>
          <a:p>
            <a:pPr lvl="1"/>
            <a:r>
              <a:rPr lang="en-US" sz="1800" dirty="0" smtClean="0"/>
              <a:t>Equal to the predetermined maximum.</a:t>
            </a:r>
            <a:endParaRPr lang="en-US" sz="18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Sender and Receiver maintain a window of outstanding and acceptable sequence numbers, respectively.</a:t>
            </a:r>
            <a:endParaRPr lang="en-US" sz="1800" dirty="0" smtClean="0"/>
          </a:p>
          <a:p>
            <a:r>
              <a:rPr lang="en-US" sz="1800" dirty="0" smtClean="0"/>
              <a:t>Sender:</a:t>
            </a:r>
            <a:endParaRPr lang="en-US" sz="1800" dirty="0" smtClean="0"/>
          </a:p>
          <a:p>
            <a:pPr lvl="1"/>
            <a:r>
              <a:rPr lang="en-US" sz="1800" dirty="0" smtClean="0"/>
              <a:t>Window size starts a 0,</a:t>
            </a:r>
            <a:endParaRPr lang="en-US" sz="1800" dirty="0" smtClean="0"/>
          </a:p>
          <a:p>
            <a:pPr lvl="1"/>
            <a:r>
              <a:rPr lang="en-US" sz="1800" dirty="0" smtClean="0"/>
              <a:t>Grows to some predefined maximum,</a:t>
            </a:r>
            <a:endParaRPr lang="en-US" sz="1800" dirty="0" smtClean="0"/>
          </a:p>
          <a:p>
            <a:r>
              <a:rPr lang="en-US" sz="1800" dirty="0" smtClean="0"/>
              <a:t>Receiver:</a:t>
            </a:r>
            <a:endParaRPr lang="en-US" sz="1800" dirty="0" smtClean="0"/>
          </a:p>
          <a:p>
            <a:pPr lvl="1"/>
            <a:r>
              <a:rPr lang="en-US" sz="1800" dirty="0" smtClean="0"/>
              <a:t>Is always fixed in size</a:t>
            </a:r>
            <a:endParaRPr lang="en-US" sz="1800" dirty="0" smtClean="0"/>
          </a:p>
          <a:p>
            <a:pPr lvl="1"/>
            <a:r>
              <a:rPr lang="en-US" sz="1800" dirty="0" smtClean="0"/>
              <a:t>Equal to the predetermined maximum.</a:t>
            </a:r>
            <a:endParaRPr lang="en-US" sz="1800" dirty="0" smtClean="0"/>
          </a:p>
          <a:p>
            <a:pPr lvl="1"/>
            <a:r>
              <a:rPr lang="en-US" sz="1800" dirty="0" smtClean="0"/>
              <a:t>Has a buffer reserved for each sequence number within its fixed window.</a:t>
            </a:r>
            <a:endParaRPr lang="en-US" sz="1800" dirty="0" smtClean="0"/>
          </a:p>
          <a:p>
            <a:pPr lvl="1"/>
            <a:r>
              <a:rPr lang="en-US" sz="1800" dirty="0" smtClean="0"/>
              <a:t>Associated with it is a bit (arrived) telling whether the buffer is full or empty.</a:t>
            </a:r>
            <a:endParaRPr lang="en-US" sz="1800"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Whenever the frame arrives, the receiver does the following:</a:t>
            </a:r>
            <a:endParaRPr lang="en-US" sz="1800" dirty="0" smtClean="0"/>
          </a:p>
          <a:p>
            <a:pPr lvl="1"/>
            <a:r>
              <a:rPr lang="en-US" sz="1800" dirty="0" smtClean="0"/>
              <a:t>Check the frame sequence number if it does fall within its fixed window,</a:t>
            </a:r>
            <a:endParaRPr lang="en-US" sz="1800" dirty="0" smtClean="0"/>
          </a:p>
          <a:p>
            <a:pPr lvl="1"/>
            <a:r>
              <a:rPr lang="en-US" sz="1800" dirty="0" smtClean="0"/>
              <a:t>If this is the case and the sequence has not been received in previous transmissions it will be stored.</a:t>
            </a:r>
            <a:endParaRPr lang="en-US" sz="1800" dirty="0" smtClean="0"/>
          </a:p>
          <a:p>
            <a:pPr lvl="1"/>
            <a:r>
              <a:rPr lang="en-US" sz="1800" dirty="0" smtClean="0"/>
              <a:t>It does so without regard if the frame contains the next packet expected by the network layer.</a:t>
            </a:r>
            <a:endParaRPr lang="en-US" sz="1800" dirty="0" smtClean="0"/>
          </a:p>
          <a:p>
            <a:pPr lvl="1"/>
            <a:r>
              <a:rPr lang="en-US" sz="1800" dirty="0" smtClean="0"/>
              <a:t>This frame is going to be kept until all the lower-numbered frames have already been delivered to the network layer in the correct order.</a:t>
            </a:r>
            <a:endParaRPr lang="en-US" sz="18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a:xfrm>
            <a:off x="1999800" y="857400"/>
            <a:ext cx="5658840" cy="3223586"/>
          </a:xfrm>
        </p:spPr>
        <p:txBody>
          <a:bodyPr/>
          <a:lstStyle/>
          <a:p>
            <a:r>
              <a:rPr lang="en-US" sz="1800" dirty="0" smtClean="0"/>
              <a:t>Consequential receive introduces further constrains on frame sequence numbers vs. the protocols that accepted frames in order.</a:t>
            </a:r>
            <a:endParaRPr lang="en-US" sz="1800" dirty="0" smtClean="0"/>
          </a:p>
          <a:p>
            <a:pPr marL="457200" lvl="1" indent="0">
              <a:buNone/>
            </a:pPr>
            <a:r>
              <a:rPr lang="en-US" sz="1800" dirty="0" smtClean="0"/>
              <a:t> </a:t>
            </a:r>
            <a:endParaRPr lang="en-US" sz="18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(4)</a:t>
            </a:r>
            <a:endParaRPr lang="en-US" smtClean="0">
              <a:latin typeface="Arial" panose="020B0604020202020204" pitchFamily="34" charset="0"/>
              <a:cs typeface="Arial" panose="020B0604020202020204" pitchFamily="34" charset="0"/>
            </a:endParaRPr>
          </a:p>
        </p:txBody>
      </p:sp>
      <p:sp>
        <p:nvSpPr>
          <p:cNvPr id="10547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5476" name="TextBox 4"/>
          <p:cNvSpPr txBox="1">
            <a:spLocks noChangeArrowheads="1"/>
          </p:cNvSpPr>
          <p:nvPr/>
        </p:nvSpPr>
        <p:spPr bwMode="auto">
          <a:xfrm>
            <a:off x="1485360" y="30866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547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0078" y="1657640"/>
            <a:ext cx="6661521" cy="165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(1)</a:t>
            </a:r>
            <a:endParaRPr lang="en-US" smtClean="0">
              <a:latin typeface="Arial" panose="020B0604020202020204" pitchFamily="34" charset="0"/>
              <a:cs typeface="Arial" panose="020B0604020202020204" pitchFamily="34" charset="0"/>
            </a:endParaRPr>
          </a:p>
        </p:txBody>
      </p:sp>
      <p:sp>
        <p:nvSpPr>
          <p:cNvPr id="10240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pic>
        <p:nvPicPr>
          <p:cNvPr id="1024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0093" y="1086040"/>
            <a:ext cx="6453126" cy="28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 Oriented  Service</a:t>
            </a:r>
            <a:endParaRPr smtClean="0">
              <a:latin typeface="Arial" panose="020B0604020202020204" pitchFamily="34" charset="0"/>
              <a:cs typeface="Arial" panose="020B0604020202020204" pitchFamily="34" charset="0"/>
            </a:endParaRPr>
          </a:p>
        </p:txBody>
      </p:sp>
      <p:sp>
        <p:nvSpPr>
          <p:cNvPr id="20483"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Source and Destination establish a connection first.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frame sent is numbered</a:t>
            </a:r>
            <a:endParaRPr lang="en-US" sz="1500" smtClean="0">
              <a:latin typeface="Arial" panose="020B0604020202020204" pitchFamily="34" charset="0"/>
              <a:cs typeface="Arial" panose="020B0604020202020204" pitchFamily="34" charset="0"/>
            </a:endParaRPr>
          </a:p>
          <a:p>
            <a:pPr lvl="1"/>
            <a:r>
              <a:rPr lang="en-US" sz="1500" smtClean="0"/>
              <a:t>Data link layer guarantees that each frame sent is indeed received.</a:t>
            </a:r>
            <a:endParaRPr lang="en-US" sz="1500" smtClean="0"/>
          </a:p>
          <a:p>
            <a:pPr lvl="1"/>
            <a:r>
              <a:rPr lang="en-US" sz="1500" smtClean="0"/>
              <a:t>It guarantees that each frame is received only once and that all frames are received in the correct order.</a:t>
            </a:r>
            <a:endParaRPr lang="en-US" sz="1500" smtClean="0"/>
          </a:p>
          <a:p>
            <a:r>
              <a:rPr lang="en-US" sz="1500" smtClean="0">
                <a:latin typeface="Arial" panose="020B0604020202020204" pitchFamily="34" charset="0"/>
                <a:cs typeface="Arial" panose="020B0604020202020204" pitchFamily="34" charset="0"/>
              </a:rPr>
              <a:t>Examples: </a:t>
            </a:r>
            <a:endParaRPr lang="en-US" sz="1500" smtClean="0">
              <a:latin typeface="Arial" panose="020B0604020202020204" pitchFamily="34" charset="0"/>
              <a:cs typeface="Arial" panose="020B0604020202020204" pitchFamily="34" charset="0"/>
            </a:endParaRPr>
          </a:p>
          <a:p>
            <a:pPr lvl="1"/>
            <a:r>
              <a:rPr lang="en-US" sz="1500" smtClean="0"/>
              <a:t>Satellite channel communication,</a:t>
            </a:r>
            <a:endParaRPr lang="en-US" sz="1500" smtClean="0"/>
          </a:p>
          <a:p>
            <a:pPr lvl="1"/>
            <a:r>
              <a:rPr lang="en-US" sz="1500" smtClean="0"/>
              <a:t>Long-distance telephone communication, etc.</a:t>
            </a:r>
            <a:endParaRPr lang="en-US" sz="1500" smtClean="0"/>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(2)</a:t>
            </a:r>
            <a:endParaRPr lang="en-US" smtClean="0">
              <a:latin typeface="Arial" panose="020B0604020202020204" pitchFamily="34" charset="0"/>
              <a:cs typeface="Arial" panose="020B0604020202020204" pitchFamily="34" charset="0"/>
            </a:endParaRPr>
          </a:p>
        </p:txBody>
      </p:sp>
      <p:sp>
        <p:nvSpPr>
          <p:cNvPr id="10342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3428"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342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8400" y="1257520"/>
            <a:ext cx="6519812" cy="250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(3)</a:t>
            </a:r>
            <a:endParaRPr lang="en-US" smtClean="0">
              <a:latin typeface="Arial" panose="020B0604020202020204" pitchFamily="34" charset="0"/>
              <a:cs typeface="Arial" panose="020B0604020202020204" pitchFamily="34" charset="0"/>
            </a:endParaRPr>
          </a:p>
        </p:txBody>
      </p:sp>
      <p:sp>
        <p:nvSpPr>
          <p:cNvPr id="10445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4452" name="TextBox 4"/>
          <p:cNvSpPr txBox="1">
            <a:spLocks noChangeArrowheads="1"/>
          </p:cNvSpPr>
          <p:nvPr/>
        </p:nvSpPr>
        <p:spPr bwMode="auto">
          <a:xfrm>
            <a:off x="142820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445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6506" y="1086040"/>
            <a:ext cx="6665094" cy="22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(5)</a:t>
            </a:r>
            <a:endParaRPr lang="en-US" smtClean="0">
              <a:latin typeface="Arial" panose="020B0604020202020204" pitchFamily="34" charset="0"/>
              <a:cs typeface="Arial" panose="020B0604020202020204" pitchFamily="34" charset="0"/>
            </a:endParaRPr>
          </a:p>
        </p:txBody>
      </p:sp>
      <p:sp>
        <p:nvSpPr>
          <p:cNvPr id="10649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6500" name="TextBox 4"/>
          <p:cNvSpPr txBox="1">
            <a:spLocks noChangeArrowheads="1"/>
          </p:cNvSpPr>
          <p:nvPr/>
        </p:nvSpPr>
        <p:spPr bwMode="auto">
          <a:xfrm>
            <a:off x="1485360" y="32009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650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1468" y="1314680"/>
            <a:ext cx="6790131" cy="17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(6)</a:t>
            </a:r>
            <a:endParaRPr lang="en-US" smtClean="0">
              <a:latin typeface="Arial" panose="020B0604020202020204" pitchFamily="34" charset="0"/>
              <a:cs typeface="Arial" panose="020B0604020202020204" pitchFamily="34" charset="0"/>
            </a:endParaRPr>
          </a:p>
        </p:txBody>
      </p:sp>
      <p:sp>
        <p:nvSpPr>
          <p:cNvPr id="10752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7524" name="TextBox 4"/>
          <p:cNvSpPr txBox="1">
            <a:spLocks noChangeArrowheads="1"/>
          </p:cNvSpPr>
          <p:nvPr/>
        </p:nvSpPr>
        <p:spPr bwMode="auto">
          <a:xfrm>
            <a:off x="1485360" y="32009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752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3422" y="1486160"/>
            <a:ext cx="6628178" cy="18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(7)</a:t>
            </a:r>
            <a:endParaRPr lang="en-US" smtClean="0">
              <a:latin typeface="Arial" panose="020B0604020202020204" pitchFamily="34" charset="0"/>
              <a:cs typeface="Arial" panose="020B0604020202020204" pitchFamily="34" charset="0"/>
            </a:endParaRPr>
          </a:p>
        </p:txBody>
      </p:sp>
      <p:sp>
        <p:nvSpPr>
          <p:cNvPr id="10854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8548" name="TextBox 4"/>
          <p:cNvSpPr txBox="1">
            <a:spLocks noChangeArrowheads="1"/>
          </p:cNvSpPr>
          <p:nvPr/>
        </p:nvSpPr>
        <p:spPr bwMode="auto">
          <a:xfrm>
            <a:off x="1542520" y="33724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854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4613" y="1429000"/>
            <a:ext cx="6474560" cy="203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(8)</a:t>
            </a:r>
            <a:endParaRPr lang="en-US" smtClean="0">
              <a:latin typeface="Arial" panose="020B0604020202020204" pitchFamily="34" charset="0"/>
              <a:cs typeface="Arial" panose="020B0604020202020204" pitchFamily="34" charset="0"/>
            </a:endParaRPr>
          </a:p>
        </p:txBody>
      </p:sp>
      <p:sp>
        <p:nvSpPr>
          <p:cNvPr id="10957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sp>
        <p:nvSpPr>
          <p:cNvPr id="109572" name="TextBox 4"/>
          <p:cNvSpPr txBox="1">
            <a:spLocks noChangeArrowheads="1"/>
          </p:cNvSpPr>
          <p:nvPr/>
        </p:nvSpPr>
        <p:spPr bwMode="auto">
          <a:xfrm>
            <a:off x="1542520" y="33724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10957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8888" y="1429000"/>
            <a:ext cx="6565064" cy="213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(9)</a:t>
            </a:r>
            <a:endParaRPr lang="en-US" smtClean="0">
              <a:latin typeface="Arial" panose="020B0604020202020204" pitchFamily="34" charset="0"/>
              <a:cs typeface="Arial" panose="020B0604020202020204" pitchFamily="34" charset="0"/>
            </a:endParaRPr>
          </a:p>
        </p:txBody>
      </p:sp>
      <p:sp>
        <p:nvSpPr>
          <p:cNvPr id="11059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sliding window protocol using selective repeat.</a:t>
            </a:r>
            <a:endParaRPr lang="en-US" smtClean="0">
              <a:latin typeface="Arial" panose="020B0604020202020204" pitchFamily="34" charset="0"/>
              <a:cs typeface="Arial" panose="020B0604020202020204" pitchFamily="34" charset="0"/>
            </a:endParaRPr>
          </a:p>
        </p:txBody>
      </p:sp>
      <p:pic>
        <p:nvPicPr>
          <p:cNvPr id="1105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5515" y="1714800"/>
            <a:ext cx="6796085" cy="16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a:t>Example:</a:t>
            </a:r>
            <a:endParaRPr lang="en-US" sz="1800" dirty="0"/>
          </a:p>
          <a:p>
            <a:pPr lvl="1"/>
            <a:r>
              <a:rPr lang="en-US" sz="1800" dirty="0" smtClean="0"/>
              <a:t>3-bit sequence number,</a:t>
            </a:r>
            <a:endParaRPr lang="en-US" sz="1800" dirty="0" smtClean="0"/>
          </a:p>
          <a:p>
            <a:pPr lvl="1"/>
            <a:r>
              <a:rPr lang="en-US" sz="1800" dirty="0" smtClean="0"/>
              <a:t>7 frames are permitted to be send by transmitter, before it is required to wait (for acknowledgment).</a:t>
            </a:r>
            <a:endParaRPr lang="en-US" sz="1800" dirty="0" smtClean="0"/>
          </a:p>
          <a:p>
            <a:r>
              <a:rPr lang="en-US" sz="1800" dirty="0" smtClean="0"/>
              <a:t>Window size restriction:</a:t>
            </a:r>
            <a:endParaRPr lang="en-US" sz="1800" dirty="0" smtClean="0"/>
          </a:p>
          <a:p>
            <a:pPr lvl="1"/>
            <a:r>
              <a:rPr lang="en-US" sz="1800" dirty="0" smtClean="0"/>
              <a:t>Must be at most half the range of the sequence numbers.</a:t>
            </a:r>
            <a:endParaRPr lang="en-US" sz="1800" dirty="0" smtClean="0"/>
          </a:p>
          <a:p>
            <a:pPr lvl="1"/>
            <a:r>
              <a:rPr lang="en-US" sz="1800" dirty="0" smtClean="0"/>
              <a:t>Window size for protocol 6 is (MAX_SEQ+1)/2.</a:t>
            </a:r>
            <a:endParaRPr lang="en-US" sz="18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Protocol Using Selective Repeat (10)</a:t>
            </a:r>
            <a:endParaRPr lang="en-US" smtClean="0">
              <a:latin typeface="Arial" panose="020B0604020202020204" pitchFamily="34" charset="0"/>
              <a:cs typeface="Arial" panose="020B0604020202020204" pitchFamily="34" charset="0"/>
            </a:endParaRPr>
          </a:p>
        </p:txBody>
      </p:sp>
      <p:sp>
        <p:nvSpPr>
          <p:cNvPr id="111619" name="Content Placeholder 2"/>
          <p:cNvSpPr>
            <a:spLocks noGrp="1"/>
          </p:cNvSpPr>
          <p:nvPr>
            <p:ph idx="1"/>
          </p:nvPr>
        </p:nvSpPr>
        <p:spPr>
          <a:xfrm>
            <a:off x="1313880" y="3143800"/>
            <a:ext cx="6687720" cy="1771960"/>
          </a:xfrm>
        </p:spPr>
        <p:txBody>
          <a:bodyPr/>
          <a:lstStyle/>
          <a:p>
            <a:pPr eaLnBrk="1" hangingPunct="1">
              <a:buFont typeface="Times New Roman" panose="02020603050405020304" pitchFamily="18" charset="0"/>
              <a:buAutoNum type="alphaLcParenR"/>
            </a:pPr>
            <a:r>
              <a:rPr lang="en-US" smtClean="0">
                <a:latin typeface="Arial" panose="020B0604020202020204" pitchFamily="34" charset="0"/>
                <a:cs typeface="Arial" panose="020B0604020202020204" pitchFamily="34" charset="0"/>
              </a:rPr>
              <a:t>Initial situation with a window of size7</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After 7 frames sent and received but not acknowledged.</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Initial situation with a window size of 4.</a:t>
            </a:r>
            <a:endParaRPr lang="en-US" smtClean="0">
              <a:latin typeface="Arial" panose="020B0604020202020204" pitchFamily="34" charset="0"/>
              <a:cs typeface="Arial" panose="020B0604020202020204" pitchFamily="34" charset="0"/>
            </a:endParaRPr>
          </a:p>
          <a:p>
            <a:pPr eaLnBrk="1" hangingPunct="1"/>
            <a:r>
              <a:rPr lang="en-US" smtClean="0">
                <a:latin typeface="Arial" panose="020B0604020202020204" pitchFamily="34" charset="0"/>
                <a:cs typeface="Arial" panose="020B0604020202020204" pitchFamily="34" charset="0"/>
              </a:rPr>
              <a:t>After 4 frames sent and received but not acknowledged.</a:t>
            </a:r>
            <a:endParaRPr lang="en-US" smtClean="0">
              <a:latin typeface="Arial" panose="020B0604020202020204" pitchFamily="34" charset="0"/>
              <a:cs typeface="Arial" panose="020B0604020202020204" pitchFamily="34" charset="0"/>
            </a:endParaRPr>
          </a:p>
        </p:txBody>
      </p:sp>
      <p:pic>
        <p:nvPicPr>
          <p:cNvPr id="1116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914560"/>
            <a:ext cx="6447171" cy="18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Selective Repeat</a:t>
            </a:r>
            <a:endParaRPr lang="en-US" dirty="0"/>
          </a:p>
        </p:txBody>
      </p:sp>
      <p:sp>
        <p:nvSpPr>
          <p:cNvPr id="5" name="Content Placeholder 4"/>
          <p:cNvSpPr>
            <a:spLocks noGrp="1"/>
          </p:cNvSpPr>
          <p:nvPr>
            <p:ph idx="1"/>
          </p:nvPr>
        </p:nvSpPr>
        <p:spPr/>
        <p:txBody>
          <a:bodyPr/>
          <a:lstStyle/>
          <a:p>
            <a:r>
              <a:rPr lang="en-US" sz="1800" dirty="0" smtClean="0"/>
              <a:t>If there is a lot of traffic in one direction and no traffic in the other direction, the protocol will block when the sender window reaches its maximum.</a:t>
            </a:r>
            <a:endParaRPr lang="en-US" sz="1800" dirty="0" smtClean="0"/>
          </a:p>
          <a:p>
            <a:r>
              <a:rPr lang="en-US" sz="1800" dirty="0" smtClean="0"/>
              <a:t>Axillary timer  is started by </a:t>
            </a:r>
            <a:r>
              <a:rPr lang="en-US" sz="1800" dirty="0" err="1" smtClean="0"/>
              <a:t>start_ack_timer</a:t>
            </a:r>
            <a:r>
              <a:rPr lang="en-US" sz="1800" dirty="0" smtClean="0"/>
              <a:t> after an in-sequence data frame arrives. </a:t>
            </a:r>
            <a:endParaRPr lang="en-US" sz="1800" dirty="0" smtClean="0"/>
          </a:p>
          <a:p>
            <a:pPr lvl="1"/>
            <a:r>
              <a:rPr lang="en-US" sz="1800" dirty="0" smtClean="0"/>
              <a:t>If no reverse traffic has presented itself for piggybacking before the timer expires, a separate acknowledgement will be send.</a:t>
            </a:r>
            <a:endParaRPr lang="en-US" sz="1800" dirty="0" smtClean="0"/>
          </a:p>
          <a:p>
            <a:pPr lvl="1"/>
            <a:r>
              <a:rPr lang="en-US" sz="1800" dirty="0" smtClean="0"/>
              <a:t>Interrupt due to this timer is called </a:t>
            </a:r>
            <a:r>
              <a:rPr lang="en-US" sz="1800" dirty="0" err="1" smtClean="0"/>
              <a:t>ack_timeout</a:t>
            </a:r>
            <a:r>
              <a:rPr lang="en-US" sz="1800" dirty="0" smtClean="0"/>
              <a:t> event.</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Acknowledged Connection Oriented  Service</a:t>
            </a:r>
            <a:endParaRPr smtClean="0">
              <a:latin typeface="Arial" panose="020B0604020202020204" pitchFamily="34" charset="0"/>
              <a:cs typeface="Arial" panose="020B0604020202020204" pitchFamily="34" charset="0"/>
            </a:endParaRPr>
          </a:p>
        </p:txBody>
      </p:sp>
      <p:sp>
        <p:nvSpPr>
          <p:cNvPr id="21507"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Three distinct phases:</a:t>
            </a:r>
            <a:endParaRPr lang="en-US" sz="1500" smtClean="0">
              <a:latin typeface="Arial" panose="020B0604020202020204" pitchFamily="34" charset="0"/>
              <a:cs typeface="Arial" panose="020B0604020202020204" pitchFamily="34" charset="0"/>
            </a:endParaRPr>
          </a:p>
          <a:p>
            <a:pPr marL="914400" lvl="1" indent="-457200">
              <a:buFont typeface="Calibri" panose="020F0502020204030204" charset="0"/>
              <a:buAutoNum type="arabicPeriod"/>
            </a:pPr>
            <a:r>
              <a:rPr lang="en-US" sz="1500" smtClean="0"/>
              <a:t>Connection is established by having both side initialize variables and counters needed to keep track of which frames have been received and which ones have not.</a:t>
            </a:r>
            <a:endParaRPr lang="en-US" sz="1500" smtClean="0"/>
          </a:p>
          <a:p>
            <a:pPr marL="914400" lvl="1" indent="-457200">
              <a:buFont typeface="Calibri" panose="020F0502020204030204" charset="0"/>
              <a:buAutoNum type="arabicPeriod"/>
            </a:pPr>
            <a:r>
              <a:rPr lang="en-US" sz="1500" smtClean="0"/>
              <a:t>One or more frames are transmitted.</a:t>
            </a:r>
            <a:endParaRPr lang="en-US" sz="1500" smtClean="0"/>
          </a:p>
          <a:p>
            <a:pPr marL="914400" lvl="1" indent="-457200">
              <a:buFont typeface="Calibri" panose="020F0502020204030204" charset="0"/>
              <a:buAutoNum type="arabicPeriod"/>
            </a:pPr>
            <a:r>
              <a:rPr lang="en-US" sz="1500" smtClean="0"/>
              <a:t>Finally, the connection is released – freeing up the variables, buffers, and other resources used to maintain the connection. </a:t>
            </a:r>
            <a:endParaRPr lang="en-US" sz="1500" smtClean="0"/>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Example Data Link Protocols</a:t>
            </a:r>
            <a:endParaRPr lang="en-US" smtClean="0">
              <a:latin typeface="Arial" panose="020B0604020202020204" pitchFamily="34" charset="0"/>
              <a:cs typeface="Arial" panose="020B0604020202020204" pitchFamily="34" charset="0"/>
            </a:endParaRPr>
          </a:p>
        </p:txBody>
      </p:sp>
      <p:sp>
        <p:nvSpPr>
          <p:cNvPr id="112643" name="Rectangle 3"/>
          <p:cNvSpPr>
            <a:spLocks noGrp="1" noChangeArrowheads="1"/>
          </p:cNvSpPr>
          <p:nvPr>
            <p:ph idx="1"/>
          </p:nvPr>
        </p:nvSpPr>
        <p:spPr>
          <a:xfrm>
            <a:off x="1428200" y="1657640"/>
            <a:ext cx="6802040" cy="3258120"/>
          </a:xfrm>
        </p:spPr>
        <p:txBody>
          <a:bodyPr/>
          <a:lstStyle/>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Packet over SONET</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ADSL (Asymmetric Digital Subscriber Loop)</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(1)</a:t>
            </a:r>
            <a:endParaRPr lang="en-US" smtClean="0">
              <a:latin typeface="Arial" panose="020B0604020202020204" pitchFamily="34" charset="0"/>
              <a:cs typeface="Arial" panose="020B0604020202020204" pitchFamily="34" charset="0"/>
            </a:endParaRPr>
          </a:p>
        </p:txBody>
      </p:sp>
      <p:sp>
        <p:nvSpPr>
          <p:cNvPr id="11366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Packet over SONET. </a:t>
            </a:r>
            <a:r>
              <a:rPr lang="en-US" smtClean="0">
                <a:solidFill>
                  <a:srgbClr val="0033CC"/>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A protocol stack. </a:t>
            </a:r>
            <a:r>
              <a:rPr lang="en-US" smtClean="0">
                <a:solidFill>
                  <a:srgbClr val="0033CC"/>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Frame relationships</a:t>
            </a:r>
            <a:endParaRPr lang="en-US" smtClean="0">
              <a:latin typeface="Arial" panose="020B0604020202020204" pitchFamily="34" charset="0"/>
              <a:cs typeface="Arial" panose="020B0604020202020204" pitchFamily="34" charset="0"/>
            </a:endParaRPr>
          </a:p>
        </p:txBody>
      </p:sp>
      <p:pic>
        <p:nvPicPr>
          <p:cNvPr id="113668"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1543320"/>
            <a:ext cx="6394775" cy="163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Packet over SONET (2)</a:t>
            </a:r>
            <a:endParaRPr lang="en-US" smtClean="0">
              <a:latin typeface="Arial" panose="020B0604020202020204" pitchFamily="34" charset="0"/>
              <a:cs typeface="Arial" panose="020B0604020202020204" pitchFamily="34" charset="0"/>
            </a:endParaRPr>
          </a:p>
        </p:txBody>
      </p:sp>
      <p:sp>
        <p:nvSpPr>
          <p:cNvPr id="114691" name="Rectangle 3"/>
          <p:cNvSpPr>
            <a:spLocks noGrp="1" noChangeArrowheads="1"/>
          </p:cNvSpPr>
          <p:nvPr>
            <p:ph idx="1"/>
          </p:nvPr>
        </p:nvSpPr>
        <p:spPr>
          <a:xfrm>
            <a:off x="1979556" y="1525458"/>
            <a:ext cx="6022044" cy="3390302"/>
          </a:xfrm>
        </p:spPr>
        <p:txBody>
          <a:bodyPr/>
          <a:lstStyle/>
          <a:p>
            <a:pPr eaLnBrk="1" hangingPunct="1">
              <a:buFontTx/>
              <a:buNone/>
            </a:pPr>
            <a:r>
              <a:rPr lang="en-US" dirty="0" smtClean="0">
                <a:latin typeface="Arial" panose="020B0604020202020204" pitchFamily="34" charset="0"/>
                <a:cs typeface="Arial" panose="020B0604020202020204" pitchFamily="34" charset="0"/>
              </a:rPr>
              <a:t>Point-to-Point Protocol (PPP) Features</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Separate packets, error detection</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Link Control Protocol</a:t>
            </a:r>
            <a:endParaRPr lang="en-US" dirty="0"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dirty="0" smtClean="0">
                <a:latin typeface="Arial" panose="020B0604020202020204" pitchFamily="34" charset="0"/>
                <a:cs typeface="Arial" panose="020B0604020202020204" pitchFamily="34" charset="0"/>
              </a:rPr>
              <a:t>Network Control Protocol</a:t>
            </a:r>
            <a:endParaRPr lang="en-US" dirty="0" smtClean="0">
              <a:latin typeface="Arial" panose="020B0604020202020204" pitchFamily="34" charset="0"/>
              <a:cs typeface="Arial" panose="020B0604020202020204" pitchFamily="34" charset="0"/>
            </a:endParaRPr>
          </a:p>
          <a:p>
            <a:pPr eaLnBrk="1" hangingPunct="1">
              <a:buFontTx/>
              <a:buChar char="•"/>
            </a:pP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(3)</a:t>
            </a:r>
            <a:endParaRPr lang="en-US" smtClean="0">
              <a:latin typeface="Arial" panose="020B0604020202020204" pitchFamily="34" charset="0"/>
              <a:cs typeface="Arial" panose="020B0604020202020204" pitchFamily="34" charset="0"/>
            </a:endParaRPr>
          </a:p>
        </p:txBody>
      </p:sp>
      <p:sp>
        <p:nvSpPr>
          <p:cNvPr id="11571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The PPP full frame format for unnumbered mode operation</a:t>
            </a:r>
            <a:endParaRPr lang="en-US" smtClean="0">
              <a:latin typeface="Arial" panose="020B0604020202020204" pitchFamily="34" charset="0"/>
              <a:cs typeface="Arial" panose="020B0604020202020204" pitchFamily="34" charset="0"/>
            </a:endParaRPr>
          </a:p>
        </p:txBody>
      </p:sp>
      <p:pic>
        <p:nvPicPr>
          <p:cNvPr id="115716" name="Picture 13" descr="03-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2104203"/>
            <a:ext cx="6516240" cy="93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Packet over SONET (4)</a:t>
            </a:r>
            <a:endParaRPr lang="en-US" smtClean="0">
              <a:latin typeface="Arial" panose="020B0604020202020204" pitchFamily="34" charset="0"/>
              <a:cs typeface="Arial" panose="020B0604020202020204" pitchFamily="34" charset="0"/>
            </a:endParaRPr>
          </a:p>
        </p:txBody>
      </p:sp>
      <p:sp>
        <p:nvSpPr>
          <p:cNvPr id="116739"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State diagram for bringing a PPP link up and down</a:t>
            </a:r>
            <a:endParaRPr lang="en-US" smtClean="0">
              <a:latin typeface="Arial" panose="020B0604020202020204" pitchFamily="34" charset="0"/>
              <a:cs typeface="Arial" panose="020B0604020202020204" pitchFamily="34" charset="0"/>
            </a:endParaRPr>
          </a:p>
        </p:txBody>
      </p:sp>
      <p:pic>
        <p:nvPicPr>
          <p:cNvPr id="1167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99800" y="628760"/>
            <a:ext cx="5201560" cy="347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ADSL (Asymmetric Digital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Subscriber Loop) (1)</a:t>
            </a:r>
            <a:endParaRPr lang="en-US" smtClean="0">
              <a:latin typeface="Arial" panose="020B0604020202020204" pitchFamily="34" charset="0"/>
              <a:cs typeface="Arial" panose="020B0604020202020204" pitchFamily="34" charset="0"/>
            </a:endParaRPr>
          </a:p>
        </p:txBody>
      </p:sp>
      <p:sp>
        <p:nvSpPr>
          <p:cNvPr id="11776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ADSL protocol stacks.</a:t>
            </a:r>
            <a:endParaRPr lang="en-US" smtClean="0">
              <a:latin typeface="Arial" panose="020B0604020202020204" pitchFamily="34" charset="0"/>
              <a:cs typeface="Arial" panose="020B0604020202020204" pitchFamily="34" charset="0"/>
            </a:endParaRPr>
          </a:p>
        </p:txBody>
      </p:sp>
      <p:pic>
        <p:nvPicPr>
          <p:cNvPr id="1177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314680"/>
            <a:ext cx="6314989"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ADSL (Asymmetric Digital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Subscriber Loop) (1)</a:t>
            </a:r>
            <a:endParaRPr lang="en-US" smtClean="0">
              <a:latin typeface="Arial" panose="020B0604020202020204" pitchFamily="34" charset="0"/>
              <a:cs typeface="Arial" panose="020B0604020202020204" pitchFamily="34" charset="0"/>
            </a:endParaRPr>
          </a:p>
        </p:txBody>
      </p:sp>
      <p:sp>
        <p:nvSpPr>
          <p:cNvPr id="11878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AAL5 frame carrying PPP data</a:t>
            </a:r>
            <a:endParaRPr lang="en-US" smtClean="0">
              <a:latin typeface="Arial" panose="020B0604020202020204" pitchFamily="34" charset="0"/>
              <a:cs typeface="Arial" panose="020B0604020202020204" pitchFamily="34" charset="0"/>
            </a:endParaRPr>
          </a:p>
        </p:txBody>
      </p:sp>
      <p:pic>
        <p:nvPicPr>
          <p:cNvPr id="1187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04353" y="1886280"/>
            <a:ext cx="6497186" cy="125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End</a:t>
            </a:r>
            <a:endParaRPr lang="en-US" smtClean="0">
              <a:latin typeface="Arial" panose="020B0604020202020204" pitchFamily="34" charset="0"/>
              <a:cs typeface="Arial" panose="020B0604020202020204" pitchFamily="34" charset="0"/>
            </a:endParaRPr>
          </a:p>
        </p:txBody>
      </p:sp>
      <p:sp>
        <p:nvSpPr>
          <p:cNvPr id="119811"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3</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22531"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To provide service to the network layer the data link layer must use the service provided to it by physical layer.</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Stream of data bits provided to data link layer is not guaranteed to be without errors.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Errors could be:</a:t>
            </a:r>
            <a:endParaRPr lang="en-US" sz="1500" smtClean="0">
              <a:latin typeface="Arial" panose="020B0604020202020204" pitchFamily="34" charset="0"/>
              <a:cs typeface="Arial" panose="020B0604020202020204" pitchFamily="34" charset="0"/>
            </a:endParaRPr>
          </a:p>
          <a:p>
            <a:pPr lvl="1"/>
            <a:r>
              <a:rPr lang="en-US" sz="1500" smtClean="0"/>
              <a:t>Number of received bits does not match number of transmitted bits (deletion or insertion) </a:t>
            </a:r>
            <a:endParaRPr lang="en-US" sz="1500" smtClean="0"/>
          </a:p>
          <a:p>
            <a:pPr lvl="1"/>
            <a:r>
              <a:rPr lang="en-US" sz="1500" smtClean="0"/>
              <a:t>Bit Value</a:t>
            </a:r>
            <a:endParaRPr lang="en-US" sz="1500" smtClean="0"/>
          </a:p>
          <a:p>
            <a:r>
              <a:rPr lang="en-US" sz="1500" smtClean="0">
                <a:latin typeface="Arial" panose="020B0604020202020204" pitchFamily="34" charset="0"/>
                <a:cs typeface="Arial" panose="020B0604020202020204" pitchFamily="34" charset="0"/>
              </a:rPr>
              <a:t>It is up to data link layer to correct the errors if necessary.</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2355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Transmission of the data link layer starts with breaking up the bit stream </a:t>
            </a:r>
            <a:endParaRPr lang="en-US" sz="1500" smtClean="0">
              <a:latin typeface="Arial" panose="020B0604020202020204" pitchFamily="34" charset="0"/>
              <a:cs typeface="Arial" panose="020B0604020202020204" pitchFamily="34" charset="0"/>
            </a:endParaRPr>
          </a:p>
          <a:p>
            <a:pPr lvl="1"/>
            <a:r>
              <a:rPr lang="en-US" sz="1500" smtClean="0"/>
              <a:t>into discrete frames</a:t>
            </a:r>
            <a:endParaRPr lang="en-US" sz="1500" smtClean="0"/>
          </a:p>
          <a:p>
            <a:pPr lvl="1"/>
            <a:r>
              <a:rPr lang="en-US" sz="1500" smtClean="0"/>
              <a:t>Computation of a checksum for each frame, and</a:t>
            </a:r>
            <a:endParaRPr lang="en-US" sz="1500" smtClean="0"/>
          </a:p>
          <a:p>
            <a:pPr lvl="1"/>
            <a:r>
              <a:rPr lang="en-US" sz="1500" smtClean="0"/>
              <a:t>Include the checksum into the frame before it is transmitted.</a:t>
            </a:r>
            <a:endParaRPr lang="en-US" sz="1500" smtClean="0"/>
          </a:p>
          <a:p>
            <a:r>
              <a:rPr lang="en-US" sz="1500" smtClean="0">
                <a:latin typeface="Arial" panose="020B0604020202020204" pitchFamily="34" charset="0"/>
                <a:cs typeface="Arial" panose="020B0604020202020204" pitchFamily="34" charset="0"/>
              </a:rPr>
              <a:t>Receiver computes its checksum error for a receiving frame and if it is different from the checksum that is being transmitted will have to deal with the error.</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Framing is more difficult than one could think!</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Framing Methods</a:t>
            </a:r>
            <a:endParaRPr lang="en-US" smtClean="0">
              <a:latin typeface="Arial" panose="020B0604020202020204" pitchFamily="34" charset="0"/>
              <a:cs typeface="Arial" panose="020B0604020202020204" pitchFamily="34" charset="0"/>
            </a:endParaRPr>
          </a:p>
        </p:txBody>
      </p:sp>
      <p:sp>
        <p:nvSpPr>
          <p:cNvPr id="24579" name="Rectangle 3"/>
          <p:cNvSpPr>
            <a:spLocks noGrp="1" noChangeArrowheads="1"/>
          </p:cNvSpPr>
          <p:nvPr>
            <p:ph idx="1"/>
          </p:nvPr>
        </p:nvSpPr>
        <p:spPr>
          <a:xfrm>
            <a:off x="1979556" y="1525458"/>
            <a:ext cx="6022044" cy="3390302"/>
          </a:xfrm>
        </p:spPr>
        <p:txBody>
          <a:bodyPr/>
          <a:lstStyle/>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Byte count.</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Flag bytes with byte stuffing.</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Flag bits with bit stuffing.</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Physical layer coding violations.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Byte Count Framing Method</a:t>
            </a:r>
            <a:endParaRPr smtClean="0">
              <a:latin typeface="Arial" panose="020B0604020202020204" pitchFamily="34" charset="0"/>
              <a:cs typeface="Arial" panose="020B0604020202020204" pitchFamily="34" charset="0"/>
            </a:endParaRPr>
          </a:p>
        </p:txBody>
      </p:sp>
      <p:sp>
        <p:nvSpPr>
          <p:cNvPr id="25603"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It uses a field in the header to specify the number of bytes in the frame.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Once the header information is being received it will be used to determine end of the frame.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See figure in the next slide: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Trouble with this algorithm is that when the count is incorrectly received the destination will get out of synch with transmission.</a:t>
            </a:r>
            <a:endParaRPr lang="en-US" sz="1500" smtClean="0">
              <a:latin typeface="Arial" panose="020B0604020202020204" pitchFamily="34" charset="0"/>
              <a:cs typeface="Arial" panose="020B0604020202020204" pitchFamily="34" charset="0"/>
            </a:endParaRPr>
          </a:p>
          <a:p>
            <a:pPr lvl="1"/>
            <a:r>
              <a:rPr lang="en-US" sz="1500" smtClean="0"/>
              <a:t>Destination may be able to detect that the frame is in error but it does not have a means (in this algorithm) how to correct it.</a:t>
            </a:r>
            <a:endParaRPr lang="en-US" sz="15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(1)</a:t>
            </a:r>
            <a:endParaRPr lang="en-US" smtClean="0">
              <a:latin typeface="Arial" panose="020B0604020202020204" pitchFamily="34" charset="0"/>
              <a:cs typeface="Arial" panose="020B0604020202020204" pitchFamily="34" charset="0"/>
            </a:endParaRPr>
          </a:p>
        </p:txBody>
      </p:sp>
      <p:sp>
        <p:nvSpPr>
          <p:cNvPr id="26627"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A byte stream. </a:t>
            </a:r>
            <a:r>
              <a:rPr lang="en-US" smtClean="0">
                <a:solidFill>
                  <a:srgbClr val="0033CC"/>
                </a:solidFill>
                <a:latin typeface="Arial" panose="020B0604020202020204" pitchFamily="34" charset="0"/>
                <a:cs typeface="Arial" panose="020B0604020202020204" pitchFamily="34" charset="0"/>
              </a:rPr>
              <a:t>(a)</a:t>
            </a:r>
            <a:r>
              <a:rPr lang="en-US" smtClean="0">
                <a:latin typeface="Arial" panose="020B0604020202020204" pitchFamily="34" charset="0"/>
                <a:cs typeface="Arial" panose="020B0604020202020204" pitchFamily="34" charset="0"/>
              </a:rPr>
              <a:t> Without errors. </a:t>
            </a:r>
            <a:r>
              <a:rPr lang="en-US" smtClean="0">
                <a:solidFill>
                  <a:srgbClr val="0033CC"/>
                </a:solidFill>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 With one error.</a:t>
            </a:r>
            <a:endParaRPr lang="en-US" smtClean="0">
              <a:latin typeface="Arial" panose="020B0604020202020204" pitchFamily="34" charset="0"/>
              <a:cs typeface="Arial" panose="020B0604020202020204" pitchFamily="34" charset="0"/>
            </a:endParaRPr>
          </a:p>
        </p:txBody>
      </p:sp>
      <p:pic>
        <p:nvPicPr>
          <p:cNvPr id="266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8963" y="1028880"/>
            <a:ext cx="5966075" cy="308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Data Link Layer Design Issues</a:t>
            </a:r>
            <a:endParaRPr lang="en-US"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560859" y="1092947"/>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Encoding, framing, error detection, reliable delivery, and access mediation</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Network layer services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Framing</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Error control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Flow control</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Flag Bytes with Byte Staffing Framing Method</a:t>
            </a:r>
            <a:endParaRPr smtClean="0">
              <a:latin typeface="Arial" panose="020B0604020202020204" pitchFamily="34" charset="0"/>
              <a:cs typeface="Arial" panose="020B0604020202020204" pitchFamily="34" charset="0"/>
            </a:endParaRPr>
          </a:p>
        </p:txBody>
      </p:sp>
      <p:sp>
        <p:nvSpPr>
          <p:cNvPr id="27651"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This methods gets around the boundary detection of the frame by having each appended by the frame start and frame end special bytes.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If they are the same (beginning and ending byte in the frame) they are called </a:t>
            </a:r>
            <a:r>
              <a:rPr lang="en-US" sz="1500" b="1" smtClean="0">
                <a:solidFill>
                  <a:srgbClr val="0033CC"/>
                </a:solidFill>
                <a:latin typeface="Arial" panose="020B0604020202020204" pitchFamily="34" charset="0"/>
                <a:cs typeface="Arial" panose="020B0604020202020204" pitchFamily="34" charset="0"/>
              </a:rPr>
              <a:t>flag byte</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In the next slide figure this byte is shown as FLAG.</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If the actual data contains a byte that is identical to the FLAG byte (e.g., picture, data stream, etc.) the convention that can be used is to have escape character inserted just before the “FLAG” character.</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(2)</a:t>
            </a:r>
            <a:endParaRPr lang="en-US" smtClean="0">
              <a:latin typeface="Arial" panose="020B0604020202020204" pitchFamily="34" charset="0"/>
              <a:cs typeface="Arial" panose="020B0604020202020204" pitchFamily="34" charset="0"/>
            </a:endParaRPr>
          </a:p>
        </p:txBody>
      </p:sp>
      <p:sp>
        <p:nvSpPr>
          <p:cNvPr id="28675" name="Content Placeholder 2"/>
          <p:cNvSpPr>
            <a:spLocks noGrp="1"/>
          </p:cNvSpPr>
          <p:nvPr>
            <p:ph idx="1"/>
          </p:nvPr>
        </p:nvSpPr>
        <p:spPr>
          <a:xfrm>
            <a:off x="1142400" y="3886880"/>
            <a:ext cx="6859200" cy="628760"/>
          </a:xfrm>
        </p:spPr>
        <p:txBody>
          <a:bodyPr/>
          <a:lstStyle/>
          <a:p>
            <a:r>
              <a:rPr lang="en-US" sz="1650" smtClean="0">
                <a:latin typeface="Arial" panose="020B0604020202020204" pitchFamily="34" charset="0"/>
                <a:cs typeface="Arial" panose="020B0604020202020204" pitchFamily="34" charset="0"/>
              </a:rPr>
              <a:t>A frame delimited by flag bytes.</a:t>
            </a:r>
            <a:endParaRPr lang="en-US" sz="1650" smtClean="0">
              <a:latin typeface="Arial" panose="020B0604020202020204" pitchFamily="34" charset="0"/>
              <a:cs typeface="Arial" panose="020B0604020202020204" pitchFamily="34" charset="0"/>
            </a:endParaRPr>
          </a:p>
          <a:p>
            <a:r>
              <a:rPr lang="en-US" sz="1650" smtClean="0">
                <a:latin typeface="Arial" panose="020B0604020202020204" pitchFamily="34" charset="0"/>
                <a:cs typeface="Arial" panose="020B0604020202020204" pitchFamily="34" charset="0"/>
              </a:rPr>
              <a:t>Four examples of byte sequences before and after byte stuffing.</a:t>
            </a:r>
            <a:endParaRPr lang="en-US" sz="1650" smtClean="0">
              <a:latin typeface="Arial" panose="020B0604020202020204" pitchFamily="34" charset="0"/>
              <a:cs typeface="Arial" panose="020B0604020202020204" pitchFamily="34" charset="0"/>
            </a:endParaRPr>
          </a:p>
        </p:txBody>
      </p:sp>
      <p:pic>
        <p:nvPicPr>
          <p:cNvPr id="286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4120" y="800240"/>
            <a:ext cx="4744280" cy="303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Flag Bits with Bit Stuffing Framing Method</a:t>
            </a:r>
            <a:endParaRPr smtClean="0">
              <a:latin typeface="Arial" panose="020B0604020202020204" pitchFamily="34" charset="0"/>
              <a:cs typeface="Arial" panose="020B0604020202020204" pitchFamily="34" charset="0"/>
            </a:endParaRPr>
          </a:p>
        </p:txBody>
      </p:sp>
      <p:sp>
        <p:nvSpPr>
          <p:cNvPr id="29699"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This methods achieves the same thing as Byte Stuffing method by using Bits (1) instead of Bytes (8 Bits).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was developed for High-level Data Link Control (HDLC) protocol.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frames begins and ends with a special bit patter:</a:t>
            </a:r>
            <a:endParaRPr lang="en-US" sz="1500" smtClean="0">
              <a:latin typeface="Arial" panose="020B0604020202020204" pitchFamily="34" charset="0"/>
              <a:cs typeface="Arial" panose="020B0604020202020204" pitchFamily="34" charset="0"/>
            </a:endParaRPr>
          </a:p>
          <a:p>
            <a:pPr lvl="1"/>
            <a:r>
              <a:rPr lang="en-US" sz="1500" smtClean="0"/>
              <a:t>01111110 or 0x7E &lt;- Flag Byte</a:t>
            </a:r>
            <a:endParaRPr lang="en-US" sz="1500" smtClean="0"/>
          </a:p>
          <a:p>
            <a:pPr lvl="1"/>
            <a:r>
              <a:rPr lang="en-US" sz="1500" smtClean="0"/>
              <a:t>Whenever the sender’s data link layer encounters five consecutive 1s in the data it automatically stuffs a 0 bit into the outgoing bit stream.</a:t>
            </a:r>
            <a:endParaRPr lang="en-US" sz="1500" smtClean="0"/>
          </a:p>
          <a:p>
            <a:pPr lvl="1"/>
            <a:r>
              <a:rPr lang="en-US" sz="1500" smtClean="0"/>
              <a:t>USB uses bit stuffing.</a:t>
            </a:r>
            <a:endParaRPr lang="en-US" sz="15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Framing (3)</a:t>
            </a:r>
            <a:endParaRPr lang="en-US" smtClean="0">
              <a:latin typeface="Arial" panose="020B0604020202020204" pitchFamily="34" charset="0"/>
              <a:cs typeface="Arial" panose="020B0604020202020204" pitchFamily="34" charset="0"/>
            </a:endParaRPr>
          </a:p>
        </p:txBody>
      </p:sp>
      <p:sp>
        <p:nvSpPr>
          <p:cNvPr id="30723" name="Content Placeholder 2"/>
          <p:cNvSpPr>
            <a:spLocks noGrp="1"/>
          </p:cNvSpPr>
          <p:nvPr>
            <p:ph idx="1"/>
          </p:nvPr>
        </p:nvSpPr>
        <p:spPr>
          <a:xfrm>
            <a:off x="1142400" y="3886880"/>
            <a:ext cx="6859200" cy="628760"/>
          </a:xfrm>
        </p:spPr>
        <p:txBody>
          <a:bodyPr/>
          <a:lstStyle/>
          <a:p>
            <a:pPr algn="ctr">
              <a:buFontTx/>
              <a:buNone/>
            </a:pPr>
            <a:r>
              <a:rPr lang="en-US" sz="1650" smtClean="0">
                <a:latin typeface="Arial" panose="020B0604020202020204" pitchFamily="34" charset="0"/>
                <a:cs typeface="Arial" panose="020B0604020202020204" pitchFamily="34" charset="0"/>
              </a:rPr>
              <a:t>Bit stuffing. </a:t>
            </a:r>
            <a:r>
              <a:rPr lang="en-US" sz="1650" smtClean="0">
                <a:solidFill>
                  <a:srgbClr val="0033CC"/>
                </a:solidFill>
                <a:latin typeface="Arial" panose="020B0604020202020204" pitchFamily="34" charset="0"/>
                <a:cs typeface="Arial" panose="020B0604020202020204" pitchFamily="34" charset="0"/>
              </a:rPr>
              <a:t>(a) </a:t>
            </a:r>
            <a:r>
              <a:rPr lang="en-US" sz="1650" smtClean="0">
                <a:latin typeface="Arial" panose="020B0604020202020204" pitchFamily="34" charset="0"/>
                <a:cs typeface="Arial" panose="020B0604020202020204" pitchFamily="34" charset="0"/>
              </a:rPr>
              <a:t>The original data. </a:t>
            </a:r>
            <a:r>
              <a:rPr lang="en-US" sz="1650" smtClean="0">
                <a:solidFill>
                  <a:srgbClr val="0033CC"/>
                </a:solidFill>
                <a:latin typeface="Arial" panose="020B0604020202020204" pitchFamily="34" charset="0"/>
                <a:cs typeface="Arial" panose="020B0604020202020204" pitchFamily="34" charset="0"/>
              </a:rPr>
              <a:t>(b) </a:t>
            </a:r>
            <a:r>
              <a:rPr lang="en-US" sz="1650" smtClean="0">
                <a:latin typeface="Arial" panose="020B0604020202020204" pitchFamily="34" charset="0"/>
                <a:cs typeface="Arial" panose="020B0604020202020204" pitchFamily="34" charset="0"/>
              </a:rPr>
              <a:t>The data as they appear on</a:t>
            </a:r>
            <a:endParaRPr lang="en-US" sz="1650" smtClean="0">
              <a:latin typeface="Arial" panose="020B0604020202020204" pitchFamily="34" charset="0"/>
              <a:cs typeface="Arial" panose="020B0604020202020204" pitchFamily="34" charset="0"/>
            </a:endParaRPr>
          </a:p>
          <a:p>
            <a:pPr algn="ctr">
              <a:buFontTx/>
              <a:buNone/>
            </a:pPr>
            <a:r>
              <a:rPr lang="en-US" sz="1650" smtClean="0">
                <a:latin typeface="Arial" panose="020B0604020202020204" pitchFamily="34" charset="0"/>
                <a:cs typeface="Arial" panose="020B0604020202020204" pitchFamily="34" charset="0"/>
              </a:rPr>
              <a:t>the line. </a:t>
            </a:r>
            <a:r>
              <a:rPr lang="en-US" sz="1650" smtClean="0">
                <a:solidFill>
                  <a:srgbClr val="0033CC"/>
                </a:solidFill>
                <a:latin typeface="Arial" panose="020B0604020202020204" pitchFamily="34" charset="0"/>
                <a:cs typeface="Arial" panose="020B0604020202020204" pitchFamily="34" charset="0"/>
              </a:rPr>
              <a:t>(c) </a:t>
            </a:r>
            <a:r>
              <a:rPr lang="en-US" sz="1650" smtClean="0">
                <a:latin typeface="Arial" panose="020B0604020202020204" pitchFamily="34" charset="0"/>
                <a:cs typeface="Arial" panose="020B0604020202020204" pitchFamily="34" charset="0"/>
              </a:rPr>
              <a:t>The data as they are stored in the receiver’s memory after destuffing.</a:t>
            </a:r>
            <a:endParaRPr lang="en-US" sz="1650" smtClean="0">
              <a:latin typeface="Arial" panose="020B0604020202020204" pitchFamily="34" charset="0"/>
              <a:cs typeface="Arial" panose="020B0604020202020204" pitchFamily="34" charset="0"/>
            </a:endParaRPr>
          </a:p>
        </p:txBody>
      </p:sp>
      <p:pic>
        <p:nvPicPr>
          <p:cNvPr id="3072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429000"/>
            <a:ext cx="4157199" cy="17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Framing</a:t>
            </a:r>
            <a:endParaRPr smtClean="0">
              <a:latin typeface="Arial" panose="020B0604020202020204" pitchFamily="34" charset="0"/>
              <a:cs typeface="Arial" panose="020B0604020202020204" pitchFamily="34" charset="0"/>
            </a:endParaRPr>
          </a:p>
        </p:txBody>
      </p:sp>
      <p:sp>
        <p:nvSpPr>
          <p:cNvPr id="31747"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Many data link protocols use a combination of presented methods for safety. For example in Ethernet and 802.11 each frame begin with a well-defined pattern called a preamble.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Preamble is typically 72 bits long.</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is then followed by a length fileld.</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Control</a:t>
            </a:r>
            <a:endParaRPr smtClean="0">
              <a:latin typeface="Arial" panose="020B0604020202020204" pitchFamily="34" charset="0"/>
              <a:cs typeface="Arial" panose="020B0604020202020204" pitchFamily="34" charset="0"/>
            </a:endParaRPr>
          </a:p>
        </p:txBody>
      </p:sp>
      <p:sp>
        <p:nvSpPr>
          <p:cNvPr id="32771" name="Content Placeholder 2"/>
          <p:cNvSpPr>
            <a:spLocks noGrp="1"/>
          </p:cNvSpPr>
          <p:nvPr>
            <p:ph idx="1"/>
          </p:nvPr>
        </p:nvSpPr>
        <p:spPr>
          <a:xfrm>
            <a:off x="1999800" y="1635014"/>
            <a:ext cx="5658840" cy="3223585"/>
          </a:xfrm>
        </p:spPr>
        <p:txBody>
          <a:bodyPr/>
          <a:lstStyle/>
          <a:p>
            <a:r>
              <a:rPr lang="en-US" sz="1500" smtClean="0">
                <a:latin typeface="Arial" panose="020B0604020202020204" pitchFamily="34" charset="0"/>
                <a:cs typeface="Arial" panose="020B0604020202020204" pitchFamily="34" charset="0"/>
              </a:rPr>
              <a:t>After solving the marking of the frame with start and end the data link layer has to handle eventual errors in transmission or detection.</a:t>
            </a:r>
            <a:endParaRPr lang="en-US" sz="1500" smtClean="0">
              <a:latin typeface="Arial" panose="020B0604020202020204" pitchFamily="34" charset="0"/>
              <a:cs typeface="Arial" panose="020B0604020202020204" pitchFamily="34" charset="0"/>
            </a:endParaRPr>
          </a:p>
          <a:p>
            <a:pPr lvl="1"/>
            <a:r>
              <a:rPr lang="en-US" sz="1500" smtClean="0"/>
              <a:t>Ensuring that all frames are delivered to the network layer at the destination and in proper order.</a:t>
            </a:r>
            <a:endParaRPr lang="en-US" sz="1500" smtClean="0"/>
          </a:p>
          <a:p>
            <a:r>
              <a:rPr lang="en-US" sz="1500" smtClean="0">
                <a:latin typeface="Arial" panose="020B0604020202020204" pitchFamily="34" charset="0"/>
                <a:cs typeface="Arial" panose="020B0604020202020204" pitchFamily="34" charset="0"/>
              </a:rPr>
              <a:t>Unacknowledged connectionless service: it is OK for the sender to output frames regardless of its reception.</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Reliable connection-oriented service: it is NOT OK.</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Control</a:t>
            </a:r>
            <a:endParaRPr smtClean="0">
              <a:latin typeface="Arial" panose="020B0604020202020204" pitchFamily="34" charset="0"/>
              <a:cs typeface="Arial" panose="020B0604020202020204" pitchFamily="34" charset="0"/>
            </a:endParaRPr>
          </a:p>
        </p:txBody>
      </p:sp>
      <p:sp>
        <p:nvSpPr>
          <p:cNvPr id="33795" name="Content Placeholder 2"/>
          <p:cNvSpPr>
            <a:spLocks noGrp="1"/>
          </p:cNvSpPr>
          <p:nvPr>
            <p:ph idx="1"/>
          </p:nvPr>
        </p:nvSpPr>
        <p:spPr>
          <a:xfrm>
            <a:off x="1999800" y="1692174"/>
            <a:ext cx="5658840" cy="3223585"/>
          </a:xfrm>
        </p:spPr>
        <p:txBody>
          <a:bodyPr/>
          <a:lstStyle/>
          <a:p>
            <a:r>
              <a:rPr lang="en-US" sz="1500" smtClean="0">
                <a:latin typeface="Arial" panose="020B0604020202020204" pitchFamily="34" charset="0"/>
                <a:cs typeface="Arial" panose="020B0604020202020204" pitchFamily="34" charset="0"/>
              </a:rPr>
              <a:t>Reliable connection-oriented service usually will provide a sender with some feedback about what is happening at the other end of the line.</a:t>
            </a:r>
            <a:endParaRPr lang="en-US" sz="1500" smtClean="0">
              <a:latin typeface="Arial" panose="020B0604020202020204" pitchFamily="34" charset="0"/>
              <a:cs typeface="Arial" panose="020B0604020202020204" pitchFamily="34" charset="0"/>
            </a:endParaRPr>
          </a:p>
          <a:p>
            <a:pPr lvl="1"/>
            <a:r>
              <a:rPr lang="en-US" sz="1500" smtClean="0"/>
              <a:t>Receiver Sends Back Special Control Frames.</a:t>
            </a:r>
            <a:endParaRPr lang="en-US" sz="1500" smtClean="0"/>
          </a:p>
          <a:p>
            <a:pPr lvl="1"/>
            <a:r>
              <a:rPr lang="en-US" sz="1500" smtClean="0"/>
              <a:t>If the Sender Receives positive Acknowledgment it will know that the frame has arrived safely.</a:t>
            </a:r>
            <a:endParaRPr lang="en-US" sz="1500" smtClean="0"/>
          </a:p>
          <a:p>
            <a:r>
              <a:rPr lang="en-US" sz="1500" smtClean="0">
                <a:latin typeface="Arial" panose="020B0604020202020204" pitchFamily="34" charset="0"/>
                <a:cs typeface="Arial" panose="020B0604020202020204" pitchFamily="34" charset="0"/>
              </a:rPr>
              <a:t>Timer and Frame Sequence Number for the Sender is Necessary  to handle the case when there is no response (positive or negative) from the Receiver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Flow Control</a:t>
            </a:r>
            <a:endParaRPr smtClean="0">
              <a:latin typeface="Arial" panose="020B0604020202020204" pitchFamily="34" charset="0"/>
              <a:cs typeface="Arial" panose="020B0604020202020204" pitchFamily="34" charset="0"/>
            </a:endParaRPr>
          </a:p>
        </p:txBody>
      </p:sp>
      <p:sp>
        <p:nvSpPr>
          <p:cNvPr id="34819"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Important Design issue for the cases when the sender is running on a fast powerful computer and receiver is running on a slow low-end machine.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Two approaches:</a:t>
            </a:r>
            <a:endParaRPr lang="en-US" sz="1500" smtClean="0">
              <a:latin typeface="Arial" panose="020B0604020202020204" pitchFamily="34" charset="0"/>
              <a:cs typeface="Arial" panose="020B0604020202020204" pitchFamily="34" charset="0"/>
            </a:endParaRPr>
          </a:p>
          <a:p>
            <a:pPr marL="857250" lvl="1" indent="-457200">
              <a:buFont typeface="Calibri" panose="020F0502020204030204" charset="0"/>
              <a:buAutoNum type="arabicPeriod"/>
            </a:pPr>
            <a:r>
              <a:rPr lang="en-US" sz="1500" smtClean="0"/>
              <a:t>Feedback-based flow control</a:t>
            </a:r>
            <a:endParaRPr lang="en-US" sz="1500" smtClean="0"/>
          </a:p>
          <a:p>
            <a:pPr marL="857250" lvl="1" indent="-457200">
              <a:buFont typeface="Calibri" panose="020F0502020204030204" charset="0"/>
              <a:buAutoNum type="arabicPeriod"/>
            </a:pPr>
            <a:r>
              <a:rPr lang="en-US" sz="1500" smtClean="0"/>
              <a:t>Rate-based flow control</a:t>
            </a:r>
            <a:endParaRPr lang="en-US" sz="15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Feedback-based Flow Control</a:t>
            </a:r>
            <a:endParaRPr smtClean="0">
              <a:latin typeface="Arial" panose="020B0604020202020204" pitchFamily="34" charset="0"/>
              <a:cs typeface="Arial" panose="020B0604020202020204" pitchFamily="34" charset="0"/>
            </a:endParaRPr>
          </a:p>
        </p:txBody>
      </p:sp>
      <p:sp>
        <p:nvSpPr>
          <p:cNvPr id="35843"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Receiver sends back information to the sender giving it permission to send more data, or</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Telling sender how receiver is doing.</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Rate-based Flow Control</a:t>
            </a:r>
            <a:endParaRPr smtClean="0">
              <a:latin typeface="Arial" panose="020B0604020202020204" pitchFamily="34" charset="0"/>
              <a:cs typeface="Arial" panose="020B0604020202020204" pitchFamily="34" charset="0"/>
            </a:endParaRPr>
          </a:p>
        </p:txBody>
      </p:sp>
      <p:sp>
        <p:nvSpPr>
          <p:cNvPr id="36867"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Built in mechanism that limits the rate at which sender may transmit data, without the need for feedback from the receiver.</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a:t>
            </a:r>
            <a:endParaRPr smtClean="0">
              <a:latin typeface="Arial" panose="020B0604020202020204" pitchFamily="34" charset="0"/>
              <a:cs typeface="Arial" panose="020B0604020202020204" pitchFamily="34" charset="0"/>
            </a:endParaRPr>
          </a:p>
        </p:txBody>
      </p:sp>
      <p:sp>
        <p:nvSpPr>
          <p:cNvPr id="10243"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Algorithms for achieving:</a:t>
            </a:r>
            <a:endParaRPr lang="en-US" sz="1500" smtClean="0">
              <a:latin typeface="Arial" panose="020B0604020202020204" pitchFamily="34" charset="0"/>
              <a:cs typeface="Arial" panose="020B0604020202020204" pitchFamily="34" charset="0"/>
            </a:endParaRPr>
          </a:p>
          <a:p>
            <a:pPr lvl="1"/>
            <a:r>
              <a:rPr lang="en-US" sz="1500" smtClean="0"/>
              <a:t>Reliable, +</a:t>
            </a:r>
            <a:endParaRPr lang="en-US" sz="1500" smtClean="0"/>
          </a:p>
          <a:p>
            <a:pPr lvl="1"/>
            <a:r>
              <a:rPr lang="en-US" sz="1500" smtClean="0"/>
              <a:t>Efficient, </a:t>
            </a:r>
            <a:br>
              <a:rPr lang="en-US" sz="1500" smtClean="0"/>
            </a:br>
            <a:r>
              <a:rPr lang="en-US" sz="1500" smtClean="0"/>
              <a:t>communication of a whole units – frames (as opposed to bits – Physical Layer) between two machines.</a:t>
            </a:r>
            <a:endParaRPr lang="en-US" sz="1500" smtClean="0"/>
          </a:p>
          <a:p>
            <a:r>
              <a:rPr lang="en-US" sz="1500" smtClean="0">
                <a:latin typeface="Arial" panose="020B0604020202020204" pitchFamily="34" charset="0"/>
                <a:cs typeface="Arial" panose="020B0604020202020204" pitchFamily="34" charset="0"/>
              </a:rPr>
              <a:t>Two machines are connected by a communication channel that acts conceptually like a wire (e.g., telephone line, coaxial cable, or wireless channel).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Essential property of a channel that makes it “wire-like” connection is that the bits are delivered in exactly the same order in which they are sent.</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7891"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Two basic strategies to deal with errors:</a:t>
            </a:r>
            <a:endParaRPr lang="en-US" smtClean="0">
              <a:latin typeface="Arial" panose="020B0604020202020204" pitchFamily="34" charset="0"/>
              <a:cs typeface="Arial" panose="020B0604020202020204" pitchFamily="34" charset="0"/>
            </a:endParaRPr>
          </a:p>
          <a:p>
            <a:pPr marL="971550" lvl="1" indent="-514350">
              <a:buFont typeface="Calibri" panose="020F0502020204030204" charset="0"/>
              <a:buAutoNum type="arabicPeriod"/>
            </a:pPr>
            <a:r>
              <a:rPr lang="en-US" smtClean="0"/>
              <a:t>Include enough redundant information  to enable the receiver to deduce what the transmitted data must have been.</a:t>
            </a:r>
            <a:br>
              <a:rPr lang="en-US" smtClean="0"/>
            </a:br>
            <a:br>
              <a:rPr lang="en-US" sz="600" smtClean="0"/>
            </a:br>
            <a:r>
              <a:rPr lang="en-US" b="1" smtClean="0">
                <a:solidFill>
                  <a:srgbClr val="0033CC"/>
                </a:solidFill>
              </a:rPr>
              <a:t>Error correcting codes.</a:t>
            </a:r>
            <a:endParaRPr lang="en-US" b="1" smtClean="0">
              <a:solidFill>
                <a:srgbClr val="0033CC"/>
              </a:solidFill>
            </a:endParaRPr>
          </a:p>
          <a:p>
            <a:pPr marL="971550" lvl="1" indent="-514350">
              <a:buFont typeface="Calibri" panose="020F0502020204030204" charset="0"/>
              <a:buAutoNum type="arabicPeriod"/>
            </a:pPr>
            <a:r>
              <a:rPr lang="en-US" smtClean="0"/>
              <a:t>Include only enough redundancy to allow the receiver to deduce that an error has occurred (but not which error).</a:t>
            </a:r>
            <a:r>
              <a:rPr lang="en-US" sz="600" smtClean="0"/>
              <a:t> </a:t>
            </a:r>
            <a:br>
              <a:rPr lang="en-US" sz="600" smtClean="0"/>
            </a:br>
            <a:br>
              <a:rPr lang="en-US" sz="600" smtClean="0"/>
            </a:br>
            <a:r>
              <a:rPr lang="en-US" b="1" smtClean="0">
                <a:solidFill>
                  <a:srgbClr val="0033CC"/>
                </a:solidFill>
              </a:rPr>
              <a:t>Error detecting codes.</a:t>
            </a:r>
            <a:endParaRPr lang="en-US" b="1" smtClean="0">
              <a:solidFill>
                <a:srgbClr val="0033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8915" name="Content Placeholder 2"/>
          <p:cNvSpPr>
            <a:spLocks noGrp="1"/>
          </p:cNvSpPr>
          <p:nvPr>
            <p:ph idx="1"/>
          </p:nvPr>
        </p:nvSpPr>
        <p:spPr/>
        <p:txBody>
          <a:bodyPr/>
          <a:lstStyle/>
          <a:p>
            <a:r>
              <a:rPr lang="en-US" sz="1800" smtClean="0">
                <a:latin typeface="Arial" panose="020B0604020202020204" pitchFamily="34" charset="0"/>
                <a:cs typeface="Arial" panose="020B0604020202020204" pitchFamily="34" charset="0"/>
              </a:rPr>
              <a:t>Error codes are examined in Link Layer because this is the first place that we have run up against the problem of reliability transmitting groups of bits.</a:t>
            </a:r>
            <a:endParaRPr lang="en-US" sz="1800" smtClean="0">
              <a:latin typeface="Arial" panose="020B0604020202020204" pitchFamily="34" charset="0"/>
              <a:cs typeface="Arial" panose="020B0604020202020204" pitchFamily="34" charset="0"/>
            </a:endParaRPr>
          </a:p>
          <a:p>
            <a:pPr lvl="1"/>
            <a:r>
              <a:rPr lang="en-US" sz="1800" smtClean="0"/>
              <a:t>Codes are reused because reliability is an overall concern.</a:t>
            </a:r>
            <a:endParaRPr lang="en-US" sz="1800" smtClean="0"/>
          </a:p>
          <a:p>
            <a:pPr lvl="1"/>
            <a:r>
              <a:rPr lang="en-US" sz="1800" smtClean="0"/>
              <a:t>The error correcting code are also seen in the physical layer for noise channels.</a:t>
            </a:r>
            <a:endParaRPr lang="en-US" sz="1800" smtClean="0"/>
          </a:p>
          <a:p>
            <a:pPr lvl="1"/>
            <a:r>
              <a:rPr lang="en-US" sz="1800" smtClean="0"/>
              <a:t>Commonly they  are used in link, network and transport layer.</a:t>
            </a:r>
            <a:endParaRPr lang="en-US"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and Correction</a:t>
            </a:r>
            <a:endParaRPr smtClean="0">
              <a:latin typeface="Arial" panose="020B0604020202020204" pitchFamily="34" charset="0"/>
              <a:cs typeface="Arial" panose="020B0604020202020204" pitchFamily="34" charset="0"/>
            </a:endParaRPr>
          </a:p>
        </p:txBody>
      </p:sp>
      <p:sp>
        <p:nvSpPr>
          <p:cNvPr id="39939" name="Content Placeholder 2"/>
          <p:cNvSpPr>
            <a:spLocks noGrp="1"/>
          </p:cNvSpPr>
          <p:nvPr>
            <p:ph idx="1"/>
          </p:nvPr>
        </p:nvSpPr>
        <p:spPr/>
        <p:txBody>
          <a:bodyPr/>
          <a:lstStyle/>
          <a:p>
            <a:r>
              <a:rPr lang="en-US" sz="1800" smtClean="0">
                <a:latin typeface="Arial" panose="020B0604020202020204" pitchFamily="34" charset="0"/>
                <a:cs typeface="Arial" panose="020B0604020202020204" pitchFamily="34" charset="0"/>
              </a:rPr>
              <a:t>Error codes have been developed after long fundamental research conducted in mathematics.</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Many protocol standards get codes from the large field in mathematics. </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Error Detection &amp; Correction Code (1)</a:t>
            </a:r>
            <a:endParaRPr lang="en-US" smtClean="0">
              <a:latin typeface="Arial" panose="020B0604020202020204" pitchFamily="34" charset="0"/>
              <a:cs typeface="Arial" panose="020B0604020202020204" pitchFamily="34" charset="0"/>
            </a:endParaRPr>
          </a:p>
        </p:txBody>
      </p:sp>
      <p:sp>
        <p:nvSpPr>
          <p:cNvPr id="40963" name="Rectangle 3"/>
          <p:cNvSpPr>
            <a:spLocks noGrp="1" noChangeArrowheads="1"/>
          </p:cNvSpPr>
          <p:nvPr>
            <p:ph idx="1"/>
          </p:nvPr>
        </p:nvSpPr>
        <p:spPr>
          <a:xfrm>
            <a:off x="1979556" y="1829120"/>
            <a:ext cx="6022044" cy="3086640"/>
          </a:xfrm>
        </p:spPr>
        <p:txBody>
          <a:bodyPr/>
          <a:lstStyle/>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Hamming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Binary convolutional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Reed-Solomon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Low-Density Parity Check codes.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a:defRPr/>
            </a:pPr>
            <a:r>
              <a:rPr lang="en-US" sz="1500" dirty="0" smtClean="0"/>
              <a:t>All the codes presented in previous slide add redundancy to the information that is being sent.</a:t>
            </a:r>
            <a:endParaRPr lang="en-US" sz="1500" dirty="0" smtClean="0"/>
          </a:p>
          <a:p>
            <a:pPr>
              <a:defRPr/>
            </a:pPr>
            <a:r>
              <a:rPr lang="en-US" sz="1500" dirty="0" smtClean="0"/>
              <a:t>A frame consists of </a:t>
            </a:r>
            <a:endParaRPr lang="en-US" sz="1500" dirty="0" smtClean="0"/>
          </a:p>
          <a:p>
            <a:pPr lvl="1">
              <a:defRPr/>
            </a:pPr>
            <a:r>
              <a:rPr lang="en-US" sz="1500" b="1" i="1" dirty="0" smtClean="0">
                <a:latin typeface="Times New Roman" panose="02020603050405020304" pitchFamily="18" charset="0"/>
              </a:rPr>
              <a:t>m</a:t>
            </a:r>
            <a:r>
              <a:rPr lang="en-US" sz="1500" dirty="0" smtClean="0"/>
              <a:t> data bits (message) and </a:t>
            </a:r>
            <a:endParaRPr lang="en-US" sz="1500" dirty="0" smtClean="0"/>
          </a:p>
          <a:p>
            <a:pPr lvl="1">
              <a:defRPr/>
            </a:pPr>
            <a:r>
              <a:rPr lang="en-US" sz="1500" b="1" i="1" dirty="0" smtClean="0">
                <a:latin typeface="Times New Roman" panose="02020603050405020304" pitchFamily="18" charset="0"/>
              </a:rPr>
              <a:t>r</a:t>
            </a:r>
            <a:r>
              <a:rPr lang="en-US" sz="1500" dirty="0" smtClean="0"/>
              <a:t> redundant bits (check).</a:t>
            </a:r>
            <a:endParaRPr lang="en-US" sz="1500" dirty="0" smtClean="0"/>
          </a:p>
          <a:p>
            <a:pPr>
              <a:defRPr/>
            </a:pPr>
            <a:r>
              <a:rPr lang="en-US" sz="1500" b="1" i="1" dirty="0" smtClean="0"/>
              <a:t>Block code</a:t>
            </a:r>
            <a:r>
              <a:rPr lang="en-US" sz="1500" dirty="0" smtClean="0"/>
              <a:t> - the </a:t>
            </a:r>
            <a:r>
              <a:rPr lang="en-US" sz="1500" b="1" i="1" dirty="0" smtClean="0">
                <a:latin typeface="Times New Roman" panose="02020603050405020304" pitchFamily="18" charset="0"/>
              </a:rPr>
              <a:t>r</a:t>
            </a:r>
            <a:r>
              <a:rPr lang="en-US" sz="1500" dirty="0" smtClean="0"/>
              <a:t> check bits are computed solely as function of the </a:t>
            </a:r>
            <a:r>
              <a:rPr lang="en-US" sz="1500" b="1" i="1" dirty="0" smtClean="0">
                <a:latin typeface="Times New Roman" panose="02020603050405020304" pitchFamily="18" charset="0"/>
              </a:rPr>
              <a:t>m</a:t>
            </a:r>
            <a:r>
              <a:rPr lang="en-US" sz="1500" dirty="0" smtClean="0"/>
              <a:t> data bits with which they are associated.</a:t>
            </a:r>
            <a:endParaRPr lang="en-US" sz="1500" dirty="0" smtClean="0"/>
          </a:p>
          <a:p>
            <a:pPr>
              <a:defRPr/>
            </a:pPr>
            <a:endParaRPr lang="en-US" sz="1500" dirty="0"/>
          </a:p>
          <a:p>
            <a:pPr>
              <a:defRPr/>
            </a:pPr>
            <a:r>
              <a:rPr lang="en-US" sz="1500" b="1" i="1" dirty="0" smtClean="0"/>
              <a:t>Systemic code</a:t>
            </a:r>
            <a:r>
              <a:rPr lang="en-US" sz="1500" b="1" i="1" dirty="0" smtClean="0">
                <a:latin typeface="+mn-lt"/>
                <a:cs typeface="Times New Roman" panose="02020603050405020304" pitchFamily="18" charset="0"/>
              </a:rPr>
              <a:t> </a:t>
            </a:r>
            <a:r>
              <a:rPr lang="en-US" sz="1500" dirty="0" smtClean="0"/>
              <a:t>– the m data bits are send directly along with the check bits.</a:t>
            </a:r>
            <a:endParaRPr lang="en-US" sz="1500" dirty="0"/>
          </a:p>
          <a:p>
            <a:pPr>
              <a:defRPr/>
            </a:pPr>
            <a:r>
              <a:rPr lang="en-US" sz="1500" b="1" i="1" dirty="0" smtClean="0"/>
              <a:t>Linear code</a:t>
            </a:r>
            <a:r>
              <a:rPr lang="en-US" sz="1500" dirty="0" smtClean="0"/>
              <a:t> – the </a:t>
            </a:r>
            <a:r>
              <a:rPr lang="en-US" sz="1500" b="1" i="1" dirty="0">
                <a:latin typeface="Times New Roman" panose="02020603050405020304" pitchFamily="18" charset="0"/>
              </a:rPr>
              <a:t>r</a:t>
            </a:r>
            <a:r>
              <a:rPr lang="en-US" sz="1500" dirty="0" smtClean="0"/>
              <a:t> check bits are computed as a linear function of the </a:t>
            </a:r>
            <a:r>
              <a:rPr lang="en-US" sz="1500" b="1" i="1" dirty="0">
                <a:latin typeface="Times New Roman" panose="02020603050405020304" pitchFamily="18" charset="0"/>
              </a:rPr>
              <a:t>m</a:t>
            </a:r>
            <a:r>
              <a:rPr lang="en-US" sz="1500" dirty="0" smtClean="0"/>
              <a:t> data bits.</a:t>
            </a:r>
            <a:endParaRPr lang="en-US" sz="15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3011" name="Content Placeholder 2"/>
          <p:cNvSpPr>
            <a:spLocks noGrp="1"/>
          </p:cNvSpPr>
          <p:nvPr>
            <p:ph idx="1"/>
          </p:nvPr>
        </p:nvSpPr>
        <p:spPr>
          <a:xfrm>
            <a:off x="1999800" y="1349214"/>
            <a:ext cx="5658840" cy="3223585"/>
          </a:xfrm>
        </p:spPr>
        <p:txBody>
          <a:bodyPr/>
          <a:lstStyle/>
          <a:p>
            <a:r>
              <a:rPr lang="en-US" sz="1800" b="1" i="1"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 total length of a block (i.e., </a:t>
            </a:r>
            <a:r>
              <a:rPr lang="en-US" sz="1800" b="1" i="1" smtClean="0">
                <a:latin typeface="Times New Roman" panose="02020603050405020304" pitchFamily="18" charset="0"/>
                <a:cs typeface="Times New Roman" panose="02020603050405020304" pitchFamily="18" charset="0"/>
              </a:rPr>
              <a:t>n = m + r</a:t>
            </a:r>
            <a:r>
              <a:rPr lang="en-US"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a:t>
            </a:r>
            <a:r>
              <a:rPr lang="en-US" sz="1800" b="1" i="1" smtClean="0">
                <a:latin typeface="Times New Roman" panose="02020603050405020304" pitchFamily="18" charset="0"/>
                <a:cs typeface="Times New Roman" panose="02020603050405020304" pitchFamily="18" charset="0"/>
              </a:rPr>
              <a:t>n, m</a:t>
            </a:r>
            <a:r>
              <a:rPr lang="en-US" sz="1800" smtClean="0">
                <a:latin typeface="Arial" panose="020B0604020202020204" pitchFamily="34" charset="0"/>
                <a:cs typeface="Arial" panose="020B0604020202020204" pitchFamily="34" charset="0"/>
              </a:rPr>
              <a:t>) – code</a:t>
            </a:r>
            <a:endParaRPr lang="en-US" sz="1800" smtClean="0">
              <a:latin typeface="Arial" panose="020B0604020202020204" pitchFamily="34" charset="0"/>
              <a:cs typeface="Arial" panose="020B0604020202020204" pitchFamily="34" charset="0"/>
            </a:endParaRPr>
          </a:p>
          <a:p>
            <a:r>
              <a:rPr lang="en-US" sz="1800" b="1" i="1"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 bit </a:t>
            </a:r>
            <a:r>
              <a:rPr lang="en-US" sz="1800" b="1" i="1" smtClean="0">
                <a:latin typeface="Arial" panose="020B0604020202020204" pitchFamily="34" charset="0"/>
                <a:cs typeface="Arial" panose="020B0604020202020204" pitchFamily="34" charset="0"/>
              </a:rPr>
              <a:t>codeword</a:t>
            </a:r>
            <a:r>
              <a:rPr lang="en-US" sz="1800" smtClean="0">
                <a:latin typeface="Arial" panose="020B0604020202020204" pitchFamily="34" charset="0"/>
                <a:cs typeface="Arial" panose="020B0604020202020204" pitchFamily="34" charset="0"/>
              </a:rPr>
              <a:t> containing n bits.</a:t>
            </a:r>
            <a:endParaRPr lang="en-US" sz="1800" smtClean="0">
              <a:latin typeface="Arial" panose="020B0604020202020204" pitchFamily="34" charset="0"/>
              <a:cs typeface="Arial" panose="020B0604020202020204" pitchFamily="34" charset="0"/>
            </a:endParaRPr>
          </a:p>
          <a:p>
            <a:r>
              <a:rPr lang="en-US" sz="1800" b="1" i="1" smtClean="0">
                <a:latin typeface="Times New Roman" panose="02020603050405020304" pitchFamily="18" charset="0"/>
                <a:cs typeface="Times New Roman" panose="02020603050405020304" pitchFamily="18" charset="0"/>
              </a:rPr>
              <a:t>m/n</a:t>
            </a:r>
            <a:r>
              <a:rPr lang="en-US" sz="1800" smtClean="0">
                <a:latin typeface="Arial" panose="020B0604020202020204" pitchFamily="34" charset="0"/>
                <a:cs typeface="Arial" panose="020B0604020202020204" pitchFamily="34" charset="0"/>
              </a:rPr>
              <a:t> – code rate (range ½ for noisy channel and close to 1 for high-quality channel).</a:t>
            </a:r>
            <a:endParaRPr lang="en-US" sz="1800" smtClean="0">
              <a:latin typeface="Arial" panose="020B0604020202020204" pitchFamily="34" charset="0"/>
              <a:cs typeface="Arial" panose="020B0604020202020204" pitchFamily="34" charset="0"/>
            </a:endParaRPr>
          </a:p>
          <a:p>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99800" y="1349214"/>
            <a:ext cx="5658840" cy="3223585"/>
          </a:xfrm>
        </p:spPr>
        <p:txBody>
          <a:bodyPr/>
          <a:lstStyle/>
          <a:p>
            <a:pPr marL="0" indent="0">
              <a:buFont typeface="Arial" panose="020B0604020202020204" pitchFamily="34" charset="0"/>
              <a:buNone/>
              <a:defRPr/>
            </a:pPr>
            <a:r>
              <a:rPr lang="en-US" sz="1800" b="1" i="1" dirty="0" smtClean="0">
                <a:latin typeface="Times New Roman" panose="02020603050405020304" pitchFamily="18" charset="0"/>
                <a:cs typeface="Times New Roman" panose="02020603050405020304" pitchFamily="18" charset="0"/>
              </a:rPr>
              <a:t>Example </a:t>
            </a:r>
            <a:endParaRPr lang="en-US" sz="1800" b="1" i="1" dirty="0" smtClean="0">
              <a:latin typeface="Times New Roman" panose="02020603050405020304" pitchFamily="18" charset="0"/>
              <a:cs typeface="Times New Roman" panose="02020603050405020304" pitchFamily="18" charset="0"/>
            </a:endParaRPr>
          </a:p>
          <a:p>
            <a:pPr>
              <a:defRPr/>
            </a:pPr>
            <a:r>
              <a:rPr lang="en-US" sz="1800" dirty="0" smtClean="0"/>
              <a:t>Transmitted: 	10001001</a:t>
            </a:r>
            <a:endParaRPr lang="en-US" sz="1800" dirty="0" smtClean="0"/>
          </a:p>
          <a:p>
            <a:pPr>
              <a:defRPr/>
            </a:pPr>
            <a:r>
              <a:rPr lang="en-US" sz="1800" dirty="0" smtClean="0"/>
              <a:t>Received:		10110001</a:t>
            </a:r>
            <a:endParaRPr lang="en-US" sz="1800" dirty="0" smtClean="0"/>
          </a:p>
          <a:p>
            <a:pPr marL="0" indent="0">
              <a:buFont typeface="Arial" panose="020B0604020202020204" pitchFamily="34" charset="0"/>
              <a:buNone/>
              <a:defRPr/>
            </a:pPr>
            <a:r>
              <a:rPr lang="en-US" sz="1800" dirty="0" smtClean="0"/>
              <a:t>XOR operation gives number of bits that are different.</a:t>
            </a:r>
            <a:endParaRPr lang="en-US" sz="1800" dirty="0" smtClean="0"/>
          </a:p>
          <a:p>
            <a:pPr>
              <a:defRPr/>
            </a:pPr>
            <a:r>
              <a:rPr lang="en-US" sz="1800" dirty="0" smtClean="0"/>
              <a:t>XOR:		00111000</a:t>
            </a:r>
            <a:endParaRPr lang="en-US" sz="1800" dirty="0" smtClean="0"/>
          </a:p>
          <a:p>
            <a:pPr>
              <a:defRPr/>
            </a:pPr>
            <a:endParaRPr lang="en-US" sz="1800" dirty="0"/>
          </a:p>
          <a:p>
            <a:pPr>
              <a:defRPr/>
            </a:pPr>
            <a:r>
              <a:rPr lang="en-US" sz="1800" dirty="0" smtClean="0"/>
              <a:t>Number of bit positions in which two </a:t>
            </a:r>
            <a:r>
              <a:rPr lang="en-US" sz="1800" dirty="0" err="1" smtClean="0"/>
              <a:t>codewords</a:t>
            </a:r>
            <a:r>
              <a:rPr lang="en-US" sz="1800" dirty="0" smtClean="0"/>
              <a:t> differ is called </a:t>
            </a:r>
            <a:r>
              <a:rPr lang="en-US" sz="1800" b="1" i="1" dirty="0" smtClean="0">
                <a:latin typeface="Times New Roman" panose="02020603050405020304" pitchFamily="18" charset="0"/>
                <a:cs typeface="Times New Roman" panose="02020603050405020304" pitchFamily="18" charset="0"/>
              </a:rPr>
              <a:t>Hamming Distance</a:t>
            </a:r>
            <a:r>
              <a:rPr lang="en-US" sz="1800" dirty="0" smtClean="0"/>
              <a:t>. It shows that two codes are </a:t>
            </a:r>
            <a:r>
              <a:rPr lang="en-US" sz="1800" b="1" i="1" dirty="0" smtClean="0">
                <a:latin typeface="Times New Roman" panose="02020603050405020304" pitchFamily="18" charset="0"/>
                <a:cs typeface="Times New Roman" panose="02020603050405020304" pitchFamily="18" charset="0"/>
              </a:rPr>
              <a:t>d</a:t>
            </a:r>
            <a:r>
              <a:rPr lang="en-US" sz="1800" dirty="0" smtClean="0"/>
              <a:t> distance apart, and it will require </a:t>
            </a:r>
            <a:r>
              <a:rPr lang="en-US" sz="1800" b="1" i="1" dirty="0" smtClean="0">
                <a:latin typeface="Times New Roman" panose="02020603050405020304" pitchFamily="18" charset="0"/>
                <a:cs typeface="Times New Roman" panose="02020603050405020304" pitchFamily="18" charset="0"/>
              </a:rPr>
              <a:t>d</a:t>
            </a:r>
            <a:r>
              <a:rPr lang="en-US" sz="1800" dirty="0" smtClean="0"/>
              <a:t> errors to convert one into the other.</a:t>
            </a:r>
            <a:endParaRPr lang="en-US" sz="1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5059" name="Content Placeholder 2"/>
          <p:cNvSpPr>
            <a:spLocks noGrp="1"/>
          </p:cNvSpPr>
          <p:nvPr>
            <p:ph idx="1"/>
          </p:nvPr>
        </p:nvSpPr>
        <p:spPr>
          <a:xfrm>
            <a:off x="1999800" y="1349214"/>
            <a:ext cx="5658840" cy="3223585"/>
          </a:xfrm>
        </p:spPr>
        <p:txBody>
          <a:bodyPr/>
          <a:lstStyle/>
          <a:p>
            <a:r>
              <a:rPr lang="en-US" sz="1800" smtClean="0">
                <a:latin typeface="Arial" panose="020B0604020202020204" pitchFamily="34" charset="0"/>
                <a:cs typeface="Arial" panose="020B0604020202020204" pitchFamily="34" charset="0"/>
              </a:rPr>
              <a:t>All 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 possible data messages are legal, but due to the way the check bits are computers not all 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possible code words are used.</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Only small fraction of </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Times New Roman" panose="02020603050405020304" pitchFamily="18" charset="0"/>
                <a:cs typeface="Times New Roman" panose="02020603050405020304" pitchFamily="18" charset="0"/>
              </a:rPr>
              <a:t>=1/2</a:t>
            </a:r>
            <a:r>
              <a:rPr lang="en-US" sz="1800" b="1" i="1" baseline="30000" smtClean="0">
                <a:latin typeface="Times New Roman" panose="02020603050405020304" pitchFamily="18" charset="0"/>
                <a:cs typeface="Times New Roman" panose="02020603050405020304" pitchFamily="18" charset="0"/>
              </a:rPr>
              <a:t>r</a:t>
            </a:r>
            <a:r>
              <a:rPr lang="en-US" sz="1800" b="1" i="1" smtClean="0">
                <a:latin typeface="Times New Roman" panose="02020603050405020304" pitchFamily="18" charset="0"/>
                <a:cs typeface="Times New Roman" panose="02020603050405020304" pitchFamily="18" charset="0"/>
              </a:rPr>
              <a:t> are possible will be legal codewords.</a:t>
            </a:r>
            <a:endParaRPr lang="en-US" sz="1800" b="1" i="1" smtClean="0">
              <a:latin typeface="Times New Roman" panose="02020603050405020304" pitchFamily="18" charset="0"/>
              <a:cs typeface="Times New Roman" panose="02020603050405020304" pitchFamily="18" charset="0"/>
            </a:endParaRPr>
          </a:p>
          <a:p>
            <a:r>
              <a:rPr lang="en-US" sz="1800" smtClean="0">
                <a:latin typeface="Arial" panose="020B0604020202020204" pitchFamily="34" charset="0"/>
                <a:cs typeface="Arial" panose="020B0604020202020204" pitchFamily="34" charset="0"/>
              </a:rPr>
              <a:t>The error-detecting and error-correcting codes of the block code depend on this Hamming distance.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reliably detect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correct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smtClean="0">
                <a:latin typeface="Times New Roman" panose="02020603050405020304" pitchFamily="18" charset="0"/>
                <a:cs typeface="Times New Roman" panose="02020603050405020304" pitchFamily="18" charset="0"/>
              </a:rPr>
              <a:t>2</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6083" name="Content Placeholder 2"/>
          <p:cNvSpPr>
            <a:spLocks noGrp="1"/>
          </p:cNvSpPr>
          <p:nvPr>
            <p:ph idx="1"/>
          </p:nvPr>
        </p:nvSpPr>
        <p:spPr>
          <a:xfrm>
            <a:off x="1999800" y="1349214"/>
            <a:ext cx="5658840" cy="3223585"/>
          </a:xfrm>
        </p:spPr>
        <p:txBody>
          <a:bodyPr/>
          <a:lstStyle/>
          <a:p>
            <a:r>
              <a:rPr lang="en-US" sz="1800" smtClean="0">
                <a:latin typeface="Arial" panose="020B0604020202020204" pitchFamily="34" charset="0"/>
                <a:cs typeface="Arial" panose="020B0604020202020204" pitchFamily="34" charset="0"/>
              </a:rPr>
              <a:t>All 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 possible data messages are legal, but due to the way the check bits are computers not all 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Arial" panose="020B0604020202020204" pitchFamily="34" charset="0"/>
                <a:cs typeface="Arial" panose="020B0604020202020204" pitchFamily="34" charset="0"/>
              </a:rPr>
              <a:t> possible code words are used.</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Only small fraction of </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m</a:t>
            </a:r>
            <a:r>
              <a:rPr lang="en-US" sz="1800" smtClean="0">
                <a:latin typeface="Arial" panose="020B0604020202020204" pitchFamily="34" charset="0"/>
                <a:cs typeface="Arial" panose="020B0604020202020204" pitchFamily="34" charset="0"/>
              </a:rPr>
              <a:t>/</a:t>
            </a:r>
            <a:r>
              <a:rPr lang="en-US" sz="1800" smtClean="0">
                <a:latin typeface="Times New Roman" panose="02020603050405020304" pitchFamily="18" charset="0"/>
                <a:cs typeface="Times New Roman" panose="02020603050405020304" pitchFamily="18" charset="0"/>
              </a:rPr>
              <a:t>2</a:t>
            </a:r>
            <a:r>
              <a:rPr lang="en-US" sz="1800" b="1" i="1" baseline="30000" smtClean="0">
                <a:latin typeface="Times New Roman" panose="02020603050405020304" pitchFamily="18" charset="0"/>
                <a:cs typeface="Times New Roman" panose="02020603050405020304" pitchFamily="18" charset="0"/>
              </a:rPr>
              <a:t>n</a:t>
            </a:r>
            <a:r>
              <a:rPr lang="en-US" sz="1800" smtClean="0">
                <a:latin typeface="Times New Roman" panose="02020603050405020304" pitchFamily="18" charset="0"/>
                <a:cs typeface="Times New Roman" panose="02020603050405020304" pitchFamily="18" charset="0"/>
              </a:rPr>
              <a:t>=1/2</a:t>
            </a:r>
            <a:r>
              <a:rPr lang="en-US" sz="1800" b="1" i="1" baseline="30000" smtClean="0">
                <a:latin typeface="Times New Roman" panose="02020603050405020304" pitchFamily="18" charset="0"/>
                <a:cs typeface="Times New Roman" panose="02020603050405020304" pitchFamily="18" charset="0"/>
              </a:rPr>
              <a:t>r</a:t>
            </a:r>
            <a:r>
              <a:rPr lang="en-US" sz="1800" b="1" i="1" smtClean="0">
                <a:latin typeface="Times New Roman" panose="02020603050405020304" pitchFamily="18" charset="0"/>
                <a:cs typeface="Times New Roman" panose="02020603050405020304" pitchFamily="18" charset="0"/>
              </a:rPr>
              <a:t> are possible will be legal codewords.</a:t>
            </a:r>
            <a:endParaRPr lang="en-US" sz="1800" b="1" i="1" smtClean="0">
              <a:latin typeface="Times New Roman" panose="02020603050405020304" pitchFamily="18" charset="0"/>
              <a:cs typeface="Times New Roman" panose="02020603050405020304" pitchFamily="18" charset="0"/>
            </a:endParaRPr>
          </a:p>
          <a:p>
            <a:r>
              <a:rPr lang="en-US" sz="1800" smtClean="0">
                <a:latin typeface="Arial" panose="020B0604020202020204" pitchFamily="34" charset="0"/>
                <a:cs typeface="Arial" panose="020B0604020202020204" pitchFamily="34" charset="0"/>
              </a:rPr>
              <a:t>The error-detecting and error-correcting codes of the block code depend on this Hamming distance.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reliably detect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a:p>
            <a:r>
              <a:rPr lang="en-US" sz="1800" smtClean="0">
                <a:latin typeface="Arial" panose="020B0604020202020204" pitchFamily="34" charset="0"/>
                <a:cs typeface="Arial" panose="020B0604020202020204" pitchFamily="34" charset="0"/>
              </a:rPr>
              <a:t>To correct </a:t>
            </a:r>
            <a:r>
              <a:rPr lang="en-US" sz="1800" b="1" i="1" smtClean="0">
                <a:latin typeface="Times New Roman" panose="02020603050405020304" pitchFamily="18" charset="0"/>
                <a:cs typeface="Times New Roman" panose="02020603050405020304" pitchFamily="18" charset="0"/>
              </a:rPr>
              <a:t>d</a:t>
            </a:r>
            <a:r>
              <a:rPr lang="en-US" sz="1800" smtClean="0">
                <a:latin typeface="Arial" panose="020B0604020202020204" pitchFamily="34" charset="0"/>
                <a:cs typeface="Arial" panose="020B0604020202020204" pitchFamily="34" charset="0"/>
              </a:rPr>
              <a:t> error, one would need a distance </a:t>
            </a:r>
            <a:r>
              <a:rPr lang="en-US" sz="1800" smtClean="0">
                <a:latin typeface="Times New Roman" panose="02020603050405020304" pitchFamily="18" charset="0"/>
                <a:cs typeface="Times New Roman" panose="02020603050405020304" pitchFamily="18" charset="0"/>
              </a:rPr>
              <a:t>2</a:t>
            </a:r>
            <a:r>
              <a:rPr lang="en-US" sz="1800" b="1" i="1" smtClean="0">
                <a:latin typeface="Times New Roman" panose="02020603050405020304" pitchFamily="18" charset="0"/>
                <a:cs typeface="Times New Roman" panose="02020603050405020304" pitchFamily="18" charset="0"/>
              </a:rPr>
              <a:t>d</a:t>
            </a:r>
            <a:r>
              <a:rPr lang="en-US" sz="1800" b="1" smtClean="0">
                <a:latin typeface="Times New Roman" panose="02020603050405020304" pitchFamily="18" charset="0"/>
                <a:cs typeface="Times New Roman" panose="02020603050405020304" pitchFamily="18" charset="0"/>
              </a:rPr>
              <a:t>+1</a:t>
            </a:r>
            <a:r>
              <a:rPr lang="en-US" sz="1800" smtClean="0">
                <a:latin typeface="Arial" panose="020B0604020202020204" pitchFamily="34" charset="0"/>
                <a:cs typeface="Arial" panose="020B0604020202020204" pitchFamily="34" charset="0"/>
              </a:rPr>
              <a:t> code.</a:t>
            </a:r>
            <a:endParaRPr lang="en-US" sz="18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en-US" sz="1500" b="1" dirty="0" smtClean="0">
                <a:latin typeface="Times New Roman" panose="02020603050405020304" pitchFamily="18" charset="0"/>
                <a:cs typeface="Times New Roman" panose="02020603050405020304" pitchFamily="18" charset="0"/>
              </a:rPr>
              <a:t>Example:</a:t>
            </a:r>
            <a:endParaRPr lang="en-US" sz="1500" b="1" dirty="0" smtClean="0">
              <a:latin typeface="Times New Roman" panose="02020603050405020304" pitchFamily="18" charset="0"/>
              <a:cs typeface="Times New Roman" panose="02020603050405020304" pitchFamily="18" charset="0"/>
            </a:endParaRPr>
          </a:p>
          <a:p>
            <a:pPr>
              <a:defRPr/>
            </a:pPr>
            <a:r>
              <a:rPr lang="en-US" sz="1500" dirty="0"/>
              <a:t> </a:t>
            </a:r>
            <a:r>
              <a:rPr lang="en-US" sz="1500" dirty="0" smtClean="0"/>
              <a:t>4 valid codes:</a:t>
            </a:r>
            <a:endParaRPr lang="en-US" sz="1500" dirty="0" smtClean="0"/>
          </a:p>
          <a:p>
            <a:pPr lvl="1">
              <a:defRPr/>
            </a:pPr>
            <a:r>
              <a:rPr lang="en-US" sz="1500" dirty="0" smtClean="0"/>
              <a:t>0000000000</a:t>
            </a:r>
            <a:endParaRPr lang="en-US" sz="1500" dirty="0" smtClean="0"/>
          </a:p>
          <a:p>
            <a:pPr lvl="1">
              <a:defRPr/>
            </a:pPr>
            <a:r>
              <a:rPr lang="en-US" sz="1500" dirty="0" smtClean="0"/>
              <a:t>0000011111</a:t>
            </a:r>
            <a:endParaRPr lang="en-US" sz="1500" dirty="0" smtClean="0"/>
          </a:p>
          <a:p>
            <a:pPr lvl="1">
              <a:defRPr/>
            </a:pPr>
            <a:r>
              <a:rPr lang="en-US" sz="1500" dirty="0" smtClean="0"/>
              <a:t>1111100000</a:t>
            </a:r>
            <a:endParaRPr lang="en-US" sz="1500" dirty="0" smtClean="0"/>
          </a:p>
          <a:p>
            <a:pPr lvl="1">
              <a:defRPr/>
            </a:pPr>
            <a:r>
              <a:rPr lang="en-US" sz="1500" dirty="0" smtClean="0"/>
              <a:t>1111111111</a:t>
            </a:r>
            <a:endParaRPr lang="en-US" sz="1500" dirty="0" smtClean="0"/>
          </a:p>
          <a:p>
            <a:pPr>
              <a:defRPr/>
            </a:pPr>
            <a:r>
              <a:rPr lang="en-US" sz="1500" dirty="0" smtClean="0"/>
              <a:t>Minimal Distance of this code is 5 =&gt; can correct double  errors and </a:t>
            </a:r>
            <a:r>
              <a:rPr lang="en-US" sz="1500" smtClean="0"/>
              <a:t>it can detect </a:t>
            </a:r>
            <a:r>
              <a:rPr lang="en-US" sz="1500" dirty="0" smtClean="0"/>
              <a:t>quadruple errors.</a:t>
            </a:r>
            <a:endParaRPr lang="en-US" sz="1500" dirty="0" smtClean="0"/>
          </a:p>
          <a:p>
            <a:pPr>
              <a:defRPr/>
            </a:pPr>
            <a:r>
              <a:rPr lang="en-US" sz="1500" dirty="0" smtClean="0"/>
              <a:t>0000000111 =&gt; single or double – bit error. Hence the receiving end must assume the original transmission was 0000011111.</a:t>
            </a:r>
            <a:endParaRPr lang="en-US" sz="1500" dirty="0" smtClean="0"/>
          </a:p>
          <a:p>
            <a:pPr>
              <a:defRPr/>
            </a:pPr>
            <a:r>
              <a:rPr lang="en-US" sz="1500" dirty="0" smtClean="0"/>
              <a:t>0000000000 =&gt; had triple error that was received as 0000000111 it would be detected in error. </a:t>
            </a:r>
            <a:endParaRPr lang="en-US" sz="1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a:t>
            </a:r>
            <a:endParaRPr smtClean="0">
              <a:latin typeface="Arial" panose="020B0604020202020204" pitchFamily="34" charset="0"/>
              <a:cs typeface="Arial" panose="020B0604020202020204" pitchFamily="34" charset="0"/>
            </a:endParaRPr>
          </a:p>
        </p:txBody>
      </p:sp>
      <p:sp>
        <p:nvSpPr>
          <p:cNvPr id="11267"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For ideal channel (no distortion, unlimited bandwidth and no delay) the job of data link layer would be trivial.</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However, limited bandwidth, distortions and delay makes this job very difficult. </a:t>
            </a:r>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Error Detection &amp; Correction Code</a:t>
            </a:r>
            <a:endParaRPr smtClean="0">
              <a:latin typeface="Arial" panose="020B0604020202020204" pitchFamily="34" charset="0"/>
              <a:cs typeface="Arial" panose="020B0604020202020204" pitchFamily="34" charset="0"/>
            </a:endParaRPr>
          </a:p>
        </p:txBody>
      </p:sp>
      <p:sp>
        <p:nvSpPr>
          <p:cNvPr id="48131"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One cannot perform double errors and at the same time detect quadruple errors.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Error correction requires evaluation of each candidate codeword which may be time consuming search.</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Through design this search time can be minimized.</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In theory if  n = m + r, this requirement becomes:</a:t>
            </a:r>
            <a:endParaRPr lang="en-US" sz="1500" smtClean="0">
              <a:latin typeface="Arial" panose="020B0604020202020204" pitchFamily="34" charset="0"/>
              <a:cs typeface="Arial" panose="020B0604020202020204" pitchFamily="34" charset="0"/>
            </a:endParaRPr>
          </a:p>
          <a:p>
            <a:pPr lvl="1"/>
            <a:r>
              <a:rPr lang="en-US" sz="1800" smtClean="0">
                <a:latin typeface="Times New Roman" panose="02020603050405020304" pitchFamily="18" charset="0"/>
              </a:rPr>
              <a:t>(m + r + 1) ≤ 2</a:t>
            </a:r>
            <a:r>
              <a:rPr lang="en-US" sz="1800" baseline="30000" smtClean="0">
                <a:latin typeface="Times New Roman" panose="02020603050405020304" pitchFamily="18" charset="0"/>
              </a:rPr>
              <a:t>r</a:t>
            </a:r>
            <a:r>
              <a:rPr lang="en-US" sz="1800" smtClean="0">
                <a:latin typeface="Times New Roman" panose="02020603050405020304" pitchFamily="18" charset="0"/>
              </a:rPr>
              <a:t> </a:t>
            </a:r>
            <a:endParaRPr lang="en-US" sz="18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49155"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Codeword: b1 b2 b3 b4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Check bits: The bits that are powers of 2 (p1, p2, p4, p8, p16,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The rest of bits (m3, m5, m6, m7, m9, …) are filled with </a:t>
            </a:r>
            <a:r>
              <a:rPr lang="en-US" b="1" i="1" smtClean="0">
                <a:latin typeface="Times New Roman" panose="02020603050405020304" pitchFamily="18" charset="0"/>
                <a:cs typeface="Times New Roman" panose="02020603050405020304" pitchFamily="18" charset="0"/>
              </a:rPr>
              <a:t>m</a:t>
            </a:r>
            <a:r>
              <a:rPr lang="en-US" smtClean="0">
                <a:latin typeface="Arial" panose="020B0604020202020204" pitchFamily="34" charset="0"/>
                <a:cs typeface="Arial" panose="020B0604020202020204" pitchFamily="34" charset="0"/>
              </a:rPr>
              <a:t> data bits.</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Example of the Hamming code with </a:t>
            </a:r>
            <a:r>
              <a:rPr lang="en-US" b="1" i="1" smtClean="0">
                <a:latin typeface="Times New Roman" panose="02020603050405020304" pitchFamily="18" charset="0"/>
                <a:cs typeface="Times New Roman" panose="02020603050405020304" pitchFamily="18" charset="0"/>
              </a:rPr>
              <a:t>m = </a:t>
            </a:r>
            <a:r>
              <a:rPr lang="en-US" smtClean="0">
                <a:latin typeface="Arial" panose="020B0604020202020204" pitchFamily="34" charset="0"/>
                <a:cs typeface="Arial" panose="020B0604020202020204" pitchFamily="34" charset="0"/>
              </a:rPr>
              <a:t>7 data bits and </a:t>
            </a:r>
            <a:r>
              <a:rPr lang="en-US" b="1" i="1" smtClean="0">
                <a:latin typeface="Times New Roman" panose="02020603050405020304" pitchFamily="18" charset="0"/>
                <a:cs typeface="Times New Roman" panose="02020603050405020304" pitchFamily="18" charset="0"/>
              </a:rPr>
              <a:t>r</a:t>
            </a:r>
            <a:r>
              <a:rPr lang="en-US" smtClean="0">
                <a:latin typeface="Arial" panose="020B0604020202020204" pitchFamily="34" charset="0"/>
                <a:cs typeface="Arial" panose="020B0604020202020204" pitchFamily="34" charset="0"/>
              </a:rPr>
              <a:t> </a:t>
            </a:r>
            <a:r>
              <a:rPr lang="en-US" b="1" i="1" smtClean="0">
                <a:latin typeface="Times New Roman" panose="02020603050405020304" pitchFamily="18" charset="0"/>
                <a:cs typeface="Times New Roman" panose="02020603050405020304" pitchFamily="18" charset="0"/>
              </a:rPr>
              <a:t>=</a:t>
            </a:r>
            <a:r>
              <a:rPr lang="en-US" smtClean="0">
                <a:latin typeface="Arial" panose="020B0604020202020204" pitchFamily="34" charset="0"/>
                <a:cs typeface="Arial" panose="020B0604020202020204" pitchFamily="34" charset="0"/>
              </a:rPr>
              <a:t> 4 check bits is given in the next slide.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The Hamming Code </a:t>
            </a:r>
            <a:endParaRPr smtClean="0">
              <a:latin typeface="Arial" panose="020B0604020202020204" pitchFamily="34" charset="0"/>
              <a:cs typeface="Arial" panose="020B0604020202020204" pitchFamily="34" charset="0"/>
            </a:endParaRPr>
          </a:p>
        </p:txBody>
      </p:sp>
      <p:sp>
        <p:nvSpPr>
          <p:cNvPr id="50179" name="Rectangle 1"/>
          <p:cNvSpPr>
            <a:spLocks noChangeArrowheads="1"/>
          </p:cNvSpPr>
          <p:nvPr/>
        </p:nvSpPr>
        <p:spPr bwMode="auto">
          <a:xfrm>
            <a:off x="1504413" y="2563042"/>
            <a:ext cx="6087540" cy="12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sz="100" dirty="0"/>
              <a:t>Consider a message having four data bits (D) which is to be transmitted as a 7-bit </a:t>
            </a:r>
            <a:r>
              <a:rPr lang="en-US" sz="100" dirty="0" err="1"/>
              <a:t>codeword</a:t>
            </a:r>
            <a:r>
              <a:rPr lang="en-US" sz="100" dirty="0"/>
              <a:t> by adding three error control bits. This would be called a (7,4) code. The three bits to be added are three EVEN Parity bits (P), where the parity of each is computed on different subsets of the message bits as shown below. </a:t>
            </a:r>
            <a:endParaRPr lang="en-US" sz="100" dirty="0"/>
          </a:p>
          <a:p>
            <a:pPr eaLnBrk="0" hangingPunct="0"/>
            <a:r>
              <a:rPr lang="en-US" sz="100" dirty="0"/>
              <a:t> </a:t>
            </a:r>
            <a:endParaRPr lang="en-US" sz="8550" dirty="0"/>
          </a:p>
        </p:txBody>
      </p:sp>
      <p:graphicFrame>
        <p:nvGraphicFramePr>
          <p:cNvPr id="8" name="Content Placeholder 7"/>
          <p:cNvGraphicFramePr>
            <a:graphicFrameLocks noGrp="1"/>
          </p:cNvGraphicFramePr>
          <p:nvPr>
            <p:ph idx="1"/>
          </p:nvPr>
        </p:nvGraphicFramePr>
        <p:xfrm>
          <a:off x="2285600" y="2994946"/>
          <a:ext cx="4267835" cy="1577340"/>
        </p:xfrm>
        <a:graphic>
          <a:graphicData uri="http://schemas.openxmlformats.org/drawingml/2006/table">
            <a:tbl>
              <a:tblPr firstRow="1" bandRow="1">
                <a:tableStyleId>{5C22544A-7EE6-4342-B048-85BDC9FD1C3A}</a:tableStyleId>
              </a:tblPr>
              <a:tblGrid>
                <a:gridCol w="215900"/>
                <a:gridCol w="215265"/>
                <a:gridCol w="215900"/>
                <a:gridCol w="215265"/>
                <a:gridCol w="215900"/>
                <a:gridCol w="258445"/>
                <a:gridCol w="271145"/>
                <a:gridCol w="2660015"/>
              </a:tblGrid>
              <a:tr h="274320">
                <a:tc>
                  <a:txBody>
                    <a:bodyPr/>
                    <a:lstStyle/>
                    <a:p>
                      <a:pPr algn="ctr"/>
                      <a:r>
                        <a:rPr lang="en-US" sz="1350" dirty="0"/>
                        <a:t>7</a:t>
                      </a:r>
                      <a:endParaRPr lang="en-US" sz="1350" dirty="0"/>
                    </a:p>
                  </a:txBody>
                  <a:tcPr marL="68593" marR="68593" marT="34301" marB="34301" anchor="ctr"/>
                </a:tc>
                <a:tc>
                  <a:txBody>
                    <a:bodyPr/>
                    <a:lstStyle/>
                    <a:p>
                      <a:pPr algn="ctr"/>
                      <a:r>
                        <a:rPr lang="en-US" sz="1350"/>
                        <a:t>6</a:t>
                      </a:r>
                      <a:endParaRPr lang="en-US" sz="1350"/>
                    </a:p>
                  </a:txBody>
                  <a:tcPr marL="68593" marR="68593" marT="34301" marB="34301" anchor="ctr"/>
                </a:tc>
                <a:tc>
                  <a:txBody>
                    <a:bodyPr/>
                    <a:lstStyle/>
                    <a:p>
                      <a:pPr algn="ctr"/>
                      <a:r>
                        <a:rPr lang="en-US" sz="1350"/>
                        <a:t>5</a:t>
                      </a:r>
                      <a:endParaRPr lang="en-US" sz="1350"/>
                    </a:p>
                  </a:txBody>
                  <a:tcPr marL="68593" marR="68593" marT="34301" marB="34301" anchor="ctr"/>
                </a:tc>
                <a:tc>
                  <a:txBody>
                    <a:bodyPr/>
                    <a:lstStyle/>
                    <a:p>
                      <a:pPr algn="ctr"/>
                      <a:r>
                        <a:rPr lang="en-US" sz="1350"/>
                        <a:t>4</a:t>
                      </a:r>
                      <a:endParaRPr lang="en-US" sz="1350"/>
                    </a:p>
                  </a:txBody>
                  <a:tcPr marL="68593" marR="68593" marT="34301" marB="34301" anchor="ctr"/>
                </a:tc>
                <a:tc>
                  <a:txBody>
                    <a:bodyPr/>
                    <a:lstStyle/>
                    <a:p>
                      <a:pPr algn="ctr"/>
                      <a:r>
                        <a:rPr lang="en-US" sz="1350"/>
                        <a:t>3</a:t>
                      </a:r>
                      <a:endParaRPr lang="en-US" sz="1350"/>
                    </a:p>
                  </a:txBody>
                  <a:tcPr marL="68593" marR="68593" marT="34301" marB="34301" anchor="ctr"/>
                </a:tc>
                <a:tc>
                  <a:txBody>
                    <a:bodyPr/>
                    <a:lstStyle/>
                    <a:p>
                      <a:pPr algn="ctr"/>
                      <a:r>
                        <a:rPr lang="en-US" sz="1350" dirty="0"/>
                        <a:t>2</a:t>
                      </a:r>
                      <a:endParaRPr lang="en-US" sz="1350" dirty="0"/>
                    </a:p>
                  </a:txBody>
                  <a:tcPr marL="68593" marR="68593" marT="34301" marB="34301" anchor="ctr"/>
                </a:tc>
                <a:tc>
                  <a:txBody>
                    <a:bodyPr/>
                    <a:lstStyle/>
                    <a:p>
                      <a:pPr algn="ctr"/>
                      <a:r>
                        <a:rPr lang="en-US" sz="1350"/>
                        <a:t>1</a:t>
                      </a:r>
                      <a:endParaRPr lang="en-US" sz="1350"/>
                    </a:p>
                  </a:txBody>
                  <a:tcPr marL="68593" marR="68593" marT="34301" marB="34301" anchor="ctr"/>
                </a:tc>
                <a:tc>
                  <a:txBody>
                    <a:bodyPr/>
                    <a:lstStyle/>
                    <a:p>
                      <a:endParaRPr lang="en-US" sz="1350" dirty="0"/>
                    </a:p>
                  </a:txBody>
                  <a:tcPr marL="68593" marR="68593" marT="34301" marB="34301"/>
                </a:tc>
              </a:tr>
              <a:tr h="480060">
                <a:tc>
                  <a:txBody>
                    <a:bodyPr/>
                    <a:lstStyle/>
                    <a:p>
                      <a:pPr algn="ctr"/>
                      <a:r>
                        <a:rPr lang="en-US" sz="1350"/>
                        <a:t>D </a:t>
                      </a:r>
                      <a:endParaRPr lang="en-US" sz="135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a:t>D </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smtClean="0"/>
                        <a:t>P</a:t>
                      </a:r>
                      <a:endParaRPr lang="en-US" sz="1350" dirty="0"/>
                    </a:p>
                  </a:txBody>
                  <a:tcPr marL="68593" marR="68593" marT="34301" marB="34301" anchor="ctr"/>
                </a:tc>
                <a:tc>
                  <a:txBody>
                    <a:bodyPr/>
                    <a:lstStyle/>
                    <a:p>
                      <a:pPr algn="ctr"/>
                      <a:r>
                        <a:rPr lang="en-US" sz="1350" dirty="0"/>
                        <a:t>7-BIT CODEWORD</a:t>
                      </a:r>
                      <a:endParaRPr lang="en-US" sz="1350" dirty="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dirty="0"/>
                        <a:t>-</a:t>
                      </a:r>
                      <a:endParaRPr lang="en-US" sz="1350" dirty="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P</a:t>
                      </a:r>
                      <a:endParaRPr lang="en-US" sz="1350"/>
                    </a:p>
                  </a:txBody>
                  <a:tcPr marL="68593" marR="68593" marT="34301" marB="34301" anchor="ctr"/>
                </a:tc>
                <a:tc>
                  <a:txBody>
                    <a:bodyPr/>
                    <a:lstStyle/>
                    <a:p>
                      <a:pPr algn="ctr"/>
                      <a:r>
                        <a:rPr lang="en-US" sz="1350"/>
                        <a:t>(EVEN PARITY)</a:t>
                      </a:r>
                      <a:endParaRPr lang="en-US" sz="135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D</a:t>
                      </a:r>
                      <a:endParaRPr lang="en-US" sz="1350" dirty="0"/>
                    </a:p>
                  </a:txBody>
                  <a:tcPr marL="68593" marR="68593" marT="34301" marB="34301" anchor="ctr"/>
                </a:tc>
                <a:tc>
                  <a:txBody>
                    <a:bodyPr/>
                    <a:lstStyle/>
                    <a:p>
                      <a:pPr algn="ctr"/>
                      <a:r>
                        <a:rPr lang="en-US" sz="1350" dirty="0"/>
                        <a:t>P</a:t>
                      </a:r>
                      <a:endParaRPr lang="en-US" sz="1350" dirty="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a:t>(EVEN PARITY)</a:t>
                      </a:r>
                      <a:endParaRPr lang="en-US" sz="1350"/>
                    </a:p>
                  </a:txBody>
                  <a:tcPr marL="68593" marR="68593" marT="34301" marB="34301" anchor="ctr"/>
                </a:tc>
              </a:tr>
              <a:tr h="274320">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D</a:t>
                      </a:r>
                      <a:endParaRPr lang="en-US" sz="1350"/>
                    </a:p>
                  </a:txBody>
                  <a:tcPr marL="68593" marR="68593" marT="34301" marB="34301" anchor="ctr"/>
                </a:tc>
                <a:tc>
                  <a:txBody>
                    <a:bodyPr/>
                    <a:lstStyle/>
                    <a:p>
                      <a:pPr algn="ctr"/>
                      <a:r>
                        <a:rPr lang="en-US" sz="1350"/>
                        <a:t>P</a:t>
                      </a:r>
                      <a:endParaRPr lang="en-US" sz="135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a:t>
                      </a:r>
                      <a:endParaRPr lang="en-US" sz="1350" dirty="0"/>
                    </a:p>
                  </a:txBody>
                  <a:tcPr marL="68593" marR="68593" marT="34301" marB="34301" anchor="ctr"/>
                </a:tc>
                <a:tc>
                  <a:txBody>
                    <a:bodyPr/>
                    <a:lstStyle/>
                    <a:p>
                      <a:pPr algn="ctr"/>
                      <a:r>
                        <a:rPr lang="en-US" sz="1350"/>
                        <a:t>-</a:t>
                      </a:r>
                      <a:endParaRPr lang="en-US" sz="1350"/>
                    </a:p>
                  </a:txBody>
                  <a:tcPr marL="68593" marR="68593" marT="34301" marB="34301" anchor="ctr"/>
                </a:tc>
                <a:tc>
                  <a:txBody>
                    <a:bodyPr/>
                    <a:lstStyle/>
                    <a:p>
                      <a:pPr algn="ctr"/>
                      <a:r>
                        <a:rPr lang="en-US" sz="1350" dirty="0"/>
                        <a:t>(EVEN PARITY)</a:t>
                      </a:r>
                      <a:endParaRPr lang="en-US" sz="1350" dirty="0"/>
                    </a:p>
                  </a:txBody>
                  <a:tcPr marL="68593" marR="68593" marT="34301" marB="34301"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1203" name="Content Placeholder 2"/>
          <p:cNvSpPr>
            <a:spLocks noGrp="1"/>
          </p:cNvSpPr>
          <p:nvPr>
            <p:ph idx="1"/>
          </p:nvPr>
        </p:nvSpPr>
        <p:spPr/>
        <p:txBody>
          <a:bodyPr/>
          <a:lstStyle/>
          <a:p>
            <a:r>
              <a:rPr lang="en-US" sz="1500" b="1" smtClean="0">
                <a:latin typeface="Arial" panose="020B0604020202020204" pitchFamily="34" charset="0"/>
                <a:cs typeface="Arial" panose="020B0604020202020204" pitchFamily="34" charset="0"/>
              </a:rPr>
              <a:t>Why Those Bits?</a:t>
            </a:r>
            <a:r>
              <a:rPr lang="en-US" sz="1500" smtClean="0">
                <a:latin typeface="Arial" panose="020B0604020202020204" pitchFamily="34" charset="0"/>
                <a:cs typeface="Arial" panose="020B0604020202020204" pitchFamily="34" charset="0"/>
              </a:rPr>
              <a:t> - The three parity bits </a:t>
            </a:r>
            <a:r>
              <a:rPr lang="en-US" sz="1500" smtClean="0">
                <a:solidFill>
                  <a:srgbClr val="0033CC"/>
                </a:solidFill>
                <a:latin typeface="Arial" panose="020B0604020202020204" pitchFamily="34" charset="0"/>
                <a:cs typeface="Arial" panose="020B0604020202020204" pitchFamily="34" charset="0"/>
              </a:rPr>
              <a:t>(</a:t>
            </a:r>
            <a:r>
              <a:rPr lang="en-US" sz="1500" b="1" smtClean="0">
                <a:solidFill>
                  <a:srgbClr val="0033CC"/>
                </a:solidFill>
                <a:latin typeface="Arial" panose="020B0604020202020204" pitchFamily="34" charset="0"/>
                <a:cs typeface="Arial" panose="020B0604020202020204" pitchFamily="34" charset="0"/>
              </a:rPr>
              <a:t>1,2,4</a:t>
            </a:r>
            <a:r>
              <a:rPr lang="en-US" sz="1500" smtClean="0">
                <a:solidFill>
                  <a:srgbClr val="0033CC"/>
                </a:solidFill>
                <a:latin typeface="Arial" panose="020B0604020202020204" pitchFamily="34" charset="0"/>
                <a:cs typeface="Arial" panose="020B0604020202020204" pitchFamily="34" charset="0"/>
              </a:rPr>
              <a:t>) </a:t>
            </a:r>
            <a:r>
              <a:rPr lang="en-US" sz="1500" smtClean="0">
                <a:latin typeface="Arial" panose="020B0604020202020204" pitchFamily="34" charset="0"/>
                <a:cs typeface="Arial" panose="020B0604020202020204" pitchFamily="34" charset="0"/>
              </a:rPr>
              <a:t>are related to the data bits </a:t>
            </a:r>
            <a:r>
              <a:rPr lang="en-US" sz="1500" smtClean="0">
                <a:solidFill>
                  <a:srgbClr val="FF0000"/>
                </a:solidFill>
                <a:latin typeface="Arial" panose="020B0604020202020204" pitchFamily="34" charset="0"/>
                <a:cs typeface="Arial" panose="020B0604020202020204" pitchFamily="34" charset="0"/>
              </a:rPr>
              <a:t>(</a:t>
            </a:r>
            <a:r>
              <a:rPr lang="en-US" sz="1500" b="1" smtClean="0">
                <a:solidFill>
                  <a:srgbClr val="FF0000"/>
                </a:solidFill>
                <a:latin typeface="Arial" panose="020B0604020202020204" pitchFamily="34" charset="0"/>
                <a:cs typeface="Arial" panose="020B0604020202020204" pitchFamily="34" charset="0"/>
              </a:rPr>
              <a:t>3,5,6,7</a:t>
            </a:r>
            <a:r>
              <a:rPr lang="en-US" sz="1500" smtClean="0">
                <a:solidFill>
                  <a:srgbClr val="FF0000"/>
                </a:solidFill>
                <a:latin typeface="Arial" panose="020B0604020202020204" pitchFamily="34" charset="0"/>
                <a:cs typeface="Arial" panose="020B0604020202020204" pitchFamily="34" charset="0"/>
              </a:rPr>
              <a:t>) </a:t>
            </a:r>
            <a:r>
              <a:rPr lang="en-US" sz="1500" smtClean="0">
                <a:latin typeface="Arial" panose="020B0604020202020204" pitchFamily="34" charset="0"/>
                <a:cs typeface="Arial" panose="020B0604020202020204" pitchFamily="34" charset="0"/>
              </a:rPr>
              <a:t>as shown at right. In this diagram, each overlapping circle corresponds to one parity bit and defines the four bits contributing to that parity computation. For example, data bit </a:t>
            </a:r>
            <a:r>
              <a:rPr lang="en-US" sz="1500" b="1" smtClean="0">
                <a:solidFill>
                  <a:srgbClr val="FF0000"/>
                </a:solidFill>
                <a:latin typeface="Arial" panose="020B0604020202020204" pitchFamily="34" charset="0"/>
                <a:cs typeface="Arial" panose="020B0604020202020204" pitchFamily="34" charset="0"/>
              </a:rPr>
              <a:t>3</a:t>
            </a:r>
            <a:r>
              <a:rPr lang="en-US" sz="1500" smtClean="0">
                <a:latin typeface="Arial" panose="020B0604020202020204" pitchFamily="34" charset="0"/>
                <a:cs typeface="Arial" panose="020B0604020202020204" pitchFamily="34" charset="0"/>
              </a:rPr>
              <a:t> contributes to parity bits </a:t>
            </a:r>
            <a:r>
              <a:rPr lang="en-US" sz="1500" b="1" smtClean="0">
                <a:solidFill>
                  <a:srgbClr val="0033CC"/>
                </a:solidFill>
                <a:latin typeface="Arial" panose="020B0604020202020204" pitchFamily="34" charset="0"/>
                <a:cs typeface="Arial" panose="020B0604020202020204" pitchFamily="34" charset="0"/>
              </a:rPr>
              <a:t>1</a:t>
            </a:r>
            <a:r>
              <a:rPr lang="en-US" sz="1500" smtClean="0">
                <a:latin typeface="Arial" panose="020B0604020202020204" pitchFamily="34" charset="0"/>
                <a:cs typeface="Arial" panose="020B0604020202020204" pitchFamily="34" charset="0"/>
              </a:rPr>
              <a:t> and </a:t>
            </a:r>
            <a:r>
              <a:rPr lang="en-US" sz="1500" b="1" smtClean="0">
                <a:solidFill>
                  <a:srgbClr val="0033CC"/>
                </a:solidFill>
                <a:latin typeface="Arial" panose="020B0604020202020204" pitchFamily="34" charset="0"/>
                <a:cs typeface="Arial" panose="020B0604020202020204" pitchFamily="34" charset="0"/>
              </a:rPr>
              <a:t>2</a:t>
            </a:r>
            <a:r>
              <a:rPr lang="en-US" sz="1500" smtClean="0">
                <a:latin typeface="Arial" panose="020B0604020202020204" pitchFamily="34" charset="0"/>
                <a:cs typeface="Arial" panose="020B0604020202020204" pitchFamily="34" charset="0"/>
              </a:rPr>
              <a:t>. Each circle (parity bit) encompasses a total of four bits, and each circle must have EVEN parity. Given four data bits, the three parity bits can easily be chosen to ensure this condition. </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It can be observed that changing any one bit numbered 1..7 uniquely affects the three parity bits. Changing bit </a:t>
            </a:r>
            <a:r>
              <a:rPr lang="en-US" sz="1500" b="1" smtClean="0">
                <a:solidFill>
                  <a:srgbClr val="FF0000"/>
                </a:solidFill>
                <a:latin typeface="Arial" panose="020B0604020202020204" pitchFamily="34" charset="0"/>
                <a:cs typeface="Arial" panose="020B0604020202020204" pitchFamily="34" charset="0"/>
              </a:rPr>
              <a:t>7</a:t>
            </a:r>
            <a:r>
              <a:rPr lang="en-US" sz="1500" smtClean="0">
                <a:latin typeface="Arial" panose="020B0604020202020204" pitchFamily="34" charset="0"/>
                <a:cs typeface="Arial" panose="020B0604020202020204" pitchFamily="34" charset="0"/>
              </a:rPr>
              <a:t> affects all three parity bits, while an error in bit </a:t>
            </a:r>
            <a:r>
              <a:rPr lang="en-US" sz="1500" b="1" smtClean="0">
                <a:solidFill>
                  <a:srgbClr val="FF0000"/>
                </a:solidFill>
                <a:latin typeface="Arial" panose="020B0604020202020204" pitchFamily="34" charset="0"/>
                <a:cs typeface="Arial" panose="020B0604020202020204" pitchFamily="34" charset="0"/>
              </a:rPr>
              <a:t>6</a:t>
            </a:r>
            <a:r>
              <a:rPr lang="en-US" sz="1500" smtClean="0">
                <a:latin typeface="Arial" panose="020B0604020202020204" pitchFamily="34" charset="0"/>
                <a:cs typeface="Arial" panose="020B0604020202020204" pitchFamily="34" charset="0"/>
              </a:rPr>
              <a:t> affects only parity bits </a:t>
            </a:r>
            <a:r>
              <a:rPr lang="en-US" sz="1500" b="1" smtClean="0">
                <a:solidFill>
                  <a:srgbClr val="0033CC"/>
                </a:solidFill>
                <a:latin typeface="Arial" panose="020B0604020202020204" pitchFamily="34" charset="0"/>
                <a:cs typeface="Arial" panose="020B0604020202020204" pitchFamily="34" charset="0"/>
              </a:rPr>
              <a:t>2</a:t>
            </a:r>
            <a:r>
              <a:rPr lang="en-US" sz="1500" smtClean="0">
                <a:latin typeface="Arial" panose="020B0604020202020204" pitchFamily="34" charset="0"/>
                <a:cs typeface="Arial" panose="020B0604020202020204" pitchFamily="34" charset="0"/>
              </a:rPr>
              <a:t> and </a:t>
            </a:r>
            <a:r>
              <a:rPr lang="en-US" sz="1500" b="1" smtClean="0">
                <a:solidFill>
                  <a:srgbClr val="0033CC"/>
                </a:solidFill>
                <a:latin typeface="Arial" panose="020B0604020202020204" pitchFamily="34" charset="0"/>
                <a:cs typeface="Arial" panose="020B0604020202020204" pitchFamily="34" charset="0"/>
              </a:rPr>
              <a:t>4</a:t>
            </a:r>
            <a:r>
              <a:rPr lang="en-US" sz="1500" smtClean="0">
                <a:latin typeface="Arial" panose="020B0604020202020204" pitchFamily="34" charset="0"/>
                <a:cs typeface="Arial" panose="020B0604020202020204" pitchFamily="34" charset="0"/>
              </a:rPr>
              <a:t>, and an error in a parity bit affects only that bit. The location of any single bit error is determined directly upon checking the three parity circles. </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pic>
        <p:nvPicPr>
          <p:cNvPr id="52227" name="Picture 2" descr="Venn"/>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3371640" y="1525458"/>
            <a:ext cx="2515040" cy="2515040"/>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3251"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For example, the message 1101 would be sent as 1100110, since: </a:t>
            </a:r>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2628560" y="2172080"/>
          <a:ext cx="4572635" cy="1489710"/>
        </p:xfrm>
        <a:graphic>
          <a:graphicData uri="http://schemas.openxmlformats.org/drawingml/2006/table">
            <a:tbl>
              <a:tblPr firstRow="1" bandRow="1">
                <a:tableStyleId>{5C22544A-7EE6-4342-B048-85BDC9FD1C3A}</a:tableStyleId>
              </a:tblPr>
              <a:tblGrid>
                <a:gridCol w="285750"/>
                <a:gridCol w="342900"/>
                <a:gridCol w="342900"/>
                <a:gridCol w="342900"/>
                <a:gridCol w="342900"/>
                <a:gridCol w="342900"/>
                <a:gridCol w="400685"/>
                <a:gridCol w="2171700"/>
              </a:tblGrid>
              <a:tr h="274320">
                <a:tc>
                  <a:txBody>
                    <a:bodyPr/>
                    <a:lstStyle/>
                    <a:p>
                      <a:pPr algn="ctr"/>
                      <a:r>
                        <a:rPr lang="en-US" sz="1350" dirty="0" smtClean="0"/>
                        <a:t>7</a:t>
                      </a:r>
                      <a:endParaRPr lang="en-US" sz="1350" dirty="0"/>
                    </a:p>
                  </a:txBody>
                  <a:tcPr marL="68591" marR="68591" marT="34292" marB="34292"/>
                </a:tc>
                <a:tc>
                  <a:txBody>
                    <a:bodyPr/>
                    <a:lstStyle/>
                    <a:p>
                      <a:pPr algn="ctr"/>
                      <a:r>
                        <a:rPr lang="en-US" sz="1350" dirty="0" smtClean="0"/>
                        <a:t>6</a:t>
                      </a:r>
                      <a:endParaRPr lang="en-US" sz="1350" dirty="0"/>
                    </a:p>
                  </a:txBody>
                  <a:tcPr marL="68591" marR="68591" marT="34292" marB="34292"/>
                </a:tc>
                <a:tc>
                  <a:txBody>
                    <a:bodyPr/>
                    <a:lstStyle/>
                    <a:p>
                      <a:pPr algn="ctr"/>
                      <a:r>
                        <a:rPr lang="en-US" sz="1350" dirty="0" smtClean="0"/>
                        <a:t>5</a:t>
                      </a:r>
                      <a:endParaRPr lang="en-US" sz="1350" dirty="0"/>
                    </a:p>
                  </a:txBody>
                  <a:tcPr marL="68591" marR="68591" marT="34292" marB="34292"/>
                </a:tc>
                <a:tc>
                  <a:txBody>
                    <a:bodyPr/>
                    <a:lstStyle/>
                    <a:p>
                      <a:pPr algn="ctr"/>
                      <a:r>
                        <a:rPr lang="en-US" sz="1350" dirty="0" smtClean="0"/>
                        <a:t>4</a:t>
                      </a:r>
                      <a:endParaRPr lang="en-US" sz="1350" dirty="0"/>
                    </a:p>
                  </a:txBody>
                  <a:tcPr marL="68591" marR="68591" marT="34292" marB="34292"/>
                </a:tc>
                <a:tc>
                  <a:txBody>
                    <a:bodyPr/>
                    <a:lstStyle/>
                    <a:p>
                      <a:pPr algn="ctr"/>
                      <a:r>
                        <a:rPr lang="en-US" sz="1350" dirty="0" smtClean="0"/>
                        <a:t>3</a:t>
                      </a:r>
                      <a:endParaRPr lang="en-US" sz="1350" dirty="0"/>
                    </a:p>
                  </a:txBody>
                  <a:tcPr marL="68591" marR="68591" marT="34292" marB="34292"/>
                </a:tc>
                <a:tc>
                  <a:txBody>
                    <a:bodyPr/>
                    <a:lstStyle/>
                    <a:p>
                      <a:pPr algn="ctr"/>
                      <a:r>
                        <a:rPr lang="en-US" sz="1350" dirty="0" smtClean="0"/>
                        <a:t>2</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endParaRPr lang="en-US" sz="1350" dirty="0"/>
                    </a:p>
                  </a:txBody>
                  <a:tcPr marL="68591" marR="68591" marT="34292" marB="34292"/>
                </a:tc>
              </a:tr>
              <a:tr h="304165">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7-BIT CODEWORD</a:t>
                      </a:r>
                      <a:endParaRPr lang="en-US" sz="1350" dirty="0"/>
                    </a:p>
                  </a:txBody>
                  <a:tcPr marL="68591" marR="68591" marT="34292" marB="34292"/>
                </a:tc>
              </a:tr>
              <a:tr h="303530">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b="1" dirty="0" smtClean="0">
                          <a:solidFill>
                            <a:srgbClr val="0033CC"/>
                          </a:solidFill>
                        </a:rPr>
                        <a:t>0</a:t>
                      </a:r>
                      <a:endParaRPr lang="en-US" sz="1350" b="1" dirty="0">
                        <a:solidFill>
                          <a:srgbClr val="0033CC"/>
                        </a:solidFill>
                      </a:endParaRPr>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r h="304165">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b="1" dirty="0" smtClean="0">
                          <a:solidFill>
                            <a:srgbClr val="0033CC"/>
                          </a:solidFill>
                        </a:rPr>
                        <a:t>1</a:t>
                      </a:r>
                      <a:endParaRPr lang="en-US" sz="1350" b="1" dirty="0">
                        <a:solidFill>
                          <a:srgbClr val="0033CC"/>
                        </a:solidFill>
                      </a:endParaRPr>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r h="303530">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1</a:t>
                      </a:r>
                      <a:endParaRPr lang="en-US" sz="1350" dirty="0"/>
                    </a:p>
                  </a:txBody>
                  <a:tcPr marL="68591" marR="68591" marT="34292" marB="34292"/>
                </a:tc>
                <a:tc>
                  <a:txBody>
                    <a:bodyPr/>
                    <a:lstStyle/>
                    <a:p>
                      <a:pPr algn="ctr"/>
                      <a:r>
                        <a:rPr lang="en-US" sz="1350" dirty="0" smtClean="0"/>
                        <a:t>0</a:t>
                      </a:r>
                      <a:endParaRPr lang="en-US" sz="1350" dirty="0"/>
                    </a:p>
                  </a:txBody>
                  <a:tcPr marL="68591" marR="68591" marT="34292" marB="34292"/>
                </a:tc>
                <a:tc>
                  <a:txBody>
                    <a:bodyPr/>
                    <a:lstStyle/>
                    <a:p>
                      <a:pPr algn="ctr"/>
                      <a:r>
                        <a:rPr lang="en-US" sz="1350" b="1" dirty="0" smtClean="0">
                          <a:solidFill>
                            <a:srgbClr val="0033CC"/>
                          </a:solidFill>
                        </a:rPr>
                        <a:t>0</a:t>
                      </a:r>
                      <a:endParaRPr lang="en-US" sz="1350" b="1" dirty="0">
                        <a:solidFill>
                          <a:srgbClr val="0033CC"/>
                        </a:solidFill>
                      </a:endParaRPr>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algn="ctr"/>
                      <a:r>
                        <a:rPr lang="en-US" sz="1350" dirty="0" smtClean="0"/>
                        <a:t>-</a:t>
                      </a:r>
                      <a:endParaRPr lang="en-US" sz="1350" dirty="0"/>
                    </a:p>
                  </a:txBody>
                  <a:tcPr marL="68591" marR="68591"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350" dirty="0" smtClean="0"/>
                        <a:t>(EVEN PARITY)</a:t>
                      </a:r>
                      <a:endParaRPr lang="en-US" sz="1350" dirty="0"/>
                    </a:p>
                  </a:txBody>
                  <a:tcPr marL="68591" marR="68591" marT="34292" marB="34292"/>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Codes</a:t>
            </a:r>
            <a:endParaRPr smtClean="0">
              <a:latin typeface="Arial" panose="020B0604020202020204" pitchFamily="34" charset="0"/>
              <a:cs typeface="Arial" panose="020B0604020202020204" pitchFamily="34" charset="0"/>
            </a:endParaRPr>
          </a:p>
        </p:txBody>
      </p:sp>
      <p:sp>
        <p:nvSpPr>
          <p:cNvPr id="54275"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When these seven bits are entered into the parity circles, it can be confirmed that the choice of these three parity bits ensures that the parity within each circle is EVEN, as shown here. </a:t>
            </a:r>
            <a:endParaRPr lang="en-US" smtClean="0">
              <a:latin typeface="Arial" panose="020B0604020202020204" pitchFamily="34" charset="0"/>
              <a:cs typeface="Arial" panose="020B0604020202020204" pitchFamily="34" charset="0"/>
            </a:endParaRPr>
          </a:p>
        </p:txBody>
      </p:sp>
      <p:pic>
        <p:nvPicPr>
          <p:cNvPr id="54276" name="Picture 2" descr="Ven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14720" y="3086640"/>
            <a:ext cx="1357550" cy="13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8" name="Content Placeholder 7"/>
          <p:cNvSpPr>
            <a:spLocks noGrp="1"/>
          </p:cNvSpPr>
          <p:nvPr>
            <p:ph idx="1"/>
          </p:nvPr>
        </p:nvSpPr>
        <p:spPr/>
        <p:txBody>
          <a:bodyPr/>
          <a:lstStyle/>
          <a:p>
            <a:pPr>
              <a:spcBef>
                <a:spcPct val="0"/>
              </a:spcBef>
              <a:buClrTx/>
              <a:defRPr/>
            </a:pPr>
            <a:r>
              <a:rPr lang="en-US" sz="1500" dirty="0" smtClean="0"/>
              <a:t>I</a:t>
            </a:r>
            <a:r>
              <a:rPr lang="en-US" sz="1500" dirty="0"/>
              <a:t>t may now be observed that if an error occurs in any of the seven bits, that error will affect different combinations of the three parity bits depending on the bit position. </a:t>
            </a:r>
            <a:endParaRPr lang="en-US" sz="1500" dirty="0"/>
          </a:p>
          <a:p>
            <a:pPr marL="0" indent="0">
              <a:spcBef>
                <a:spcPct val="0"/>
              </a:spcBef>
              <a:buClrTx/>
              <a:buFont typeface="Arial" panose="020B0604020202020204" pitchFamily="34" charset="0"/>
              <a:buNone/>
              <a:defRPr/>
            </a:pPr>
            <a:endParaRPr lang="en-US" sz="1500" dirty="0" smtClean="0"/>
          </a:p>
          <a:p>
            <a:pPr>
              <a:spcBef>
                <a:spcPct val="0"/>
              </a:spcBef>
              <a:buClrTx/>
              <a:defRPr/>
            </a:pPr>
            <a:r>
              <a:rPr lang="en-US" sz="1500" dirty="0" smtClean="0"/>
              <a:t>For </a:t>
            </a:r>
            <a:r>
              <a:rPr lang="en-US" sz="1500" dirty="0"/>
              <a:t>example, suppose the above message 1100110 is sent and a single bit error occurs such that the </a:t>
            </a:r>
            <a:r>
              <a:rPr lang="en-US" sz="1500" dirty="0" err="1"/>
              <a:t>codeword</a:t>
            </a:r>
            <a:r>
              <a:rPr lang="en-US" sz="1500" dirty="0"/>
              <a:t> 1110110 is received: </a:t>
            </a:r>
            <a:endParaRPr lang="en-US" sz="1500" dirty="0" smtClean="0"/>
          </a:p>
          <a:p>
            <a:pPr>
              <a:spcBef>
                <a:spcPct val="0"/>
              </a:spcBef>
              <a:buClrTx/>
              <a:defRPr/>
            </a:pPr>
            <a:endParaRPr lang="en-US" sz="790" dirty="0">
              <a:solidFill>
                <a:srgbClr val="0000FF"/>
              </a:solidFill>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a:solidFill>
                  <a:srgbClr val="0000FF"/>
                </a:solidFill>
                <a:latin typeface="Arial Unicode MS" panose="020B0604020202020204" pitchFamily="34" charset="-128"/>
              </a:rPr>
              <a:t>transmitted message </a:t>
            </a:r>
            <a:r>
              <a:rPr lang="en-US" sz="1350" dirty="0" smtClean="0">
                <a:solidFill>
                  <a:srgbClr val="0000FF"/>
                </a:solidFill>
                <a:latin typeface="Arial Unicode MS" panose="020B0604020202020204" pitchFamily="34" charset="-128"/>
              </a:rPr>
              <a:t>			received message </a:t>
            </a:r>
            <a:endParaRPr lang="en-US" sz="1350" dirty="0" smtClean="0">
              <a:solidFill>
                <a:srgbClr val="0000FF"/>
              </a:solidFill>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smtClean="0">
                <a:latin typeface="Arial Unicode MS" panose="020B0604020202020204" pitchFamily="34" charset="-128"/>
              </a:rPr>
              <a:t>         1 </a:t>
            </a:r>
            <a:r>
              <a:rPr lang="en-US" sz="1350" dirty="0">
                <a:latin typeface="Arial Unicode MS" panose="020B0604020202020204" pitchFamily="34" charset="-128"/>
              </a:rPr>
              <a:t>1 0 0 1 1 0 </a:t>
            </a:r>
            <a:r>
              <a:rPr lang="en-US" sz="1350" dirty="0" smtClean="0">
                <a:latin typeface="Arial Unicode MS" panose="020B0604020202020204" pitchFamily="34" charset="-128"/>
              </a:rPr>
              <a:t>	------------&gt; 	        1 </a:t>
            </a:r>
            <a:r>
              <a:rPr lang="en-US" sz="1350" dirty="0">
                <a:latin typeface="Arial Unicode MS" panose="020B0604020202020204" pitchFamily="34" charset="-128"/>
              </a:rPr>
              <a:t>1 1 0 1 1 </a:t>
            </a:r>
            <a:r>
              <a:rPr lang="en-US" sz="1350" dirty="0" smtClean="0">
                <a:latin typeface="Arial Unicode MS" panose="020B0604020202020204" pitchFamily="34" charset="-128"/>
              </a:rPr>
              <a:t>0</a:t>
            </a:r>
            <a:endParaRPr lang="en-US" sz="1350" dirty="0" smtClean="0">
              <a:latin typeface="Arial Unicode MS" panose="020B0604020202020204" pitchFamily="34" charset="-128"/>
            </a:endParaRPr>
          </a:p>
          <a:p>
            <a:pPr marL="0" indent="0">
              <a:spcBef>
                <a:spcPct val="0"/>
              </a:spcBef>
              <a:buClrTx/>
              <a:buFont typeface="Arial" panose="020B0604020202020204" pitchFamily="34" charset="0"/>
              <a:buNone/>
              <a:defRPr/>
            </a:pPr>
            <a:r>
              <a:rPr lang="en-US" sz="1350" dirty="0" smtClean="0">
                <a:latin typeface="Arial Unicode MS" panose="020B0604020202020204" pitchFamily="34" charset="-128"/>
              </a:rPr>
              <a:t> </a:t>
            </a:r>
            <a:r>
              <a:rPr lang="en-US" sz="1350" dirty="0">
                <a:latin typeface="Arial Unicode MS" panose="020B0604020202020204" pitchFamily="34" charset="-128"/>
              </a:rPr>
              <a:t>BIT: 7 6 5 4 3 2 1 </a:t>
            </a:r>
            <a:r>
              <a:rPr lang="en-US" sz="1350" dirty="0" smtClean="0">
                <a:latin typeface="Arial Unicode MS" panose="020B0604020202020204" pitchFamily="34" charset="-128"/>
              </a:rPr>
              <a:t>			BIT</a:t>
            </a:r>
            <a:r>
              <a:rPr lang="en-US" sz="1350" dirty="0">
                <a:latin typeface="Arial Unicode MS" panose="020B0604020202020204" pitchFamily="34" charset="-128"/>
              </a:rPr>
              <a:t>: 7 6 5 4 3 2 1 </a:t>
            </a:r>
            <a:endParaRPr lang="en-US" sz="1200" dirty="0"/>
          </a:p>
          <a:p>
            <a:pPr marL="0" indent="0">
              <a:spcBef>
                <a:spcPct val="0"/>
              </a:spcBef>
              <a:buClrTx/>
              <a:buFont typeface="Arial" panose="020B0604020202020204" pitchFamily="34" charset="0"/>
              <a:buNone/>
              <a:defRPr/>
            </a:pPr>
            <a:endParaRPr lang="en-US" sz="1500" dirty="0" smtClean="0"/>
          </a:p>
          <a:p>
            <a:pPr marL="0" indent="0">
              <a:spcBef>
                <a:spcPct val="0"/>
              </a:spcBef>
              <a:buClrTx/>
              <a:buFont typeface="Arial" panose="020B0604020202020204" pitchFamily="34" charset="0"/>
              <a:buNone/>
              <a:defRPr/>
            </a:pPr>
            <a:r>
              <a:rPr lang="en-US" sz="1500" dirty="0" smtClean="0"/>
              <a:t>The </a:t>
            </a:r>
            <a:r>
              <a:rPr lang="en-US" sz="1500" dirty="0"/>
              <a:t>above error (in bit 5) can be corrected by examining which of the three parity bits was affected by the bad bit: </a:t>
            </a:r>
            <a:endParaRPr lang="en-US" sz="15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nvPr>
        </p:nvGraphicFramePr>
        <p:xfrm>
          <a:off x="1771160" y="1512358"/>
          <a:ext cx="5658485" cy="1371600"/>
        </p:xfrm>
        <a:graphic>
          <a:graphicData uri="http://schemas.openxmlformats.org/drawingml/2006/table">
            <a:tbl>
              <a:tblPr firstRow="1" bandRow="1" bandCol="1">
                <a:tableStyleId>{912C8C85-51F0-491E-9774-3900AFEF0FD7}</a:tableStyleId>
              </a:tblPr>
              <a:tblGrid>
                <a:gridCol w="342900"/>
                <a:gridCol w="342900"/>
                <a:gridCol w="342900"/>
                <a:gridCol w="342900"/>
                <a:gridCol w="342900"/>
                <a:gridCol w="342900"/>
                <a:gridCol w="342900"/>
                <a:gridCol w="2126615"/>
                <a:gridCol w="565785"/>
                <a:gridCol w="565785"/>
              </a:tblGrid>
              <a:tr h="274320">
                <a:tc>
                  <a:txBody>
                    <a:bodyPr/>
                    <a:lstStyle/>
                    <a:p>
                      <a:pPr algn="ctr"/>
                      <a:r>
                        <a:rPr lang="en-US" sz="1350" dirty="0"/>
                        <a:t>7</a:t>
                      </a:r>
                      <a:endParaRPr lang="en-US" sz="1350" dirty="0"/>
                    </a:p>
                  </a:txBody>
                  <a:tcPr marL="68591" marR="68591" marT="34294" marB="34294" anchor="ctr"/>
                </a:tc>
                <a:tc>
                  <a:txBody>
                    <a:bodyPr/>
                    <a:lstStyle/>
                    <a:p>
                      <a:pPr algn="ctr"/>
                      <a:r>
                        <a:rPr lang="en-US" sz="1350" dirty="0"/>
                        <a:t>6</a:t>
                      </a:r>
                      <a:endParaRPr lang="en-US" sz="1350" dirty="0"/>
                    </a:p>
                  </a:txBody>
                  <a:tcPr marL="68591" marR="68591" marT="34294" marB="34294" anchor="ctr"/>
                </a:tc>
                <a:tc>
                  <a:txBody>
                    <a:bodyPr/>
                    <a:lstStyle/>
                    <a:p>
                      <a:pPr algn="ctr"/>
                      <a:r>
                        <a:rPr lang="en-US" sz="1350" dirty="0"/>
                        <a:t>5</a:t>
                      </a:r>
                      <a:endParaRPr lang="en-US" sz="1350" dirty="0"/>
                    </a:p>
                  </a:txBody>
                  <a:tcPr marL="68591" marR="68591" marT="34294" marB="34294" anchor="ctr"/>
                </a:tc>
                <a:tc>
                  <a:txBody>
                    <a:bodyPr/>
                    <a:lstStyle/>
                    <a:p>
                      <a:pPr algn="ctr"/>
                      <a:r>
                        <a:rPr lang="en-US" sz="1350" dirty="0"/>
                        <a:t>4</a:t>
                      </a:r>
                      <a:endParaRPr lang="en-US" sz="1350" dirty="0"/>
                    </a:p>
                  </a:txBody>
                  <a:tcPr marL="68591" marR="68591" marT="34294" marB="34294" anchor="ctr"/>
                </a:tc>
                <a:tc>
                  <a:txBody>
                    <a:bodyPr/>
                    <a:lstStyle/>
                    <a:p>
                      <a:pPr algn="ctr"/>
                      <a:r>
                        <a:rPr lang="en-US" sz="1350" dirty="0"/>
                        <a:t>3</a:t>
                      </a:r>
                      <a:endParaRPr lang="en-US" sz="1350" dirty="0"/>
                    </a:p>
                  </a:txBody>
                  <a:tcPr marL="68591" marR="68591" marT="34294" marB="34294" anchor="ctr"/>
                </a:tc>
                <a:tc>
                  <a:txBody>
                    <a:bodyPr/>
                    <a:lstStyle/>
                    <a:p>
                      <a:pPr algn="ctr"/>
                      <a:r>
                        <a:rPr lang="en-US" sz="1350" dirty="0"/>
                        <a:t>2</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endParaRPr lang="en-US" sz="1350" dirty="0"/>
                    </a:p>
                  </a:txBody>
                  <a:tcPr marL="68591" marR="68591" marT="34294" marB="34294"/>
                </a:tc>
                <a:tc>
                  <a:txBody>
                    <a:bodyPr/>
                    <a:lstStyle/>
                    <a:p>
                      <a:endParaRPr lang="en-US" sz="1350"/>
                    </a:p>
                  </a:txBody>
                  <a:tcPr marL="68591" marR="68591" marT="34294" marB="34294"/>
                </a:tc>
                <a:tc>
                  <a:txBody>
                    <a:bodyPr/>
                    <a:lstStyle/>
                    <a:p>
                      <a:endParaRPr lang="en-US" sz="1350"/>
                    </a:p>
                  </a:txBody>
                  <a:tcPr marL="68591" marR="68591" marT="34294" marB="34294"/>
                </a:tc>
              </a:tr>
              <a:tr h="274320">
                <a:tc>
                  <a:txBody>
                    <a:bodyPr/>
                    <a:lstStyle/>
                    <a:p>
                      <a:pPr algn="ctr"/>
                      <a:r>
                        <a:rPr lang="en-US" sz="1350" dirty="0"/>
                        <a:t>1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b="1" dirty="0">
                          <a:solidFill>
                            <a:srgbClr val="0033CC"/>
                          </a:solidFill>
                        </a:rPr>
                        <a:t>0</a:t>
                      </a:r>
                      <a:r>
                        <a:rPr lang="en-US" sz="1350" dirty="0"/>
                        <a:t> </a:t>
                      </a:r>
                      <a:endParaRPr lang="en-US" sz="1350" dirty="0"/>
                    </a:p>
                  </a:txBody>
                  <a:tcPr marL="68591" marR="68591" marT="34294" marB="34294" anchor="ctr"/>
                </a:tc>
                <a:tc>
                  <a:txBody>
                    <a:bodyPr/>
                    <a:lstStyle/>
                    <a:p>
                      <a:pPr algn="ctr"/>
                      <a:r>
                        <a:rPr lang="en-US" sz="1350" dirty="0"/>
                        <a:t>1 </a:t>
                      </a:r>
                      <a:endParaRPr lang="en-US" sz="1350" dirty="0"/>
                    </a:p>
                  </a:txBody>
                  <a:tcPr marL="68591" marR="68591" marT="34294" marB="34294" anchor="ctr"/>
                </a:tc>
                <a:tc>
                  <a:txBody>
                    <a:bodyPr/>
                    <a:lstStyle/>
                    <a:p>
                      <a:pPr algn="ctr"/>
                      <a:r>
                        <a:rPr lang="en-US" sz="1350" b="1" dirty="0">
                          <a:solidFill>
                            <a:srgbClr val="0033CC"/>
                          </a:solidFill>
                        </a:rPr>
                        <a:t>1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0 </a:t>
                      </a:r>
                      <a:endParaRPr lang="en-US" sz="1350" b="1" dirty="0">
                        <a:solidFill>
                          <a:srgbClr val="0033CC"/>
                        </a:solidFill>
                      </a:endParaRPr>
                    </a:p>
                  </a:txBody>
                  <a:tcPr marL="68591" marR="68591" marT="34294" marB="34294" anchor="ctr"/>
                </a:tc>
                <a:tc>
                  <a:txBody>
                    <a:bodyPr/>
                    <a:lstStyle/>
                    <a:p>
                      <a:pPr algn="ctr"/>
                      <a:r>
                        <a:rPr lang="en-US" sz="1350" dirty="0"/>
                        <a:t>7-BIT CODEWORD </a:t>
                      </a:r>
                      <a:endParaRPr lang="en-US" sz="1350" dirty="0"/>
                    </a:p>
                  </a:txBody>
                  <a:tcPr marL="68591" marR="68591" marT="34294" marB="34294" anchor="ctr"/>
                </a:tc>
                <a:tc>
                  <a:txBody>
                    <a:bodyPr/>
                    <a:lstStyle/>
                    <a:p>
                      <a:endParaRPr lang="en-US" sz="1350" dirty="0"/>
                    </a:p>
                  </a:txBody>
                  <a:tcPr marL="68591" marR="68591" marT="34294" marB="34294"/>
                </a:tc>
                <a:tc>
                  <a:txBody>
                    <a:bodyPr/>
                    <a:lstStyle/>
                    <a:p>
                      <a:endParaRPr lang="en-US" sz="1350" dirty="0"/>
                    </a:p>
                  </a:txBody>
                  <a:tcPr marL="68591" marR="68591" marT="34294" marB="34294"/>
                </a:tc>
              </a:tr>
              <a:tr h="274320">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dirty="0"/>
                        <a:t>0</a:t>
                      </a:r>
                      <a:endParaRPr lang="en-US" sz="1350" dirty="0"/>
                    </a:p>
                  </a:txBody>
                  <a:tcPr marL="68591" marR="68591" marT="34294" marB="34294" anchor="ctr"/>
                </a:tc>
                <a:tc>
                  <a:txBody>
                    <a:bodyPr/>
                    <a:lstStyle/>
                    <a:p>
                      <a:pPr algn="ctr"/>
                      <a:r>
                        <a:rPr lang="en-US" sz="1350" dirty="0"/>
                        <a:t>(EVEN PARITY) </a:t>
                      </a:r>
                      <a:endParaRPr lang="en-US" sz="1350" dirty="0"/>
                    </a:p>
                  </a:txBody>
                  <a:tcPr marL="68591" marR="68591" marT="34294" marB="34294" anchor="ctr"/>
                </a:tc>
                <a:tc>
                  <a:txBody>
                    <a:bodyPr/>
                    <a:lstStyle/>
                    <a:p>
                      <a:pPr algn="ctr"/>
                      <a:r>
                        <a:rPr lang="en-US" sz="1350" b="1" dirty="0">
                          <a:solidFill>
                            <a:srgbClr val="0033CC"/>
                          </a:solidFill>
                        </a:rPr>
                        <a:t>NOT!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1 </a:t>
                      </a:r>
                      <a:endParaRPr lang="en-US" sz="1350" b="1" dirty="0">
                        <a:solidFill>
                          <a:srgbClr val="0033CC"/>
                        </a:solidFill>
                      </a:endParaRPr>
                    </a:p>
                  </a:txBody>
                  <a:tcPr marL="68591" marR="68591" marT="34294" marB="34294" anchor="ctr"/>
                </a:tc>
              </a:tr>
              <a:tr h="274320">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dirty="0"/>
                        <a:t>(EVEN PARITY) </a:t>
                      </a:r>
                      <a:endParaRPr lang="en-US" sz="1350" dirty="0"/>
                    </a:p>
                  </a:txBody>
                  <a:tcPr marL="68591" marR="68591" marT="34294" marB="34294" anchor="ctr"/>
                </a:tc>
                <a:tc>
                  <a:txBody>
                    <a:bodyPr/>
                    <a:lstStyle/>
                    <a:p>
                      <a:pPr algn="ctr"/>
                      <a:r>
                        <a:rPr lang="en-US" sz="1350" b="1" dirty="0">
                          <a:solidFill>
                            <a:srgbClr val="FF0000"/>
                          </a:solidFill>
                        </a:rPr>
                        <a:t>OK! </a:t>
                      </a:r>
                      <a:endParaRPr lang="en-US" sz="1350" b="1" dirty="0">
                        <a:solidFill>
                          <a:srgbClr val="FF0000"/>
                        </a:solidFill>
                      </a:endParaRPr>
                    </a:p>
                  </a:txBody>
                  <a:tcPr marL="68591" marR="68591" marT="34294" marB="34294" anchor="ctr"/>
                </a:tc>
                <a:tc>
                  <a:txBody>
                    <a:bodyPr/>
                    <a:lstStyle/>
                    <a:p>
                      <a:pPr algn="ctr"/>
                      <a:r>
                        <a:rPr lang="en-US" sz="1350" b="1" dirty="0">
                          <a:solidFill>
                            <a:srgbClr val="FF0000"/>
                          </a:solidFill>
                        </a:rPr>
                        <a:t>0 </a:t>
                      </a:r>
                      <a:endParaRPr lang="en-US" sz="1350" b="1" dirty="0">
                        <a:solidFill>
                          <a:srgbClr val="FF0000"/>
                        </a:solidFill>
                      </a:endParaRPr>
                    </a:p>
                  </a:txBody>
                  <a:tcPr marL="68591" marR="68591" marT="34294" marB="34294" anchor="ctr"/>
                </a:tc>
              </a:tr>
              <a:tr h="274320">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1</a:t>
                      </a:r>
                      <a:endParaRPr lang="en-US" sz="1350"/>
                    </a:p>
                  </a:txBody>
                  <a:tcPr marL="68591" marR="68591" marT="34294" marB="34294" anchor="ctr"/>
                </a:tc>
                <a:tc>
                  <a:txBody>
                    <a:bodyPr/>
                    <a:lstStyle/>
                    <a:p>
                      <a:pPr algn="ctr"/>
                      <a:r>
                        <a:rPr lang="en-US" sz="1350"/>
                        <a:t>0</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a:t>
                      </a:r>
                      <a:endParaRPr lang="en-US" sz="1350"/>
                    </a:p>
                  </a:txBody>
                  <a:tcPr marL="68591" marR="68591" marT="34294" marB="34294" anchor="ctr"/>
                </a:tc>
                <a:tc>
                  <a:txBody>
                    <a:bodyPr/>
                    <a:lstStyle/>
                    <a:p>
                      <a:pPr algn="ctr"/>
                      <a:r>
                        <a:rPr lang="en-US" sz="1350"/>
                        <a:t>(EVEN PARITY) </a:t>
                      </a:r>
                      <a:endParaRPr lang="en-US" sz="1350"/>
                    </a:p>
                  </a:txBody>
                  <a:tcPr marL="68591" marR="68591" marT="34294" marB="34294" anchor="ctr"/>
                </a:tc>
                <a:tc>
                  <a:txBody>
                    <a:bodyPr/>
                    <a:lstStyle/>
                    <a:p>
                      <a:pPr algn="ctr"/>
                      <a:r>
                        <a:rPr lang="en-US" sz="1350" b="1" dirty="0">
                          <a:solidFill>
                            <a:srgbClr val="0033CC"/>
                          </a:solidFill>
                        </a:rPr>
                        <a:t>NOT! </a:t>
                      </a:r>
                      <a:endParaRPr lang="en-US" sz="1350" b="1" dirty="0">
                        <a:solidFill>
                          <a:srgbClr val="0033CC"/>
                        </a:solidFill>
                      </a:endParaRPr>
                    </a:p>
                  </a:txBody>
                  <a:tcPr marL="68591" marR="68591" marT="34294" marB="34294" anchor="ctr"/>
                </a:tc>
                <a:tc>
                  <a:txBody>
                    <a:bodyPr/>
                    <a:lstStyle/>
                    <a:p>
                      <a:pPr algn="ctr"/>
                      <a:r>
                        <a:rPr lang="en-US" sz="1350" b="1" dirty="0">
                          <a:solidFill>
                            <a:srgbClr val="0033CC"/>
                          </a:solidFill>
                        </a:rPr>
                        <a:t>1</a:t>
                      </a:r>
                      <a:endParaRPr lang="en-US" sz="1350" b="1" dirty="0">
                        <a:solidFill>
                          <a:srgbClr val="0033CC"/>
                        </a:solidFill>
                      </a:endParaRPr>
                    </a:p>
                  </a:txBody>
                  <a:tcPr marL="68591" marR="68591" marT="34294" marB="34294" anchor="ct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Hamming Code</a:t>
            </a:r>
            <a:endParaRPr smtClean="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a:defRPr/>
            </a:pPr>
            <a:r>
              <a:rPr lang="en-US" sz="1500" i="1" dirty="0"/>
              <a:t>In fact, the bad parity bits </a:t>
            </a:r>
            <a:r>
              <a:rPr lang="en-US" sz="1500" i="1" dirty="0" smtClean="0"/>
              <a:t>labeled </a:t>
            </a:r>
            <a:r>
              <a:rPr lang="en-US" sz="1500" b="1" i="1" dirty="0">
                <a:solidFill>
                  <a:srgbClr val="0033CC"/>
                </a:solidFill>
              </a:rPr>
              <a:t>101</a:t>
            </a:r>
            <a:r>
              <a:rPr lang="en-US" sz="1500" i="1" dirty="0"/>
              <a:t> point directly to the bad bit since </a:t>
            </a:r>
            <a:r>
              <a:rPr lang="en-US" sz="1500" b="1" i="1" dirty="0">
                <a:solidFill>
                  <a:srgbClr val="0033CC"/>
                </a:solidFill>
              </a:rPr>
              <a:t>101</a:t>
            </a:r>
            <a:r>
              <a:rPr lang="en-US" sz="1500" i="1" dirty="0"/>
              <a:t> binary equals </a:t>
            </a:r>
            <a:r>
              <a:rPr lang="en-US" sz="1500" b="1" i="1" dirty="0">
                <a:solidFill>
                  <a:srgbClr val="0033CC"/>
                </a:solidFill>
              </a:rPr>
              <a:t>5</a:t>
            </a:r>
            <a:r>
              <a:rPr lang="en-US" sz="1500" i="1" dirty="0"/>
              <a:t>.</a:t>
            </a:r>
            <a:r>
              <a:rPr lang="en-US" sz="1500" dirty="0"/>
              <a:t> Examination of the 'parity circles' confirms that any single bit error could be corrected in this way. </a:t>
            </a:r>
            <a:endParaRPr lang="en-US" sz="1500" dirty="0"/>
          </a:p>
          <a:p>
            <a:pPr>
              <a:defRPr/>
            </a:pPr>
            <a:r>
              <a:rPr lang="en-US" sz="1500" dirty="0"/>
              <a:t>The value of the Hamming code can be summarized: </a:t>
            </a:r>
            <a:endParaRPr lang="en-US" sz="1500" dirty="0"/>
          </a:p>
          <a:p>
            <a:pPr marL="457200" indent="-457200">
              <a:buFont typeface="+mj-lt"/>
              <a:buAutoNum type="arabicPeriod"/>
              <a:defRPr/>
            </a:pPr>
            <a:r>
              <a:rPr lang="en-US" sz="1500" dirty="0"/>
              <a:t>Detection of 2 bit errors (assuming no correction is attempted); </a:t>
            </a:r>
            <a:endParaRPr lang="en-US" sz="1500" dirty="0"/>
          </a:p>
          <a:p>
            <a:pPr marL="457200" indent="-457200">
              <a:buFont typeface="+mj-lt"/>
              <a:buAutoNum type="arabicPeriod"/>
              <a:defRPr/>
            </a:pPr>
            <a:r>
              <a:rPr lang="en-US" sz="1500" dirty="0"/>
              <a:t>Correction of single bit errors; </a:t>
            </a:r>
            <a:endParaRPr lang="en-US" sz="1500" dirty="0"/>
          </a:p>
          <a:p>
            <a:pPr marL="457200" indent="-457200">
              <a:buFont typeface="+mj-lt"/>
              <a:buAutoNum type="arabicPeriod"/>
              <a:defRPr/>
            </a:pPr>
            <a:r>
              <a:rPr lang="en-US" sz="1500" dirty="0"/>
              <a:t>Cost of 3 bits added to a 4-bit message. </a:t>
            </a:r>
            <a:endParaRPr lang="en-US" sz="1500" dirty="0"/>
          </a:p>
          <a:p>
            <a:pPr>
              <a:defRPr/>
            </a:pPr>
            <a:r>
              <a:rPr lang="en-US" sz="1500" dirty="0"/>
              <a:t>The ability to correct single bit errors comes at a cost which is less than sending the entire message twice. (Recall that simply sending a message twice accomplishes no error correction.) </a:t>
            </a:r>
            <a:endParaRPr lang="en-US" sz="1500" dirty="0"/>
          </a:p>
          <a:p>
            <a:pPr>
              <a:defRPr/>
            </a:pPr>
            <a:endParaRPr lang="en-US" sz="1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 Design Issues</a:t>
            </a:r>
            <a:endParaRPr smtClean="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pPr>
              <a:defRPr/>
            </a:pPr>
            <a:r>
              <a:rPr lang="en-US" sz="1500" dirty="0" smtClean="0"/>
              <a:t>Physical layer delivers bits of information to and from data link layer. The functions of Data Link Layer are:</a:t>
            </a:r>
            <a:endParaRPr lang="en-US" sz="1500" dirty="0" smtClean="0"/>
          </a:p>
          <a:p>
            <a:pPr marL="914400" lvl="1" indent="-457200">
              <a:buFont typeface="+mj-lt"/>
              <a:buAutoNum type="arabicPeriod"/>
              <a:defRPr/>
            </a:pPr>
            <a:r>
              <a:rPr lang="en-US" sz="1500" dirty="0" smtClean="0"/>
              <a:t>Providing a well-defined service interface to the network layer.</a:t>
            </a:r>
            <a:endParaRPr lang="en-US" sz="1500" dirty="0" smtClean="0"/>
          </a:p>
          <a:p>
            <a:pPr marL="914400" lvl="1" indent="-457200">
              <a:buFont typeface="+mj-lt"/>
              <a:buAutoNum type="arabicPeriod"/>
              <a:defRPr/>
            </a:pPr>
            <a:r>
              <a:rPr lang="en-US" sz="1500" dirty="0" smtClean="0"/>
              <a:t>Dealing with transmission errors.</a:t>
            </a:r>
            <a:endParaRPr lang="en-US" sz="1500" dirty="0" smtClean="0"/>
          </a:p>
          <a:p>
            <a:pPr marL="914400" lvl="1" indent="-457200">
              <a:buFont typeface="+mj-lt"/>
              <a:buAutoNum type="arabicPeriod"/>
              <a:defRPr/>
            </a:pPr>
            <a:r>
              <a:rPr lang="en-US" sz="1500" dirty="0" smtClean="0"/>
              <a:t>Regulating the flow of data so that slow receivers are not swamped by fast senders.</a:t>
            </a:r>
            <a:endParaRPr lang="en-US" sz="1500" dirty="0" smtClean="0"/>
          </a:p>
          <a:p>
            <a:pPr marL="514350" indent="-457200">
              <a:defRPr/>
            </a:pPr>
            <a:r>
              <a:rPr lang="en-US" sz="1500" dirty="0" smtClean="0"/>
              <a:t>Data Link layer </a:t>
            </a:r>
            <a:endParaRPr lang="en-US" sz="1500" dirty="0" smtClean="0"/>
          </a:p>
          <a:p>
            <a:pPr marL="914400" lvl="1" indent="-457200">
              <a:defRPr/>
            </a:pPr>
            <a:r>
              <a:rPr lang="en-US" sz="1500" dirty="0" smtClean="0"/>
              <a:t>Takes the packets from Physical layer, and </a:t>
            </a:r>
            <a:endParaRPr lang="en-US" sz="1500" dirty="0" smtClean="0"/>
          </a:p>
          <a:p>
            <a:pPr marL="914400" lvl="1" indent="-457200">
              <a:defRPr/>
            </a:pPr>
            <a:r>
              <a:rPr lang="en-US" sz="1500" dirty="0" smtClean="0"/>
              <a:t>Encapsulates them into </a:t>
            </a:r>
            <a:r>
              <a:rPr lang="en-US" sz="1500" b="1" dirty="0" smtClean="0"/>
              <a:t>frames</a:t>
            </a:r>
            <a:r>
              <a:rPr lang="en-US" sz="1500" dirty="0" smtClean="0"/>
              <a:t> </a:t>
            </a:r>
            <a:endParaRPr lang="en-US" sz="15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Error Detection Codes (2)</a:t>
            </a:r>
            <a:endParaRPr lang="en-US" smtClean="0">
              <a:latin typeface="Arial" panose="020B0604020202020204" pitchFamily="34" charset="0"/>
              <a:cs typeface="Arial" panose="020B0604020202020204" pitchFamily="34" charset="0"/>
            </a:endParaRPr>
          </a:p>
        </p:txBody>
      </p:sp>
      <p:sp>
        <p:nvSpPr>
          <p:cNvPr id="58371" name="Content Placeholder 2"/>
          <p:cNvSpPr>
            <a:spLocks noGrp="1"/>
          </p:cNvSpPr>
          <p:nvPr>
            <p:ph idx="1"/>
          </p:nvPr>
        </p:nvSpPr>
        <p:spPr>
          <a:xfrm>
            <a:off x="1142400" y="4058360"/>
            <a:ext cx="6859200" cy="85740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of an (11, 7) Hamming code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correcting a single-bit error.</a:t>
            </a:r>
            <a:endParaRPr lang="en-US" smtClean="0">
              <a:latin typeface="Arial" panose="020B0604020202020204" pitchFamily="34" charset="0"/>
              <a:cs typeface="Arial" panose="020B0604020202020204" pitchFamily="34" charset="0"/>
            </a:endParaRPr>
          </a:p>
        </p:txBody>
      </p:sp>
      <p:pic>
        <p:nvPicPr>
          <p:cNvPr id="5837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600480"/>
            <a:ext cx="5938686" cy="177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p:nvPr>
        </p:nvSpPr>
        <p:spPr/>
        <p:txBody>
          <a:bodyPr/>
          <a:lstStyle/>
          <a:p>
            <a:r>
              <a:rPr smtClean="0">
                <a:latin typeface="Arial" panose="020B0604020202020204" pitchFamily="34" charset="0"/>
                <a:cs typeface="Arial" panose="020B0604020202020204" pitchFamily="34" charset="0"/>
              </a:rPr>
              <a:t>Convolutional Codes</a:t>
            </a:r>
            <a:endParaRPr smtClean="0">
              <a:latin typeface="Arial" panose="020B0604020202020204" pitchFamily="34" charset="0"/>
              <a:cs typeface="Arial" panose="020B0604020202020204" pitchFamily="34" charset="0"/>
            </a:endParaRPr>
          </a:p>
        </p:txBody>
      </p:sp>
      <p:sp>
        <p:nvSpPr>
          <p:cNvPr id="59395" name="Content Placeholder 4"/>
          <p:cNvSpPr>
            <a:spLocks noGrp="1"/>
          </p:cNvSpPr>
          <p:nvPr>
            <p:ph idx="1"/>
          </p:nvPr>
        </p:nvSpPr>
        <p:spPr/>
        <p:txBody>
          <a:bodyPr/>
          <a:lstStyle/>
          <a:p>
            <a:r>
              <a:rPr lang="en-US" sz="1500" smtClean="0">
                <a:latin typeface="Arial" panose="020B0604020202020204" pitchFamily="34" charset="0"/>
                <a:cs typeface="Arial" panose="020B0604020202020204" pitchFamily="34" charset="0"/>
              </a:rPr>
              <a:t>Not a block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There is no natural message size or encoding boundary as in a block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 output depends on the current and previous input bits. Encoder has memory.</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 number of previous bits on which the output depends is called the </a:t>
            </a:r>
            <a:r>
              <a:rPr lang="en-US" sz="1500" b="1" smtClean="0">
                <a:latin typeface="Arial" panose="020B0604020202020204" pitchFamily="34" charset="0"/>
                <a:cs typeface="Arial" panose="020B0604020202020204" pitchFamily="34" charset="0"/>
              </a:rPr>
              <a:t>constraint length</a:t>
            </a:r>
            <a:r>
              <a:rPr lang="en-US" sz="1500" smtClean="0">
                <a:latin typeface="Arial" panose="020B0604020202020204" pitchFamily="34" charset="0"/>
                <a:cs typeface="Arial" panose="020B0604020202020204" pitchFamily="34" charset="0"/>
              </a:rPr>
              <a:t> of the code.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They are deployed as part of the </a:t>
            </a:r>
            <a:endParaRPr lang="en-US" sz="1500" smtClean="0">
              <a:latin typeface="Arial" panose="020B0604020202020204" pitchFamily="34" charset="0"/>
              <a:cs typeface="Arial" panose="020B0604020202020204" pitchFamily="34" charset="0"/>
            </a:endParaRPr>
          </a:p>
          <a:p>
            <a:pPr lvl="1"/>
            <a:r>
              <a:rPr lang="en-US" sz="1500" smtClean="0"/>
              <a:t>GSM mobile phone system</a:t>
            </a:r>
            <a:endParaRPr lang="en-US" sz="1500" smtClean="0"/>
          </a:p>
          <a:p>
            <a:pPr lvl="1"/>
            <a:r>
              <a:rPr lang="en-US" sz="1500" smtClean="0"/>
              <a:t>Satellite Communications, and </a:t>
            </a:r>
            <a:endParaRPr lang="en-US" sz="1500" smtClean="0"/>
          </a:p>
          <a:p>
            <a:pPr lvl="1"/>
            <a:r>
              <a:rPr lang="en-US" sz="1500" smtClean="0"/>
              <a:t>802.11 (see example in the previous slide).</a:t>
            </a:r>
            <a:endParaRPr lang="en-US" sz="15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Error Detection Codes (3)</a:t>
            </a:r>
            <a:endParaRPr lang="en-US" smtClean="0">
              <a:latin typeface="Arial" panose="020B0604020202020204" pitchFamily="34" charset="0"/>
              <a:cs typeface="Arial" panose="020B0604020202020204" pitchFamily="34" charset="0"/>
            </a:endParaRPr>
          </a:p>
        </p:txBody>
      </p:sp>
      <p:sp>
        <p:nvSpPr>
          <p:cNvPr id="60419" name="Content Placeholder 2"/>
          <p:cNvSpPr>
            <a:spLocks noGrp="1"/>
          </p:cNvSpPr>
          <p:nvPr>
            <p:ph idx="1"/>
          </p:nvPr>
        </p:nvSpPr>
        <p:spPr>
          <a:xfrm>
            <a:off x="1142400" y="4058360"/>
            <a:ext cx="6859200" cy="857400"/>
          </a:xfrm>
        </p:spPr>
        <p:txBody>
          <a:bodyPr/>
          <a:lstStyle/>
          <a:p>
            <a:pPr algn="ctr" eaLnBrk="1" hangingPunct="1">
              <a:buFontTx/>
              <a:buNone/>
            </a:pPr>
            <a:r>
              <a:rPr lang="en-US" smtClean="0">
                <a:latin typeface="Arial" panose="020B0604020202020204" pitchFamily="34" charset="0"/>
                <a:cs typeface="Arial" panose="020B0604020202020204" pitchFamily="34" charset="0"/>
              </a:rPr>
              <a:t>The NASA binary convolutional code used in 802.11.</a:t>
            </a:r>
            <a:endParaRPr lang="en-US" smtClean="0">
              <a:latin typeface="Arial" panose="020B0604020202020204" pitchFamily="34" charset="0"/>
              <a:cs typeface="Arial" panose="020B0604020202020204" pitchFamily="34" charset="0"/>
            </a:endParaRPr>
          </a:p>
        </p:txBody>
      </p:sp>
      <p:graphicFrame>
        <p:nvGraphicFramePr>
          <p:cNvPr id="60420" name="Object 7"/>
          <p:cNvGraphicFramePr>
            <a:graphicFrameLocks noChangeAspect="1"/>
          </p:cNvGraphicFramePr>
          <p:nvPr/>
        </p:nvGraphicFramePr>
        <p:xfrm>
          <a:off x="2285600" y="1704083"/>
          <a:ext cx="4572800" cy="1737425"/>
        </p:xfrm>
        <a:graphic>
          <a:graphicData uri="http://schemas.openxmlformats.org/presentationml/2006/ole">
            <mc:AlternateContent xmlns:mc="http://schemas.openxmlformats.org/markup-compatibility/2006">
              <mc:Choice xmlns:v="urn:schemas-microsoft-com:vml" Requires="v">
                <p:oleObj spid="_x0000_s1025" name="Image" r:id="rId1" imgW="20320000" imgH="7721600" progId="">
                  <p:embed/>
                </p:oleObj>
              </mc:Choice>
              <mc:Fallback>
                <p:oleObj name="Image" r:id="rId1" imgW="20320000" imgH="7721600" progId="">
                  <p:embed/>
                  <p:pic>
                    <p:nvPicPr>
                      <p:cNvPr id="0" name="图片 1024"/>
                      <p:cNvPicPr>
                        <a:picLocks noChangeAspect="1"/>
                      </p:cNvPicPr>
                      <p:nvPr/>
                    </p:nvPicPr>
                    <p:blipFill>
                      <a:blip r:embed="rId2"/>
                      <a:stretch>
                        <a:fillRect/>
                      </a:stretch>
                    </p:blipFill>
                    <p:spPr>
                      <a:xfrm>
                        <a:off x="2285600" y="1704083"/>
                        <a:ext cx="4572800" cy="17374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61443" name="Content Placeholder 4"/>
          <p:cNvSpPr>
            <a:spLocks noGrp="1"/>
          </p:cNvSpPr>
          <p:nvPr>
            <p:ph idx="1"/>
          </p:nvPr>
        </p:nvSpPr>
        <p:spPr>
          <a:xfrm>
            <a:off x="1999800" y="1120574"/>
            <a:ext cx="5658840" cy="3223585"/>
          </a:xfrm>
        </p:spPr>
        <p:txBody>
          <a:bodyPr/>
          <a:lstStyle/>
          <a:p>
            <a:r>
              <a:rPr lang="en-US" sz="1500" smtClean="0">
                <a:latin typeface="Arial" panose="020B0604020202020204" pitchFamily="34" charset="0"/>
                <a:cs typeface="Arial" panose="020B0604020202020204" pitchFamily="34" charset="0"/>
              </a:rPr>
              <a:t>Like any error-correcting code, a convolutional code works by adding some structured redundant information to the user's data and then correcting errors using this information.</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convolutional encoder is a </a:t>
            </a:r>
            <a:r>
              <a:rPr lang="en-US" sz="1500" i="1" smtClean="0">
                <a:latin typeface="Arial" panose="020B0604020202020204" pitchFamily="34" charset="0"/>
                <a:cs typeface="Arial" panose="020B0604020202020204" pitchFamily="34" charset="0"/>
              </a:rPr>
              <a:t>linear system</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binary convolutional encoder can be represented as a </a:t>
            </a:r>
            <a:r>
              <a:rPr lang="en-US" sz="1500" i="1" smtClean="0">
                <a:latin typeface="Arial" panose="020B0604020202020204" pitchFamily="34" charset="0"/>
                <a:cs typeface="Arial" panose="020B0604020202020204" pitchFamily="34" charset="0"/>
              </a:rPr>
              <a:t>shift register</a:t>
            </a:r>
            <a:r>
              <a:rPr lang="en-US" sz="1500" smtClean="0">
                <a:latin typeface="Arial" panose="020B0604020202020204" pitchFamily="34" charset="0"/>
                <a:cs typeface="Arial" panose="020B0604020202020204" pitchFamily="34" charset="0"/>
              </a:rPr>
              <a:t>. The outputs of the encoder are modulo 2 sums of the values in the certain register's cells. The input to the encoder is either the unencoded sequence (for </a:t>
            </a:r>
            <a:r>
              <a:rPr lang="en-US" sz="1500" i="1" smtClean="0">
                <a:latin typeface="Arial" panose="020B0604020202020204" pitchFamily="34" charset="0"/>
                <a:cs typeface="Arial" panose="020B0604020202020204" pitchFamily="34" charset="0"/>
              </a:rPr>
              <a:t>non-recursive codes</a:t>
            </a:r>
            <a:r>
              <a:rPr lang="en-US" sz="1500" smtClean="0">
                <a:latin typeface="Arial" panose="020B0604020202020204" pitchFamily="34" charset="0"/>
                <a:cs typeface="Arial" panose="020B0604020202020204" pitchFamily="34" charset="0"/>
              </a:rPr>
              <a:t>) or the unencoded sequence added with the values of some register's cells (for </a:t>
            </a:r>
            <a:r>
              <a:rPr lang="en-US" sz="1500" i="1" smtClean="0">
                <a:latin typeface="Arial" panose="020B0604020202020204" pitchFamily="34" charset="0"/>
                <a:cs typeface="Arial" panose="020B0604020202020204" pitchFamily="34" charset="0"/>
              </a:rPr>
              <a:t>recursive codes</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Convolutional codes can be </a:t>
            </a:r>
            <a:r>
              <a:rPr lang="en-US" sz="1500" i="1" smtClean="0">
                <a:latin typeface="Arial" panose="020B0604020202020204" pitchFamily="34" charset="0"/>
                <a:cs typeface="Arial" panose="020B0604020202020204" pitchFamily="34" charset="0"/>
              </a:rPr>
              <a:t>systematic</a:t>
            </a:r>
            <a:r>
              <a:rPr lang="en-US" sz="1500" smtClean="0">
                <a:latin typeface="Arial" panose="020B0604020202020204" pitchFamily="34" charset="0"/>
                <a:cs typeface="Arial" panose="020B0604020202020204" pitchFamily="34" charset="0"/>
              </a:rPr>
              <a:t> and </a:t>
            </a:r>
            <a:r>
              <a:rPr lang="en-US" sz="1500" i="1" smtClean="0">
                <a:latin typeface="Arial" panose="020B0604020202020204" pitchFamily="34" charset="0"/>
                <a:cs typeface="Arial" panose="020B0604020202020204" pitchFamily="34" charset="0"/>
              </a:rPr>
              <a:t>non-systematic</a:t>
            </a:r>
            <a:r>
              <a:rPr lang="en-US" sz="1500" smtClean="0">
                <a:latin typeface="Arial" panose="020B0604020202020204" pitchFamily="34" charset="0"/>
                <a:cs typeface="Arial" panose="020B0604020202020204" pitchFamily="34" charset="0"/>
              </a:rPr>
              <a:t>. Systematic codes are those where an unencoded sequence is a part of the output sequence. Systematic codes are almost always recursive, conversely, non-recursive codes are almost always non-systematic.</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62467"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A combination of register's cells that forms one of the output streams (or that is added with the input stream for recursive codes) is defined by a </a:t>
            </a:r>
            <a:r>
              <a:rPr lang="en-US" sz="1500" i="1" smtClean="0">
                <a:latin typeface="Arial" panose="020B0604020202020204" pitchFamily="34" charset="0"/>
                <a:cs typeface="Arial" panose="020B0604020202020204" pitchFamily="34" charset="0"/>
              </a:rPr>
              <a:t>polynomial</a:t>
            </a:r>
            <a:r>
              <a:rPr lang="en-US" sz="1500" smtClean="0">
                <a:latin typeface="Arial" panose="020B0604020202020204" pitchFamily="34" charset="0"/>
                <a:cs typeface="Arial" panose="020B0604020202020204" pitchFamily="34" charset="0"/>
              </a:rPr>
              <a:t>. Let </a:t>
            </a:r>
            <a:r>
              <a:rPr lang="en-US" sz="1500" i="1" smtClean="0">
                <a:latin typeface="Arial" panose="020B0604020202020204" pitchFamily="34" charset="0"/>
                <a:cs typeface="Arial" panose="020B0604020202020204" pitchFamily="34" charset="0"/>
              </a:rPr>
              <a:t>m</a:t>
            </a:r>
            <a:r>
              <a:rPr lang="en-US" sz="1500" smtClean="0">
                <a:latin typeface="Arial" panose="020B0604020202020204" pitchFamily="34" charset="0"/>
                <a:cs typeface="Arial" panose="020B0604020202020204" pitchFamily="34" charset="0"/>
              </a:rPr>
              <a:t> be the maximum degree of the polynomials constituting a code, then </a:t>
            </a:r>
            <a:r>
              <a:rPr lang="en-US" sz="1500" i="1" smtClean="0">
                <a:latin typeface="Arial" panose="020B0604020202020204" pitchFamily="34" charset="0"/>
                <a:cs typeface="Arial" panose="020B0604020202020204" pitchFamily="34" charset="0"/>
              </a:rPr>
              <a:t>K</a:t>
            </a:r>
            <a:r>
              <a:rPr lang="en-US" sz="1500" smtClean="0">
                <a:latin typeface="Arial" panose="020B0604020202020204" pitchFamily="34" charset="0"/>
                <a:cs typeface="Arial" panose="020B0604020202020204" pitchFamily="34" charset="0"/>
              </a:rPr>
              <a:t>=</a:t>
            </a:r>
            <a:r>
              <a:rPr lang="en-US" sz="1500" i="1" smtClean="0">
                <a:latin typeface="Arial" panose="020B0604020202020204" pitchFamily="34" charset="0"/>
                <a:cs typeface="Arial" panose="020B0604020202020204" pitchFamily="34" charset="0"/>
              </a:rPr>
              <a:t>m</a:t>
            </a:r>
            <a:r>
              <a:rPr lang="en-US" sz="1500" smtClean="0">
                <a:latin typeface="Arial" panose="020B0604020202020204" pitchFamily="34" charset="0"/>
                <a:cs typeface="Arial" panose="020B0604020202020204" pitchFamily="34" charset="0"/>
              </a:rPr>
              <a:t>+1 is a </a:t>
            </a:r>
            <a:r>
              <a:rPr lang="en-US" sz="1500" i="1" smtClean="0">
                <a:latin typeface="Arial" panose="020B0604020202020204" pitchFamily="34" charset="0"/>
                <a:cs typeface="Arial" panose="020B0604020202020204" pitchFamily="34" charset="0"/>
              </a:rPr>
              <a:t>constraint length</a:t>
            </a:r>
            <a:r>
              <a:rPr lang="en-US" sz="1500" smtClean="0">
                <a:latin typeface="Arial" panose="020B0604020202020204" pitchFamily="34" charset="0"/>
                <a:cs typeface="Arial" panose="020B0604020202020204" pitchFamily="34" charset="0"/>
              </a:rPr>
              <a:t> of the code.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pic>
        <p:nvPicPr>
          <p:cNvPr id="62468" name="Picture 2" descr="A standard convolutional encoder circui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4360" y="2743680"/>
            <a:ext cx="3408165" cy="12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3"/>
          <p:cNvSpPr>
            <a:spLocks noChangeArrowheads="1"/>
          </p:cNvSpPr>
          <p:nvPr/>
        </p:nvSpPr>
        <p:spPr bwMode="auto">
          <a:xfrm>
            <a:off x="2892925" y="4088131"/>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1. A standard NASA convolutional encoder with polynomials (171,133).</a:t>
            </a:r>
            <a:endParaRPr lang="en-US" sz="1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Convolutional Encoders</a:t>
            </a:r>
            <a:endParaRPr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defRPr/>
            </a:pPr>
            <a:r>
              <a:rPr lang="en-US" sz="1500" dirty="0"/>
              <a:t>For example, for the decoder on the Figure 1, the polynomials are:</a:t>
            </a:r>
            <a:endParaRPr lang="en-US" sz="1500" dirty="0"/>
          </a:p>
          <a:p>
            <a:pPr marL="0" indent="0" algn="ctr">
              <a:buFont typeface="Arial" panose="020B0604020202020204" pitchFamily="34" charset="0"/>
              <a:buNone/>
              <a:defRPr/>
            </a:pPr>
            <a:r>
              <a:rPr lang="en-US" sz="1500" i="1" dirty="0"/>
              <a:t>g</a:t>
            </a:r>
            <a:r>
              <a:rPr lang="en-US" sz="1500" baseline="-25000" dirty="0"/>
              <a:t>1</a:t>
            </a:r>
            <a:r>
              <a:rPr lang="en-US" sz="1500" dirty="0"/>
              <a:t>(</a:t>
            </a:r>
            <a:r>
              <a:rPr lang="en-US" sz="1500" i="1" dirty="0"/>
              <a:t>z</a:t>
            </a:r>
            <a:r>
              <a:rPr lang="en-US" sz="1500" dirty="0"/>
              <a:t>)=1+</a:t>
            </a:r>
            <a:r>
              <a:rPr lang="en-US" sz="1500" i="1" dirty="0"/>
              <a:t>z</a:t>
            </a:r>
            <a:r>
              <a:rPr lang="en-US" sz="1500" dirty="0"/>
              <a:t>+</a:t>
            </a:r>
            <a:r>
              <a:rPr lang="en-US" sz="1500" i="1" dirty="0"/>
              <a:t>z</a:t>
            </a:r>
            <a:r>
              <a:rPr lang="en-US" sz="1500" baseline="30000" dirty="0"/>
              <a:t>2</a:t>
            </a:r>
            <a:r>
              <a:rPr lang="en-US" sz="1500" dirty="0"/>
              <a:t>+</a:t>
            </a:r>
            <a:r>
              <a:rPr lang="en-US" sz="1500" i="1" dirty="0"/>
              <a:t>z</a:t>
            </a:r>
            <a:r>
              <a:rPr lang="en-US" sz="1500" baseline="30000" dirty="0"/>
              <a:t>3</a:t>
            </a:r>
            <a:r>
              <a:rPr lang="en-US" sz="1500" dirty="0"/>
              <a:t>+</a:t>
            </a:r>
            <a:r>
              <a:rPr lang="en-US" sz="1500" i="1" dirty="0"/>
              <a:t>z</a:t>
            </a:r>
            <a:r>
              <a:rPr lang="en-US" sz="1500" baseline="30000" dirty="0"/>
              <a:t>6</a:t>
            </a:r>
            <a:endParaRPr lang="en-US" sz="1500" dirty="0"/>
          </a:p>
          <a:p>
            <a:pPr marL="0" indent="0" algn="ctr">
              <a:buFont typeface="Arial" panose="020B0604020202020204" pitchFamily="34" charset="0"/>
              <a:buNone/>
              <a:defRPr/>
            </a:pPr>
            <a:r>
              <a:rPr lang="en-US" sz="1500" i="1" dirty="0"/>
              <a:t>g</a:t>
            </a:r>
            <a:r>
              <a:rPr lang="en-US" sz="1500" baseline="-25000" dirty="0"/>
              <a:t>2</a:t>
            </a:r>
            <a:r>
              <a:rPr lang="en-US" sz="1500" dirty="0"/>
              <a:t>(</a:t>
            </a:r>
            <a:r>
              <a:rPr lang="en-US" sz="1500" i="1" dirty="0"/>
              <a:t>z</a:t>
            </a:r>
            <a:r>
              <a:rPr lang="en-US" sz="1500" dirty="0"/>
              <a:t>)=1+</a:t>
            </a:r>
            <a:r>
              <a:rPr lang="en-US" sz="1500" i="1" dirty="0"/>
              <a:t>z</a:t>
            </a:r>
            <a:r>
              <a:rPr lang="en-US" sz="1500" baseline="30000" dirty="0"/>
              <a:t>2</a:t>
            </a:r>
            <a:r>
              <a:rPr lang="en-US" sz="1500" dirty="0"/>
              <a:t>+</a:t>
            </a:r>
            <a:r>
              <a:rPr lang="en-US" sz="1500" i="1" dirty="0"/>
              <a:t>z</a:t>
            </a:r>
            <a:r>
              <a:rPr lang="en-US" sz="1500" baseline="30000" dirty="0"/>
              <a:t>3</a:t>
            </a:r>
            <a:r>
              <a:rPr lang="en-US" sz="1500" dirty="0"/>
              <a:t>+</a:t>
            </a:r>
            <a:r>
              <a:rPr lang="en-US" sz="1500" i="1" dirty="0"/>
              <a:t>z</a:t>
            </a:r>
            <a:r>
              <a:rPr lang="en-US" sz="1500" baseline="30000" dirty="0"/>
              <a:t>5</a:t>
            </a:r>
            <a:r>
              <a:rPr lang="en-US" sz="1500" dirty="0"/>
              <a:t>+</a:t>
            </a:r>
            <a:r>
              <a:rPr lang="en-US" sz="1500" i="1" dirty="0"/>
              <a:t>z</a:t>
            </a:r>
            <a:r>
              <a:rPr lang="en-US" sz="1500" baseline="30000" dirty="0"/>
              <a:t>6</a:t>
            </a:r>
            <a:endParaRPr lang="en-US" sz="1500" dirty="0"/>
          </a:p>
          <a:p>
            <a:pPr>
              <a:defRPr/>
            </a:pPr>
            <a:r>
              <a:rPr lang="en-US" sz="1500" dirty="0"/>
              <a:t>A code rate is an inverse number of output polynomials.</a:t>
            </a:r>
            <a:endParaRPr lang="en-US" sz="1500" dirty="0"/>
          </a:p>
          <a:p>
            <a:pPr>
              <a:defRPr/>
            </a:pPr>
            <a:r>
              <a:rPr lang="en-US" sz="1500" dirty="0"/>
              <a:t>For the sake of clarity, in this article we will restrict ourselves to the codes with rate </a:t>
            </a:r>
            <a:r>
              <a:rPr lang="en-US" sz="1500" i="1" dirty="0"/>
              <a:t>R</a:t>
            </a:r>
            <a:r>
              <a:rPr lang="en-US" sz="1500" dirty="0"/>
              <a:t>=1/2. Decoding procedure for other codes is similar.</a:t>
            </a:r>
            <a:endParaRPr lang="en-US" sz="1500" dirty="0"/>
          </a:p>
          <a:p>
            <a:pPr>
              <a:defRPr/>
            </a:pPr>
            <a:r>
              <a:rPr lang="en-US" sz="1500" dirty="0"/>
              <a:t>Encoder polynomials are usually denoted in the octal notation. For the above example, these designations are “1111001” = 171 and “1011011” = 133.</a:t>
            </a:r>
            <a:endParaRPr lang="en-US" sz="1500" dirty="0"/>
          </a:p>
          <a:p>
            <a:pPr>
              <a:defRPr/>
            </a:pPr>
            <a:r>
              <a:rPr lang="en-US" sz="1500" dirty="0"/>
              <a:t>The constraint length of this code is 7.</a:t>
            </a:r>
            <a:endParaRPr lang="en-US" sz="1500" dirty="0"/>
          </a:p>
          <a:p>
            <a:pPr>
              <a:defRPr/>
            </a:pPr>
            <a:r>
              <a:rPr lang="en-US" sz="1500" dirty="0"/>
              <a:t>An example of a recursive convolutional encoder is on the Figure 2.</a:t>
            </a:r>
            <a:endParaRPr lang="en-US" sz="1500" dirty="0"/>
          </a:p>
          <a:p>
            <a:pPr>
              <a:defRPr/>
            </a:pPr>
            <a:endParaRPr lang="en-US" sz="15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Example of the Convolutional Encoder</a:t>
            </a:r>
            <a:endParaRPr smtClean="0">
              <a:latin typeface="Arial" panose="020B0604020202020204" pitchFamily="34" charset="0"/>
              <a:cs typeface="Arial" panose="020B0604020202020204" pitchFamily="34" charset="0"/>
            </a:endParaRPr>
          </a:p>
        </p:txBody>
      </p:sp>
      <p:sp>
        <p:nvSpPr>
          <p:cNvPr id="64515" name="Content Placeholder 2"/>
          <p:cNvSpPr>
            <a:spLocks noGrp="1"/>
          </p:cNvSpPr>
          <p:nvPr>
            <p:ph idx="1"/>
          </p:nvPr>
        </p:nvSpPr>
        <p:spPr/>
        <p:txBody>
          <a:bodyPr/>
          <a:lstStyle/>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pic>
        <p:nvPicPr>
          <p:cNvPr id="64516" name="Picture 2" descr="A recursive convolutional encoder circui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1400" y="1600480"/>
            <a:ext cx="3541538" cy="201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ChangeArrowheads="1"/>
          </p:cNvSpPr>
          <p:nvPr/>
        </p:nvSpPr>
        <p:spPr bwMode="auto">
          <a:xfrm>
            <a:off x="2742880" y="3886880"/>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2. A recursive convolutional encoder.</a:t>
            </a:r>
            <a:endParaRPr lang="en-US" sz="1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b="1"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5539" name="Content Placeholder 2"/>
          <p:cNvSpPr>
            <a:spLocks noGrp="1"/>
          </p:cNvSpPr>
          <p:nvPr>
            <p:ph idx="1"/>
          </p:nvPr>
        </p:nvSpPr>
        <p:spPr>
          <a:xfrm>
            <a:off x="1999800" y="1086040"/>
            <a:ext cx="5658840" cy="3223586"/>
          </a:xfrm>
        </p:spPr>
        <p:txBody>
          <a:bodyPr/>
          <a:lstStyle/>
          <a:p>
            <a:r>
              <a:rPr lang="en-US" sz="1500" smtClean="0">
                <a:latin typeface="Arial" panose="020B0604020202020204" pitchFamily="34" charset="0"/>
                <a:cs typeface="Arial" panose="020B0604020202020204" pitchFamily="34" charset="0"/>
              </a:rPr>
              <a:t>A convolutional encoder is often seen as a </a:t>
            </a:r>
            <a:r>
              <a:rPr lang="en-US" sz="1500" i="1" smtClean="0">
                <a:latin typeface="Arial" panose="020B0604020202020204" pitchFamily="34" charset="0"/>
                <a:cs typeface="Arial" panose="020B0604020202020204" pitchFamily="34" charset="0"/>
              </a:rPr>
              <a:t>finite state machine</a:t>
            </a:r>
            <a:r>
              <a:rPr lang="en-US" sz="1500" smtClean="0">
                <a:latin typeface="Arial" panose="020B0604020202020204" pitchFamily="34" charset="0"/>
                <a:cs typeface="Arial" panose="020B0604020202020204" pitchFamily="34" charset="0"/>
              </a:rPr>
              <a:t>. Each state corresponds to some value of the encoder's register. Given the input bit value, from a certain state the encoder can move to two other states. These state transitions constitute a diagram which is called a </a:t>
            </a:r>
            <a:r>
              <a:rPr lang="en-US" sz="1500" i="1" smtClean="0">
                <a:latin typeface="Arial" panose="020B0604020202020204" pitchFamily="34" charset="0"/>
                <a:cs typeface="Arial" panose="020B0604020202020204" pitchFamily="34" charset="0"/>
              </a:rPr>
              <a:t>trellis diagram</a:t>
            </a:r>
            <a:r>
              <a:rPr lang="en-US" sz="1500" smtClean="0">
                <a:latin typeface="Arial" panose="020B0604020202020204" pitchFamily="34" charset="0"/>
                <a:cs typeface="Arial" panose="020B0604020202020204" pitchFamily="34" charset="0"/>
              </a:rPr>
              <a:t>.</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trellis diagram for the code on the Figure 2 is depicted on the Figure 3. A solid line corresponds to input 0, a dotted line – to input 1 (note that encoder states are designated in such a way that the rightmost bit is the newest one).</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Each path on the trellis diagram corresponds to a valid sequence from the encoder's output. Conversely, any valid sequence from the encoder's output can be represented as a path on the trellis diagram. One of the possible paths is denoted as red (as an example).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pic>
        <p:nvPicPr>
          <p:cNvPr id="66563" name="Picture 2" descr="A convolutional code trellis diagram"/>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2342760" y="1314680"/>
            <a:ext cx="4771669" cy="2105393"/>
          </a:xfrm>
          <a:noFill/>
        </p:spPr>
      </p:pic>
      <p:sp>
        <p:nvSpPr>
          <p:cNvPr id="66564" name="Rectangle 3"/>
          <p:cNvSpPr>
            <a:spLocks noChangeArrowheads="1"/>
          </p:cNvSpPr>
          <p:nvPr/>
        </p:nvSpPr>
        <p:spPr bwMode="auto">
          <a:xfrm>
            <a:off x="3085840" y="3555828"/>
            <a:ext cx="34296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
              <a:t>Figure 3. A trellis diagram corresponding to the encoder on the Figure 2.</a:t>
            </a:r>
            <a:endParaRPr lang="en-US" sz="1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7587" name="Content Placeholder 2"/>
          <p:cNvSpPr>
            <a:spLocks noGrp="1"/>
          </p:cNvSpPr>
          <p:nvPr>
            <p:ph idx="1"/>
          </p:nvPr>
        </p:nvSpPr>
        <p:spPr>
          <a:xfrm>
            <a:off x="1999800" y="1371840"/>
            <a:ext cx="5658840" cy="3223586"/>
          </a:xfrm>
        </p:spPr>
        <p:txBody>
          <a:bodyPr/>
          <a:lstStyle/>
          <a:p>
            <a:r>
              <a:rPr lang="en-US" sz="1500" smtClean="0">
                <a:latin typeface="Arial" panose="020B0604020202020204" pitchFamily="34" charset="0"/>
                <a:cs typeface="Arial" panose="020B0604020202020204" pitchFamily="34" charset="0"/>
              </a:rPr>
              <a:t>Note that each state transition on the diagram corresponds to a pair of output bits. There are only two allowed transitions for every state, so there are two allowed pairs of output bits, and the two other pairs are forbidden. If an error occurs, it is very likely that the receiver will get a set of forbidden pairs, which don't constitute a path on the trellis diagram. So, the task of the decoder is to find a path on the trellis diagram which is the closest match to the received sequence.</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Data Link Layer Design Issues</a:t>
            </a:r>
            <a:endParaRPr smtClean="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pPr>
              <a:defRPr/>
            </a:pPr>
            <a:r>
              <a:rPr lang="en-US" sz="1500" dirty="0" smtClean="0"/>
              <a:t>Each frame has a </a:t>
            </a:r>
            <a:endParaRPr lang="en-US" sz="1500" dirty="0" smtClean="0"/>
          </a:p>
          <a:p>
            <a:pPr lvl="1">
              <a:defRPr/>
            </a:pPr>
            <a:r>
              <a:rPr lang="en-US" sz="1500" dirty="0" smtClean="0"/>
              <a:t>frame header – a field for holding the packet, and</a:t>
            </a:r>
            <a:endParaRPr lang="en-US" sz="1500" dirty="0" smtClean="0"/>
          </a:p>
          <a:p>
            <a:pPr lvl="1">
              <a:defRPr/>
            </a:pPr>
            <a:r>
              <a:rPr lang="en-US" sz="1500" dirty="0" smtClean="0"/>
              <a:t>frame trailer.</a:t>
            </a:r>
            <a:endParaRPr lang="en-US" sz="1500" dirty="0" smtClean="0"/>
          </a:p>
          <a:p>
            <a:pPr>
              <a:defRPr/>
            </a:pPr>
            <a:r>
              <a:rPr lang="en-US" sz="1500" dirty="0" smtClean="0"/>
              <a:t>Frame Management is what Data Link Layer does.</a:t>
            </a:r>
            <a:endParaRPr lang="en-US" sz="1500" dirty="0"/>
          </a:p>
          <a:p>
            <a:pPr marL="0" indent="0">
              <a:buFont typeface="Arial" panose="020B0604020202020204" pitchFamily="34" charset="0"/>
              <a:buNone/>
              <a:defRPr/>
            </a:pPr>
            <a:endParaRPr lang="en-US" sz="1500" dirty="0"/>
          </a:p>
          <a:p>
            <a:pPr>
              <a:defRPr/>
            </a:pPr>
            <a:r>
              <a:rPr lang="en-US" sz="1500" dirty="0" smtClean="0"/>
              <a:t>See figure in the next slide:</a:t>
            </a:r>
            <a:endParaRPr lang="en-US" sz="15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Trellis Diagram</a:t>
            </a:r>
            <a:endParaRPr smtClean="0">
              <a:latin typeface="Arial" panose="020B0604020202020204" pitchFamily="34" charset="0"/>
              <a:cs typeface="Arial" panose="020B0604020202020204" pitchFamily="34" charset="0"/>
            </a:endParaRPr>
          </a:p>
        </p:txBody>
      </p:sp>
      <p:sp>
        <p:nvSpPr>
          <p:cNvPr id="68611" name="Content Placeholder 2"/>
          <p:cNvSpPr>
            <a:spLocks noGrp="1"/>
          </p:cNvSpPr>
          <p:nvPr>
            <p:ph idx="1"/>
          </p:nvPr>
        </p:nvSpPr>
        <p:spPr/>
        <p:txBody>
          <a:bodyPr/>
          <a:lstStyle/>
          <a:p>
            <a:r>
              <a:rPr lang="en-US" sz="1500" smtClean="0">
                <a:latin typeface="Arial" panose="020B0604020202020204" pitchFamily="34" charset="0"/>
                <a:cs typeface="Arial" panose="020B0604020202020204" pitchFamily="34" charset="0"/>
              </a:rPr>
              <a:t>Let's define a </a:t>
            </a:r>
            <a:r>
              <a:rPr lang="en-US" sz="1500" i="1" smtClean="0">
                <a:latin typeface="Arial" panose="020B0604020202020204" pitchFamily="34" charset="0"/>
                <a:cs typeface="Arial" panose="020B0604020202020204" pitchFamily="34" charset="0"/>
              </a:rPr>
              <a:t>free distance</a:t>
            </a:r>
            <a:r>
              <a:rPr lang="en-US" sz="1500" smtClean="0">
                <a:latin typeface="Arial" panose="020B0604020202020204" pitchFamily="34" charset="0"/>
                <a:cs typeface="Arial" panose="020B0604020202020204" pitchFamily="34" charset="0"/>
              </a:rPr>
              <a:t> </a:t>
            </a:r>
            <a:r>
              <a:rPr lang="en-US" sz="1500" i="1" smtClean="0">
                <a:latin typeface="Arial" panose="020B0604020202020204" pitchFamily="34" charset="0"/>
                <a:cs typeface="Arial" panose="020B0604020202020204" pitchFamily="34" charset="0"/>
              </a:rPr>
              <a:t>d</a:t>
            </a:r>
            <a:r>
              <a:rPr lang="en-US" sz="1500" i="1" baseline="-25000" smtClean="0">
                <a:latin typeface="Arial" panose="020B0604020202020204" pitchFamily="34" charset="0"/>
                <a:cs typeface="Arial" panose="020B0604020202020204" pitchFamily="34" charset="0"/>
              </a:rPr>
              <a:t>f</a:t>
            </a:r>
            <a:r>
              <a:rPr lang="en-US" sz="1500" smtClean="0">
                <a:latin typeface="Arial" panose="020B0604020202020204" pitchFamily="34" charset="0"/>
                <a:cs typeface="Arial" panose="020B0604020202020204" pitchFamily="34" charset="0"/>
              </a:rPr>
              <a:t> as a minimal Hamming distance between two different allowed binary sequences (a Hamming distance is defined as a number of differing bits).</a:t>
            </a:r>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A free distance is an important property of the convolutional code. It influences a number of closely located errors the decoder is able to correct.</a:t>
            </a:r>
            <a:endParaRPr lang="en-US" sz="1500" smtClean="0">
              <a:latin typeface="Arial" panose="020B0604020202020204" pitchFamily="34" charset="0"/>
              <a:cs typeface="Arial" panose="020B0604020202020204" pitchFamily="34" charset="0"/>
            </a:endParaRPr>
          </a:p>
          <a:p>
            <a:endParaRPr lang="en-US" sz="15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Viterbi Algorithm</a:t>
            </a:r>
            <a:endParaRPr smtClean="0">
              <a:latin typeface="Arial" panose="020B0604020202020204" pitchFamily="34" charset="0"/>
              <a:cs typeface="Arial" panose="020B0604020202020204" pitchFamily="34" charset="0"/>
            </a:endParaRPr>
          </a:p>
        </p:txBody>
      </p:sp>
      <p:sp>
        <p:nvSpPr>
          <p:cNvPr id="69635" name="Content Placeholder 2"/>
          <p:cNvSpPr>
            <a:spLocks noGrp="1"/>
          </p:cNvSpPr>
          <p:nvPr>
            <p:ph idx="1"/>
          </p:nvPr>
        </p:nvSpPr>
        <p:spPr/>
        <p:txBody>
          <a:bodyPr/>
          <a:lstStyle/>
          <a:p>
            <a:r>
              <a:rPr lang="en-US" sz="1500" dirty="0" smtClean="0"/>
              <a:t>Viterbi </a:t>
            </a:r>
            <a:r>
              <a:rPr lang="en-US" sz="1500" dirty="0"/>
              <a:t>algorithm reconstructs the maximum-likelihood path </a:t>
            </a:r>
            <a:r>
              <a:rPr lang="en-US" sz="1500" dirty="0" smtClean="0"/>
              <a:t>for a given input </a:t>
            </a:r>
            <a:r>
              <a:rPr lang="en-US" sz="1500" dirty="0"/>
              <a:t>sequence.</a:t>
            </a:r>
            <a:endParaRPr lang="en-US" sz="1500" dirty="0"/>
          </a:p>
          <a:p>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Error-Detecting Codes (1)</a:t>
            </a:r>
            <a:endParaRPr lang="en-US" smtClean="0">
              <a:latin typeface="Arial" panose="020B0604020202020204" pitchFamily="34" charset="0"/>
              <a:cs typeface="Arial" panose="020B0604020202020204" pitchFamily="34" charset="0"/>
            </a:endParaRPr>
          </a:p>
        </p:txBody>
      </p:sp>
      <p:sp>
        <p:nvSpPr>
          <p:cNvPr id="70659" name="Rectangle 3"/>
          <p:cNvSpPr>
            <a:spLocks noGrp="1" noChangeArrowheads="1"/>
          </p:cNvSpPr>
          <p:nvPr>
            <p:ph idx="1"/>
          </p:nvPr>
        </p:nvSpPr>
        <p:spPr>
          <a:xfrm>
            <a:off x="1542520" y="1525458"/>
            <a:ext cx="6459080" cy="3390302"/>
          </a:xfrm>
        </p:spPr>
        <p:txBody>
          <a:bodyPr/>
          <a:lstStyle/>
          <a:p>
            <a:pPr eaLnBrk="1" hangingPunct="1">
              <a:buFontTx/>
              <a:buNone/>
            </a:pPr>
            <a:r>
              <a:rPr lang="en-US" smtClean="0">
                <a:latin typeface="Arial" panose="020B0604020202020204" pitchFamily="34" charset="0"/>
                <a:cs typeface="Arial" panose="020B0604020202020204" pitchFamily="34" charset="0"/>
              </a:rPr>
              <a:t>Linear, systematic block codes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Parity.</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Checksums.</a:t>
            </a:r>
            <a:endParaRPr lang="en-US" smtClean="0">
              <a:latin typeface="Arial" panose="020B0604020202020204" pitchFamily="34" charset="0"/>
              <a:cs typeface="Arial" panose="020B0604020202020204" pitchFamily="34" charset="0"/>
            </a:endParaRPr>
          </a:p>
          <a:p>
            <a:pPr eaLnBrk="1" hangingPunct="1">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Cyclic Redundancy Checks (CRCs).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Parity Bit Error Detection</a:t>
            </a:r>
            <a:endParaRPr lang="en-US" dirty="0"/>
          </a:p>
        </p:txBody>
      </p:sp>
      <p:sp>
        <p:nvSpPr>
          <p:cNvPr id="5" name="Content Placeholder 4"/>
          <p:cNvSpPr>
            <a:spLocks noGrp="1"/>
          </p:cNvSpPr>
          <p:nvPr>
            <p:ph idx="1"/>
          </p:nvPr>
        </p:nvSpPr>
        <p:spPr>
          <a:xfrm>
            <a:off x="1885480" y="1371840"/>
            <a:ext cx="5773160" cy="3223586"/>
          </a:xfrm>
        </p:spPr>
        <p:txBody>
          <a:bodyPr/>
          <a:lstStyle/>
          <a:p>
            <a:r>
              <a:rPr lang="en-US" sz="1500" dirty="0" smtClean="0"/>
              <a:t>Block Size (m) 1000 bits from the equation:</a:t>
            </a:r>
            <a:br>
              <a:rPr lang="en-US" sz="1500" dirty="0" smtClean="0"/>
            </a:br>
            <a:br>
              <a:rPr lang="en-US" sz="1500" dirty="0" smtClean="0"/>
            </a:br>
            <a:br>
              <a:rPr lang="en-US" sz="1500" dirty="0" smtClean="0"/>
            </a:br>
            <a:r>
              <a:rPr lang="en-US" sz="1500" dirty="0" smtClean="0"/>
              <a:t>we need (r) 10 check bits (1011 &lt; 1024).</a:t>
            </a:r>
            <a:endParaRPr lang="en-US" sz="1500" dirty="0" smtClean="0"/>
          </a:p>
          <a:p>
            <a:r>
              <a:rPr lang="en-US" sz="1500" dirty="0" smtClean="0"/>
              <a:t>1 Mbit of data would require 10 </a:t>
            </a:r>
            <a:r>
              <a:rPr lang="en-US" sz="1500" dirty="0" err="1" smtClean="0"/>
              <a:t>kbits</a:t>
            </a:r>
            <a:r>
              <a:rPr lang="en-US" sz="1500" dirty="0" smtClean="0"/>
              <a:t>.</a:t>
            </a:r>
            <a:endParaRPr lang="en-US" sz="1500" dirty="0" smtClean="0"/>
          </a:p>
          <a:p>
            <a:r>
              <a:rPr lang="en-US" sz="1500" dirty="0" smtClean="0"/>
              <a:t>To detect a block with a single bit of error, one parity bit would suffice.</a:t>
            </a:r>
            <a:endParaRPr lang="en-US" sz="1500" dirty="0" smtClean="0"/>
          </a:p>
          <a:p>
            <a:r>
              <a:rPr lang="en-US" sz="1500" dirty="0" smtClean="0"/>
              <a:t>Once every 1000 blocks (bit error rate is 10</a:t>
            </a:r>
            <a:r>
              <a:rPr lang="en-US" sz="1500" baseline="30000" dirty="0" smtClean="0"/>
              <a:t>-6</a:t>
            </a:r>
            <a:r>
              <a:rPr lang="en-US" sz="1500" dirty="0" smtClean="0"/>
              <a:t>) one extra block would have to be re-transmitted.</a:t>
            </a:r>
            <a:endParaRPr lang="en-US" sz="1500" dirty="0"/>
          </a:p>
        </p:txBody>
      </p:sp>
      <mc:AlternateContent xmlns:mc="http://schemas.openxmlformats.org/markup-compatibility/2006">
        <mc:Choice xmlns:a14="http://schemas.microsoft.com/office/drawing/2010/main" Requires="a14">
          <p:sp>
            <p:nvSpPr>
              <p:cNvPr id="6" name="TextBox 5"/>
              <p:cNvSpPr txBox="1"/>
              <p:nvPr/>
            </p:nvSpPr>
            <p:spPr>
              <a:xfrm>
                <a:off x="3048000" y="2209800"/>
                <a:ext cx="33137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a:rPr>
                          </m:ctrlPr>
                        </m:dPr>
                        <m:e>
                          <m:r>
                            <a:rPr lang="en-US" sz="2800" b="0" i="1" smtClean="0">
                              <a:latin typeface="Cambria Math"/>
                            </a:rPr>
                            <m:t>𝑚</m:t>
                          </m:r>
                          <m:r>
                            <a:rPr lang="en-US" sz="2800" b="0" i="1" smtClean="0">
                              <a:latin typeface="Cambria Math"/>
                            </a:rPr>
                            <m:t>+</m:t>
                          </m:r>
                          <m:r>
                            <a:rPr lang="en-US" sz="2800" b="0" i="1" smtClean="0">
                              <a:latin typeface="Cambria Math"/>
                            </a:rPr>
                            <m:t>𝑟</m:t>
                          </m:r>
                          <m:r>
                            <a:rPr lang="en-US" sz="2800" b="0" i="1" smtClean="0">
                              <a:latin typeface="Cambria Math"/>
                            </a:rPr>
                            <m:t>+1</m:t>
                          </m:r>
                        </m:e>
                      </m:d>
                      <m:r>
                        <a:rPr lang="en-US" sz="2800" i="1">
                          <a:latin typeface="Cambria Math"/>
                          <a:ea typeface="Cambria Math"/>
                        </a:rPr>
                        <m:t>≤</m:t>
                      </m:r>
                      <m:sSup>
                        <m:sSupPr>
                          <m:ctrlPr>
                            <a:rPr lang="en-US" sz="2800" b="0" i="1" smtClean="0">
                              <a:latin typeface="Cambria Math"/>
                              <a:ea typeface="Cambria Math"/>
                            </a:rPr>
                          </m:ctrlPr>
                        </m:sSupPr>
                        <m:e>
                          <m:r>
                            <a:rPr lang="en-US" sz="2800" b="0" i="1" smtClean="0">
                              <a:latin typeface="Cambria Math"/>
                              <a:ea typeface="Cambria Math"/>
                            </a:rPr>
                            <m:t>2</m:t>
                          </m:r>
                        </m:e>
                        <m:sup>
                          <m:r>
                            <a:rPr lang="en-US" sz="2800" b="0" i="1" smtClean="0">
                              <a:latin typeface="Cambria Math"/>
                              <a:ea typeface="Cambria Math"/>
                            </a:rPr>
                            <m:t>𝑟</m:t>
                          </m:r>
                        </m:sup>
                      </m:sSup>
                    </m:oMath>
                  </m:oMathPara>
                </a14:m>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3428800" y="1657640"/>
                <a:ext cx="2485746" cy="392484"/>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Bit Error Detection</a:t>
            </a:r>
            <a:endParaRPr lang="en-US" dirty="0"/>
          </a:p>
        </p:txBody>
      </p:sp>
      <p:sp>
        <p:nvSpPr>
          <p:cNvPr id="3" name="Content Placeholder 2"/>
          <p:cNvSpPr>
            <a:spLocks noGrp="1"/>
          </p:cNvSpPr>
          <p:nvPr>
            <p:ph idx="1"/>
          </p:nvPr>
        </p:nvSpPr>
        <p:spPr/>
        <p:txBody>
          <a:bodyPr/>
          <a:lstStyle/>
          <a:p>
            <a:r>
              <a:rPr lang="en-US" sz="1500" dirty="0" smtClean="0"/>
              <a:t>Problem with multiple bit errors in burst errors.</a:t>
            </a:r>
            <a:endParaRPr lang="en-US" sz="1500" dirty="0" smtClean="0"/>
          </a:p>
          <a:p>
            <a:r>
              <a:rPr lang="en-US" sz="1500" dirty="0" smtClean="0"/>
              <a:t>Considerer the data stream as a matrix of n bits by k bits. Each (k) row is computed a parity.</a:t>
            </a:r>
            <a:endParaRPr lang="en-US" sz="1500" dirty="0" smtClean="0"/>
          </a:p>
          <a:p>
            <a:r>
              <a:rPr lang="en-US" sz="1500" b="1" dirty="0" smtClean="0"/>
              <a:t>Interleaving</a:t>
            </a:r>
            <a:r>
              <a:rPr lang="en-US" sz="1500" dirty="0" smtClean="0"/>
              <a:t> is used to compute parity in different order from that that is being transmitted. </a:t>
            </a:r>
            <a:endParaRPr lang="en-US" sz="1500" dirty="0" smtClean="0"/>
          </a:p>
          <a:p>
            <a:pPr lvl="1"/>
            <a:r>
              <a:rPr lang="en-US" sz="1500" dirty="0" smtClean="0"/>
              <a:t>Compute parity for each n columns</a:t>
            </a:r>
            <a:endParaRPr lang="en-US" sz="1500" dirty="0" smtClean="0"/>
          </a:p>
          <a:p>
            <a:pPr lvl="1"/>
            <a:r>
              <a:rPr lang="en-US" sz="1500" dirty="0" smtClean="0"/>
              <a:t>Transmit the data as k rows.</a:t>
            </a:r>
            <a:endParaRPr lang="en-US" sz="1500" dirty="0" smtClean="0"/>
          </a:p>
          <a:p>
            <a:pPr lvl="1"/>
            <a:r>
              <a:rPr lang="en-US" sz="1500" dirty="0" smtClean="0"/>
              <a:t>The last row we will send the n parity bits.</a:t>
            </a:r>
            <a:endParaRPr lang="en-US" sz="1500" dirty="0" smtClean="0"/>
          </a:p>
          <a:p>
            <a:pPr lvl="1"/>
            <a:endParaRPr lang="en-US" sz="1500" dirty="0"/>
          </a:p>
          <a:p>
            <a:r>
              <a:rPr lang="en-US" sz="1500" dirty="0" smtClean="0"/>
              <a:t>Example in the next slide gives the case for n=7 and k=7.</a:t>
            </a:r>
            <a:endParaRPr lang="en-US" sz="15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Parity Error-Detecting Codes (2)</a:t>
            </a:r>
            <a:endParaRPr lang="en-US" dirty="0" smtClean="0">
              <a:latin typeface="Arial" panose="020B0604020202020204" pitchFamily="34" charset="0"/>
              <a:cs typeface="Arial" panose="020B0604020202020204" pitchFamily="34" charset="0"/>
            </a:endParaRPr>
          </a:p>
        </p:txBody>
      </p:sp>
      <p:sp>
        <p:nvSpPr>
          <p:cNvPr id="71683"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Interleaving of parity bits to detect a burst error.</a:t>
            </a:r>
            <a:endParaRPr lang="en-US" smtClean="0">
              <a:latin typeface="Arial" panose="020B0604020202020204" pitchFamily="34" charset="0"/>
              <a:cs typeface="Arial" panose="020B0604020202020204" pitchFamily="34" charset="0"/>
            </a:endParaRPr>
          </a:p>
        </p:txBody>
      </p:sp>
      <p:pic>
        <p:nvPicPr>
          <p:cNvPr id="7168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48535" y="1086040"/>
            <a:ext cx="5646931" cy="297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Parity Error-Detecting </a:t>
            </a:r>
            <a:r>
              <a:rPr lang="en-US" dirty="0">
                <a:latin typeface="Arial" panose="020B0604020202020204" pitchFamily="34" charset="0"/>
                <a:cs typeface="Arial" panose="020B0604020202020204" pitchFamily="34" charset="0"/>
              </a:rPr>
              <a:t>Codes</a:t>
            </a:r>
            <a:endParaRPr lang="en-US" dirty="0"/>
          </a:p>
        </p:txBody>
      </p:sp>
      <p:sp>
        <p:nvSpPr>
          <p:cNvPr id="3" name="Content Placeholder 2"/>
          <p:cNvSpPr>
            <a:spLocks noGrp="1"/>
          </p:cNvSpPr>
          <p:nvPr>
            <p:ph idx="1"/>
          </p:nvPr>
        </p:nvSpPr>
        <p:spPr/>
        <p:txBody>
          <a:bodyPr/>
          <a:lstStyle/>
          <a:p>
            <a:r>
              <a:rPr lang="en-US" dirty="0" smtClean="0"/>
              <a:t>A burst of length n+1 will pass undetected.</a:t>
            </a:r>
            <a:endParaRPr lang="en-US" dirty="0" smtClean="0"/>
          </a:p>
          <a:p>
            <a:r>
              <a:rPr lang="en-US" dirty="0" smtClean="0"/>
              <a:t>The probability of that any of the n columns will have the correct parity by accident is 0.5; the probability of a bad block being accepted as a good one is 2</a:t>
            </a:r>
            <a:r>
              <a:rPr lang="en-US" baseline="30000" dirty="0" smtClean="0"/>
              <a:t>-n</a:t>
            </a:r>
            <a:r>
              <a:rPr lang="en-US"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Checksum Error-Detecting </a:t>
            </a:r>
            <a:r>
              <a:rPr lang="en-US" dirty="0">
                <a:latin typeface="Arial" panose="020B0604020202020204" pitchFamily="34" charset="0"/>
                <a:cs typeface="Arial" panose="020B0604020202020204" pitchFamily="34" charset="0"/>
              </a:rPr>
              <a:t>Codes</a:t>
            </a:r>
            <a:endParaRPr lang="en-US" dirty="0"/>
          </a:p>
        </p:txBody>
      </p:sp>
      <p:sp>
        <p:nvSpPr>
          <p:cNvPr id="3" name="Content Placeholder 2"/>
          <p:cNvSpPr>
            <a:spLocks noGrp="1"/>
          </p:cNvSpPr>
          <p:nvPr>
            <p:ph idx="1"/>
          </p:nvPr>
        </p:nvSpPr>
        <p:spPr>
          <a:xfrm>
            <a:off x="1999800" y="1257520"/>
            <a:ext cx="5658840" cy="3223586"/>
          </a:xfrm>
        </p:spPr>
        <p:txBody>
          <a:bodyPr/>
          <a:lstStyle/>
          <a:p>
            <a:r>
              <a:rPr lang="en-US" sz="1800" dirty="0" smtClean="0"/>
              <a:t>A group of parity bits is one example of a checksum.</a:t>
            </a:r>
            <a:endParaRPr lang="en-US" sz="1800" dirty="0" smtClean="0"/>
          </a:p>
          <a:p>
            <a:r>
              <a:rPr lang="en-US" sz="1800" dirty="0" smtClean="0"/>
              <a:t>Stronger checksums are based on a running sum of the data bits of the message.</a:t>
            </a:r>
            <a:endParaRPr lang="en-US" sz="1800" dirty="0" smtClean="0"/>
          </a:p>
          <a:p>
            <a:r>
              <a:rPr lang="en-US" sz="1800" dirty="0" smtClean="0"/>
              <a:t>The checksum is usually placed at the end of the message – complementary sum.</a:t>
            </a:r>
            <a:endParaRPr lang="en-US" sz="1800" dirty="0" smtClean="0"/>
          </a:p>
          <a:p>
            <a:pPr lvl="1"/>
            <a:r>
              <a:rPr lang="en-US" sz="1800" dirty="0" smtClean="0"/>
              <a:t>Errors can be detected by summing the entire received </a:t>
            </a:r>
            <a:r>
              <a:rPr lang="en-US" sz="1800" dirty="0" err="1" smtClean="0"/>
              <a:t>codeword</a:t>
            </a:r>
            <a:r>
              <a:rPr lang="en-US" sz="1800" dirty="0" smtClean="0"/>
              <a:t>, both data bits and checksum bits.</a:t>
            </a:r>
            <a:endParaRPr lang="en-US" sz="1800" dirty="0" smtClean="0"/>
          </a:p>
          <a:p>
            <a:pPr lvl="1"/>
            <a:r>
              <a:rPr lang="en-US" sz="1800" dirty="0" smtClean="0"/>
              <a:t>If result is zero – no error has been detected.</a:t>
            </a:r>
            <a:endParaRPr lang="en-US" sz="1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Checksum 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Example if checksum is the 16-bit Internet error detection used as part of the IP protocol.</a:t>
            </a:r>
            <a:endParaRPr lang="en-US" sz="1800" dirty="0" smtClean="0"/>
          </a:p>
          <a:p>
            <a:r>
              <a:rPr lang="en-US" sz="1800" dirty="0" smtClean="0"/>
              <a:t>It is applied to 16-bit words.</a:t>
            </a:r>
            <a:endParaRPr lang="en-US" sz="1800" dirty="0" smtClean="0"/>
          </a:p>
          <a:p>
            <a:r>
              <a:rPr lang="en-US" sz="1800" dirty="0" smtClean="0"/>
              <a:t>It will detect an error for cases where parity detection fails.</a:t>
            </a:r>
            <a:endParaRPr lang="en-US" sz="1800" dirty="0" smtClean="0"/>
          </a:p>
          <a:p>
            <a:r>
              <a:rPr lang="en-US" sz="1800" dirty="0" smtClean="0"/>
              <a:t>Checksum error would fail for:</a:t>
            </a:r>
            <a:endParaRPr lang="en-US" sz="1800" dirty="0" smtClean="0"/>
          </a:p>
          <a:p>
            <a:pPr lvl="1"/>
            <a:r>
              <a:rPr lang="en-US" sz="1800" dirty="0" smtClean="0"/>
              <a:t>Deletion or addition of zero data,</a:t>
            </a:r>
            <a:endParaRPr lang="en-US" sz="1800" dirty="0" smtClean="0"/>
          </a:p>
          <a:p>
            <a:pPr lvl="1"/>
            <a:r>
              <a:rPr lang="en-US" sz="1800" dirty="0" smtClean="0"/>
              <a:t>Swapping part of the message,</a:t>
            </a:r>
            <a:endParaRPr lang="en-US" sz="1800" dirty="0" smtClean="0"/>
          </a:p>
          <a:p>
            <a:pPr lvl="1"/>
            <a:r>
              <a:rPr lang="en-US" sz="1800" dirty="0" smtClean="0"/>
              <a:t>Messages splices in which parts of two packets are put together.</a:t>
            </a:r>
            <a:endParaRPr lang="en-US" sz="1800" dirty="0" smtClean="0"/>
          </a:p>
          <a:p>
            <a:r>
              <a:rPr lang="en-US" sz="1800" dirty="0" smtClean="0"/>
              <a:t>Those are typical errors caused by faulty hardware.</a:t>
            </a:r>
            <a:endParaRPr lang="en-US" sz="18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Checksum Error-Detecting Codes</a:t>
            </a:r>
            <a:endParaRPr lang="en-US" dirty="0"/>
          </a:p>
        </p:txBody>
      </p:sp>
      <p:sp>
        <p:nvSpPr>
          <p:cNvPr id="3" name="Content Placeholder 2"/>
          <p:cNvSpPr>
            <a:spLocks noGrp="1"/>
          </p:cNvSpPr>
          <p:nvPr>
            <p:ph idx="1"/>
          </p:nvPr>
        </p:nvSpPr>
        <p:spPr/>
        <p:txBody>
          <a:bodyPr/>
          <a:lstStyle/>
          <a:p>
            <a:r>
              <a:rPr lang="en-US" sz="1800" dirty="0" smtClean="0"/>
              <a:t>Fletcher’s checksum</a:t>
            </a:r>
            <a:endParaRPr lang="en-US" sz="1800" dirty="0" smtClean="0"/>
          </a:p>
          <a:p>
            <a:pPr lvl="1"/>
            <a:r>
              <a:rPr lang="en-US" sz="1800" dirty="0" smtClean="0"/>
              <a:t>Includes positional component- adding the product of the data and its position to the running sum.</a:t>
            </a:r>
            <a:endParaRPr lang="en-US" sz="1800" dirty="0" smtClean="0"/>
          </a:p>
          <a:p>
            <a:r>
              <a:rPr lang="en-US" sz="1800" dirty="0" smtClean="0"/>
              <a:t>The stronger kind of error-detecting code is Cyclic Redundancy Check (</a:t>
            </a:r>
            <a:r>
              <a:rPr lang="en-US" sz="1800" b="1" dirty="0" smtClean="0">
                <a:solidFill>
                  <a:srgbClr val="7030A0"/>
                </a:solidFill>
              </a:rPr>
              <a:t>CRC</a:t>
            </a:r>
            <a:r>
              <a:rPr lang="en-US" sz="1800" dirty="0" smtClean="0"/>
              <a:t>) know as </a:t>
            </a:r>
            <a:r>
              <a:rPr lang="en-US" sz="1800" b="1" dirty="0" smtClean="0">
                <a:solidFill>
                  <a:srgbClr val="7030A0"/>
                </a:solidFill>
              </a:rPr>
              <a:t>polynomial code</a:t>
            </a:r>
            <a:r>
              <a:rPr lang="en-US" sz="1800" dirty="0" smtClean="0"/>
              <a:t>.</a:t>
            </a:r>
            <a:endParaRPr lang="en-US" sz="1800" dirty="0" smtClean="0"/>
          </a:p>
          <a:p>
            <a:r>
              <a:rPr lang="en-US" sz="1800" dirty="0" smtClean="0"/>
              <a:t>A k-bit frame is regarded as the coefficient list for a polynomial with k terms ranging from x</a:t>
            </a:r>
            <a:r>
              <a:rPr lang="en-US" sz="1800" baseline="30000" dirty="0" smtClean="0"/>
              <a:t>k-1</a:t>
            </a:r>
            <a:r>
              <a:rPr lang="en-US" sz="1800" dirty="0" smtClean="0"/>
              <a:t> to x</a:t>
            </a:r>
            <a:r>
              <a:rPr lang="en-US" sz="1800" baseline="30000" dirty="0" smtClean="0"/>
              <a:t>0</a:t>
            </a:r>
            <a:endParaRPr lang="en-US" sz="1800" baseline="30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Packets and Frames</a:t>
            </a:r>
            <a:endParaRPr lang="en-US" smtClean="0">
              <a:latin typeface="Arial" panose="020B0604020202020204" pitchFamily="34" charset="0"/>
              <a:cs typeface="Arial" panose="020B0604020202020204" pitchFamily="34" charset="0"/>
            </a:endParaRPr>
          </a:p>
        </p:txBody>
      </p:sp>
      <p:sp>
        <p:nvSpPr>
          <p:cNvPr id="14339"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Relationship between packets and frames.</a:t>
            </a:r>
            <a:endParaRPr lang="en-US" smtClean="0">
              <a:latin typeface="Arial" panose="020B0604020202020204" pitchFamily="34" charset="0"/>
              <a:cs typeface="Arial" panose="020B0604020202020204" pitchFamily="34" charset="0"/>
            </a:endParaRPr>
          </a:p>
        </p:txBody>
      </p:sp>
      <p:pic>
        <p:nvPicPr>
          <p:cNvPr id="143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429000"/>
            <a:ext cx="6118501"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a:t>Example:</a:t>
            </a:r>
            <a:endParaRPr lang="en-US" sz="1800" dirty="0"/>
          </a:p>
          <a:p>
            <a:pPr lvl="1"/>
            <a:r>
              <a:rPr lang="en-US" sz="1800" dirty="0" smtClean="0"/>
              <a:t>110001: 1x</a:t>
            </a:r>
            <a:r>
              <a:rPr lang="en-US" sz="1800" baseline="30000" dirty="0" smtClean="0"/>
              <a:t>5</a:t>
            </a:r>
            <a:r>
              <a:rPr lang="en-US" sz="1800" dirty="0" smtClean="0"/>
              <a:t> + 1x</a:t>
            </a:r>
            <a:r>
              <a:rPr lang="en-US" sz="1800" baseline="30000" dirty="0" smtClean="0"/>
              <a:t>4</a:t>
            </a:r>
            <a:r>
              <a:rPr lang="en-US" sz="1800" dirty="0" smtClean="0"/>
              <a:t> + 0x</a:t>
            </a:r>
            <a:r>
              <a:rPr lang="en-US" sz="1800" baseline="30000" dirty="0" smtClean="0"/>
              <a:t>3</a:t>
            </a:r>
            <a:r>
              <a:rPr lang="en-US" sz="1800" dirty="0" smtClean="0"/>
              <a:t> + 0x</a:t>
            </a:r>
            <a:r>
              <a:rPr lang="en-US" sz="1800" baseline="30000" dirty="0" smtClean="0"/>
              <a:t>2</a:t>
            </a:r>
            <a:r>
              <a:rPr lang="en-US" sz="1800" dirty="0" smtClean="0"/>
              <a:t> + 0x</a:t>
            </a:r>
            <a:r>
              <a:rPr lang="en-US" sz="1800" baseline="30000" dirty="0" smtClean="0"/>
              <a:t>1</a:t>
            </a:r>
            <a:r>
              <a:rPr lang="en-US" sz="1800" dirty="0" smtClean="0"/>
              <a:t> + 1x</a:t>
            </a:r>
            <a:r>
              <a:rPr lang="en-US" sz="1800" baseline="30000" dirty="0" smtClean="0"/>
              <a:t>0</a:t>
            </a:r>
            <a:endParaRPr lang="en-US" sz="1800" dirty="0" smtClean="0"/>
          </a:p>
          <a:p>
            <a:r>
              <a:rPr lang="en-US" sz="1800" dirty="0" smtClean="0"/>
              <a:t>Module 2 arithmetic – </a:t>
            </a:r>
            <a:endParaRPr lang="en-US" sz="1800" dirty="0" smtClean="0"/>
          </a:p>
          <a:p>
            <a:pPr lvl="1"/>
            <a:r>
              <a:rPr lang="en-US" sz="1800" dirty="0" smtClean="0"/>
              <a:t>Addition and Subtraction are equivalent to exclusive OR.</a:t>
            </a:r>
            <a:endParaRPr lang="en-US" sz="1800" dirty="0" smtClean="0"/>
          </a:p>
          <a:p>
            <a:pPr lvl="1"/>
            <a:r>
              <a:rPr lang="en-US" sz="1800" dirty="0" smtClean="0"/>
              <a:t>Long division is carried the same way except that subtraction operation is again done module 2.</a:t>
            </a:r>
            <a:endParaRPr lang="en-US" sz="18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Protocol requires that sender to agree in advance with the receiver on the </a:t>
            </a:r>
            <a:r>
              <a:rPr lang="en-US" sz="1800" b="1" dirty="0" smtClean="0">
                <a:solidFill>
                  <a:srgbClr val="7030A0"/>
                </a:solidFill>
              </a:rPr>
              <a:t>generator polynomial</a:t>
            </a:r>
            <a:r>
              <a:rPr lang="en-US" sz="1800" dirty="0" smtClean="0"/>
              <a:t>, G(x).</a:t>
            </a:r>
            <a:endParaRPr lang="en-US" sz="1800" dirty="0" smtClean="0"/>
          </a:p>
          <a:p>
            <a:pPr lvl="1"/>
            <a:r>
              <a:rPr lang="en-US" sz="1800" dirty="0" smtClean="0"/>
              <a:t>Both high- and low-order bits must be 1.</a:t>
            </a:r>
            <a:endParaRPr lang="en-US" sz="1800" dirty="0" smtClean="0"/>
          </a:p>
          <a:p>
            <a:pPr lvl="1"/>
            <a:r>
              <a:rPr lang="en-US" sz="1800" dirty="0" smtClean="0"/>
              <a:t>CRC is computed for a frame of length m- bits corresponding that is longer than the G(x).</a:t>
            </a:r>
            <a:endParaRPr lang="en-US" sz="1800" dirty="0" smtClean="0"/>
          </a:p>
          <a:p>
            <a:pPr lvl="1"/>
            <a:r>
              <a:rPr lang="en-US" sz="1800" dirty="0" smtClean="0"/>
              <a:t>When the receiver gets a </a:t>
            </a:r>
            <a:r>
              <a:rPr lang="en-US" sz="1800" dirty="0" err="1" smtClean="0"/>
              <a:t>checksummed</a:t>
            </a:r>
            <a:r>
              <a:rPr lang="en-US" sz="1800" dirty="0" smtClean="0"/>
              <a:t> frame it divides it by G(x). If there the result is not equal to zero it means that there has been transmission error.</a:t>
            </a:r>
            <a:endParaRPr lang="en-US" sz="1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Algorithm:</a:t>
            </a:r>
            <a:endParaRPr lang="en-US" sz="1800" dirty="0" smtClean="0"/>
          </a:p>
          <a:p>
            <a:pPr marL="914400" lvl="1" indent="-457200">
              <a:buFont typeface="+mj-lt"/>
              <a:buAutoNum type="arabicPeriod"/>
            </a:pPr>
            <a:r>
              <a:rPr lang="en-US" sz="1800" dirty="0" smtClean="0"/>
              <a:t>Let r be the degree of G(x). Append r zero bits to the low-order end of the frame so it now contains </a:t>
            </a:r>
            <a:r>
              <a:rPr lang="en-US" sz="1800" dirty="0" err="1" smtClean="0"/>
              <a:t>m+r</a:t>
            </a:r>
            <a:r>
              <a:rPr lang="en-US" sz="1800" dirty="0" smtClean="0"/>
              <a:t> bits and corresponds to the polynomial </a:t>
            </a:r>
            <a:r>
              <a:rPr lang="en-US" sz="1800" dirty="0" err="1" smtClean="0"/>
              <a:t>x</a:t>
            </a:r>
            <a:r>
              <a:rPr lang="en-US" sz="1800" baseline="30000" dirty="0" err="1" smtClean="0"/>
              <a:t>r</a:t>
            </a:r>
            <a:r>
              <a:rPr lang="en-US" sz="1800" dirty="0" err="1" smtClean="0"/>
              <a:t>M</a:t>
            </a:r>
            <a:r>
              <a:rPr lang="en-US" sz="1800" dirty="0" smtClean="0"/>
              <a:t>(x)</a:t>
            </a:r>
            <a:endParaRPr lang="en-US" sz="1800" dirty="0" smtClean="0"/>
          </a:p>
          <a:p>
            <a:pPr marL="914400" lvl="1" indent="-457200">
              <a:buFont typeface="+mj-lt"/>
              <a:buAutoNum type="arabicPeriod"/>
            </a:pPr>
            <a:r>
              <a:rPr lang="en-US" sz="1800" dirty="0" smtClean="0"/>
              <a:t>Divide the bit string corresponding to G(x) into the bit string corresponding to </a:t>
            </a:r>
            <a:r>
              <a:rPr lang="en-US" sz="1800" dirty="0" err="1" smtClean="0"/>
              <a:t>x</a:t>
            </a:r>
            <a:r>
              <a:rPr lang="en-US" sz="1800" baseline="30000" dirty="0" err="1" smtClean="0"/>
              <a:t>r</a:t>
            </a:r>
            <a:r>
              <a:rPr lang="en-US" sz="1800" dirty="0" err="1" smtClean="0"/>
              <a:t>M</a:t>
            </a:r>
            <a:r>
              <a:rPr lang="en-US" sz="1800" dirty="0" smtClean="0"/>
              <a:t>(x) using modulo 2 division.</a:t>
            </a:r>
            <a:endParaRPr lang="en-US" sz="1800" dirty="0" smtClean="0"/>
          </a:p>
          <a:p>
            <a:pPr marL="914400" lvl="1" indent="-457200">
              <a:buFont typeface="+mj-lt"/>
              <a:buAutoNum type="arabicPeriod"/>
            </a:pPr>
            <a:r>
              <a:rPr lang="en-US" sz="1800" dirty="0" smtClean="0"/>
              <a:t>Subtract the </a:t>
            </a:r>
            <a:r>
              <a:rPr lang="en-US" sz="1800" dirty="0" err="1" smtClean="0"/>
              <a:t>remanider</a:t>
            </a:r>
            <a:r>
              <a:rPr lang="en-US" sz="1800" dirty="0" smtClean="0"/>
              <a:t> (which is always r or fewer bits) from the bit string corresponding to </a:t>
            </a:r>
            <a:r>
              <a:rPr lang="en-US" sz="1800" dirty="0" err="1" smtClean="0"/>
              <a:t>x</a:t>
            </a:r>
            <a:r>
              <a:rPr lang="en-US" sz="1800" baseline="30000" dirty="0" err="1" smtClean="0"/>
              <a:t>r</a:t>
            </a:r>
            <a:r>
              <a:rPr lang="en-US" sz="1800" dirty="0" err="1" smtClean="0"/>
              <a:t>M</a:t>
            </a:r>
            <a:r>
              <a:rPr lang="en-US" sz="1800" dirty="0" smtClean="0"/>
              <a:t>(x) using module 2 subtraction. The result is the </a:t>
            </a:r>
            <a:r>
              <a:rPr lang="en-US" sz="1800" dirty="0" err="1" smtClean="0"/>
              <a:t>checksummed</a:t>
            </a:r>
            <a:r>
              <a:rPr lang="en-US" sz="1800" dirty="0" smtClean="0"/>
              <a:t> frame, T(x), to be transmitted.</a:t>
            </a:r>
            <a:endParaRPr lang="en-US" sz="1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Example:</a:t>
            </a:r>
            <a:endParaRPr lang="en-US" sz="1800" dirty="0" smtClean="0"/>
          </a:p>
          <a:p>
            <a:pPr lvl="1"/>
            <a:r>
              <a:rPr lang="en-US" sz="1800" dirty="0" smtClean="0"/>
              <a:t>Frame: 		1101011111</a:t>
            </a:r>
            <a:endParaRPr lang="en-US" sz="1800" dirty="0" smtClean="0"/>
          </a:p>
          <a:p>
            <a:pPr lvl="1"/>
            <a:r>
              <a:rPr lang="en-US" sz="1800" dirty="0" smtClean="0"/>
              <a:t>Generator:	x</a:t>
            </a:r>
            <a:r>
              <a:rPr lang="en-US" sz="1800" baseline="30000" dirty="0" smtClean="0"/>
              <a:t>4</a:t>
            </a:r>
            <a:r>
              <a:rPr lang="en-US" sz="1800" dirty="0" smtClean="0"/>
              <a:t>+x+1</a:t>
            </a:r>
            <a:endParaRPr lang="en-US" sz="1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142400" y="0"/>
            <a:ext cx="6859200" cy="800240"/>
          </a:xfrm>
        </p:spPr>
        <p:txBody>
          <a:bodyPr/>
          <a:lstStyle/>
          <a:p>
            <a:pPr eaLnBrk="1" hangingPunct="1"/>
            <a:r>
              <a:rPr lang="en-US" smtClean="0">
                <a:latin typeface="Arial" panose="020B0604020202020204" pitchFamily="34" charset="0"/>
                <a:cs typeface="Arial" panose="020B0604020202020204" pitchFamily="34" charset="0"/>
              </a:rPr>
              <a:t>Error-Detecting Codes (3)</a:t>
            </a:r>
            <a:endParaRPr lang="en-US" smtClean="0">
              <a:latin typeface="Arial" panose="020B0604020202020204" pitchFamily="34" charset="0"/>
              <a:cs typeface="Arial" panose="020B0604020202020204" pitchFamily="34" charset="0"/>
            </a:endParaRPr>
          </a:p>
        </p:txBody>
      </p:sp>
      <p:sp>
        <p:nvSpPr>
          <p:cNvPr id="72707" name="Content Placeholder 2"/>
          <p:cNvSpPr>
            <a:spLocks noGrp="1"/>
          </p:cNvSpPr>
          <p:nvPr>
            <p:ph idx="1"/>
          </p:nvPr>
        </p:nvSpPr>
        <p:spPr>
          <a:xfrm>
            <a:off x="1142400" y="4458480"/>
            <a:ext cx="6859200"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calculation of the CRC</a:t>
            </a:r>
            <a:endParaRPr lang="en-US" smtClean="0">
              <a:latin typeface="Arial" panose="020B0604020202020204" pitchFamily="34" charset="0"/>
              <a:cs typeface="Arial" panose="020B0604020202020204" pitchFamily="34" charset="0"/>
            </a:endParaRPr>
          </a:p>
        </p:txBody>
      </p:sp>
      <p:pic>
        <p:nvPicPr>
          <p:cNvPr id="7270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4165" y="800240"/>
            <a:ext cx="4651395" cy="357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CRC </a:t>
            </a:r>
            <a:r>
              <a:rPr lang="en-US" dirty="0">
                <a:latin typeface="Arial" panose="020B0604020202020204" pitchFamily="34" charset="0"/>
                <a:cs typeface="Arial" panose="020B0604020202020204" pitchFamily="34" charset="0"/>
              </a:rPr>
              <a:t>Error-Detecting Codes</a:t>
            </a:r>
            <a:endParaRPr lang="en-US" dirty="0"/>
          </a:p>
        </p:txBody>
      </p:sp>
      <p:sp>
        <p:nvSpPr>
          <p:cNvPr id="3" name="Content Placeholder 2"/>
          <p:cNvSpPr>
            <a:spLocks noGrp="1"/>
          </p:cNvSpPr>
          <p:nvPr>
            <p:ph idx="1"/>
          </p:nvPr>
        </p:nvSpPr>
        <p:spPr>
          <a:xfrm>
            <a:off x="1714000" y="1200360"/>
            <a:ext cx="6287600" cy="3223586"/>
          </a:xfrm>
        </p:spPr>
        <p:txBody>
          <a:bodyPr/>
          <a:lstStyle/>
          <a:p>
            <a:pPr>
              <a:buFont typeface="Arial" panose="020B0604020202020204" pitchFamily="34" charset="0"/>
              <a:buChar char="•"/>
            </a:pPr>
            <a:r>
              <a:rPr lang="en-US" sz="1800" dirty="0" smtClean="0"/>
              <a:t>Certain polynomials hav</a:t>
            </a:r>
            <a:r>
              <a:rPr lang="en-US" dirty="0" smtClean="0"/>
              <a:t>e become international standards: IEEE 802</a:t>
            </a:r>
            <a:endParaRPr lang="en-US" dirty="0" smtClean="0"/>
          </a:p>
          <a:p>
            <a:pPr marL="0" indent="0">
              <a:buNone/>
            </a:pPr>
            <a:r>
              <a:rPr lang="en-US" sz="1500" dirty="0"/>
              <a:t>x</a:t>
            </a:r>
            <a:r>
              <a:rPr lang="en-US" sz="1500" baseline="30000" dirty="0" smtClean="0"/>
              <a:t>32</a:t>
            </a:r>
            <a:r>
              <a:rPr lang="en-US" sz="1500" dirty="0" smtClean="0"/>
              <a:t> + x</a:t>
            </a:r>
            <a:r>
              <a:rPr lang="en-US" sz="1500" baseline="30000" dirty="0" smtClean="0"/>
              <a:t>26</a:t>
            </a:r>
            <a:r>
              <a:rPr lang="en-US" sz="1500" dirty="0" smtClean="0"/>
              <a:t> + x</a:t>
            </a:r>
            <a:r>
              <a:rPr lang="en-US" sz="1500" baseline="30000" dirty="0" smtClean="0"/>
              <a:t>23</a:t>
            </a:r>
            <a:r>
              <a:rPr lang="en-US" sz="1500" dirty="0" smtClean="0"/>
              <a:t> + x</a:t>
            </a:r>
            <a:r>
              <a:rPr lang="en-US" sz="1500" baseline="30000" dirty="0" smtClean="0"/>
              <a:t>22</a:t>
            </a:r>
            <a:r>
              <a:rPr lang="en-US" sz="1500" dirty="0" smtClean="0"/>
              <a:t> + x</a:t>
            </a:r>
            <a:r>
              <a:rPr lang="en-US" sz="1500" baseline="30000" dirty="0" smtClean="0"/>
              <a:t>16</a:t>
            </a:r>
            <a:r>
              <a:rPr lang="en-US" sz="1500" dirty="0" smtClean="0"/>
              <a:t> + x</a:t>
            </a:r>
            <a:r>
              <a:rPr lang="en-US" sz="1500" baseline="30000" dirty="0" smtClean="0"/>
              <a:t>12</a:t>
            </a:r>
            <a:r>
              <a:rPr lang="en-US" sz="1500" dirty="0" smtClean="0"/>
              <a:t> + x</a:t>
            </a:r>
            <a:r>
              <a:rPr lang="en-US" sz="1500" baseline="30000" dirty="0" smtClean="0"/>
              <a:t>11</a:t>
            </a:r>
            <a:r>
              <a:rPr lang="en-US" sz="1500" dirty="0" smtClean="0"/>
              <a:t> + x</a:t>
            </a:r>
            <a:r>
              <a:rPr lang="en-US" sz="1500" baseline="30000" dirty="0" smtClean="0"/>
              <a:t>10</a:t>
            </a:r>
            <a:r>
              <a:rPr lang="en-US" sz="1500" dirty="0" smtClean="0"/>
              <a:t> +  x</a:t>
            </a:r>
            <a:r>
              <a:rPr lang="en-US" sz="1500" baseline="30000" dirty="0" smtClean="0"/>
              <a:t>8</a:t>
            </a:r>
            <a:r>
              <a:rPr lang="en-US" sz="1500" dirty="0" smtClean="0"/>
              <a:t> + x</a:t>
            </a:r>
            <a:r>
              <a:rPr lang="en-US" sz="1500" baseline="30000" dirty="0" smtClean="0"/>
              <a:t>7</a:t>
            </a:r>
            <a:r>
              <a:rPr lang="en-US" sz="1500" dirty="0" smtClean="0"/>
              <a:t> + x</a:t>
            </a:r>
            <a:r>
              <a:rPr lang="en-US" sz="1500" baseline="30000" dirty="0" smtClean="0"/>
              <a:t>4</a:t>
            </a:r>
            <a:r>
              <a:rPr lang="en-US" sz="1500" dirty="0" smtClean="0"/>
              <a:t> + x</a:t>
            </a:r>
            <a:r>
              <a:rPr lang="en-US" sz="1500" baseline="30000" dirty="0" smtClean="0"/>
              <a:t>2</a:t>
            </a:r>
            <a:r>
              <a:rPr lang="en-US" sz="1500" dirty="0" smtClean="0"/>
              <a:t> + x</a:t>
            </a:r>
            <a:r>
              <a:rPr lang="en-US" sz="1500" baseline="30000" dirty="0" smtClean="0"/>
              <a:t>1</a:t>
            </a:r>
            <a:r>
              <a:rPr lang="en-US" sz="1500" dirty="0" smtClean="0"/>
              <a:t> + 1</a:t>
            </a:r>
            <a:endParaRPr lang="en-US" sz="15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Elementary Data Link Protocols (1)</a:t>
            </a:r>
            <a:endParaRPr lang="en-US" dirty="0" smtClean="0">
              <a:latin typeface="Arial" panose="020B0604020202020204" pitchFamily="34" charset="0"/>
              <a:cs typeface="Arial" panose="020B0604020202020204" pitchFamily="34" charset="0"/>
            </a:endParaRPr>
          </a:p>
        </p:txBody>
      </p:sp>
      <p:sp>
        <p:nvSpPr>
          <p:cNvPr id="73731"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Utopian Simplex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Simplex Stop-and-Wait Protocol </a:t>
            </a:r>
            <a:endParaRPr lang="en-US" smtClean="0">
              <a:latin typeface="Arial" panose="020B0604020202020204" pitchFamily="34" charset="0"/>
              <a:cs typeface="Arial" panose="020B0604020202020204" pitchFamily="34" charset="0"/>
            </a:endParaRPr>
          </a:p>
          <a:p>
            <a:pPr lvl="1" eaLnBrk="1" hangingPunct="1">
              <a:buFontTx/>
              <a:buChar char="•"/>
            </a:pPr>
            <a:r>
              <a:rPr lang="en-US" sz="2100" smtClean="0">
                <a:latin typeface="Arial" panose="020B0604020202020204" pitchFamily="34" charset="0"/>
                <a:cs typeface="Arial" panose="020B0604020202020204" pitchFamily="34" charset="0"/>
              </a:rPr>
              <a:t>Error-Free Channel</a:t>
            </a:r>
            <a:endParaRPr lang="en-US" sz="2100"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Simplex Stop-and-Wait Protocol </a:t>
            </a:r>
            <a:endParaRPr lang="en-US" smtClean="0">
              <a:latin typeface="Arial" panose="020B0604020202020204" pitchFamily="34" charset="0"/>
              <a:cs typeface="Arial" panose="020B0604020202020204" pitchFamily="34" charset="0"/>
            </a:endParaRPr>
          </a:p>
          <a:p>
            <a:pPr lvl="1" eaLnBrk="1" hangingPunct="1">
              <a:buFontTx/>
              <a:buChar char="•"/>
            </a:pPr>
            <a:r>
              <a:rPr lang="en-US" sz="2100" smtClean="0">
                <a:latin typeface="Arial" panose="020B0604020202020204" pitchFamily="34" charset="0"/>
                <a:cs typeface="Arial" panose="020B0604020202020204" pitchFamily="34" charset="0"/>
              </a:rPr>
              <a:t>Noisy Channel</a:t>
            </a:r>
            <a:endParaRPr lang="en-US" sz="21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(2)</a:t>
            </a:r>
            <a:endParaRPr lang="en-US" smtClean="0">
              <a:latin typeface="Arial" panose="020B0604020202020204" pitchFamily="34" charset="0"/>
              <a:cs typeface="Arial" panose="020B0604020202020204" pitchFamily="34" charset="0"/>
            </a:endParaRPr>
          </a:p>
        </p:txBody>
      </p:sp>
      <p:sp>
        <p:nvSpPr>
          <p:cNvPr id="7475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Implementation of the physical, data link, and network layers.</a:t>
            </a:r>
            <a:endParaRPr lang="en-US" smtClean="0">
              <a:latin typeface="Arial" panose="020B0604020202020204" pitchFamily="34" charset="0"/>
              <a:cs typeface="Arial" panose="020B0604020202020204" pitchFamily="34" charset="0"/>
            </a:endParaRPr>
          </a:p>
        </p:txBody>
      </p:sp>
      <p:pic>
        <p:nvPicPr>
          <p:cNvPr id="747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6273" y="1214650"/>
            <a:ext cx="4851455" cy="27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Assumptions:</a:t>
            </a:r>
            <a:endParaRPr lang="en-US" sz="1800" dirty="0" smtClean="0"/>
          </a:p>
          <a:p>
            <a:pPr marL="914400" lvl="1" indent="-457200">
              <a:buFont typeface="+mj-lt"/>
              <a:buAutoNum type="arabicPeriod"/>
            </a:pPr>
            <a:r>
              <a:rPr lang="en-US" sz="1800" dirty="0" smtClean="0"/>
              <a:t>A wants to send a long stream of data to machine B.</a:t>
            </a:r>
            <a:endParaRPr lang="en-US" sz="1800" dirty="0" smtClean="0"/>
          </a:p>
          <a:p>
            <a:pPr marL="914400" lvl="1" indent="-457200">
              <a:buFont typeface="+mj-lt"/>
              <a:buAutoNum type="arabicPeriod"/>
            </a:pPr>
            <a:r>
              <a:rPr lang="en-US" sz="1800" dirty="0" smtClean="0"/>
              <a:t>It uses reliable connection-oriented service.</a:t>
            </a:r>
            <a:endParaRPr lang="en-US" sz="1800" dirty="0" smtClean="0"/>
          </a:p>
          <a:p>
            <a:pPr marL="914400" lvl="1" indent="-457200">
              <a:buFont typeface="+mj-lt"/>
              <a:buAutoNum type="arabicPeriod"/>
            </a:pPr>
            <a:r>
              <a:rPr lang="en-US" sz="1800" dirty="0" smtClean="0"/>
              <a:t>It assumes to have infinite supply of data ready to send,</a:t>
            </a:r>
            <a:endParaRPr lang="en-US" sz="1800" dirty="0" smtClean="0"/>
          </a:p>
          <a:p>
            <a:pPr marL="914400" lvl="1" indent="-457200">
              <a:buFont typeface="+mj-lt"/>
              <a:buAutoNum type="arabicPeriod"/>
            </a:pPr>
            <a:r>
              <a:rPr lang="en-US" sz="1800" dirty="0" smtClean="0"/>
              <a:t>It does not have to wait for data to be produced.</a:t>
            </a:r>
            <a:endParaRPr lang="en-US" sz="1800" dirty="0" smtClean="0"/>
          </a:p>
          <a:p>
            <a:pPr marL="914400" lvl="1" indent="-457200">
              <a:buFont typeface="+mj-lt"/>
              <a:buAutoNum type="arabicPeriod"/>
            </a:pPr>
            <a:r>
              <a:rPr lang="en-US" sz="1800" dirty="0" smtClean="0"/>
              <a:t>Machines A and B do not crash</a:t>
            </a:r>
            <a:endParaRPr lang="en-US" sz="1800" dirty="0" smtClean="0"/>
          </a:p>
          <a:p>
            <a:pPr marL="914400" lvl="1" indent="-457200">
              <a:buFont typeface="+mj-lt"/>
              <a:buAutoNum type="arabicPeriod"/>
            </a:pPr>
            <a:r>
              <a:rPr lang="en-US" sz="1800" dirty="0" smtClean="0"/>
              <a:t>Data link layer treads the data as packets of pure data whose every bit is to be delivered to the destination's network layer.</a:t>
            </a:r>
            <a:endParaRPr lang="en-US" sz="1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Data Link layer job is to:</a:t>
            </a:r>
            <a:endParaRPr lang="en-US" sz="1800" dirty="0" smtClean="0"/>
          </a:p>
          <a:p>
            <a:pPr lvl="1"/>
            <a:r>
              <a:rPr lang="en-US" sz="1800" dirty="0" smtClean="0"/>
              <a:t> FRAMEING: encapsulate the data packets in a frame by adding the header and trailer.</a:t>
            </a:r>
            <a:endParaRPr lang="en-US" sz="1800" dirty="0"/>
          </a:p>
        </p:txBody>
      </p:sp>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1160" y="2343560"/>
            <a:ext cx="6118501"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smtClean="0">
                <a:latin typeface="Arial" panose="020B0604020202020204" pitchFamily="34" charset="0"/>
                <a:cs typeface="Arial" panose="020B0604020202020204" pitchFamily="34" charset="0"/>
              </a:rPr>
              <a:t>Services Provided to the Network Layer</a:t>
            </a:r>
            <a:endParaRPr smtClean="0">
              <a:latin typeface="Arial" panose="020B0604020202020204" pitchFamily="34" charset="0"/>
              <a:cs typeface="Arial" panose="020B0604020202020204" pitchFamily="34" charset="0"/>
            </a:endParaRPr>
          </a:p>
        </p:txBody>
      </p:sp>
      <p:sp>
        <p:nvSpPr>
          <p:cNvPr id="15363" name="Content Placeholder 3"/>
          <p:cNvSpPr>
            <a:spLocks noGrp="1"/>
          </p:cNvSpPr>
          <p:nvPr>
            <p:ph idx="1"/>
          </p:nvPr>
        </p:nvSpPr>
        <p:spPr/>
        <p:txBody>
          <a:bodyPr/>
          <a:lstStyle/>
          <a:p>
            <a:r>
              <a:rPr lang="en-US" sz="1500" smtClean="0">
                <a:latin typeface="Arial" panose="020B0604020202020204" pitchFamily="34" charset="0"/>
                <a:cs typeface="Arial" panose="020B0604020202020204" pitchFamily="34" charset="0"/>
              </a:rPr>
              <a:t>Principal Service Function of the data link layer is to transfer the data from the network layer on the source machine to the network layer on the destination machine.</a:t>
            </a:r>
            <a:endParaRPr lang="en-US" sz="1500" smtClean="0">
              <a:latin typeface="Arial" panose="020B0604020202020204" pitchFamily="34" charset="0"/>
              <a:cs typeface="Arial" panose="020B0604020202020204" pitchFamily="34" charset="0"/>
            </a:endParaRPr>
          </a:p>
          <a:p>
            <a:pPr lvl="1"/>
            <a:r>
              <a:rPr lang="en-US" sz="1500" smtClean="0"/>
              <a:t>Process in the network layer that hands some bits to the data link layer for transmission.</a:t>
            </a:r>
            <a:endParaRPr lang="en-US" sz="1500" smtClean="0"/>
          </a:p>
          <a:p>
            <a:pPr lvl="1"/>
            <a:r>
              <a:rPr lang="en-US" sz="1500" smtClean="0"/>
              <a:t>Job of data link layer is to transmit the bits to the destination machine so they can be handed over to the network layer there (see figure in the next slide).</a:t>
            </a:r>
            <a:endParaRPr lang="en-US" sz="15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pPr lvl="1"/>
            <a:r>
              <a:rPr lang="en-US" sz="1800" dirty="0" smtClean="0"/>
              <a:t>Error Correction and Detection: </a:t>
            </a:r>
            <a:endParaRPr lang="en-US" sz="1800" dirty="0" smtClean="0"/>
          </a:p>
          <a:p>
            <a:pPr lvl="2"/>
            <a:r>
              <a:rPr lang="en-US" sz="1500" dirty="0" smtClean="0"/>
              <a:t>Control information is added to header, and </a:t>
            </a:r>
            <a:endParaRPr lang="en-US" sz="1500" dirty="0" smtClean="0"/>
          </a:p>
          <a:p>
            <a:pPr lvl="2"/>
            <a:r>
              <a:rPr lang="en-US" sz="1500" dirty="0" smtClean="0"/>
              <a:t>Checksum is added to trailer.</a:t>
            </a:r>
            <a:endParaRPr lang="en-US" sz="1500" dirty="0" smtClean="0"/>
          </a:p>
          <a:p>
            <a:pPr lvl="1"/>
            <a:r>
              <a:rPr lang="en-US" sz="1800" dirty="0" smtClean="0"/>
              <a:t>Frame is then transmitted to the other machine.</a:t>
            </a:r>
            <a:endParaRPr lang="en-US" sz="18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Elementary Data Link Protocols</a:t>
            </a:r>
            <a:endParaRPr lang="en-US" dirty="0"/>
          </a:p>
        </p:txBody>
      </p:sp>
      <p:sp>
        <p:nvSpPr>
          <p:cNvPr id="5" name="Content Placeholder 4"/>
          <p:cNvSpPr>
            <a:spLocks noGrp="1"/>
          </p:cNvSpPr>
          <p:nvPr>
            <p:ph idx="1"/>
          </p:nvPr>
        </p:nvSpPr>
        <p:spPr/>
        <p:txBody>
          <a:bodyPr/>
          <a:lstStyle/>
          <a:p>
            <a:r>
              <a:rPr lang="en-US" sz="1800" dirty="0" smtClean="0"/>
              <a:t>Library procedures:</a:t>
            </a:r>
            <a:endParaRPr lang="en-US" sz="1800" dirty="0" smtClean="0"/>
          </a:p>
          <a:p>
            <a:pPr lvl="1"/>
            <a:r>
              <a:rPr lang="en-US" sz="1800" dirty="0" err="1"/>
              <a:t>t</a:t>
            </a:r>
            <a:r>
              <a:rPr lang="en-US" sz="1800" dirty="0" err="1" smtClean="0"/>
              <a:t>o_physical_layer</a:t>
            </a:r>
            <a:endParaRPr lang="en-US" sz="1800" dirty="0" smtClean="0"/>
          </a:p>
          <a:p>
            <a:pPr lvl="1"/>
            <a:r>
              <a:rPr lang="en-US" sz="1800" dirty="0" err="1" smtClean="0"/>
              <a:t>from_physical_layer</a:t>
            </a:r>
            <a:endParaRPr lang="en-US" sz="1800" dirty="0" smtClean="0"/>
          </a:p>
          <a:p>
            <a:pPr lvl="1"/>
            <a:r>
              <a:rPr lang="en-US" sz="1800" dirty="0" err="1"/>
              <a:t>w</a:t>
            </a:r>
            <a:r>
              <a:rPr lang="en-US" sz="1800" dirty="0" err="1" smtClean="0"/>
              <a:t>ait_for_event</a:t>
            </a:r>
            <a:r>
              <a:rPr lang="en-US" sz="1800" dirty="0" smtClean="0"/>
              <a:t>(&amp;event)</a:t>
            </a:r>
            <a:endParaRPr lang="en-US" sz="1800" dirty="0" smtClean="0"/>
          </a:p>
          <a:p>
            <a:pPr lvl="2"/>
            <a:r>
              <a:rPr lang="en-US" sz="1500" dirty="0" smtClean="0"/>
              <a:t>event object will contain the information what has happened.</a:t>
            </a:r>
            <a:endParaRPr lang="en-US" sz="1500" dirty="0" smtClean="0"/>
          </a:p>
          <a:p>
            <a:pPr lvl="1"/>
            <a:r>
              <a:rPr lang="en-US" sz="1800" dirty="0" smtClean="0"/>
              <a:t>In the receiving end:</a:t>
            </a:r>
            <a:endParaRPr lang="en-US" sz="1800" dirty="0" smtClean="0"/>
          </a:p>
          <a:p>
            <a:pPr lvl="2"/>
            <a:r>
              <a:rPr lang="en-US" sz="1500" dirty="0" smtClean="0"/>
              <a:t>Data is being received and the checksum is being computed. </a:t>
            </a:r>
            <a:endParaRPr lang="en-US" sz="1500" dirty="0" smtClean="0"/>
          </a:p>
          <a:p>
            <a:pPr lvl="2"/>
            <a:r>
              <a:rPr lang="en-US" sz="1500" dirty="0" smtClean="0"/>
              <a:t>If the error has occurred the data link layer is being informed: event = </a:t>
            </a:r>
            <a:r>
              <a:rPr lang="en-US" sz="1500" dirty="0" err="1" smtClean="0"/>
              <a:t>chksum_err</a:t>
            </a:r>
            <a:endParaRPr lang="en-US" sz="1500" dirty="0" smtClean="0"/>
          </a:p>
          <a:p>
            <a:pPr lvl="2"/>
            <a:r>
              <a:rPr lang="en-US" sz="1500" dirty="0" smtClean="0"/>
              <a:t>If the data has arrived undamaged: event = </a:t>
            </a:r>
            <a:r>
              <a:rPr lang="en-US" sz="1500" dirty="0" err="1" smtClean="0"/>
              <a:t>frame_arrival</a:t>
            </a:r>
            <a:r>
              <a:rPr lang="en-US" sz="1500" dirty="0" smtClean="0"/>
              <a:t>.</a:t>
            </a:r>
            <a:endParaRPr lang="en-US" sz="1500" dirty="0" smtClean="0"/>
          </a:p>
          <a:p>
            <a:pPr lvl="2"/>
            <a:endParaRPr lang="en-US" sz="15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(3)</a:t>
            </a:r>
            <a:endParaRPr lang="en-US" smtClean="0">
              <a:latin typeface="Arial" panose="020B0604020202020204" pitchFamily="34" charset="0"/>
              <a:cs typeface="Arial" panose="020B0604020202020204" pitchFamily="34" charset="0"/>
            </a:endParaRPr>
          </a:p>
        </p:txBody>
      </p:sp>
      <p:sp>
        <p:nvSpPr>
          <p:cNvPr id="75779"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578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3148" y="1296818"/>
            <a:ext cx="6637705" cy="25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Box 4"/>
          <p:cNvSpPr txBox="1">
            <a:spLocks noChangeArrowheads="1"/>
          </p:cNvSpPr>
          <p:nvPr/>
        </p:nvSpPr>
        <p:spPr bwMode="auto">
          <a:xfrm>
            <a:off x="1942640" y="36010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(4)</a:t>
            </a:r>
            <a:endParaRPr lang="en-US" smtClean="0">
              <a:latin typeface="Arial" panose="020B0604020202020204" pitchFamily="34" charset="0"/>
              <a:cs typeface="Arial" panose="020B0604020202020204" pitchFamily="34" charset="0"/>
            </a:endParaRPr>
          </a:p>
        </p:txBody>
      </p:sp>
      <p:sp>
        <p:nvSpPr>
          <p:cNvPr id="76803"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68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52107" y="914560"/>
            <a:ext cx="5639786" cy="331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Box 5"/>
          <p:cNvSpPr txBox="1">
            <a:spLocks noChangeArrowheads="1"/>
          </p:cNvSpPr>
          <p:nvPr/>
        </p:nvSpPr>
        <p:spPr bwMode="auto">
          <a:xfrm>
            <a:off x="3771760" y="388688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Elementary Data Link Protocols (5)</a:t>
            </a:r>
            <a:endParaRPr lang="en-US" smtClean="0">
              <a:latin typeface="Arial" panose="020B0604020202020204" pitchFamily="34" charset="0"/>
              <a:cs typeface="Arial" panose="020B0604020202020204" pitchFamily="34" charset="0"/>
            </a:endParaRPr>
          </a:p>
        </p:txBody>
      </p:sp>
      <p:sp>
        <p:nvSpPr>
          <p:cNvPr id="77827" name="Content Placeholder 2"/>
          <p:cNvSpPr>
            <a:spLocks noGrp="1"/>
          </p:cNvSpPr>
          <p:nvPr>
            <p:ph idx="1"/>
          </p:nvPr>
        </p:nvSpPr>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Some definitions needed in the protocols to follow. These definitions are located in the file </a:t>
            </a:r>
            <a:r>
              <a:rPr lang="en-US" i="1" smtClean="0">
                <a:latin typeface="Arial" panose="020B0604020202020204" pitchFamily="34" charset="0"/>
                <a:cs typeface="Arial" panose="020B0604020202020204" pitchFamily="34" charset="0"/>
              </a:rPr>
              <a:t>protocol.h.</a:t>
            </a:r>
            <a:endParaRPr lang="en-US" smtClean="0">
              <a:latin typeface="Arial" panose="020B0604020202020204" pitchFamily="34" charset="0"/>
              <a:cs typeface="Arial" panose="020B0604020202020204" pitchFamily="34" charset="0"/>
            </a:endParaRPr>
          </a:p>
        </p:txBody>
      </p:sp>
      <p:pic>
        <p:nvPicPr>
          <p:cNvPr id="778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0153" y="1257520"/>
            <a:ext cx="5705283" cy="25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Utopian Simplex Protocol (1)</a:t>
            </a:r>
            <a:endParaRPr lang="en-US" smtClean="0">
              <a:latin typeface="Arial" panose="020B0604020202020204" pitchFamily="34" charset="0"/>
              <a:cs typeface="Arial" panose="020B0604020202020204" pitchFamily="34" charset="0"/>
            </a:endParaRPr>
          </a:p>
        </p:txBody>
      </p:sp>
      <p:sp>
        <p:nvSpPr>
          <p:cNvPr id="78851" name="Content Placeholder 2"/>
          <p:cNvSpPr>
            <a:spLocks noGrp="1"/>
          </p:cNvSpPr>
          <p:nvPr>
            <p:ph idx="1"/>
          </p:nvPr>
        </p:nvSpPr>
        <p:spPr>
          <a:xfrm>
            <a:off x="1142400" y="451564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A utopian simplex protocol.</a:t>
            </a:r>
            <a:endParaRPr lang="en-US" smtClean="0">
              <a:latin typeface="Arial" panose="020B0604020202020204" pitchFamily="34" charset="0"/>
              <a:cs typeface="Arial" panose="020B0604020202020204" pitchFamily="34" charset="0"/>
            </a:endParaRPr>
          </a:p>
        </p:txBody>
      </p:sp>
      <p:pic>
        <p:nvPicPr>
          <p:cNvPr id="788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800240"/>
            <a:ext cx="5072950" cy="36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Box 4"/>
          <p:cNvSpPr txBox="1">
            <a:spLocks noChangeArrowheads="1"/>
          </p:cNvSpPr>
          <p:nvPr/>
        </p:nvSpPr>
        <p:spPr bwMode="auto">
          <a:xfrm>
            <a:off x="2056960" y="42298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Utopian Simplex Protocol (2)</a:t>
            </a:r>
            <a:endParaRPr lang="en-US" smtClean="0">
              <a:latin typeface="Arial" panose="020B0604020202020204" pitchFamily="34" charset="0"/>
              <a:cs typeface="Arial" panose="020B0604020202020204" pitchFamily="34" charset="0"/>
            </a:endParaRPr>
          </a:p>
        </p:txBody>
      </p:sp>
      <p:sp>
        <p:nvSpPr>
          <p:cNvPr id="7987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utopian simplex protocol.</a:t>
            </a:r>
            <a:endParaRPr lang="en-US" smtClean="0">
              <a:latin typeface="Arial" panose="020B0604020202020204" pitchFamily="34" charset="0"/>
              <a:cs typeface="Arial" panose="020B0604020202020204" pitchFamily="34" charset="0"/>
            </a:endParaRPr>
          </a:p>
        </p:txBody>
      </p:sp>
      <p:pic>
        <p:nvPicPr>
          <p:cNvPr id="798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21115" y="1371840"/>
            <a:ext cx="5958930" cy="226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Utopian Simplex Protocol</a:t>
            </a:r>
            <a:endParaRPr lang="en-US" dirty="0"/>
          </a:p>
        </p:txBody>
      </p:sp>
      <p:sp>
        <p:nvSpPr>
          <p:cNvPr id="5" name="Content Placeholder 4"/>
          <p:cNvSpPr>
            <a:spLocks noGrp="1"/>
          </p:cNvSpPr>
          <p:nvPr>
            <p:ph idx="1"/>
          </p:nvPr>
        </p:nvSpPr>
        <p:spPr/>
        <p:txBody>
          <a:bodyPr/>
          <a:lstStyle/>
          <a:p>
            <a:r>
              <a:rPr lang="en-US" dirty="0" smtClean="0"/>
              <a:t>Unrealistic</a:t>
            </a:r>
            <a:endParaRPr lang="en-US" dirty="0" smtClean="0"/>
          </a:p>
          <a:p>
            <a:pPr lvl="1"/>
            <a:r>
              <a:rPr lang="en-US" dirty="0" smtClean="0"/>
              <a:t>It does not handle flow control</a:t>
            </a:r>
            <a:endParaRPr lang="en-US" dirty="0" smtClean="0"/>
          </a:p>
          <a:p>
            <a:pPr lvl="1"/>
            <a:r>
              <a:rPr lang="en-US" dirty="0" smtClean="0"/>
              <a:t>It does not handle error correction</a:t>
            </a:r>
            <a:endParaRPr lang="en-US" dirty="0" smtClean="0"/>
          </a:p>
          <a:p>
            <a:pPr lvl="1"/>
            <a:r>
              <a:rPr lang="en-US" dirty="0" smtClean="0"/>
              <a:t>Resembles connectionless service that relies on higher layer to solve those problems.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Simplex Stop-and-Wait Protocol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for a Noisy Channel (1)</a:t>
            </a:r>
            <a:endParaRPr lang="en-US" smtClean="0">
              <a:latin typeface="Arial" panose="020B0604020202020204" pitchFamily="34" charset="0"/>
              <a:cs typeface="Arial" panose="020B0604020202020204" pitchFamily="34" charset="0"/>
            </a:endParaRPr>
          </a:p>
        </p:txBody>
      </p:sp>
      <p:sp>
        <p:nvSpPr>
          <p:cNvPr id="80899" name="Content Placeholder 2"/>
          <p:cNvSpPr>
            <a:spLocks noGrp="1"/>
          </p:cNvSpPr>
          <p:nvPr>
            <p:ph idx="1"/>
          </p:nvPr>
        </p:nvSpPr>
        <p:spPr>
          <a:xfrm>
            <a:off x="1142400" y="4458480"/>
            <a:ext cx="6859200"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A simplex stop-and-wait protocol.</a:t>
            </a:r>
            <a:endParaRPr lang="en-US" smtClean="0">
              <a:latin typeface="Arial" panose="020B0604020202020204" pitchFamily="34" charset="0"/>
              <a:cs typeface="Arial" panose="020B0604020202020204" pitchFamily="34" charset="0"/>
            </a:endParaRPr>
          </a:p>
        </p:txBody>
      </p:sp>
      <p:pic>
        <p:nvPicPr>
          <p:cNvPr id="809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28320" y="971720"/>
            <a:ext cx="5430200" cy="347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Box 4"/>
          <p:cNvSpPr txBox="1">
            <a:spLocks noChangeArrowheads="1"/>
          </p:cNvSpPr>
          <p:nvPr/>
        </p:nvSpPr>
        <p:spPr bwMode="auto">
          <a:xfrm>
            <a:off x="2171280" y="405836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Simplex Stop-and-Wait Protocol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for a Noisy Channel (2)</a:t>
            </a:r>
            <a:endParaRPr lang="en-US" smtClean="0">
              <a:latin typeface="Arial" panose="020B0604020202020204" pitchFamily="34" charset="0"/>
              <a:cs typeface="Arial" panose="020B0604020202020204" pitchFamily="34" charset="0"/>
            </a:endParaRPr>
          </a:p>
        </p:txBody>
      </p:sp>
      <p:sp>
        <p:nvSpPr>
          <p:cNvPr id="81923" name="Content Placeholder 2"/>
          <p:cNvSpPr>
            <a:spLocks noGrp="1"/>
          </p:cNvSpPr>
          <p:nvPr>
            <p:ph idx="1"/>
          </p:nvPr>
        </p:nvSpPr>
        <p:spPr>
          <a:xfrm>
            <a:off x="1142400" y="4344160"/>
            <a:ext cx="6859200" cy="571600"/>
          </a:xfrm>
        </p:spPr>
        <p:txBody>
          <a:bodyPr/>
          <a:lstStyle/>
          <a:p>
            <a:pPr algn="ctr" eaLnBrk="1" hangingPunct="1">
              <a:buFontTx/>
              <a:buNone/>
            </a:pPr>
            <a:r>
              <a:rPr lang="en-US" smtClean="0">
                <a:latin typeface="Arial" panose="020B0604020202020204" pitchFamily="34" charset="0"/>
                <a:cs typeface="Arial" panose="020B0604020202020204" pitchFamily="34" charset="0"/>
              </a:rPr>
              <a:t>A simplex stop-and-wait protocol.</a:t>
            </a:r>
            <a:endParaRPr lang="en-US" smtClean="0">
              <a:latin typeface="Arial" panose="020B0604020202020204" pitchFamily="34" charset="0"/>
              <a:cs typeface="Arial" panose="020B0604020202020204" pitchFamily="34" charset="0"/>
            </a:endParaRPr>
          </a:p>
        </p:txBody>
      </p:sp>
      <p:pic>
        <p:nvPicPr>
          <p:cNvPr id="8192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2201" y="1429000"/>
            <a:ext cx="6599598" cy="22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Network Layer Services</a:t>
            </a:r>
            <a:endParaRPr lang="en-US"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gn="ctr">
              <a:buFontTx/>
              <a:buNone/>
              <a:defRPr/>
            </a:pPr>
            <a:r>
              <a:rPr lang="en-US" kern="1200" dirty="0" smtClean="0">
                <a:solidFill>
                  <a:srgbClr val="0033CC"/>
                </a:solidFill>
                <a:latin typeface="Arial" panose="020B0604020202020204" pitchFamily="34" charset="0"/>
                <a:cs typeface="Arial" panose="020B0604020202020204" pitchFamily="34" charset="0"/>
              </a:rPr>
              <a:t>(a) </a:t>
            </a:r>
            <a:r>
              <a:rPr lang="en-US" dirty="0" smtClean="0"/>
              <a:t>Virtual communication. </a:t>
            </a:r>
            <a:r>
              <a:rPr lang="en-US" kern="1200" dirty="0" smtClean="0">
                <a:solidFill>
                  <a:srgbClr val="0033CC"/>
                </a:solidFill>
                <a:latin typeface="Arial" panose="020B0604020202020204" pitchFamily="34" charset="0"/>
                <a:cs typeface="Arial" panose="020B0604020202020204" pitchFamily="34" charset="0"/>
              </a:rPr>
              <a:t>(b) </a:t>
            </a:r>
            <a:r>
              <a:rPr lang="en-US" dirty="0" smtClean="0"/>
              <a:t>Actual communication.</a:t>
            </a:r>
            <a:endParaRPr lang="en-US" dirty="0"/>
          </a:p>
        </p:txBody>
      </p:sp>
      <p:pic>
        <p:nvPicPr>
          <p:cNvPr id="163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800240"/>
            <a:ext cx="5248003" cy="320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Simplex Protocol</a:t>
            </a:r>
            <a:endParaRPr lang="en-US" dirty="0"/>
          </a:p>
        </p:txBody>
      </p:sp>
      <p:sp>
        <p:nvSpPr>
          <p:cNvPr id="5" name="Content Placeholder 4"/>
          <p:cNvSpPr>
            <a:spLocks noGrp="1"/>
          </p:cNvSpPr>
          <p:nvPr>
            <p:ph idx="1"/>
          </p:nvPr>
        </p:nvSpPr>
        <p:spPr/>
        <p:txBody>
          <a:bodyPr/>
          <a:lstStyle/>
          <a:p>
            <a:r>
              <a:rPr lang="en-US" dirty="0" smtClean="0"/>
              <a:t>Solves the problem of flow control.</a:t>
            </a:r>
            <a:endParaRPr lang="en-US" dirty="0" smtClean="0"/>
          </a:p>
          <a:p>
            <a:pPr lvl="1"/>
            <a:r>
              <a:rPr lang="en-US" dirty="0" smtClean="0"/>
              <a:t>Blocking acknowledgment of the reception of the frame partially achieves this.</a:t>
            </a:r>
            <a:endParaRPr lang="en-US" dirty="0" smtClean="0"/>
          </a:p>
          <a:p>
            <a:pPr lvl="1"/>
            <a:r>
              <a:rPr lang="en-US" dirty="0" smtClean="0"/>
              <a:t>If acknowledgment frame gets lost the protocol will fail.</a:t>
            </a:r>
            <a:endParaRPr lang="en-US" dirty="0" smtClean="0"/>
          </a:p>
          <a:p>
            <a:pPr lvl="1"/>
            <a:r>
              <a:rPr lang="en-US" dirty="0" smtClean="0"/>
              <a:t>Error correction is not implemented. </a:t>
            </a:r>
            <a:endParaRPr lang="en-US" dirty="0" smtClean="0"/>
          </a:p>
          <a:p>
            <a:pPr lvl="1"/>
            <a:r>
              <a:rPr lang="en-US" dirty="0" smtClean="0"/>
              <a:t>One direction only.</a:t>
            </a:r>
            <a:endParaRPr 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Sliding Window Protocols</a:t>
            </a:r>
            <a:endParaRPr lang="en-US" dirty="0"/>
          </a:p>
        </p:txBody>
      </p:sp>
      <p:sp>
        <p:nvSpPr>
          <p:cNvPr id="3" name="Content Placeholder 2"/>
          <p:cNvSpPr>
            <a:spLocks noGrp="1"/>
          </p:cNvSpPr>
          <p:nvPr>
            <p:ph idx="1"/>
          </p:nvPr>
        </p:nvSpPr>
        <p:spPr>
          <a:xfrm>
            <a:off x="1999800" y="1200360"/>
            <a:ext cx="5658840" cy="3223586"/>
          </a:xfrm>
        </p:spPr>
        <p:txBody>
          <a:bodyPr/>
          <a:lstStyle/>
          <a:p>
            <a:r>
              <a:rPr lang="en-US" sz="1800" dirty="0" smtClean="0"/>
              <a:t>Full duplex data transmission</a:t>
            </a:r>
            <a:endParaRPr lang="en-US" sz="1800" dirty="0" smtClean="0"/>
          </a:p>
          <a:p>
            <a:pPr lvl="1"/>
            <a:r>
              <a:rPr lang="en-US" sz="1800" dirty="0" smtClean="0"/>
              <a:t>Running two instances of one of the previous protocols,</a:t>
            </a:r>
            <a:endParaRPr lang="en-US" sz="1800" dirty="0" smtClean="0"/>
          </a:p>
          <a:p>
            <a:pPr lvl="1"/>
            <a:r>
              <a:rPr lang="en-US" sz="1800" dirty="0" smtClean="0"/>
              <a:t>Each uses separate data link for simplex data traffic in different directions (“forward” channel and “reverse” channel).</a:t>
            </a:r>
            <a:endParaRPr lang="en-US" sz="1800" dirty="0" smtClean="0"/>
          </a:p>
          <a:p>
            <a:r>
              <a:rPr lang="en-US" sz="1800" dirty="0" smtClean="0"/>
              <a:t>Better idea is to use the same channel in both directions.</a:t>
            </a:r>
            <a:endParaRPr lang="en-US" sz="1800" dirty="0" smtClean="0"/>
          </a:p>
          <a:p>
            <a:pPr lvl="1"/>
            <a:r>
              <a:rPr lang="en-US" sz="1800" dirty="0" smtClean="0"/>
              <a:t>A and B frames are intermixed with acknowledgment frames from A and B.</a:t>
            </a:r>
            <a:endParaRPr lang="en-US" sz="1800" dirty="0" smtClean="0"/>
          </a:p>
          <a:p>
            <a:pPr lvl="1"/>
            <a:r>
              <a:rPr lang="en-US" sz="1800" dirty="0" smtClean="0"/>
              <a:t>Kind field in the header of the incoming frame will be used to tell the difference.</a:t>
            </a:r>
            <a:endParaRPr lang="en-US" sz="1800" dirty="0" smtClean="0"/>
          </a:p>
          <a:p>
            <a:pPr lvl="1"/>
            <a:endParaRPr lang="en-US" sz="1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Sliding Window Protocols</a:t>
            </a:r>
            <a:endParaRPr lang="en-US" dirty="0"/>
          </a:p>
        </p:txBody>
      </p:sp>
      <p:sp>
        <p:nvSpPr>
          <p:cNvPr id="3" name="Content Placeholder 2"/>
          <p:cNvSpPr>
            <a:spLocks noGrp="1"/>
          </p:cNvSpPr>
          <p:nvPr>
            <p:ph idx="1"/>
          </p:nvPr>
        </p:nvSpPr>
        <p:spPr>
          <a:xfrm>
            <a:off x="1999800" y="1028880"/>
            <a:ext cx="5658840" cy="3223586"/>
          </a:xfrm>
        </p:spPr>
        <p:txBody>
          <a:bodyPr/>
          <a:lstStyle/>
          <a:p>
            <a:r>
              <a:rPr lang="en-US" sz="1800" dirty="0" smtClean="0"/>
              <a:t>In addition to being able to use duplex communication, the further protocol improvement would be to send the acknowledgment frame together with the new data frame. This provides for a “free ride”.</a:t>
            </a:r>
            <a:endParaRPr lang="en-US" sz="1800" dirty="0" smtClean="0"/>
          </a:p>
          <a:p>
            <a:r>
              <a:rPr lang="en-US" sz="1800" dirty="0" smtClean="0"/>
              <a:t>The technique of delaying the acknowledgment for a bit to be added to the next packet is know as </a:t>
            </a:r>
            <a:r>
              <a:rPr lang="en-US" sz="1800" b="1" dirty="0" smtClean="0">
                <a:solidFill>
                  <a:srgbClr val="7030A0"/>
                </a:solidFill>
              </a:rPr>
              <a:t>piggybacking</a:t>
            </a:r>
            <a:r>
              <a:rPr lang="en-US" sz="1800" dirty="0" smtClean="0"/>
              <a:t>.</a:t>
            </a:r>
            <a:endParaRPr lang="en-US" sz="1800" dirty="0" smtClean="0"/>
          </a:p>
          <a:p>
            <a:r>
              <a:rPr lang="en-US" sz="1800" dirty="0" smtClean="0"/>
              <a:t>This technique add another complication.</a:t>
            </a:r>
            <a:endParaRPr lang="en-US" sz="1800" dirty="0" smtClean="0"/>
          </a:p>
          <a:p>
            <a:pPr lvl="1"/>
            <a:r>
              <a:rPr lang="en-US" sz="1800" dirty="0" smtClean="0"/>
              <a:t>If the data frame is available within a short time period (less than </a:t>
            </a:r>
            <a:r>
              <a:rPr lang="en-US" sz="1800" dirty="0" err="1" smtClean="0"/>
              <a:t>msec</a:t>
            </a:r>
            <a:r>
              <a:rPr lang="en-US" sz="1800" dirty="0" smtClean="0"/>
              <a:t>) it will use piggybacking.</a:t>
            </a:r>
            <a:endParaRPr lang="en-US" sz="1800" dirty="0" smtClean="0"/>
          </a:p>
          <a:p>
            <a:pPr lvl="1"/>
            <a:r>
              <a:rPr lang="en-US" sz="1800" dirty="0" smtClean="0"/>
              <a:t>Otherwise, it will send separate acknowledgment.</a:t>
            </a:r>
            <a:endParaRPr lang="en-US" sz="18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1800" dirty="0" smtClean="0"/>
              <a:t>At any instant of time the sender maintains a set of sequences numbers that correspond to frames that are permitted to be send.</a:t>
            </a:r>
            <a:endParaRPr lang="en-US" sz="1800" dirty="0" smtClean="0"/>
          </a:p>
          <a:p>
            <a:r>
              <a:rPr lang="en-US" sz="1800" dirty="0" smtClean="0"/>
              <a:t>Those frames are said to fall within a </a:t>
            </a:r>
            <a:r>
              <a:rPr lang="en-US" sz="1800" b="1" dirty="0" smtClean="0">
                <a:solidFill>
                  <a:srgbClr val="7030A0"/>
                </a:solidFill>
              </a:rPr>
              <a:t>sending window</a:t>
            </a:r>
            <a:r>
              <a:rPr lang="en-US" sz="1800" dirty="0" smtClean="0"/>
              <a:t>.</a:t>
            </a:r>
            <a:endParaRPr lang="en-US" sz="1800" dirty="0" smtClean="0"/>
          </a:p>
          <a:p>
            <a:r>
              <a:rPr lang="en-US" sz="1800" dirty="0" smtClean="0"/>
              <a:t>Receiver also maintains a </a:t>
            </a:r>
            <a:r>
              <a:rPr lang="en-US" sz="1800" b="1" dirty="0" smtClean="0">
                <a:solidFill>
                  <a:srgbClr val="7030A0"/>
                </a:solidFill>
              </a:rPr>
              <a:t>receiving window</a:t>
            </a:r>
            <a:r>
              <a:rPr lang="en-US" sz="1800" dirty="0" smtClean="0"/>
              <a:t> that corresponds to the set of frames that it is permitted to accept.</a:t>
            </a:r>
            <a:endParaRPr lang="en-US" sz="1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a:t>
            </a:r>
            <a:endParaRPr lang="en-US" dirty="0"/>
          </a:p>
        </p:txBody>
      </p:sp>
      <p:sp>
        <p:nvSpPr>
          <p:cNvPr id="3" name="Content Placeholder 2"/>
          <p:cNvSpPr>
            <a:spLocks noGrp="1"/>
          </p:cNvSpPr>
          <p:nvPr>
            <p:ph idx="1"/>
          </p:nvPr>
        </p:nvSpPr>
        <p:spPr/>
        <p:txBody>
          <a:bodyPr/>
          <a:lstStyle/>
          <a:p>
            <a:r>
              <a:rPr lang="en-US" sz="1800" dirty="0" smtClean="0"/>
              <a:t>The sequence numbers within the sender’s window represent the frames that have been sent or can be sent but are not yet been acknowledged.</a:t>
            </a:r>
            <a:endParaRPr lang="en-US" sz="1800" dirty="0" smtClean="0"/>
          </a:p>
          <a:p>
            <a:r>
              <a:rPr lang="en-US" sz="1800" dirty="0" smtClean="0"/>
              <a:t>Whenever the a new packet arrives from the network layer, it is given the next highest sequence number, and</a:t>
            </a:r>
            <a:endParaRPr lang="en-US" sz="1800" dirty="0" smtClean="0"/>
          </a:p>
          <a:p>
            <a:r>
              <a:rPr lang="en-US" sz="1800" dirty="0" smtClean="0"/>
              <a:t>The upper edge of the window is advanced by one.</a:t>
            </a:r>
            <a:endParaRPr lang="en-US" sz="1800" dirty="0" smtClean="0"/>
          </a:p>
          <a:p>
            <a:r>
              <a:rPr lang="en-US" sz="1800" dirty="0" smtClean="0"/>
              <a:t>When acknowledgement arrives the lower edge is advance by one.</a:t>
            </a:r>
            <a:endParaRPr lang="en-US" sz="1800" dirty="0" smtClean="0"/>
          </a:p>
          <a:p>
            <a:r>
              <a:rPr lang="en-US" sz="1800" dirty="0" smtClean="0"/>
              <a:t>This is how the protocol maintains the list of unacknowledged frames. </a:t>
            </a:r>
            <a:endParaRPr lang="en-US" sz="18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428200" y="0"/>
            <a:ext cx="6173280" cy="800240"/>
          </a:xfrm>
        </p:spPr>
        <p:txBody>
          <a:bodyPr/>
          <a:lstStyle/>
          <a:p>
            <a:pPr eaLnBrk="1" hangingPunct="1"/>
            <a:r>
              <a:rPr lang="en-US" dirty="0" smtClean="0">
                <a:latin typeface="Arial" panose="020B0604020202020204" pitchFamily="34" charset="0"/>
                <a:cs typeface="Arial" panose="020B0604020202020204" pitchFamily="34" charset="0"/>
              </a:rPr>
              <a:t>Sliding Window Protocols</a:t>
            </a:r>
            <a:endParaRPr lang="en-US" dirty="0" smtClean="0">
              <a:latin typeface="Arial" panose="020B0604020202020204" pitchFamily="34" charset="0"/>
              <a:cs typeface="Arial" panose="020B0604020202020204" pitchFamily="34" charset="0"/>
            </a:endParaRPr>
          </a:p>
        </p:txBody>
      </p:sp>
      <p:sp>
        <p:nvSpPr>
          <p:cNvPr id="86019" name="Content Placeholder 2"/>
          <p:cNvSpPr>
            <a:spLocks noGrp="1"/>
          </p:cNvSpPr>
          <p:nvPr>
            <p:ph idx="1"/>
          </p:nvPr>
        </p:nvSpPr>
        <p:spPr>
          <a:xfrm>
            <a:off x="1999800" y="4058360"/>
            <a:ext cx="5658840" cy="537066"/>
          </a:xfrm>
        </p:spPr>
        <p:txBody>
          <a:bodyPr/>
          <a:lstStyle/>
          <a:p>
            <a:pPr marL="0" indent="0" algn="ctr" eaLnBrk="1" hangingPunct="1">
              <a:buFontTx/>
              <a:buNone/>
            </a:pPr>
            <a:r>
              <a:rPr lang="en-US" sz="1500" dirty="0" smtClean="0">
                <a:latin typeface="Arial" panose="020B0604020202020204" pitchFamily="34" charset="0"/>
                <a:cs typeface="Arial" panose="020B0604020202020204" pitchFamily="34" charset="0"/>
              </a:rPr>
              <a:t>A sliding window of size 1, with a 3-bit sequence number. </a:t>
            </a:r>
            <a:br>
              <a:rPr lang="en-US" sz="1500" dirty="0" smtClean="0">
                <a:latin typeface="Arial" panose="020B0604020202020204" pitchFamily="34" charset="0"/>
                <a:cs typeface="Arial" panose="020B0604020202020204" pitchFamily="34" charset="0"/>
              </a:rPr>
            </a:br>
            <a:r>
              <a:rPr lang="en-US" sz="1500" dirty="0" smtClean="0">
                <a:solidFill>
                  <a:srgbClr val="0033CC"/>
                </a:solidFill>
                <a:latin typeface="Arial" panose="020B0604020202020204" pitchFamily="34" charset="0"/>
                <a:cs typeface="Arial" panose="020B0604020202020204" pitchFamily="34" charset="0"/>
              </a:rPr>
              <a:t>(a)</a:t>
            </a:r>
            <a:r>
              <a:rPr lang="en-US" sz="1500" dirty="0" smtClean="0">
                <a:latin typeface="Arial" panose="020B0604020202020204" pitchFamily="34" charset="0"/>
                <a:cs typeface="Arial" panose="020B0604020202020204" pitchFamily="34" charset="0"/>
              </a:rPr>
              <a:t> Initially.  </a:t>
            </a:r>
            <a:r>
              <a:rPr lang="en-US" sz="1500" dirty="0" smtClean="0">
                <a:solidFill>
                  <a:srgbClr val="0033CC"/>
                </a:solidFill>
                <a:latin typeface="Arial" panose="020B0604020202020204" pitchFamily="34" charset="0"/>
                <a:cs typeface="Arial" panose="020B0604020202020204" pitchFamily="34" charset="0"/>
              </a:rPr>
              <a:t>(b)</a:t>
            </a:r>
            <a:r>
              <a:rPr lang="en-US" sz="1500" dirty="0" smtClean="0">
                <a:latin typeface="Arial" panose="020B0604020202020204" pitchFamily="34" charset="0"/>
                <a:cs typeface="Arial" panose="020B0604020202020204" pitchFamily="34" charset="0"/>
              </a:rPr>
              <a:t> After the first frame has been sent.</a:t>
            </a:r>
            <a:endParaRPr lang="en-US" sz="1500" dirty="0" smtClean="0">
              <a:latin typeface="Arial" panose="020B0604020202020204" pitchFamily="34" charset="0"/>
              <a:cs typeface="Arial" panose="020B0604020202020204" pitchFamily="34" charset="0"/>
            </a:endParaRPr>
          </a:p>
        </p:txBody>
      </p:sp>
      <p:pic>
        <p:nvPicPr>
          <p:cNvPr id="860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0040" y="734745"/>
            <a:ext cx="3272410" cy="33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Sliding Window Protocols</a:t>
            </a:r>
            <a:endParaRPr lang="en-US" dirty="0" smtClean="0">
              <a:latin typeface="Arial" panose="020B0604020202020204" pitchFamily="34" charset="0"/>
              <a:cs typeface="Arial" panose="020B0604020202020204" pitchFamily="34" charset="0"/>
            </a:endParaRPr>
          </a:p>
        </p:txBody>
      </p:sp>
      <p:sp>
        <p:nvSpPr>
          <p:cNvPr id="87043" name="Content Placeholder 2"/>
          <p:cNvSpPr>
            <a:spLocks noGrp="1"/>
          </p:cNvSpPr>
          <p:nvPr>
            <p:ph idx="1"/>
          </p:nvPr>
        </p:nvSpPr>
        <p:spPr>
          <a:xfrm>
            <a:off x="1142400" y="4001200"/>
            <a:ext cx="6859200" cy="857400"/>
          </a:xfrm>
        </p:spPr>
        <p:txBody>
          <a:bodyPr/>
          <a:lstStyle/>
          <a:p>
            <a:pPr marL="0" indent="0" algn="ctr" eaLnBrk="1" hangingPunct="1">
              <a:buFontTx/>
              <a:buNone/>
            </a:pPr>
            <a:r>
              <a:rPr lang="en-US" sz="1500" dirty="0" smtClean="0">
                <a:latin typeface="Arial" panose="020B0604020202020204" pitchFamily="34" charset="0"/>
                <a:cs typeface="Arial" panose="020B0604020202020204" pitchFamily="34" charset="0"/>
              </a:rPr>
              <a:t>A sliding window of size 1, with a 3-bit sequence number</a:t>
            </a:r>
            <a:endParaRPr lang="en-US" sz="1500" dirty="0" smtClean="0">
              <a:latin typeface="Arial" panose="020B0604020202020204" pitchFamily="34" charset="0"/>
              <a:cs typeface="Arial" panose="020B0604020202020204" pitchFamily="34" charset="0"/>
            </a:endParaRPr>
          </a:p>
          <a:p>
            <a:pPr marL="0" indent="0" algn="ctr" eaLnBrk="1" hangingPunct="1">
              <a:buFontTx/>
              <a:buNone/>
            </a:pPr>
            <a:r>
              <a:rPr lang="en-US" sz="1500" dirty="0" smtClean="0">
                <a:solidFill>
                  <a:srgbClr val="0033CC"/>
                </a:solidFill>
                <a:latin typeface="Arial" panose="020B0604020202020204" pitchFamily="34" charset="0"/>
                <a:cs typeface="Arial" panose="020B0604020202020204" pitchFamily="34" charset="0"/>
              </a:rPr>
              <a:t>(c) </a:t>
            </a:r>
            <a:r>
              <a:rPr lang="en-US" sz="1500" dirty="0" smtClean="0">
                <a:latin typeface="Arial" panose="020B0604020202020204" pitchFamily="34" charset="0"/>
                <a:cs typeface="Arial" panose="020B0604020202020204" pitchFamily="34" charset="0"/>
              </a:rPr>
              <a:t>After the first frame has been received. </a:t>
            </a:r>
            <a:r>
              <a:rPr lang="en-US" sz="1500" dirty="0" smtClean="0">
                <a:solidFill>
                  <a:srgbClr val="0033CC"/>
                </a:solidFill>
                <a:latin typeface="Arial" panose="020B0604020202020204" pitchFamily="34" charset="0"/>
                <a:cs typeface="Arial" panose="020B0604020202020204" pitchFamily="34" charset="0"/>
              </a:rPr>
              <a:t>(d) </a:t>
            </a:r>
            <a:r>
              <a:rPr lang="en-US" sz="1500" dirty="0" smtClean="0">
                <a:latin typeface="Arial" panose="020B0604020202020204" pitchFamily="34" charset="0"/>
                <a:cs typeface="Arial" panose="020B0604020202020204" pitchFamily="34" charset="0"/>
              </a:rPr>
              <a:t>After the first acknowledgement has been received.</a:t>
            </a:r>
            <a:endParaRPr lang="en-US" sz="1500" dirty="0" smtClean="0">
              <a:latin typeface="Arial" panose="020B0604020202020204" pitchFamily="34" charset="0"/>
              <a:cs typeface="Arial" panose="020B0604020202020204" pitchFamily="34" charset="0"/>
            </a:endParaRPr>
          </a:p>
        </p:txBody>
      </p:sp>
      <p:pic>
        <p:nvPicPr>
          <p:cNvPr id="8704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14480" y="914560"/>
            <a:ext cx="2572200" cy="316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040" y="1028880"/>
            <a:ext cx="543020" cy="22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040" y="2572200"/>
            <a:ext cx="643050" cy="29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Sliding Window Protocols (1)</a:t>
            </a:r>
            <a:endParaRPr lang="en-US" dirty="0" smtClean="0">
              <a:latin typeface="Arial" panose="020B0604020202020204" pitchFamily="34" charset="0"/>
              <a:cs typeface="Arial" panose="020B0604020202020204" pitchFamily="34" charset="0"/>
            </a:endParaRPr>
          </a:p>
        </p:txBody>
      </p:sp>
      <p:sp>
        <p:nvSpPr>
          <p:cNvPr id="82947"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pic>
        <p:nvPicPr>
          <p:cNvPr id="829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040" y="1257520"/>
            <a:ext cx="6347141" cy="215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Box 4"/>
          <p:cNvSpPr txBox="1">
            <a:spLocks noChangeArrowheads="1"/>
          </p:cNvSpPr>
          <p:nvPr/>
        </p:nvSpPr>
        <p:spPr bwMode="auto">
          <a:xfrm>
            <a:off x="1714000" y="342960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Sliding Window Protocols (2)</a:t>
            </a:r>
            <a:endParaRPr lang="en-US" smtClean="0">
              <a:latin typeface="Arial" panose="020B0604020202020204" pitchFamily="34" charset="0"/>
              <a:cs typeface="Arial" panose="020B0604020202020204" pitchFamily="34" charset="0"/>
            </a:endParaRPr>
          </a:p>
        </p:txBody>
      </p:sp>
      <p:sp>
        <p:nvSpPr>
          <p:cNvPr id="83971"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sp>
        <p:nvSpPr>
          <p:cNvPr id="83972" name="TextBox 4"/>
          <p:cNvSpPr txBox="1">
            <a:spLocks noChangeArrowheads="1"/>
          </p:cNvSpPr>
          <p:nvPr/>
        </p:nvSpPr>
        <p:spPr bwMode="auto">
          <a:xfrm>
            <a:off x="1428200" y="3944040"/>
            <a:ext cx="80024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pic>
        <p:nvPicPr>
          <p:cNvPr id="8397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1330" y="909797"/>
            <a:ext cx="6002990" cy="316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Sliding Window Protocols (3)</a:t>
            </a:r>
            <a:endParaRPr lang="en-US" smtClean="0">
              <a:latin typeface="Arial" panose="020B0604020202020204" pitchFamily="34" charset="0"/>
              <a:cs typeface="Arial" panose="020B0604020202020204" pitchFamily="34" charset="0"/>
            </a:endParaRPr>
          </a:p>
        </p:txBody>
      </p:sp>
      <p:sp>
        <p:nvSpPr>
          <p:cNvPr id="84995" name="Content Placeholder 2"/>
          <p:cNvSpPr>
            <a:spLocks noGrp="1"/>
          </p:cNvSpPr>
          <p:nvPr>
            <p:ph idx="1"/>
          </p:nvPr>
        </p:nvSpPr>
        <p:spPr/>
        <p:txBody>
          <a:bodyPr/>
          <a:lstStyle/>
          <a:p>
            <a:pPr algn="ctr" eaLnBrk="1" hangingPunct="1">
              <a:buFontTx/>
              <a:buNone/>
            </a:pPr>
            <a:r>
              <a:rPr lang="en-US" smtClean="0">
                <a:latin typeface="Arial" panose="020B0604020202020204" pitchFamily="34" charset="0"/>
                <a:cs typeface="Arial" panose="020B0604020202020204" pitchFamily="34" charset="0"/>
              </a:rPr>
              <a:t>A positive acknowledgement with retransmission protocol.</a:t>
            </a:r>
            <a:endParaRPr lang="en-US" smtClean="0">
              <a:latin typeface="Arial" panose="020B0604020202020204" pitchFamily="34" charset="0"/>
              <a:cs typeface="Arial" panose="020B0604020202020204" pitchFamily="34" charset="0"/>
            </a:endParaRPr>
          </a:p>
        </p:txBody>
      </p:sp>
      <p:pic>
        <p:nvPicPr>
          <p:cNvPr id="8499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12720" y="768088"/>
            <a:ext cx="6245920" cy="339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ppt72BC.tmp</Template>
  <TotalTime>0</TotalTime>
  <Words>36127</Words>
  <Application>WPS 演示</Application>
  <PresentationFormat>On-screen Show (4:3)</PresentationFormat>
  <Paragraphs>1227</Paragraphs>
  <Slides>147</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0</vt:i4>
      </vt:variant>
      <vt:variant>
        <vt:lpstr>幻灯片标题</vt:lpstr>
      </vt:variant>
      <vt:variant>
        <vt:i4>147</vt:i4>
      </vt:variant>
    </vt:vector>
  </HeadingPairs>
  <TitlesOfParts>
    <vt:vector size="158" baseType="lpstr">
      <vt:lpstr>Arial</vt:lpstr>
      <vt:lpstr>SimSun</vt:lpstr>
      <vt:lpstr>Wingdings</vt:lpstr>
      <vt:lpstr>Times New Roman</vt:lpstr>
      <vt:lpstr>Microsoft YaHei</vt:lpstr>
      <vt:lpstr>Arial Unicode MS</vt:lpstr>
      <vt:lpstr>Calibri</vt:lpstr>
      <vt:lpstr>Arial Unicode MS</vt:lpstr>
      <vt:lpstr>Tannenbaum</vt:lpstr>
      <vt:lpstr>Custom Design</vt:lpstr>
      <vt:lpstr>1_Tannenbaum</vt:lpstr>
      <vt:lpstr>The Data Link Layer</vt:lpstr>
      <vt:lpstr>Data Link Layer Design Issues</vt:lpstr>
      <vt:lpstr>Data Link Layer</vt:lpstr>
      <vt:lpstr>Data Link Layer</vt:lpstr>
      <vt:lpstr>Data Link Layer Design Issues</vt:lpstr>
      <vt:lpstr>Data Link Layer Design Issues</vt:lpstr>
      <vt:lpstr>Packets and Frames</vt:lpstr>
      <vt:lpstr>Services Provided to the Network Layer</vt:lpstr>
      <vt:lpstr>Network Layer Services</vt:lpstr>
      <vt:lpstr>Possible Services Offered</vt:lpstr>
      <vt:lpstr>Unacknowledged Connectionless Service</vt:lpstr>
      <vt:lpstr>Acknowledged Connectionless Service</vt:lpstr>
      <vt:lpstr>Acknowledged Connection Oriented  Service</vt:lpstr>
      <vt:lpstr>Acknowledged Connection Oriented  Service</vt:lpstr>
      <vt:lpstr>Framing</vt:lpstr>
      <vt:lpstr>Framing</vt:lpstr>
      <vt:lpstr>Framing Methods</vt:lpstr>
      <vt:lpstr>Byte Count Framing Method</vt:lpstr>
      <vt:lpstr>Framing (1)</vt:lpstr>
      <vt:lpstr>Flag Bytes with Byte Staffing Framing Method</vt:lpstr>
      <vt:lpstr>Framing (2)</vt:lpstr>
      <vt:lpstr>Flag Bits with Bit Stuffing Framing Method</vt:lpstr>
      <vt:lpstr>Framing (3)</vt:lpstr>
      <vt:lpstr>Framing</vt:lpstr>
      <vt:lpstr>Error Control</vt:lpstr>
      <vt:lpstr>Error Control</vt:lpstr>
      <vt:lpstr>Flow Control</vt:lpstr>
      <vt:lpstr>Feedback-based Flow Control</vt:lpstr>
      <vt:lpstr>Rate-based Flow Control</vt:lpstr>
      <vt:lpstr>Error Detection and Correction</vt:lpstr>
      <vt:lpstr>Error Detection and Correction</vt:lpstr>
      <vt:lpstr>Error Detection and Correction</vt:lpstr>
      <vt:lpstr>Error Detection &amp; Correction Code (1)</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Hamming Code</vt:lpstr>
      <vt:lpstr>The Hamming Code </vt:lpstr>
      <vt:lpstr>Hamming Code</vt:lpstr>
      <vt:lpstr>Hamming Code</vt:lpstr>
      <vt:lpstr>Hamming Code</vt:lpstr>
      <vt:lpstr>Hamming Codes</vt:lpstr>
      <vt:lpstr>Hamming Code</vt:lpstr>
      <vt:lpstr>Hamming Code</vt:lpstr>
      <vt:lpstr>Hamming Code</vt:lpstr>
      <vt:lpstr>Error Detection Codes (2)</vt:lpstr>
      <vt:lpstr>Convolutional Codes</vt:lpstr>
      <vt:lpstr>Error Detection Codes (3)</vt:lpstr>
      <vt:lpstr>Convolutional Encoders</vt:lpstr>
      <vt:lpstr>Convolutional Encoders</vt:lpstr>
      <vt:lpstr>Convolutional Encoders</vt:lpstr>
      <vt:lpstr>Example of the Convolutional Encoder</vt:lpstr>
      <vt:lpstr>Trellis Diagram</vt:lpstr>
      <vt:lpstr>Trellis Diagram</vt:lpstr>
      <vt:lpstr>Trellis Diagram</vt:lpstr>
      <vt:lpstr>Trellis Diagram</vt:lpstr>
      <vt:lpstr>Viterbi Algorithm</vt:lpstr>
      <vt:lpstr>Error-Detecting Codes (1)</vt:lpstr>
      <vt:lpstr>Parity Bit Error Detection</vt:lpstr>
      <vt:lpstr>Parity Bit Error Detection</vt:lpstr>
      <vt:lpstr>Parity Error-Detecting Codes (2)</vt:lpstr>
      <vt:lpstr>Parity Error-Detecting Codes</vt:lpstr>
      <vt:lpstr>Checksum Error-Detecting Codes</vt:lpstr>
      <vt:lpstr>Checksum Error-Detecting Codes</vt:lpstr>
      <vt:lpstr>Checksum Error-Detecting Codes</vt:lpstr>
      <vt:lpstr>CRC Error-Detecting Codes</vt:lpstr>
      <vt:lpstr>CRC Error-Detecting Codes</vt:lpstr>
      <vt:lpstr>CRC Error-Detecting Codes</vt:lpstr>
      <vt:lpstr>CRC Error-Detecting Codes</vt:lpstr>
      <vt:lpstr>Error-Detecting Codes (3)</vt:lpstr>
      <vt:lpstr>CRC Error-Detecting Codes</vt:lpstr>
      <vt:lpstr>Elementary Data Link Protocols (1)</vt:lpstr>
      <vt:lpstr>Elementary Data Link Protocols (2)</vt:lpstr>
      <vt:lpstr>Elementary Data Link Protocols</vt:lpstr>
      <vt:lpstr>Elementary Data Link Protocols</vt:lpstr>
      <vt:lpstr>Elementary Data Link Protocols</vt:lpstr>
      <vt:lpstr>Elementary Data Link Protocols</vt:lpstr>
      <vt:lpstr>Elementary Data Link Protocols (3)</vt:lpstr>
      <vt:lpstr>Elementary Data Link Protocols (4)</vt:lpstr>
      <vt:lpstr>Elementary Data Link Protocols (5)</vt:lpstr>
      <vt:lpstr>Utopian Simplex Protocol (1)</vt:lpstr>
      <vt:lpstr>Utopian Simplex Protocol (2)</vt:lpstr>
      <vt:lpstr>Utopian Simplex Protocol</vt:lpstr>
      <vt:lpstr>Simplex Stop-and-Wait Protocol  for a Noisy Channel (1)</vt:lpstr>
      <vt:lpstr>Simplex Stop-and-Wait Protocol  for a Noisy Channel (2)</vt:lpstr>
      <vt:lpstr>Simplex Protocol</vt:lpstr>
      <vt:lpstr>Sliding Window Protocols</vt:lpstr>
      <vt:lpstr>Sliding Window Protocols</vt:lpstr>
      <vt:lpstr>Sliding Window</vt:lpstr>
      <vt:lpstr>Sliding Window</vt:lpstr>
      <vt:lpstr>Sliding Window Protocols</vt:lpstr>
      <vt:lpstr>Sliding Window Protocols</vt:lpstr>
      <vt:lpstr>Sliding Window Protocols (1)</vt:lpstr>
      <vt:lpstr>Sliding Window Protocols (2)</vt:lpstr>
      <vt:lpstr>Sliding Window Protocols (3)</vt:lpstr>
      <vt:lpstr>One-Bit Sliding Window Protocol</vt:lpstr>
      <vt:lpstr>One-Bit Sliding Window Protocol (1)</vt:lpstr>
      <vt:lpstr>One-Bit Sliding Window Protocol (2)</vt:lpstr>
      <vt:lpstr>One-Bit Sliding Window Protocol (3)</vt:lpstr>
      <vt:lpstr>One-Bit Sliding Window Protocol (4)</vt:lpstr>
      <vt:lpstr>Protocol Using Go-Back-N</vt:lpstr>
      <vt:lpstr>Protocol Using Go-Back-N</vt:lpstr>
      <vt:lpstr>Protocol Using Go-Back-N</vt:lpstr>
      <vt:lpstr>Protocol Using Go-Back-N</vt:lpstr>
      <vt:lpstr>Protocol Using Go-Back-N</vt:lpstr>
      <vt:lpstr>Protocol Using Go-Back-N</vt:lpstr>
      <vt:lpstr>Protocol Using Go-Back-N</vt:lpstr>
      <vt:lpstr>Protocol Using Go-Back-N (1)</vt:lpstr>
      <vt:lpstr>Protocol Using Go-Back-N (2)</vt:lpstr>
      <vt:lpstr>Protocol Using Go-Back-N (3)</vt:lpstr>
      <vt:lpstr>Protocol Using Go-Back-N (4)</vt:lpstr>
      <vt:lpstr>Protocol Using Go-Back-N (5)</vt:lpstr>
      <vt:lpstr>Protocol Using Go-Back-N (6)</vt:lpstr>
      <vt:lpstr>Protocol Using Go-Back-N (7)</vt:lpstr>
      <vt:lpstr>Protocol Using Go-Back-N (8)</vt:lpstr>
      <vt:lpstr>Protocol Using Go-Back-N (9)</vt:lpstr>
      <vt:lpstr>Cumulative Acknowledgment</vt:lpstr>
      <vt:lpstr>Protocol Using Go-Back-N (10)</vt:lpstr>
      <vt:lpstr>Selective Repeat</vt:lpstr>
      <vt:lpstr>Selective Repeat</vt:lpstr>
      <vt:lpstr>Selective Repeat</vt:lpstr>
      <vt:lpstr>Selective Repeat</vt:lpstr>
      <vt:lpstr>Selective Repeat</vt:lpstr>
      <vt:lpstr>Protocol Using Selective Repeat (4)</vt:lpstr>
      <vt:lpstr>Protocol Using Selective Repeat (1)</vt:lpstr>
      <vt:lpstr>Protocol Using Selective Repeat (2)</vt:lpstr>
      <vt:lpstr>Protocol Using Selective Repeat (3)</vt:lpstr>
      <vt:lpstr>Protocol Using Selective Repeat (5)</vt:lpstr>
      <vt:lpstr>Protocol Using Selective Repeat (6)</vt:lpstr>
      <vt:lpstr>Protocol Using Selective Repeat (7)</vt:lpstr>
      <vt:lpstr>Protocol Using Selective Repeat (8)</vt:lpstr>
      <vt:lpstr>Protocol Using Selective Repeat (9)</vt:lpstr>
      <vt:lpstr>Selective Repeat</vt:lpstr>
      <vt:lpstr>Protocol Using Selective Repeat (10)</vt:lpstr>
      <vt:lpstr>Selective Repeat</vt:lpstr>
      <vt:lpstr>Example Data Link Protocols</vt:lpstr>
      <vt:lpstr>Packet over SONET (1)</vt:lpstr>
      <vt:lpstr>Packet over SONET (2)</vt:lpstr>
      <vt:lpstr>Packet over SONET (3)</vt:lpstr>
      <vt:lpstr>Packet over SONET (4)</vt:lpstr>
      <vt:lpstr>ADSL (Asymmetric Digital  Subscriber Loop) (1)</vt:lpstr>
      <vt:lpstr>ADSL (Asymmetric Digital  Subscriber Loop) (1)</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WPS</cp:lastModifiedBy>
  <cp:revision>191</cp:revision>
  <dcterms:created xsi:type="dcterms:W3CDTF">2010-05-03T15:18:00Z</dcterms:created>
  <dcterms:modified xsi:type="dcterms:W3CDTF">2020-02-28T04:02:17Z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