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sldIdLst>
    <p:sldId id="256" r:id="rId4"/>
    <p:sldId id="329" r:id="rId5"/>
    <p:sldId id="330" r:id="rId6"/>
    <p:sldId id="331" r:id="rId7"/>
    <p:sldId id="258" r:id="rId8"/>
    <p:sldId id="332" r:id="rId9"/>
    <p:sldId id="333" r:id="rId10"/>
    <p:sldId id="334" r:id="rId11"/>
    <p:sldId id="335" r:id="rId12"/>
    <p:sldId id="336" r:id="rId13"/>
    <p:sldId id="337" r:id="rId14"/>
    <p:sldId id="259" r:id="rId15"/>
    <p:sldId id="338" r:id="rId16"/>
    <p:sldId id="339" r:id="rId17"/>
    <p:sldId id="340" r:id="rId18"/>
    <p:sldId id="341" r:id="rId19"/>
    <p:sldId id="342" r:id="rId20"/>
    <p:sldId id="343" r:id="rId21"/>
    <p:sldId id="260" r:id="rId22"/>
    <p:sldId id="344" r:id="rId23"/>
    <p:sldId id="345" r:id="rId24"/>
    <p:sldId id="346" r:id="rId25"/>
    <p:sldId id="261" r:id="rId26"/>
    <p:sldId id="347" r:id="rId27"/>
    <p:sldId id="348" r:id="rId28"/>
    <p:sldId id="349" r:id="rId29"/>
    <p:sldId id="350" r:id="rId30"/>
    <p:sldId id="262" r:id="rId31"/>
    <p:sldId id="351" r:id="rId32"/>
    <p:sldId id="352" r:id="rId33"/>
    <p:sldId id="263" r:id="rId34"/>
    <p:sldId id="353" r:id="rId35"/>
    <p:sldId id="354" r:id="rId36"/>
    <p:sldId id="355" r:id="rId37"/>
    <p:sldId id="356" r:id="rId38"/>
    <p:sldId id="357" r:id="rId39"/>
    <p:sldId id="358" r:id="rId40"/>
    <p:sldId id="359" r:id="rId41"/>
    <p:sldId id="360" r:id="rId42"/>
    <p:sldId id="361" r:id="rId43"/>
    <p:sldId id="264" r:id="rId44"/>
    <p:sldId id="362" r:id="rId45"/>
    <p:sldId id="265" r:id="rId46"/>
    <p:sldId id="364" r:id="rId47"/>
    <p:sldId id="363" r:id="rId48"/>
    <p:sldId id="365" r:id="rId49"/>
    <p:sldId id="366" r:id="rId50"/>
    <p:sldId id="266" r:id="rId51"/>
    <p:sldId id="367" r:id="rId52"/>
    <p:sldId id="368" r:id="rId53"/>
    <p:sldId id="369" r:id="rId54"/>
    <p:sldId id="267" r:id="rId55"/>
    <p:sldId id="370" r:id="rId56"/>
    <p:sldId id="371" r:id="rId57"/>
    <p:sldId id="372" r:id="rId58"/>
    <p:sldId id="268" r:id="rId59"/>
    <p:sldId id="373" r:id="rId60"/>
    <p:sldId id="374" r:id="rId61"/>
    <p:sldId id="375" r:id="rId62"/>
    <p:sldId id="376" r:id="rId63"/>
    <p:sldId id="269" r:id="rId64"/>
    <p:sldId id="377" r:id="rId65"/>
    <p:sldId id="378" r:id="rId66"/>
    <p:sldId id="379" r:id="rId67"/>
    <p:sldId id="380" r:id="rId68"/>
    <p:sldId id="27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271" r:id="rId82"/>
    <p:sldId id="272" r:id="rId83"/>
    <p:sldId id="393" r:id="rId84"/>
    <p:sldId id="394" r:id="rId85"/>
    <p:sldId id="395" r:id="rId86"/>
    <p:sldId id="396" r:id="rId87"/>
    <p:sldId id="273" r:id="rId88"/>
    <p:sldId id="397" r:id="rId89"/>
    <p:sldId id="274" r:id="rId90"/>
    <p:sldId id="398" r:id="rId91"/>
    <p:sldId id="399" r:id="rId92"/>
    <p:sldId id="400" r:id="rId93"/>
    <p:sldId id="276" r:id="rId94"/>
    <p:sldId id="401" r:id="rId95"/>
    <p:sldId id="406" r:id="rId96"/>
    <p:sldId id="407" r:id="rId97"/>
    <p:sldId id="404" r:id="rId98"/>
    <p:sldId id="405" r:id="rId99"/>
    <p:sldId id="403" r:id="rId100"/>
    <p:sldId id="408" r:id="rId101"/>
    <p:sldId id="409" r:id="rId102"/>
    <p:sldId id="411" r:id="rId103"/>
    <p:sldId id="279" r:id="rId104"/>
    <p:sldId id="412" r:id="rId105"/>
    <p:sldId id="413" r:id="rId106"/>
    <p:sldId id="414" r:id="rId107"/>
    <p:sldId id="415" r:id="rId108"/>
    <p:sldId id="416" r:id="rId109"/>
    <p:sldId id="417" r:id="rId110"/>
    <p:sldId id="418" r:id="rId111"/>
    <p:sldId id="280" r:id="rId112"/>
    <p:sldId id="419" r:id="rId113"/>
    <p:sldId id="420" r:id="rId114"/>
    <p:sldId id="328" r:id="rId115"/>
    <p:sldId id="421" r:id="rId116"/>
    <p:sldId id="281" r:id="rId117"/>
    <p:sldId id="282" r:id="rId118"/>
    <p:sldId id="422" r:id="rId119"/>
    <p:sldId id="283" r:id="rId120"/>
    <p:sldId id="284" r:id="rId121"/>
    <p:sldId id="285" r:id="rId122"/>
    <p:sldId id="286" r:id="rId123"/>
    <p:sldId id="289" r:id="rId124"/>
    <p:sldId id="290" r:id="rId125"/>
    <p:sldId id="291" r:id="rId126"/>
    <p:sldId id="292" r:id="rId127"/>
    <p:sldId id="293" r:id="rId128"/>
    <p:sldId id="294" r:id="rId129"/>
    <p:sldId id="295" r:id="rId130"/>
    <p:sldId id="296" r:id="rId131"/>
    <p:sldId id="297" r:id="rId132"/>
    <p:sldId id="298" r:id="rId133"/>
    <p:sldId id="299" r:id="rId134"/>
    <p:sldId id="300" r:id="rId135"/>
    <p:sldId id="301" r:id="rId136"/>
    <p:sldId id="302" r:id="rId137"/>
    <p:sldId id="303" r:id="rId138"/>
    <p:sldId id="304" r:id="rId139"/>
    <p:sldId id="305" r:id="rId140"/>
    <p:sldId id="306" r:id="rId141"/>
    <p:sldId id="307" r:id="rId142"/>
    <p:sldId id="308" r:id="rId143"/>
    <p:sldId id="309" r:id="rId144"/>
    <p:sldId id="310" r:id="rId145"/>
    <p:sldId id="311" r:id="rId146"/>
    <p:sldId id="312" r:id="rId147"/>
    <p:sldId id="313" r:id="rId148"/>
    <p:sldId id="314" r:id="rId149"/>
    <p:sldId id="315" r:id="rId150"/>
    <p:sldId id="316" r:id="rId151"/>
    <p:sldId id="317" r:id="rId152"/>
    <p:sldId id="318" r:id="rId153"/>
    <p:sldId id="319" r:id="rId154"/>
    <p:sldId id="320" r:id="rId155"/>
    <p:sldId id="321" r:id="rId156"/>
    <p:sldId id="322" r:id="rId157"/>
    <p:sldId id="323" r:id="rId158"/>
    <p:sldId id="324" r:id="rId159"/>
    <p:sldId id="325" r:id="rId160"/>
    <p:sldId id="326" r:id="rId161"/>
    <p:sldId id="327" r:id="rId162"/>
  </p:sldIdLst>
  <p:sldSz cx="9144000" cy="5144135" type="screen16x9"/>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182" y="-10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8035" indent="0" algn="ctr">
              <a:buNone/>
              <a:defRPr/>
            </a:lvl7pPr>
            <a:lvl8pPr marL="2400935" indent="0" algn="ctr">
              <a:buNone/>
              <a:defRPr/>
            </a:lvl8pPr>
            <a:lvl9pPr marL="2743835"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F63A16-97B8-45D1-ADD7-587FEB5140E7}"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80AC5-A44B-42BC-9BD8-F8FD04008D1E}"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A4560CB0-9EDB-4D1F-9C7F-29E9C65F5D43}"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86CC7C0-D10C-4B45-8724-0C4DD18DB01D}"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en-US" noProof="0" smtClean="0"/>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Date Placeholder 3"/>
          <p:cNvSpPr>
            <a:spLocks noGrp="1"/>
          </p:cNvSpPr>
          <p:nvPr>
            <p:ph type="dt" sz="half" idx="10"/>
          </p:nvPr>
        </p:nvSpPr>
        <p:spPr/>
        <p:txBody>
          <a:bodyPr/>
          <a:lstStyle>
            <a:lvl1pPr>
              <a:defRPr/>
            </a:lvl1pPr>
          </a:lstStyle>
          <a:p>
            <a:pPr>
              <a:defRPr/>
            </a:pPr>
            <a:fld id="{109978D9-5D27-487D-9B6E-1729D024A387}"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D961DC-F4BA-4D3D-9369-DF1C9A7E2E55}"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D3EEF80-011C-4639-AEFA-BDC8A327B480}"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C9DE6D-AAA4-4B14-A9AA-AF74B6186B91}"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015"/>
            <a:ext cx="6019800" cy="438941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B5C1FCD-64A8-48D8-97D7-BFB0B683840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D97072-0382-459B-9DAC-9D932E3D80E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B1EB7EB0-B870-4E73-9EE9-F256E8EE7CCA}" type="datetimeFigureOut">
              <a:rPr lang="en-US"/>
            </a:fld>
            <a:endParaRPr lang="en-US"/>
          </a:p>
        </p:txBody>
      </p:sp>
      <p:sp>
        <p:nvSpPr>
          <p:cNvPr id="5" name="Footer Placeholder 4"/>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C8395709-11B7-4A8F-A7BF-226F1205E18F}"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noChangeArrowheads="1"/>
          </p:cNvSpPr>
          <p:nvPr>
            <p:ph type="dt" sz="half" idx="10"/>
          </p:nvPr>
        </p:nvSpPr>
        <p:spPr>
          <a:xfrm>
            <a:off x="685800" y="4687120"/>
            <a:ext cx="1905000" cy="342960"/>
          </a:xfrm>
          <a:prstGeom prst="rect">
            <a:avLst/>
          </a:prstGeom>
        </p:spPr>
        <p:txBody>
          <a:bodyPr/>
          <a:lstStyle>
            <a:lvl1pPr>
              <a:defRPr/>
            </a:lvl1pPr>
          </a:lstStyle>
          <a:p>
            <a:pPr>
              <a:defRPr/>
            </a:pPr>
            <a:fld id="{E0A77ED8-15D3-48CE-838A-51555E8F49B3}" type="datetimeFigureOut">
              <a:rPr lang="en-US"/>
            </a:fld>
            <a:endParaRPr lang="en-US"/>
          </a:p>
        </p:txBody>
      </p:sp>
      <p:sp>
        <p:nvSpPr>
          <p:cNvPr id="4" name="Footer Placeholder 3"/>
          <p:cNvSpPr>
            <a:spLocks noGrp="1" noChangeArrowheads="1"/>
          </p:cNvSpPr>
          <p:nvPr>
            <p:ph type="ftr" sz="quarter" idx="11"/>
          </p:nvPr>
        </p:nvSpPr>
        <p:spPr>
          <a:xfrm>
            <a:off x="3124200" y="4687120"/>
            <a:ext cx="2895600" cy="34296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7120"/>
            <a:ext cx="1905000" cy="342960"/>
          </a:xfrm>
          <a:prstGeom prst="rect">
            <a:avLst/>
          </a:prstGeom>
        </p:spPr>
        <p:txBody>
          <a:bodyPr/>
          <a:lstStyle>
            <a:lvl1pPr>
              <a:defRPr/>
            </a:lvl1pPr>
          </a:lstStyle>
          <a:p>
            <a:pPr>
              <a:defRPr/>
            </a:pPr>
            <a:fld id="{EFA91D10-75A8-4360-B5FF-B9690EF0552C}"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098"/>
            <a:ext cx="7772400" cy="1102712"/>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4420DA1-00E5-46AA-92E5-F88904A3DFF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204F78-070F-4C50-AEA8-AC8F2C9F94E7}"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100">
                <a:latin typeface="Arial" panose="020B0604020202020204" pitchFamily="34" charset="0"/>
                <a:cs typeface="Arial" panose="020B0604020202020204" pitchFamily="34" charset="0"/>
              </a:defRPr>
            </a:lvl1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Footer Placeholder 4"/>
          <p:cNvSpPr>
            <a:spLocks noGrp="1"/>
          </p:cNvSpPr>
          <p:nvPr>
            <p:ph type="ftr" sz="quarter" idx="10"/>
          </p:nvPr>
        </p:nvSpPr>
        <p:spPr>
          <a:xfrm>
            <a:off x="0" y="4972920"/>
            <a:ext cx="9144000" cy="171480"/>
          </a:xfrm>
        </p:spPr>
        <p:txBody>
          <a:bodyPr/>
          <a:lstStyle>
            <a:lvl1pPr>
              <a:defRPr sz="900" i="1">
                <a:solidFill>
                  <a:schemeClr val="tx1"/>
                </a:solidFill>
              </a:defRPr>
            </a:lvl1pPr>
          </a:lstStyle>
          <a:p>
            <a:pPr>
              <a:defRPr/>
            </a:pPr>
            <a:r>
              <a:rPr lang="en-US"/>
              <a:t>Computer Networks, Fifth Edition by Andrew </a:t>
            </a:r>
            <a:r>
              <a:rPr lang="en-US" err="1"/>
              <a:t>Tanenbaum</a:t>
            </a:r>
            <a:r>
              <a:rPr lang="en-US"/>
              <a:t> and David </a:t>
            </a:r>
            <a:r>
              <a:rPr lang="en-US" err="1"/>
              <a:t>Wetherall</a:t>
            </a:r>
            <a:r>
              <a:rPr lang="en-US"/>
              <a:t>, © Pearson Education-Prentice Hall, 2011</a:t>
            </a:r>
            <a:endParaRPr lang="en-US"/>
          </a:p>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pPr>
              <a:defRPr/>
            </a:pPr>
            <a:fld id="{8D7795C4-A49C-4CFC-A39F-476925B1A23D}"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936672-0667-4F9F-853A-A586058D9363}"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A84DDD8-18B5-4896-ADCD-3C829EB844CC}"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12BEB4-E7F9-464A-9906-9A789680530E}"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583370D-0CB7-4DB0-BC1E-22DADA63851D}"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AD44036-7E7B-480B-B647-3D6C0C7ACA7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C293EB6-3893-4F04-813E-87E4005427AE}"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597FCEC-F48D-49EE-AAF0-49EAA0D832E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0" y="4287000"/>
            <a:ext cx="9144000" cy="62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7" name="Footer Placeholder 4"/>
          <p:cNvSpPr txBox="1"/>
          <p:nvPr/>
        </p:nvSpPr>
        <p:spPr>
          <a:xfrm>
            <a:off x="0" y="4972920"/>
            <a:ext cx="9144000" cy="171480"/>
          </a:xfrm>
          <a:prstGeom prst="rect">
            <a:avLst/>
          </a:prstGeom>
        </p:spPr>
        <p:txBody>
          <a:bodyPr/>
          <a:lstStyle>
            <a:lvl1pPr>
              <a:defRPr sz="1200">
                <a:solidFill>
                  <a:schemeClr val="tx1"/>
                </a:solidFill>
              </a:defRPr>
            </a:lvl1pPr>
          </a:lstStyle>
          <a:p>
            <a:pPr algn="ctr">
              <a:defRPr/>
            </a:pPr>
            <a:r>
              <a:rPr lang="en-US" sz="900" i="1" dirty="0" smtClean="0"/>
              <a:t>Computer Networks</a:t>
            </a:r>
            <a:r>
              <a:rPr lang="en-US" sz="900" dirty="0" smtClean="0"/>
              <a:t>, Fifth Edition by Andrew </a:t>
            </a:r>
            <a:r>
              <a:rPr lang="en-US" sz="900" dirty="0" err="1" smtClean="0"/>
              <a:t>Tanenbaum</a:t>
            </a:r>
            <a:r>
              <a:rPr lang="en-US" sz="900" dirty="0" smtClean="0"/>
              <a:t> and David </a:t>
            </a:r>
            <a:r>
              <a:rPr lang="en-US" sz="900" dirty="0" err="1" smtClean="0"/>
              <a:t>Wetherall</a:t>
            </a:r>
            <a:r>
              <a:rPr lang="en-US" sz="900" dirty="0" smtClean="0"/>
              <a:t>, © Pearson Education-Prentice Hall, 2011</a:t>
            </a:r>
            <a:endParaRPr lang="en-US" sz="900" dirty="0" smtClean="0"/>
          </a:p>
          <a:p>
            <a:pPr>
              <a:defRPr/>
            </a:pPr>
            <a:endParaRPr lang="en-US" sz="9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2700">
          <a:solidFill>
            <a:srgbClr val="FF0000"/>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3600">
          <a:solidFill>
            <a:srgbClr val="FF0000"/>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rgbClr val="FF0000"/>
          </a:solidFill>
          <a:latin typeface="Times New Roman" panose="02020603050405020304" pitchFamily="18" charset="0"/>
        </a:defRPr>
      </a:lvl6pPr>
      <a:lvl7pPr marL="914400" algn="ctr" rtl="0" eaLnBrk="1" fontAlgn="base" hangingPunct="1">
        <a:spcBef>
          <a:spcPct val="0"/>
        </a:spcBef>
        <a:spcAft>
          <a:spcPct val="0"/>
        </a:spcAft>
        <a:defRPr sz="4400">
          <a:solidFill>
            <a:srgbClr val="FF0000"/>
          </a:solidFill>
          <a:latin typeface="Times New Roman" panose="02020603050405020304" pitchFamily="18" charset="0"/>
        </a:defRPr>
      </a:lvl7pPr>
      <a:lvl8pPr marL="1371600" algn="ctr" rtl="0" eaLnBrk="1" fontAlgn="base" hangingPunct="1">
        <a:spcBef>
          <a:spcPct val="0"/>
        </a:spcBef>
        <a:spcAft>
          <a:spcPct val="0"/>
        </a:spcAft>
        <a:defRPr sz="4400">
          <a:solidFill>
            <a:srgbClr val="FF0000"/>
          </a:solidFill>
          <a:latin typeface="Times New Roman" panose="02020603050405020304" pitchFamily="18" charset="0"/>
        </a:defRPr>
      </a:lvl8pPr>
      <a:lvl9pPr marL="1828800" algn="ctr" rtl="0" eaLnBrk="1" fontAlgn="base" hangingPunct="1">
        <a:spcBef>
          <a:spcPct val="0"/>
        </a:spcBef>
        <a:spcAft>
          <a:spcPct val="0"/>
        </a:spcAft>
        <a:defRPr sz="4400">
          <a:solidFill>
            <a:srgbClr val="FF0000"/>
          </a:solidFill>
          <a:latin typeface="Times New Roman" panose="02020603050405020304" pitchFamily="18" charset="0"/>
        </a:defRPr>
      </a:lvl9pPr>
    </p:titleStyle>
    <p:bodyStyle>
      <a:lvl1pPr marL="457200" indent="-457200" algn="l" rtl="0" eaLnBrk="0" fontAlgn="base" hangingPunct="0">
        <a:spcBef>
          <a:spcPct val="15000"/>
        </a:spcBef>
        <a:spcAft>
          <a:spcPct val="0"/>
        </a:spcAft>
        <a:buClr>
          <a:schemeClr val="accent2"/>
        </a:buClr>
        <a:buAutoNum type="alphaLcParenR"/>
        <a:defRPr sz="1800">
          <a:solidFill>
            <a:schemeClr val="tx1"/>
          </a:solidFill>
          <a:latin typeface="Arial" panose="020B0604020202020204" pitchFamily="34" charset="0"/>
          <a:ea typeface="+mn-ea"/>
          <a:cs typeface="Arial" panose="020B0604020202020204" pitchFamily="34" charset="0"/>
        </a:defRPr>
      </a:lvl1pPr>
      <a:lvl2pPr marL="742950" indent="-400050" algn="l" rtl="0" eaLnBrk="0" fontAlgn="base" hangingPunct="0">
        <a:spcBef>
          <a:spcPct val="15000"/>
        </a:spcBef>
        <a:spcAft>
          <a:spcPct val="0"/>
        </a:spcAft>
        <a:buClr>
          <a:schemeClr val="accent2"/>
        </a:buClr>
        <a:buChar char="–"/>
        <a:defRPr sz="1500">
          <a:solidFill>
            <a:schemeClr val="tx1"/>
          </a:solidFill>
          <a:latin typeface="Arial" panose="020B0604020202020204" pitchFamily="34" charset="0"/>
          <a:cs typeface="Arial" panose="020B0604020202020204" pitchFamily="34" charset="0"/>
        </a:defRPr>
      </a:lvl2pPr>
      <a:lvl3pPr marL="1028700" indent="-342900" algn="l" rtl="0" eaLnBrk="0" fontAlgn="base" hangingPunct="0">
        <a:spcBef>
          <a:spcPct val="15000"/>
        </a:spcBef>
        <a:spcAft>
          <a:spcPct val="0"/>
        </a:spcAft>
        <a:buClr>
          <a:schemeClr val="accent2"/>
        </a:buClr>
        <a:buChar char="•"/>
        <a:defRPr sz="1800">
          <a:solidFill>
            <a:schemeClr val="tx1"/>
          </a:solidFill>
          <a:latin typeface="+mn-lt"/>
          <a:cs typeface="Arial" panose="020B0604020202020204" pitchFamily="34" charset="0"/>
        </a:defRPr>
      </a:lvl3pPr>
      <a:lvl4pPr marL="13144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4pPr>
      <a:lvl5pPr marL="1657350" indent="-285750" algn="l" rtl="0" eaLnBrk="0" fontAlgn="base" hangingPunct="0">
        <a:spcBef>
          <a:spcPct val="15000"/>
        </a:spcBef>
        <a:spcAft>
          <a:spcPct val="0"/>
        </a:spcAft>
        <a:buClr>
          <a:schemeClr val="accent2"/>
        </a:buClr>
        <a:buChar char="»"/>
        <a:defRPr sz="1500">
          <a:solidFill>
            <a:schemeClr val="tx1"/>
          </a:solidFill>
          <a:latin typeface="+mn-lt"/>
          <a:cs typeface="Arial" panose="020B0604020202020204" pitchFamily="34" charset="0"/>
        </a:defRPr>
      </a:lvl5pPr>
      <a:lvl6pPr marL="2000885" indent="-285750" algn="l" rtl="0" eaLnBrk="1" fontAlgn="base" hangingPunct="1">
        <a:spcBef>
          <a:spcPct val="15000"/>
        </a:spcBef>
        <a:spcAft>
          <a:spcPct val="0"/>
        </a:spcAft>
        <a:buClr>
          <a:schemeClr val="accent2"/>
        </a:buClr>
        <a:buChar char="»"/>
        <a:defRPr sz="1500">
          <a:solidFill>
            <a:schemeClr val="tx1"/>
          </a:solidFill>
          <a:latin typeface="+mn-lt"/>
        </a:defRPr>
      </a:lvl6pPr>
      <a:lvl7pPr marL="2343785" indent="-285750" algn="l" rtl="0" eaLnBrk="1" fontAlgn="base" hangingPunct="1">
        <a:spcBef>
          <a:spcPct val="15000"/>
        </a:spcBef>
        <a:spcAft>
          <a:spcPct val="0"/>
        </a:spcAft>
        <a:buClr>
          <a:schemeClr val="accent2"/>
        </a:buClr>
        <a:buChar char="»"/>
        <a:defRPr sz="1500">
          <a:solidFill>
            <a:schemeClr val="tx1"/>
          </a:solidFill>
          <a:latin typeface="+mn-lt"/>
        </a:defRPr>
      </a:lvl7pPr>
      <a:lvl8pPr marL="2686685" indent="-285750" algn="l" rtl="0" eaLnBrk="1" fontAlgn="base" hangingPunct="1">
        <a:spcBef>
          <a:spcPct val="15000"/>
        </a:spcBef>
        <a:spcAft>
          <a:spcPct val="0"/>
        </a:spcAft>
        <a:buClr>
          <a:schemeClr val="accent2"/>
        </a:buClr>
        <a:buChar char="»"/>
        <a:defRPr sz="1500">
          <a:solidFill>
            <a:schemeClr val="tx1"/>
          </a:solidFill>
          <a:latin typeface="+mn-lt"/>
        </a:defRPr>
      </a:lvl8pPr>
      <a:lvl9pPr marL="3029585" indent="-285750" algn="l" rtl="0" eaLnBrk="1" fontAlgn="base" hangingPunct="1">
        <a:spcBef>
          <a:spcPct val="15000"/>
        </a:spcBef>
        <a:spcAft>
          <a:spcPct val="0"/>
        </a:spcAft>
        <a:buClr>
          <a:schemeClr val="accent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81000" y="228640"/>
            <a:ext cx="8229600" cy="80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2051" name="Text Placeholder 2"/>
          <p:cNvSpPr>
            <a:spLocks noGrp="1"/>
          </p:cNvSpPr>
          <p:nvPr>
            <p:ph type="body" idx="1"/>
          </p:nvPr>
        </p:nvSpPr>
        <p:spPr bwMode="auto">
          <a:xfrm>
            <a:off x="1143000" y="1371840"/>
            <a:ext cx="7543800" cy="3223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endParaRPr lang="en-US" smtClean="0"/>
          </a:p>
        </p:txBody>
      </p:sp>
      <p:sp>
        <p:nvSpPr>
          <p:cNvPr id="4" name="Date Placeholder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47C0F5A-1FDD-4F6F-A1C6-1F3341EF7141}" type="datetimeFigureOut">
              <a:rPr lang="en-US"/>
            </a:fld>
            <a:endParaRPr lang="en-US"/>
          </a:p>
        </p:txBody>
      </p:sp>
      <p:sp>
        <p:nvSpPr>
          <p:cNvPr id="5" name="Footer Placeholder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C70E3E9-008A-42E1-9F2B-190C8A56BC91}" type="slidenum">
              <a:rPr lang="en-US"/>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lang="en-US" sz="2700" kern="1200" dirty="0">
          <a:solidFill>
            <a:srgbClr val="FF0000"/>
          </a:solidFill>
          <a:latin typeface="Times New Roman" panose="02020603050405020304" pitchFamily="18" charset="0"/>
          <a:ea typeface="+mj-ea"/>
          <a:cs typeface="Times New Roman" panose="02020603050405020304" pitchFamily="18" charset="0"/>
        </a:defRPr>
      </a:lvl1pPr>
      <a:lvl2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5pPr>
      <a:lvl6pPr marL="4572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6pPr>
      <a:lvl7pPr marL="9144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7pPr>
      <a:lvl8pPr marL="13716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8pPr>
      <a:lvl9pPr marL="1828800" algn="ctr" rtl="0" fontAlgn="base">
        <a:spcBef>
          <a:spcPct val="0"/>
        </a:spcBef>
        <a:spcAft>
          <a:spcPct val="0"/>
        </a:spcAft>
        <a:defRPr sz="3600">
          <a:solidFill>
            <a:srgbClr val="FF0000"/>
          </a:solidFill>
          <a:latin typeface="Times New Roman" panose="02020603050405020304" pitchFamily="18" charset="0"/>
          <a:cs typeface="Times New Roman" panose="02020603050405020304" pitchFamily="18" charset="0"/>
        </a:defRPr>
      </a:lvl9pPr>
    </p:titleStyle>
    <p:bodyStyle>
      <a:lvl1pPr marL="257175" indent="-257175" algn="l" rtl="0" eaLnBrk="0" fontAlgn="base" hangingPunct="0">
        <a:spcBef>
          <a:spcPct val="15000"/>
        </a:spcBef>
        <a:spcAft>
          <a:spcPct val="0"/>
        </a:spcAft>
        <a:buClr>
          <a:srgbClr val="0000CC"/>
        </a:buClr>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530" indent="-214630" algn="l" rtl="0" eaLnBrk="0" fontAlgn="base" hangingPunct="0">
        <a:spcBef>
          <a:spcPct val="15000"/>
        </a:spcBef>
        <a:spcAft>
          <a:spcPct val="0"/>
        </a:spcAft>
        <a:buFont typeface="Arial" panose="020B0604020202020204" pitchFamily="34" charset="0"/>
        <a:buChar char="–"/>
        <a:defRPr sz="2100" kern="1200">
          <a:solidFill>
            <a:schemeClr val="tx1"/>
          </a:solidFill>
          <a:latin typeface="+mn-lt"/>
          <a:ea typeface="+mn-ea"/>
          <a:cs typeface="Times New Roman" panose="02020603050405020304" pitchFamily="18" charset="0"/>
        </a:defRPr>
      </a:lvl2pPr>
      <a:lvl3pPr marL="857250" indent="-171450" algn="l" rtl="0" eaLnBrk="0" fontAlgn="base" hangingPunct="0">
        <a:spcBef>
          <a:spcPct val="15000"/>
        </a:spcBef>
        <a:spcAft>
          <a:spcPct val="0"/>
        </a:spcAft>
        <a:buFont typeface="Arial" panose="020B0604020202020204" pitchFamily="34" charset="0"/>
        <a:buChar char="•"/>
        <a:defRPr sz="1800" kern="1200">
          <a:solidFill>
            <a:schemeClr val="tx1"/>
          </a:solidFill>
          <a:latin typeface="+mn-lt"/>
          <a:ea typeface="+mn-ea"/>
          <a:cs typeface="Times New Roman" panose="02020603050405020304" pitchFamily="18" charset="0"/>
        </a:defRPr>
      </a:lvl3pPr>
      <a:lvl4pPr marL="12001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4pPr>
      <a:lvl5pPr marL="1543050" indent="-171450" algn="l" rtl="0" eaLnBrk="0" fontAlgn="base" hangingPunct="0">
        <a:spcBef>
          <a:spcPct val="15000"/>
        </a:spcBef>
        <a:spcAft>
          <a:spcPct val="0"/>
        </a:spcAft>
        <a:buFont typeface="Arial" panose="020B0604020202020204" pitchFamily="34" charset="0"/>
        <a:buChar char="»"/>
        <a:defRPr sz="1500" kern="1200">
          <a:solidFill>
            <a:schemeClr val="tx1"/>
          </a:solidFill>
          <a:latin typeface="+mn-lt"/>
          <a:ea typeface="+mn-ea"/>
          <a:cs typeface="Times New Roman" panose="02020603050405020304" pitchFamily="18" charset="0"/>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dirty="0" smtClean="0">
                <a:latin typeface="Arial" panose="020B0604020202020204" pitchFamily="34" charset="0"/>
                <a:cs typeface="Arial" panose="020B0604020202020204" pitchFamily="34" charset="0"/>
              </a:rPr>
              <a:t>The Medium Access Control </a:t>
            </a:r>
            <a:r>
              <a:rPr lang="en-US" dirty="0" err="1" smtClean="0">
                <a:latin typeface="Arial" panose="020B0604020202020204" pitchFamily="34" charset="0"/>
                <a:cs typeface="Arial" panose="020B0604020202020204" pitchFamily="34" charset="0"/>
              </a:rPr>
              <a:t>Sublayer</a:t>
            </a:r>
            <a:endParaRPr lang="en-US" dirty="0" smtClean="0">
              <a:latin typeface="Arial" panose="020B0604020202020204" pitchFamily="34" charset="0"/>
              <a:cs typeface="Arial" panose="020B0604020202020204" pitchFamily="34" charset="0"/>
            </a:endParaRPr>
          </a:p>
        </p:txBody>
      </p:sp>
      <p:sp>
        <p:nvSpPr>
          <p:cNvPr id="6147"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4</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pPr lvl="1"/>
            <a:r>
              <a:rPr lang="en-US" b="1" i="1" dirty="0" smtClean="0">
                <a:latin typeface="Times New Roman" panose="02020603050405020304" pitchFamily="18" charset="0"/>
              </a:rPr>
              <a:t>C</a:t>
            </a:r>
            <a:r>
              <a:rPr lang="en-US" dirty="0" smtClean="0"/>
              <a:t> = 100 Mbps,</a:t>
            </a:r>
            <a:endParaRPr lang="en-US" dirty="0" smtClean="0"/>
          </a:p>
          <a:p>
            <a:pPr lvl="1"/>
            <a:r>
              <a:rPr lang="en-US" dirty="0" smtClean="0"/>
              <a:t>1/</a:t>
            </a:r>
            <a:r>
              <a:rPr lang="en-US" dirty="0" smtClean="0">
                <a:latin typeface="Symbol" panose="05050102010706020507" pitchFamily="18" charset="2"/>
              </a:rPr>
              <a:t>m = 10,000 </a:t>
            </a:r>
            <a:r>
              <a:rPr lang="en-US" dirty="0" smtClean="0"/>
              <a:t>bits</a:t>
            </a:r>
            <a:endParaRPr lang="en-US" dirty="0" smtClean="0"/>
          </a:p>
          <a:p>
            <a:pPr lvl="1"/>
            <a:r>
              <a:rPr lang="en-US" dirty="0" smtClean="0">
                <a:latin typeface="Symbol" panose="05050102010706020507" pitchFamily="18" charset="2"/>
              </a:rPr>
              <a:t>l = 5000 </a:t>
            </a:r>
            <a:r>
              <a:rPr lang="en-US" dirty="0" smtClean="0"/>
              <a:t>frames/sec</a:t>
            </a:r>
            <a:endParaRPr lang="en-US" dirty="0" smtClean="0"/>
          </a:p>
          <a:p>
            <a:pPr lvl="1"/>
            <a:r>
              <a:rPr lang="en-US" b="1" i="1" dirty="0" smtClean="0">
                <a:latin typeface="Times New Roman" panose="02020603050405020304" pitchFamily="18" charset="0"/>
              </a:rPr>
              <a:t>T</a:t>
            </a:r>
            <a:r>
              <a:rPr lang="en-US" dirty="0" smtClean="0"/>
              <a:t> = 200 </a:t>
            </a:r>
            <a:r>
              <a:rPr lang="en-US" dirty="0" err="1" smtClean="0">
                <a:latin typeface="Symbol" panose="05050102010706020507" pitchFamily="18" charset="2"/>
              </a:rPr>
              <a:t>m</a:t>
            </a:r>
            <a:r>
              <a:rPr lang="en-US" dirty="0" err="1" smtClean="0"/>
              <a:t>sec</a:t>
            </a:r>
            <a:endParaRPr lang="en-US" dirty="0" smtClean="0"/>
          </a:p>
          <a:p>
            <a:pPr lvl="1"/>
            <a:r>
              <a:rPr lang="en-US" dirty="0" smtClean="0"/>
              <a:t>This result holds only when there is no contention in the channel.</a:t>
            </a:r>
            <a:endParaRPr lang="en-US" dirty="0"/>
          </a:p>
        </p:txBody>
      </p:sp>
      <mc:AlternateContent xmlns:mc="http://schemas.openxmlformats.org/markup-compatibility/2006">
        <mc:Choice xmlns:a14="http://schemas.microsoft.com/office/drawing/2010/main" Requires="a14">
          <p:sp>
            <p:nvSpPr>
              <p:cNvPr id="2" name="TextBox 1"/>
              <p:cNvSpPr txBox="1"/>
              <p:nvPr/>
            </p:nvSpPr>
            <p:spPr>
              <a:xfrm>
                <a:off x="5757863" y="2045359"/>
                <a:ext cx="2357437" cy="969304"/>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r>
                        <a:rPr lang="en-US" sz="2800" b="0" i="1" smtClean="0">
                          <a:latin typeface="Cambria Math"/>
                        </a:rPr>
                        <m:t>𝑇</m:t>
                      </m:r>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oMath>
                  </m:oMathPara>
                </a14:m>
                <a:endParaRPr lang="en-US" sz="2800" dirty="0"/>
              </a:p>
            </p:txBody>
          </p:sp>
        </mc:Choice>
        <mc:Fallback>
          <p:sp>
            <p:nvSpPr>
              <p:cNvPr id="2" name="TextBox 1"/>
              <p:cNvSpPr txBox="1">
                <a:spLocks noRot="1" noChangeAspect="1" noMove="1" noResize="1" noEditPoints="1" noAdjustHandles="1" noChangeArrowheads="1" noChangeShapeType="1" noTextEdit="1"/>
              </p:cNvSpPr>
              <p:nvPr/>
            </p:nvSpPr>
            <p:spPr>
              <a:xfrm>
                <a:off x="5461553" y="1534288"/>
                <a:ext cx="1768387" cy="727105"/>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4"/>
            </a:pPr>
            <a:r>
              <a:rPr lang="en-US" sz="1800" dirty="0" smtClean="0"/>
              <a:t>Data Field</a:t>
            </a:r>
            <a:endParaRPr lang="en-US" sz="1800" dirty="0" smtClean="0"/>
          </a:p>
          <a:p>
            <a:pPr marL="914400" lvl="1" indent="-514350"/>
            <a:r>
              <a:rPr lang="en-US" sz="1800" dirty="0" smtClean="0"/>
              <a:t>Up to 1500 bytes.</a:t>
            </a:r>
            <a:endParaRPr lang="en-US" sz="1800" dirty="0" smtClean="0"/>
          </a:p>
          <a:p>
            <a:pPr marL="914400" lvl="1" indent="-514350"/>
            <a:r>
              <a:rPr lang="en-US" sz="1800" dirty="0" smtClean="0"/>
              <a:t>Minimum frame length – valid frames must be at least 64 bytes long – from destination address to checksum.</a:t>
            </a:r>
            <a:endParaRPr lang="en-US" sz="1800" dirty="0" smtClean="0"/>
          </a:p>
          <a:p>
            <a:pPr marL="914400" lvl="1" indent="-514350"/>
            <a:r>
              <a:rPr lang="en-US" sz="1800" dirty="0" smtClean="0"/>
              <a:t>If data portion is less than 46 bytes the Pad field is used to fill out the frame to the minimum size.</a:t>
            </a:r>
            <a:endParaRPr lang="en-US" sz="1800" dirty="0" smtClean="0"/>
          </a:p>
          <a:p>
            <a:pPr marL="914400" lvl="1" indent="-514350"/>
            <a:r>
              <a:rPr lang="en-US" sz="1800" dirty="0" smtClean="0"/>
              <a:t>Minimum filed length is also serves one very important role – prevents the sender to complete transmission before the first bit arrives at the destination.</a:t>
            </a:r>
            <a:endParaRPr lang="en-US" sz="1800"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MAC </a:t>
            </a:r>
            <a:r>
              <a:rPr lang="en-US" dirty="0" err="1" smtClean="0">
                <a:latin typeface="Arial" panose="020B0604020202020204" pitchFamily="34" charset="0"/>
                <a:cs typeface="Arial" panose="020B0604020202020204" pitchFamily="34" charset="0"/>
              </a:rPr>
              <a:t>Sublayer</a:t>
            </a:r>
            <a:r>
              <a:rPr lang="en-US" dirty="0" smtClean="0">
                <a:latin typeface="Arial" panose="020B0604020202020204" pitchFamily="34" charset="0"/>
                <a:cs typeface="Arial" panose="020B0604020202020204" pitchFamily="34" charset="0"/>
              </a:rPr>
              <a:t> Protocol (2)</a:t>
            </a:r>
            <a:endParaRPr lang="en-US" dirty="0" smtClean="0">
              <a:latin typeface="Arial" panose="020B0604020202020204" pitchFamily="34" charset="0"/>
              <a:cs typeface="Arial" panose="020B0604020202020204" pitchFamily="34" charset="0"/>
            </a:endParaRPr>
          </a:p>
        </p:txBody>
      </p:sp>
      <p:sp>
        <p:nvSpPr>
          <p:cNvPr id="2662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Collision detection can take as long as 2</a:t>
            </a:r>
            <a:r>
              <a:rPr lang="en-US" smtClean="0">
                <a:latin typeface="Arial" panose="020B0604020202020204" pitchFamily="34" charset="0"/>
                <a:cs typeface="Arial" panose="020B0604020202020204" pitchFamily="34" charset="0"/>
                <a:sym typeface="Symbol" panose="05050102010706020507" pitchFamily="18" charset="2"/>
              </a:rPr>
              <a:t></a:t>
            </a:r>
            <a:r>
              <a:rPr lang="en-US"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p:txBody>
      </p:sp>
      <p:pic>
        <p:nvPicPr>
          <p:cNvPr id="266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13940" y="1350405"/>
            <a:ext cx="6116120" cy="244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Protocol</a:t>
            </a:r>
            <a:endParaRPr lang="en-US" dirty="0"/>
          </a:p>
        </p:txBody>
      </p:sp>
      <p:sp>
        <p:nvSpPr>
          <p:cNvPr id="5" name="Content Placeholder 4"/>
          <p:cNvSpPr>
            <a:spLocks noGrp="1"/>
          </p:cNvSpPr>
          <p:nvPr>
            <p:ph idx="1"/>
          </p:nvPr>
        </p:nvSpPr>
        <p:spPr/>
        <p:txBody>
          <a:bodyPr/>
          <a:lstStyle/>
          <a:p>
            <a:r>
              <a:rPr lang="en-US" sz="1800" dirty="0" smtClean="0"/>
              <a:t>10 Mbps LAN with a maximum length of 2500 m and four repeaters the round-trip time has been determined to be nearly 50 </a:t>
            </a:r>
            <a:r>
              <a:rPr lang="en-US" sz="1800" dirty="0" err="1" smtClean="0">
                <a:latin typeface="Symbol" panose="05050102010706020507" pitchFamily="18" charset="2"/>
              </a:rPr>
              <a:t>m</a:t>
            </a:r>
            <a:r>
              <a:rPr lang="en-US" sz="1800" dirty="0" err="1" smtClean="0"/>
              <a:t>sec</a:t>
            </a:r>
            <a:r>
              <a:rPr lang="en-US" sz="1800" dirty="0" smtClean="0"/>
              <a:t> in the worst case.</a:t>
            </a:r>
            <a:endParaRPr lang="en-US" sz="1800" dirty="0" smtClean="0"/>
          </a:p>
          <a:p>
            <a:r>
              <a:rPr lang="en-US" sz="1800" dirty="0" smtClean="0"/>
              <a:t>Shortest allowed frame must take at least this long to transmit. </a:t>
            </a:r>
            <a:endParaRPr lang="en-US" sz="1800" dirty="0" smtClean="0"/>
          </a:p>
          <a:p>
            <a:pPr lvl="1"/>
            <a:r>
              <a:rPr lang="en-US" sz="1800" dirty="0" smtClean="0"/>
              <a:t>At 10 Mbps a bit takes 100 </a:t>
            </a:r>
            <a:r>
              <a:rPr lang="en-US" sz="1800" dirty="0" err="1" smtClean="0"/>
              <a:t>nsec</a:t>
            </a:r>
            <a:endParaRPr lang="en-US" sz="1800" dirty="0"/>
          </a:p>
          <a:p>
            <a:pPr lvl="1"/>
            <a:r>
              <a:rPr lang="en-US" sz="1800" dirty="0" smtClean="0"/>
              <a:t>500 bits (</a:t>
            </a:r>
            <a:r>
              <a:rPr lang="en-US" sz="1800" dirty="0" err="1" smtClean="0"/>
              <a:t>numbit</a:t>
            </a:r>
            <a:r>
              <a:rPr lang="en-US" sz="1800" dirty="0" smtClean="0"/>
              <a:t>  = 10 Mbps X 100 </a:t>
            </a:r>
            <a:r>
              <a:rPr lang="en-US" sz="1800" dirty="0" err="1" smtClean="0"/>
              <a:t>nsec</a:t>
            </a:r>
            <a:r>
              <a:rPr lang="en-US" sz="1800" dirty="0" smtClean="0"/>
              <a:t>) rounded up to 512 bits = 64 bytes. </a:t>
            </a:r>
            <a:endParaRPr 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4"/>
            </a:pPr>
            <a:r>
              <a:rPr lang="en-US" sz="1800" dirty="0" smtClean="0"/>
              <a:t>Checksum</a:t>
            </a:r>
            <a:endParaRPr lang="en-US" sz="1800" dirty="0" smtClean="0"/>
          </a:p>
          <a:p>
            <a:pPr marL="914400" lvl="1" indent="-514350"/>
            <a:r>
              <a:rPr lang="en-US" sz="1800" dirty="0" smtClean="0"/>
              <a:t>It is a 32-bit CRC of the kind that we have covered earlier.</a:t>
            </a:r>
            <a:endParaRPr lang="en-US" sz="1800" dirty="0" smtClean="0"/>
          </a:p>
          <a:p>
            <a:pPr marL="914400" lvl="1" indent="-514350"/>
            <a:r>
              <a:rPr lang="en-US" sz="1800" dirty="0" smtClean="0"/>
              <a:t>Defined as a generator polynomial described in </a:t>
            </a:r>
            <a:r>
              <a:rPr lang="en-US" sz="1800" smtClean="0"/>
              <a:t>the textbook.</a:t>
            </a:r>
            <a:endParaRPr lang="en-US" sz="1800"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Each station transmits during a contention slot with probability p.</a:t>
                </a:r>
              </a:p>
              <a:p>
                <a:r>
                  <a:rPr lang="en-US" dirty="0" smtClean="0"/>
                  <a:t>The probability that some station acquires the channel A:</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r>
                        <a:rPr lang="en-US" b="0" i="1" smtClean="0">
                          <a:latin typeface="Cambria Math"/>
                        </a:rPr>
                        <m:t>𝑘𝑝</m:t>
                      </m:r>
                      <m:sSup>
                        <m:sSupPr>
                          <m:ctrlPr>
                            <a:rPr lang="en-US" b="0" i="1" smtClean="0">
                              <a:latin typeface="Cambria Math"/>
                            </a:rPr>
                          </m:ctrlPr>
                        </m:sSupPr>
                        <m:e>
                          <m:d>
                            <m:dPr>
                              <m:ctrlPr>
                                <a:rPr lang="en-US" i="1">
                                  <a:latin typeface="Cambria Math"/>
                                </a:rPr>
                              </m:ctrlPr>
                            </m:dPr>
                            <m:e>
                              <m:r>
                                <a:rPr lang="en-US" i="1">
                                  <a:latin typeface="Cambria Math"/>
                                </a:rPr>
                                <m:t>1−</m:t>
                              </m:r>
                              <m:r>
                                <a:rPr lang="en-US" i="1">
                                  <a:latin typeface="Cambria Math"/>
                                </a:rPr>
                                <m:t>𝑝</m:t>
                              </m:r>
                            </m:e>
                          </m:d>
                        </m:e>
                        <m:sup>
                          <m:r>
                            <a:rPr lang="en-US" b="0" i="1" smtClean="0">
                              <a:latin typeface="Cambria Math"/>
                            </a:rPr>
                            <m:t>𝑘</m:t>
                          </m:r>
                          <m:r>
                            <a:rPr lang="en-US" b="0" i="1" smtClean="0">
                              <a:latin typeface="Cambria Math"/>
                            </a:rPr>
                            <m:t>−1</m:t>
                          </m:r>
                        </m:sup>
                      </m:sSup>
                    </m:oMath>
                  </m:oMathPara>
                </a14:m>
                <a:endParaRPr lang="en-US" dirty="0" smtClean="0"/>
              </a:p>
              <a:p>
                <a:endParaRPr lang="en-US" dirty="0" smtClean="0"/>
              </a:p>
              <a:p>
                <a:r>
                  <a:rPr lang="en-US" dirty="0" smtClean="0"/>
                  <a:t>Max A for p=1/k with  A→</a:t>
                </a:r>
                <a14:m>
                  <m:oMath xmlns:m="http://schemas.openxmlformats.org/officeDocument/2006/math">
                    <m:r>
                      <a:rPr lang="en-US" i="1" dirty="0" smtClean="0">
                        <a:latin typeface="Cambria Math"/>
                        <a:ea typeface="Cambria Math"/>
                      </a:rPr>
                      <m:t>∞</m:t>
                    </m:r>
                    <m:r>
                      <a:rPr lang="en-US" b="0" i="1" dirty="0" smtClean="0">
                        <a:latin typeface="Cambria Math"/>
                        <a:ea typeface="Cambria Math"/>
                      </a:rPr>
                      <m:t> </m:t>
                    </m:r>
                    <m:r>
                      <a:rPr lang="en-US" b="0" i="1" dirty="0" smtClean="0">
                        <a:latin typeface="Cambria Math"/>
                        <a:ea typeface="Cambria Math"/>
                      </a:rPr>
                      <m:t>𝑎𝑠</m:t>
                    </m:r>
                    <m:r>
                      <a:rPr lang="en-US" b="0" i="1" dirty="0" smtClean="0">
                        <a:latin typeface="Cambria Math"/>
                        <a:ea typeface="Cambria Math"/>
                      </a:rPr>
                      <m:t> </m:t>
                    </m:r>
                    <m:r>
                      <a:rPr lang="en-US" b="0" i="1" dirty="0" smtClean="0">
                        <a:latin typeface="Cambria Math"/>
                        <a:ea typeface="Cambria Math"/>
                      </a:rPr>
                      <m:t>𝑘</m:t>
                    </m:r>
                    <m:r>
                      <m:rPr>
                        <m:nor/>
                      </m:rPr>
                      <a:rPr lang="en-US" dirty="0"/>
                      <m:t>→</m:t>
                    </m:r>
                    <m:r>
                      <a:rPr lang="en-US" i="1" dirty="0">
                        <a:latin typeface="Cambria Math"/>
                        <a:ea typeface="Cambria Math"/>
                      </a:rPr>
                      <m:t>∞</m:t>
                    </m:r>
                  </m:oMath>
                </a14:m>
                <a:r>
                  <a:rPr lang="en-US" dirty="0" smtClean="0"/>
                  <a:t>.</a:t>
                </a: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a:stretch>
              </a:blipFill>
            </p:spPr>
            <p:txBody>
              <a:bodyPr/>
              <a:lstStyle/>
              <a:p>
                <a:r>
                  <a:rPr lang="en-US">
                    <a:noFill/>
                  </a:rPr>
                  <a:t> </a:t>
                </a:r>
                <a:endParaRPr lang="en-US">
                  <a:noFill/>
                </a:endParaRPr>
              </a:p>
            </p:txBody>
          </p:sp>
        </mc:Fallback>
      </mc:AlternateContent>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The probability that contention interval has exactly j slots in it is A(1-A)</a:t>
                </a:r>
                <a:r>
                  <a:rPr lang="en-US" baseline="30000" dirty="0" smtClean="0"/>
                  <a:t>j-1</a:t>
                </a:r>
                <a:r>
                  <a:rPr lang="en-US" dirty="0" smtClean="0"/>
                  <a:t>. </a:t>
                </a:r>
              </a:p>
              <a:p>
                <a:r>
                  <a:rPr lang="en-US" dirty="0" smtClean="0"/>
                  <a:t>Mean number of slots per contention is:</a:t>
                </a:r>
              </a:p>
              <a:p>
                <a:endParaRPr lang="en-US"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=0</m:t>
                          </m:r>
                        </m:sub>
                        <m:sup>
                          <m:r>
                            <a:rPr lang="en-US" b="0" i="1" smtClean="0">
                              <a:latin typeface="Cambria Math"/>
                              <a:ea typeface="Cambria Math"/>
                            </a:rPr>
                            <m:t>∞</m:t>
                          </m:r>
                        </m:sup>
                        <m:e>
                          <m:r>
                            <a:rPr lang="en-US" b="0" i="1" smtClean="0">
                              <a:latin typeface="Cambria Math"/>
                            </a:rPr>
                            <m:t>𝑗𝐴</m:t>
                          </m:r>
                          <m:sSup>
                            <m:sSupPr>
                              <m:ctrlPr>
                                <a:rPr lang="en-US" i="1">
                                  <a:latin typeface="Cambria Math"/>
                                </a:rPr>
                              </m:ctrlPr>
                            </m:sSupPr>
                            <m:e>
                              <m:d>
                                <m:dPr>
                                  <m:ctrlPr>
                                    <a:rPr lang="en-US" i="1">
                                      <a:latin typeface="Cambria Math"/>
                                    </a:rPr>
                                  </m:ctrlPr>
                                </m:dPr>
                                <m:e>
                                  <m:r>
                                    <a:rPr lang="en-US" i="1">
                                      <a:latin typeface="Cambria Math"/>
                                    </a:rPr>
                                    <m:t>1−</m:t>
                                  </m:r>
                                  <m:r>
                                    <a:rPr lang="en-US" b="0" i="1" smtClean="0">
                                      <a:latin typeface="Cambria Math"/>
                                    </a:rPr>
                                    <m:t>𝐴</m:t>
                                  </m:r>
                                </m:e>
                              </m:d>
                            </m:e>
                            <m:sup>
                              <m:r>
                                <a:rPr lang="en-US" b="0" i="1" smtClean="0">
                                  <a:latin typeface="Cambria Math"/>
                                </a:rPr>
                                <m:t>𝑗</m:t>
                              </m:r>
                              <m:r>
                                <a:rPr lang="en-US" i="1">
                                  <a:latin typeface="Cambria Math"/>
                                </a:rPr>
                                <m:t>−1</m:t>
                              </m:r>
                            </m:sup>
                          </m:sSup>
                        </m:e>
                      </m:nary>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𝐴</m:t>
                          </m:r>
                        </m:den>
                      </m:f>
                    </m:oMath>
                  </m:oMathPara>
                </a14:m>
                <a:endParaRPr lang="en-US" dirty="0" smtClean="0"/>
              </a:p>
              <a:p>
                <a:endParaRPr lang="en-US" dirty="0" smtClean="0"/>
              </a:p>
              <a:p>
                <a:r>
                  <a:rPr lang="en-US" dirty="0" smtClean="0"/>
                  <a:t>Duration of each slot is 2</a:t>
                </a:r>
                <a:r>
                  <a:rPr lang="en-US" dirty="0" smtClean="0">
                    <a:latin typeface="Symbol" pitchFamily="18" charset="2"/>
                  </a:rPr>
                  <a:t>t</a:t>
                </a:r>
                <a:r>
                  <a:rPr lang="en-US" dirty="0" smtClean="0">
                    <a:latin typeface="+mn-lt"/>
                  </a:rPr>
                  <a:t>, the mean contention interval </a:t>
                </a:r>
                <a:r>
                  <a:rPr lang="en-US" dirty="0" smtClean="0">
                    <a:latin typeface="Symbol" pitchFamily="18" charset="2"/>
                  </a:rPr>
                  <a:t>w</a:t>
                </a:r>
                <a:r>
                  <a:rPr lang="en-US" dirty="0" smtClean="0">
                    <a:latin typeface="+mn-lt"/>
                  </a:rPr>
                  <a:t> is = </a:t>
                </a:r>
                <a:r>
                  <a:rPr lang="en-US" dirty="0" smtClean="0"/>
                  <a:t>2</a:t>
                </a:r>
                <a:r>
                  <a:rPr lang="en-US" dirty="0" smtClean="0">
                    <a:latin typeface="Symbol" pitchFamily="18" charset="2"/>
                  </a:rPr>
                  <a:t>t/A</a:t>
                </a:r>
                <a:endParaRPr lang="en-US" dirty="0" smtClean="0">
                  <a:latin typeface="+mn-lt"/>
                </a:endParaRPr>
              </a:p>
              <a:p>
                <a:pPr marL="0" indent="0">
                  <a:buNone/>
                </a:pP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b="-11915"/>
                </a:stretch>
              </a:blipFill>
            </p:spPr>
            <p:txBody>
              <a:bodyPr/>
              <a:lstStyle/>
              <a:p>
                <a:r>
                  <a:rPr lang="en-US">
                    <a:noFill/>
                  </a:rPr>
                  <a:t> </a:t>
                </a:r>
                <a:endParaRPr lang="en-US">
                  <a:noFill/>
                </a:endParaRPr>
              </a:p>
            </p:txBody>
          </p:sp>
        </mc:Fallback>
      </mc:AlternateContent>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Assuming optimal p, the mean number of contention slots is never more than e, thus </a:t>
                </a:r>
                <a:r>
                  <a:rPr lang="en-US" dirty="0" smtClean="0">
                    <a:latin typeface="Symbol" pitchFamily="18" charset="2"/>
                  </a:rPr>
                  <a:t>w</a:t>
                </a:r>
                <a:r>
                  <a:rPr lang="en-US" dirty="0" smtClean="0"/>
                  <a:t> is at most 2</a:t>
                </a:r>
                <a:r>
                  <a:rPr lang="en-US" dirty="0" smtClean="0">
                    <a:latin typeface="Symbol" pitchFamily="18" charset="2"/>
                  </a:rPr>
                  <a:t>t</a:t>
                </a:r>
                <a:r>
                  <a:rPr lang="en-US" dirty="0" smtClean="0"/>
                  <a:t>e≈ 5.4</a:t>
                </a:r>
                <a:r>
                  <a:rPr lang="en-US" dirty="0" smtClean="0">
                    <a:latin typeface="Symbol" pitchFamily="18" charset="2"/>
                  </a:rPr>
                  <a:t>t.</a:t>
                </a:r>
              </a:p>
              <a:p>
                <a:endParaRPr lang="en-US" dirty="0">
                  <a:latin typeface="Symbol" pitchFamily="18" charset="2"/>
                </a:endParaRPr>
              </a:p>
              <a:p>
                <a:r>
                  <a:rPr lang="en-US" dirty="0" smtClean="0">
                    <a:latin typeface="+mn-lt"/>
                  </a:rPr>
                  <a:t>If the mean frame takes P sec to transmit, when many stations have frames to send channel efficiency 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𝐸</m:t>
                      </m:r>
                      <m:r>
                        <a:rPr lang="en-US" b="0" i="1" smtClean="0">
                          <a:latin typeface="Cambria Math"/>
                        </a:rPr>
                        <m:t>= </m:t>
                      </m:r>
                      <m:f>
                        <m:fPr>
                          <m:ctrlPr>
                            <a:rPr lang="en-US" b="0" i="1" smtClean="0">
                              <a:latin typeface="Cambria Math"/>
                            </a:rPr>
                          </m:ctrlPr>
                        </m:fPr>
                        <m:num>
                          <m:r>
                            <a:rPr lang="en-US" b="0" i="1" smtClean="0">
                              <a:latin typeface="Cambria Math"/>
                            </a:rPr>
                            <m:t>𝑃</m:t>
                          </m:r>
                        </m:num>
                        <m:den>
                          <m:r>
                            <a:rPr lang="en-US" b="0" i="1" smtClean="0">
                              <a:latin typeface="Cambria Math"/>
                            </a:rPr>
                            <m:t>𝑃</m:t>
                          </m:r>
                          <m:r>
                            <a:rPr lang="en-US" b="0" i="1" smtClean="0">
                              <a:latin typeface="Cambria Math"/>
                            </a:rPr>
                            <m:t>+2</m:t>
                          </m:r>
                          <m:r>
                            <a:rPr lang="en-US" b="0" i="1" smtClean="0">
                              <a:latin typeface="Cambria Math"/>
                              <a:ea typeface="Cambria Math"/>
                            </a:rPr>
                            <m:t>𝜏</m:t>
                          </m:r>
                          <m:r>
                            <a:rPr lang="en-US" b="0" i="1" smtClean="0">
                              <a:latin typeface="Cambria Math"/>
                              <a:ea typeface="Cambria Math"/>
                            </a:rPr>
                            <m:t>/</m:t>
                          </m:r>
                          <m:r>
                            <a:rPr lang="en-US" b="0" i="1" smtClean="0">
                              <a:latin typeface="Cambria Math"/>
                              <a:ea typeface="Cambria Math"/>
                            </a:rPr>
                            <m:t>𝐴</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1051"/>
                </a:stretch>
              </a:blipFill>
            </p:spPr>
            <p:txBody>
              <a:bodyPr/>
              <a:lstStyle/>
              <a:p>
                <a:r>
                  <a:rPr lang="en-US">
                    <a:noFill/>
                  </a:rPr>
                  <a:t> </a:t>
                </a:r>
                <a:endParaRPr lang="en-US">
                  <a:noFill/>
                </a:endParaRPr>
              </a:p>
            </p:txBody>
          </p:sp>
        </mc:Fallback>
      </mc:AlternateContent>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p:sp>
        <p:nvSpPr>
          <p:cNvPr id="5" name="Content Placeholder 4"/>
          <p:cNvSpPr>
            <a:spLocks noGrp="1"/>
          </p:cNvSpPr>
          <p:nvPr>
            <p:ph idx="1"/>
          </p:nvPr>
        </p:nvSpPr>
        <p:spPr>
          <a:xfrm>
            <a:off x="1999800" y="1189636"/>
            <a:ext cx="5658840" cy="3223586"/>
          </a:xfrm>
        </p:spPr>
        <p:txBody>
          <a:bodyPr/>
          <a:lstStyle/>
          <a:p>
            <a:r>
              <a:rPr lang="en-US" sz="1800" dirty="0" smtClean="0"/>
              <a:t>Here we see where the maximum cable distanced between any two stations enters into the performance figures.</a:t>
            </a:r>
            <a:endParaRPr lang="en-US" sz="1800" dirty="0" smtClean="0"/>
          </a:p>
          <a:p>
            <a:r>
              <a:rPr lang="en-US" sz="1800" dirty="0" smtClean="0"/>
              <a:t>The longer the cable the longer the contention interval; This is why the Ethernet standard specifies the maximum cable length.</a:t>
            </a:r>
            <a:endParaRPr lang="en-US" sz="1800" dirty="0" smtClean="0"/>
          </a:p>
          <a:p>
            <a:r>
              <a:rPr lang="en-US" sz="1800" dirty="0" smtClean="0"/>
              <a:t>It would be instructive to reformulate the equation in the previous slide in term of the frame length F, network bandwidth B and the cable length L, speed of signal propagation c, for the optimal case e contention slots per frame.</a:t>
            </a:r>
            <a:endParaRPr lang="en-US" sz="1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585904"/>
                <a:ext cx="7543800" cy="4297363"/>
              </a:xfrm>
            </p:spPr>
            <p:txBody>
              <a:bodyPr/>
              <a:lstStyle/>
              <a:p>
                <a:r>
                  <a:rPr lang="en-US" sz="2400" dirty="0" smtClean="0"/>
                  <a:t>P = F/B the equation becomes:</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𝐸</m:t>
                      </m:r>
                      <m:r>
                        <a:rPr lang="en-US" sz="2400" i="1">
                          <a:latin typeface="Cambria Math"/>
                        </a:rPr>
                        <m:t>= </m:t>
                      </m:r>
                      <m:f>
                        <m:fPr>
                          <m:ctrlPr>
                            <a:rPr lang="en-US" sz="2400" i="1">
                              <a:latin typeface="Cambria Math"/>
                            </a:rPr>
                          </m:ctrlPr>
                        </m:fPr>
                        <m:num>
                          <m:r>
                            <a:rPr lang="en-US" sz="2400" b="0" i="1" smtClean="0">
                              <a:latin typeface="Cambria Math"/>
                            </a:rPr>
                            <m:t>1</m:t>
                          </m:r>
                        </m:num>
                        <m:den>
                          <m:r>
                            <a:rPr lang="en-US" sz="2400" b="0" i="1" smtClean="0">
                              <a:latin typeface="Cambria Math"/>
                            </a:rPr>
                            <m:t>1</m:t>
                          </m:r>
                          <m:r>
                            <a:rPr lang="en-US" sz="2400" i="1">
                              <a:latin typeface="Cambria Math"/>
                            </a:rPr>
                            <m:t>+2</m:t>
                          </m:r>
                          <m:r>
                            <a:rPr lang="en-US" sz="2400" b="0" i="1" smtClean="0">
                              <a:latin typeface="Cambria Math"/>
                              <a:ea typeface="Cambria Math"/>
                            </a:rPr>
                            <m:t>𝐵𝐿𝑒</m:t>
                          </m:r>
                          <m:r>
                            <a:rPr lang="en-US" sz="2400" i="1">
                              <a:latin typeface="Cambria Math"/>
                              <a:ea typeface="Cambria Math"/>
                            </a:rPr>
                            <m:t>/</m:t>
                          </m:r>
                          <m:r>
                            <a:rPr lang="en-US" sz="2400" b="0" i="1" smtClean="0">
                              <a:latin typeface="Cambria Math"/>
                              <a:ea typeface="Cambria Math"/>
                            </a:rPr>
                            <m:t>𝑐𝐹</m:t>
                          </m:r>
                        </m:den>
                      </m:f>
                    </m:oMath>
                  </m:oMathPara>
                </a14:m>
                <a:endParaRPr lang="en-US" sz="2400" dirty="0"/>
              </a:p>
              <a:p>
                <a:r>
                  <a:rPr lang="en-US" sz="2400" dirty="0" smtClean="0"/>
                  <a:t>When the term </a:t>
                </a:r>
                <a14:m>
                  <m:oMath xmlns:m="http://schemas.openxmlformats.org/officeDocument/2006/math">
                    <m:r>
                      <a:rPr lang="en-US" sz="2400" i="1">
                        <a:latin typeface="Cambria Math"/>
                      </a:rPr>
                      <m:t>2</m:t>
                    </m:r>
                    <m:r>
                      <a:rPr lang="en-US" sz="2400" i="1">
                        <a:latin typeface="Cambria Math"/>
                        <a:ea typeface="Cambria Math"/>
                      </a:rPr>
                      <m:t>𝐵𝐿𝑒</m:t>
                    </m:r>
                    <m:r>
                      <a:rPr lang="en-US" sz="2400" i="1">
                        <a:latin typeface="Cambria Math"/>
                        <a:ea typeface="Cambria Math"/>
                      </a:rPr>
                      <m:t>/</m:t>
                    </m:r>
                    <m:r>
                      <a:rPr lang="en-US" sz="2400" i="1">
                        <a:latin typeface="Cambria Math"/>
                        <a:ea typeface="Cambria Math"/>
                      </a:rPr>
                      <m:t>𝑐𝐹</m:t>
                    </m:r>
                  </m:oMath>
                </a14:m>
                <a:r>
                  <a:rPr lang="en-US" sz="2400" dirty="0" smtClean="0"/>
                  <a:t> &gt;&gt; 0 the network efficiency becomes very low.</a:t>
                </a:r>
              </a:p>
              <a:p>
                <a:pPr lvl="1"/>
                <a:r>
                  <a:rPr lang="en-US" sz="2400" dirty="0" smtClean="0"/>
                  <a:t>Increasing BL; Bandwidth and/or Length of the cable reduces the efficiency.</a:t>
                </a:r>
              </a:p>
              <a:p>
                <a:pPr lvl="1"/>
                <a:r>
                  <a:rPr lang="en-US" sz="2400" dirty="0" smtClean="0"/>
                  <a:t>This is contrary to the design criteria to have largest possible bandwidth and longest connections.</a:t>
                </a:r>
              </a:p>
              <a:p>
                <a:pPr lvl="1"/>
                <a:r>
                  <a:rPr lang="en-US" sz="2400" dirty="0" smtClean="0"/>
                  <a:t>Classical Ethernet will not be able to provide this.</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1189636"/>
                <a:ext cx="5658840" cy="3223586"/>
              </a:xfrm>
              <a:blipFill rotWithShape="1">
                <a:blip r:embed="rId1" cstate="print"/>
                <a:stretch>
                  <a:fillRect l="-1132" t="-993" r="-1617"/>
                </a:stretch>
              </a:blipFill>
            </p:spPr>
            <p:txBody>
              <a:bodyPr/>
              <a:lstStyle/>
              <a:p>
                <a:r>
                  <a:rPr lang="en-US">
                    <a:noFill/>
                  </a:rPr>
                  <a:t> </a:t>
                </a:r>
                <a:endParaRPr lang="en-US">
                  <a:noFill/>
                </a:endParaRPr>
              </a:p>
            </p:txBody>
          </p:sp>
        </mc:Fallback>
      </mc:AlternateContent>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Ethernet Performance</a:t>
            </a:r>
            <a:endParaRPr lang="en-US" dirty="0" smtClean="0">
              <a:latin typeface="Arial" panose="020B0604020202020204" pitchFamily="34" charset="0"/>
              <a:cs typeface="Arial" panose="020B0604020202020204" pitchFamily="34" charset="0"/>
            </a:endParaRPr>
          </a:p>
        </p:txBody>
      </p:sp>
      <p:sp>
        <p:nvSpPr>
          <p:cNvPr id="27651" name="Rectangle 3"/>
          <p:cNvSpPr>
            <a:spLocks noGrp="1" noChangeArrowheads="1"/>
          </p:cNvSpPr>
          <p:nvPr>
            <p:ph idx="1"/>
          </p:nvPr>
        </p:nvSpPr>
        <p:spPr>
          <a:xfrm>
            <a:off x="1357941" y="4458480"/>
            <a:ext cx="6643659"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Efficiency of Ethernet at 10 Mbps with 512-bit slot times.</a:t>
            </a:r>
            <a:endParaRPr lang="en-US" smtClean="0">
              <a:latin typeface="Arial" panose="020B0604020202020204" pitchFamily="34" charset="0"/>
              <a:cs typeface="Arial" panose="020B0604020202020204" pitchFamily="34" charset="0"/>
            </a:endParaRPr>
          </a:p>
        </p:txBody>
      </p:sp>
      <p:pic>
        <p:nvPicPr>
          <p:cNvPr id="276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39158" y="835965"/>
            <a:ext cx="4665685" cy="347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b="1" i="1" dirty="0" smtClean="0">
                <a:latin typeface="Times New Roman" panose="02020603050405020304" pitchFamily="18" charset="0"/>
              </a:rPr>
              <a:t>Divide a single channel into N independent channels:</a:t>
            </a:r>
            <a:endParaRPr lang="en-US" b="1" i="1" dirty="0" smtClean="0">
              <a:latin typeface="Times New Roman" panose="02020603050405020304" pitchFamily="18" charset="0"/>
            </a:endParaRPr>
          </a:p>
          <a:p>
            <a:pPr lvl="1"/>
            <a:r>
              <a:rPr lang="en-US" b="1" i="1" dirty="0" smtClean="0">
                <a:latin typeface="Times New Roman" panose="02020603050405020304" pitchFamily="18" charset="0"/>
              </a:rPr>
              <a:t>C</a:t>
            </a:r>
            <a:r>
              <a:rPr lang="en-US" dirty="0" smtClean="0">
                <a:latin typeface="Times New Roman" panose="02020603050405020304" pitchFamily="18" charset="0"/>
              </a:rPr>
              <a:t>/N</a:t>
            </a:r>
            <a:r>
              <a:rPr lang="en-US" dirty="0" smtClean="0"/>
              <a:t> = 100/</a:t>
            </a:r>
            <a:r>
              <a:rPr lang="en-US" dirty="0" smtClean="0">
                <a:latin typeface="Times New Roman" panose="02020603050405020304" pitchFamily="18" charset="0"/>
              </a:rPr>
              <a:t>N</a:t>
            </a:r>
            <a:r>
              <a:rPr lang="en-US" dirty="0" smtClean="0"/>
              <a:t> Mbps,</a:t>
            </a:r>
            <a:endParaRPr lang="en-US" dirty="0" smtClean="0"/>
          </a:p>
          <a:p>
            <a:pPr lvl="1"/>
            <a:r>
              <a:rPr lang="en-US" dirty="0" smtClean="0"/>
              <a:t>1/</a:t>
            </a:r>
            <a:r>
              <a:rPr lang="en-US" dirty="0" smtClean="0">
                <a:latin typeface="Symbol" panose="05050102010706020507" pitchFamily="18" charset="2"/>
              </a:rPr>
              <a:t>m = 10,000 </a:t>
            </a:r>
            <a:r>
              <a:rPr lang="en-US" dirty="0" smtClean="0"/>
              <a:t>bits</a:t>
            </a:r>
            <a:endParaRPr lang="en-US" dirty="0" smtClean="0"/>
          </a:p>
          <a:p>
            <a:pPr lvl="1"/>
            <a:r>
              <a:rPr lang="en-US" dirty="0" smtClean="0">
                <a:latin typeface="Symbol" panose="05050102010706020507" pitchFamily="18" charset="2"/>
              </a:rPr>
              <a:t>l/N = 5000 </a:t>
            </a:r>
            <a:r>
              <a:rPr lang="en-US" dirty="0" smtClean="0"/>
              <a:t>frames/sec</a:t>
            </a:r>
            <a:endParaRPr lang="en-US" dirty="0" smtClean="0"/>
          </a:p>
          <a:p>
            <a:pPr lvl="1"/>
            <a:r>
              <a:rPr lang="en-US" b="1" i="1" dirty="0" smtClean="0">
                <a:latin typeface="Times New Roman" panose="02020603050405020304" pitchFamily="18" charset="0"/>
              </a:rPr>
              <a:t>T</a:t>
            </a:r>
            <a:r>
              <a:rPr lang="en-US" b="1" i="1" baseline="-25000" dirty="0" smtClean="0">
                <a:latin typeface="Times New Roman" panose="02020603050405020304" pitchFamily="18" charset="0"/>
              </a:rPr>
              <a:t>N</a:t>
            </a:r>
            <a:r>
              <a:rPr lang="en-US" dirty="0" smtClean="0"/>
              <a:t> = </a:t>
            </a:r>
            <a:r>
              <a:rPr lang="en-US" dirty="0" smtClean="0">
                <a:latin typeface="Times New Roman" panose="02020603050405020304" pitchFamily="18" charset="0"/>
              </a:rPr>
              <a:t>Nx</a:t>
            </a:r>
            <a:r>
              <a:rPr lang="en-US" dirty="0" smtClean="0"/>
              <a:t>200 </a:t>
            </a:r>
            <a:r>
              <a:rPr lang="en-US" dirty="0" err="1" smtClean="0">
                <a:latin typeface="Symbol" panose="05050102010706020507" pitchFamily="18" charset="2"/>
              </a:rPr>
              <a:t>m</a:t>
            </a:r>
            <a:r>
              <a:rPr lang="en-US" dirty="0" err="1" smtClean="0"/>
              <a:t>sec</a:t>
            </a:r>
            <a:endParaRPr lang="en-US" dirty="0" smtClean="0"/>
          </a:p>
          <a:p>
            <a:pPr lvl="1"/>
            <a:r>
              <a:rPr lang="en-US" dirty="0" smtClean="0"/>
              <a:t>For N=10 =&gt; T</a:t>
            </a:r>
            <a:r>
              <a:rPr lang="en-US" baseline="-25000" dirty="0" smtClean="0"/>
              <a:t>N</a:t>
            </a:r>
            <a:r>
              <a:rPr lang="en-US" dirty="0" smtClean="0"/>
              <a:t> = 2 msec.</a:t>
            </a:r>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5200650" y="2590529"/>
                <a:ext cx="3743325" cy="2199385"/>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𝑇</m:t>
                          </m:r>
                        </m:e>
                        <m:sub>
                          <m:r>
                            <a:rPr lang="en-US" sz="2800" b="0" i="1" smtClean="0">
                              <a:latin typeface="Cambria Math"/>
                            </a:rPr>
                            <m:t>𝑁</m:t>
                          </m:r>
                        </m:sub>
                      </m:sSub>
                      <m:r>
                        <a:rPr lang="en-US" sz="2800" b="0" i="1" smtClean="0">
                          <a:latin typeface="Cambria Math"/>
                        </a:rPr>
                        <m:t>=</m:t>
                      </m:r>
                      <m:f>
                        <m:fPr>
                          <m:ctrlPr>
                            <a:rPr lang="en-US" sz="2800" b="0" i="1" smtClean="0">
                              <a:latin typeface="Cambria Math"/>
                            </a:rPr>
                          </m:ctrlPr>
                        </m:fPr>
                        <m:num>
                          <m:r>
                            <a:rPr lang="en-US" sz="2800" b="0" i="1" smtClean="0">
                              <a:latin typeface="Cambria Math"/>
                            </a:rPr>
                            <m:t>1</m:t>
                          </m:r>
                        </m:num>
                        <m:den>
                          <m:r>
                            <a:rPr lang="en-US" sz="2800" b="0" i="1" smtClean="0">
                              <a:latin typeface="Cambria Math"/>
                              <a:ea typeface="Cambria Math"/>
                            </a:rPr>
                            <m:t>𝜇</m:t>
                          </m:r>
                          <m:d>
                            <m:dPr>
                              <m:ctrlPr>
                                <a:rPr lang="en-US" sz="2800" b="0" i="1" smtClean="0">
                                  <a:latin typeface="Cambria Math"/>
                                  <a:ea typeface="Cambria Math"/>
                                </a:rPr>
                              </m:ctrlPr>
                            </m:dPr>
                            <m:e>
                              <m:f>
                                <m:fPr>
                                  <m:ctrlPr>
                                    <a:rPr lang="en-US" sz="2800" b="0" i="1" smtClean="0">
                                      <a:latin typeface="Cambria Math"/>
                                      <a:ea typeface="Cambria Math"/>
                                    </a:rPr>
                                  </m:ctrlPr>
                                </m:fPr>
                                <m:num>
                                  <m:r>
                                    <a:rPr lang="en-US" sz="2800" b="0" i="1" smtClean="0">
                                      <a:latin typeface="Cambria Math"/>
                                    </a:rPr>
                                    <m:t>𝐶</m:t>
                                  </m:r>
                                </m:num>
                                <m:den>
                                  <m:r>
                                    <a:rPr lang="en-US" sz="2800" b="0" i="1" smtClean="0">
                                      <a:latin typeface="Cambria Math"/>
                                    </a:rPr>
                                    <m:t>𝑁</m:t>
                                  </m:r>
                                </m:den>
                              </m:f>
                            </m:e>
                          </m:d>
                          <m:r>
                            <a:rPr lang="en-US" sz="2800" b="0" i="1" smtClean="0">
                              <a:latin typeface="Cambria Math"/>
                            </a:rPr>
                            <m:t>−</m:t>
                          </m:r>
                          <m:d>
                            <m:dPr>
                              <m:ctrlPr>
                                <a:rPr lang="en-US" sz="2800" b="0" i="1" smtClean="0">
                                  <a:latin typeface="Cambria Math"/>
                                </a:rPr>
                              </m:ctrlPr>
                            </m:dPr>
                            <m:e>
                              <m:f>
                                <m:fPr>
                                  <m:ctrlPr>
                                    <a:rPr lang="en-US" sz="2800" b="0" i="1" smtClean="0">
                                      <a:latin typeface="Cambria Math"/>
                                    </a:rPr>
                                  </m:ctrlPr>
                                </m:fPr>
                                <m:num>
                                  <m:r>
                                    <m:rPr>
                                      <m:nor/>
                                    </m:rPr>
                                    <a:rPr lang="en-US" sz="2800" dirty="0" smtClean="0">
                                      <a:latin typeface="Symbol" pitchFamily="18" charset="2"/>
                                    </a:rPr>
                                    <m:t>l</m:t>
                                  </m:r>
                                </m:num>
                                <m:den>
                                  <m:r>
                                    <a:rPr lang="en-US" sz="2800" b="0" i="1" smtClean="0">
                                      <a:latin typeface="Cambria Math"/>
                                    </a:rPr>
                                    <m:t>𝑁</m:t>
                                  </m:r>
                                </m:den>
                              </m:f>
                            </m:e>
                          </m:d>
                        </m:den>
                      </m:f>
                      <m:r>
                        <a:rPr lang="en-US" sz="2800" b="0" i="1" dirty="0" smtClean="0">
                          <a:latin typeface="Cambria Math"/>
                        </a:rPr>
                        <m:t>=</m:t>
                      </m:r>
                      <m:f>
                        <m:fPr>
                          <m:ctrlPr>
                            <a:rPr lang="en-US" sz="2800" b="0" i="1" dirty="0" smtClean="0">
                              <a:latin typeface="Cambria Math"/>
                            </a:rPr>
                          </m:ctrlPr>
                        </m:fPr>
                        <m:num>
                          <m:r>
                            <a:rPr lang="en-US" sz="2800" b="0" i="1" dirty="0" smtClean="0">
                              <a:latin typeface="Cambria Math"/>
                            </a:rPr>
                            <m:t>𝑁</m:t>
                          </m:r>
                        </m:num>
                        <m:den>
                          <m:r>
                            <a:rPr lang="en-US" sz="2800" b="0" i="1" smtClean="0">
                              <a:latin typeface="Cambria Math"/>
                              <a:ea typeface="Cambria Math"/>
                            </a:rPr>
                            <m:t>𝜇</m:t>
                          </m:r>
                          <m:r>
                            <a:rPr lang="en-US" sz="2800" b="0" i="1" smtClean="0">
                              <a:latin typeface="Cambria Math"/>
                            </a:rPr>
                            <m:t>𝐶</m:t>
                          </m:r>
                          <m:r>
                            <a:rPr lang="en-US" sz="2800" b="0" i="1" smtClean="0">
                              <a:latin typeface="Cambria Math"/>
                            </a:rPr>
                            <m:t>−</m:t>
                          </m:r>
                          <m:r>
                            <m:rPr>
                              <m:nor/>
                            </m:rPr>
                            <a:rPr lang="en-US" sz="2800" dirty="0" smtClean="0">
                              <a:latin typeface="Symbol" pitchFamily="18" charset="2"/>
                            </a:rPr>
                            <m:t>l</m:t>
                          </m:r>
                        </m:den>
                      </m:f>
                      <m:r>
                        <a:rPr lang="en-US" sz="2800" dirty="0">
                          <a:latin typeface="Cambria Math"/>
                          <a:ea typeface="Cambria Math"/>
                        </a:rPr>
                        <m:t>=</m:t>
                      </m:r>
                      <m:r>
                        <m:rPr>
                          <m:sty m:val="p"/>
                        </m:rPr>
                        <a:rPr lang="en-US" sz="2800" b="0" i="0" dirty="0" smtClean="0">
                          <a:latin typeface="Cambria Math"/>
                          <a:ea typeface="Cambria Math"/>
                        </a:rPr>
                        <m:t>NT</m:t>
                      </m:r>
                    </m:oMath>
                  </m:oMathPara>
                </a14:m>
                <a:endParaRPr lang="en-US" sz="2800" dirty="0" smtClean="0"/>
              </a:p>
            </p:txBody>
          </p:sp>
        </mc:Choice>
        <mc:Fallback>
          <p:sp>
            <p:nvSpPr>
              <p:cNvPr id="6" name="TextBox 5"/>
              <p:cNvSpPr txBox="1">
                <a:spLocks noRot="1" noChangeAspect="1" noMove="1" noResize="1" noEditPoints="1" noAdjustHandles="1" noChangeArrowheads="1" noChangeShapeType="1" noTextEdit="1"/>
              </p:cNvSpPr>
              <p:nvPr/>
            </p:nvSpPr>
            <p:spPr>
              <a:xfrm>
                <a:off x="5043570" y="1943237"/>
                <a:ext cx="2807985" cy="1649827"/>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Ethernet Performance</a:t>
            </a:r>
            <a:endParaRPr lang="en-US" dirty="0"/>
          </a:p>
        </p:txBody>
      </p:sp>
      <p:sp>
        <p:nvSpPr>
          <p:cNvPr id="5" name="Content Placeholder 4"/>
          <p:cNvSpPr>
            <a:spLocks noGrp="1"/>
          </p:cNvSpPr>
          <p:nvPr>
            <p:ph idx="1"/>
          </p:nvPr>
        </p:nvSpPr>
        <p:spPr/>
        <p:txBody>
          <a:bodyPr/>
          <a:lstStyle/>
          <a:p>
            <a:r>
              <a:rPr lang="en-US" dirty="0" smtClean="0"/>
              <a:t>The theoretical result that Ethernet can not work that efficiently is flowed  due to several reasons:</a:t>
            </a:r>
            <a:endParaRPr lang="en-US" dirty="0" smtClean="0"/>
          </a:p>
          <a:p>
            <a:pPr lvl="1"/>
            <a:r>
              <a:rPr lang="en-US" dirty="0" smtClean="0"/>
              <a:t>Poison distribution of the traffic is not realistic.</a:t>
            </a:r>
            <a:endParaRPr lang="en-US" dirty="0" smtClean="0"/>
          </a:p>
          <a:p>
            <a:pPr lvl="1"/>
            <a:r>
              <a:rPr lang="en-US" dirty="0" smtClean="0"/>
              <a:t>Research focuses on only several “interesting” cases.</a:t>
            </a:r>
            <a:endParaRPr lang="en-US" dirty="0" smtClean="0"/>
          </a:p>
          <a:p>
            <a:pPr lvl="1"/>
            <a:r>
              <a:rPr lang="en-US" dirty="0" smtClean="0"/>
              <a:t>Practical results show otherwise that the Ethernet works.</a:t>
            </a:r>
            <a:endParaRPr lang="en-US" dirty="0" smtClean="0"/>
          </a:p>
          <a:p>
            <a:pPr lvl="1"/>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Switched Ethernet</a:t>
            </a:r>
            <a:endParaRPr lang="en-US" dirty="0"/>
          </a:p>
        </p:txBody>
      </p:sp>
      <p:sp>
        <p:nvSpPr>
          <p:cNvPr id="3" name="Content Placeholder 2"/>
          <p:cNvSpPr>
            <a:spLocks noGrp="1"/>
          </p:cNvSpPr>
          <p:nvPr>
            <p:ph idx="1"/>
          </p:nvPr>
        </p:nvSpPr>
        <p:spPr/>
        <p:txBody>
          <a:bodyPr/>
          <a:lstStyle/>
          <a:p>
            <a:r>
              <a:rPr lang="en-US" sz="1800" dirty="0" smtClean="0"/>
              <a:t>Wiring was changed from a long cable architecture to a more complex architecture:</a:t>
            </a:r>
            <a:endParaRPr lang="en-US" sz="1800" dirty="0" smtClean="0"/>
          </a:p>
          <a:p>
            <a:pPr lvl="1"/>
            <a:r>
              <a:rPr lang="en-US" sz="1800" dirty="0" smtClean="0"/>
              <a:t>Each station has a dedicated cable running to a central </a:t>
            </a:r>
            <a:r>
              <a:rPr lang="en-US" sz="1800" b="1" dirty="0" smtClean="0">
                <a:solidFill>
                  <a:srgbClr val="FF0000"/>
                </a:solidFill>
              </a:rPr>
              <a:t>hub</a:t>
            </a:r>
            <a:r>
              <a:rPr lang="en-US" sz="1800" dirty="0" smtClean="0"/>
              <a:t>. (Fig (a) in the next slide).</a:t>
            </a:r>
            <a:endParaRPr lang="en-US" sz="1800" dirty="0" smtClean="0"/>
          </a:p>
          <a:p>
            <a:pPr lvl="1"/>
            <a:r>
              <a:rPr lang="en-US" sz="1800" dirty="0" smtClean="0"/>
              <a:t>Adding and removing a station become much easier.</a:t>
            </a:r>
            <a:endParaRPr lang="en-US" sz="1800" dirty="0" smtClean="0"/>
          </a:p>
          <a:p>
            <a:pPr lvl="1"/>
            <a:r>
              <a:rPr lang="en-US" sz="1800" dirty="0" smtClean="0"/>
              <a:t>Cable length was reduced to 100 m for telephone twisted pair wires and to 200 hundred if Category 5 cable was used.</a:t>
            </a:r>
            <a:endParaRPr lang="en-US" sz="1800" dirty="0" smtClean="0"/>
          </a:p>
          <a:p>
            <a:pPr lvl="1"/>
            <a:r>
              <a:rPr lang="en-US" sz="1800" dirty="0" smtClean="0"/>
              <a:t>Hubs do not increase capacity – they are equivalent to the single long cable of classic Ethernet.</a:t>
            </a:r>
            <a:endParaRPr lang="en-US" sz="1800" dirty="0" smtClean="0"/>
          </a:p>
          <a:p>
            <a:pPr lvl="2"/>
            <a:r>
              <a:rPr lang="en-US" sz="1500" dirty="0" smtClean="0"/>
              <a:t>As more stations were added the performance of each station degraded.</a:t>
            </a:r>
            <a:endParaRPr lang="en-US" sz="1500" dirty="0" smtClean="0"/>
          </a:p>
          <a:p>
            <a:pPr lvl="1"/>
            <a:endParaRPr lang="en-US" sz="1800" dirty="0" smtClean="0"/>
          </a:p>
          <a:p>
            <a:pPr lvl="1"/>
            <a:endParaRPr lang="en-US" sz="1800" dirty="0" smtClean="0"/>
          </a:p>
          <a:p>
            <a:pPr lvl="1"/>
            <a:endParaRPr lang="en-US" sz="1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Switched Ethernet (1)</a:t>
            </a:r>
            <a:endParaRPr lang="en-US" dirty="0" smtClean="0">
              <a:latin typeface="Arial" panose="020B0604020202020204" pitchFamily="34" charset="0"/>
              <a:cs typeface="Arial" panose="020B0604020202020204" pitchFamily="34" charset="0"/>
            </a:endParaRPr>
          </a:p>
        </p:txBody>
      </p:sp>
      <p:sp>
        <p:nvSpPr>
          <p:cNvPr id="8195" name="Rectangle 3"/>
          <p:cNvSpPr>
            <a:spLocks noGrp="1" noChangeArrowheads="1"/>
          </p:cNvSpPr>
          <p:nvPr>
            <p:ph idx="1"/>
          </p:nvPr>
        </p:nvSpPr>
        <p:spPr>
          <a:xfrm>
            <a:off x="1357941" y="4287000"/>
            <a:ext cx="6643659" cy="628760"/>
          </a:xfrm>
        </p:spPr>
        <p:txBody>
          <a:bodyPr/>
          <a:lstStyle/>
          <a:p>
            <a:pPr algn="ctr" eaLnBrk="1" hangingPunct="1">
              <a:buFontTx/>
              <a:buNone/>
              <a:defRPr/>
            </a:pPr>
            <a:r>
              <a:rPr lang="en-US" dirty="0" smtClean="0">
                <a:solidFill>
                  <a:schemeClr val="accent6">
                    <a:lumMod val="75000"/>
                  </a:schemeClr>
                </a:solidFill>
              </a:rPr>
              <a:t>(a) </a:t>
            </a:r>
            <a:r>
              <a:rPr lang="en-US" dirty="0" smtClean="0"/>
              <a:t>Hub. </a:t>
            </a:r>
            <a:r>
              <a:rPr lang="en-US" dirty="0" smtClean="0">
                <a:solidFill>
                  <a:schemeClr val="accent6">
                    <a:lumMod val="75000"/>
                  </a:schemeClr>
                </a:solidFill>
              </a:rPr>
              <a:t>(b) </a:t>
            </a:r>
            <a:r>
              <a:rPr lang="en-US" dirty="0" smtClean="0"/>
              <a:t>Switch.</a:t>
            </a:r>
            <a:endParaRPr lang="en-US" dirty="0" smtClean="0">
              <a:latin typeface="Arial" panose="020B0604020202020204" pitchFamily="34" charset="0"/>
              <a:cs typeface="Arial" panose="020B0604020202020204" pitchFamily="34" charset="0"/>
            </a:endParaRPr>
          </a:p>
        </p:txBody>
      </p:sp>
      <p:pic>
        <p:nvPicPr>
          <p:cNvPr id="2867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5848" y="1334924"/>
            <a:ext cx="6075631" cy="228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Switched Ethernet</a:t>
            </a:r>
            <a:endParaRPr lang="en-US" dirty="0"/>
          </a:p>
        </p:txBody>
      </p:sp>
      <p:sp>
        <p:nvSpPr>
          <p:cNvPr id="3" name="Content Placeholder 2"/>
          <p:cNvSpPr>
            <a:spLocks noGrp="1"/>
          </p:cNvSpPr>
          <p:nvPr>
            <p:ph idx="1"/>
          </p:nvPr>
        </p:nvSpPr>
        <p:spPr/>
        <p:txBody>
          <a:bodyPr/>
          <a:lstStyle/>
          <a:p>
            <a:pPr lvl="1"/>
            <a:r>
              <a:rPr lang="en-US" sz="1800" dirty="0" smtClean="0"/>
              <a:t>One could solve this problem by increasing the speech of the basic Ethernet from 1 Mbps to 10 Mbps, 100 Mbps or even 1 </a:t>
            </a:r>
            <a:r>
              <a:rPr lang="en-US" sz="1800" dirty="0" err="1" smtClean="0"/>
              <a:t>Gbps</a:t>
            </a:r>
            <a:r>
              <a:rPr lang="en-US" sz="1800" dirty="0" smtClean="0"/>
              <a:t>.</a:t>
            </a:r>
            <a:endParaRPr lang="en-US" sz="1800" dirty="0" smtClean="0"/>
          </a:p>
          <a:p>
            <a:pPr lvl="1"/>
            <a:r>
              <a:rPr lang="en-US" sz="1800" dirty="0" smtClean="0"/>
              <a:t>However, multimedia applications requires even higher bandwidths.</a:t>
            </a:r>
            <a:endParaRPr lang="en-US" sz="1800" dirty="0" smtClean="0"/>
          </a:p>
          <a:p>
            <a:r>
              <a:rPr lang="en-US" sz="1800" b="1" dirty="0" smtClean="0">
                <a:solidFill>
                  <a:srgbClr val="FF0000"/>
                </a:solidFill>
              </a:rPr>
              <a:t>Switch</a:t>
            </a:r>
            <a:r>
              <a:rPr lang="en-US" sz="1800" dirty="0" smtClean="0"/>
              <a:t> is the solution.</a:t>
            </a:r>
            <a:endParaRPr lang="en-US" sz="1800" dirty="0" smtClean="0"/>
          </a:p>
          <a:p>
            <a:pPr lvl="1"/>
            <a:r>
              <a:rPr lang="en-US" sz="1800" dirty="0" smtClean="0"/>
              <a:t>Switch must be able to determine which frame goes to what station.</a:t>
            </a:r>
            <a:endParaRPr lang="en-US" sz="1800" dirty="0" smtClean="0"/>
          </a:p>
          <a:p>
            <a:pPr lvl="1"/>
            <a:r>
              <a:rPr lang="en-US" sz="1800" dirty="0" smtClean="0"/>
              <a:t>Security benefits</a:t>
            </a:r>
            <a:endParaRPr lang="en-US" sz="1800" dirty="0" smtClean="0"/>
          </a:p>
          <a:p>
            <a:pPr lvl="1"/>
            <a:r>
              <a:rPr lang="en-US" sz="1800" dirty="0" smtClean="0"/>
              <a:t>No collision can occur.</a:t>
            </a:r>
            <a:endParaRPr lang="en-US"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Switched Ethernet (2)</a:t>
            </a:r>
            <a:endParaRPr lang="en-US" smtClean="0">
              <a:latin typeface="Arial" panose="020B0604020202020204" pitchFamily="34" charset="0"/>
              <a:cs typeface="Arial" panose="020B0604020202020204" pitchFamily="34" charset="0"/>
            </a:endParaRPr>
          </a:p>
        </p:txBody>
      </p:sp>
      <p:sp>
        <p:nvSpPr>
          <p:cNvPr id="2969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An Ethernet switch.</a:t>
            </a:r>
            <a:endParaRPr lang="en-US" smtClean="0">
              <a:latin typeface="Arial" panose="020B0604020202020204" pitchFamily="34" charset="0"/>
              <a:cs typeface="Arial" panose="020B0604020202020204" pitchFamily="34" charset="0"/>
            </a:endParaRPr>
          </a:p>
        </p:txBody>
      </p:sp>
      <p:pic>
        <p:nvPicPr>
          <p:cNvPr id="297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6795" y="1729090"/>
            <a:ext cx="6130410" cy="16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4"/>
          <p:cNvSpPr txBox="1">
            <a:spLocks noChangeArrowheads="1"/>
          </p:cNvSpPr>
          <p:nvPr/>
        </p:nvSpPr>
        <p:spPr bwMode="auto">
          <a:xfrm>
            <a:off x="2457080" y="1714800"/>
            <a:ext cx="120036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Switch</a:t>
            </a:r>
            <a:endParaRPr lang="en-US" sz="100"/>
          </a:p>
        </p:txBody>
      </p:sp>
      <p:sp>
        <p:nvSpPr>
          <p:cNvPr id="29702" name="TextBox 5"/>
          <p:cNvSpPr txBox="1">
            <a:spLocks noChangeArrowheads="1"/>
          </p:cNvSpPr>
          <p:nvPr/>
        </p:nvSpPr>
        <p:spPr bwMode="auto">
          <a:xfrm>
            <a:off x="5086440" y="2972320"/>
            <a:ext cx="182912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Twisted pair</a:t>
            </a:r>
            <a:endParaRPr lang="en-US" sz="100"/>
          </a:p>
        </p:txBody>
      </p:sp>
      <p:sp>
        <p:nvSpPr>
          <p:cNvPr id="29703" name="TextBox 6"/>
          <p:cNvSpPr txBox="1">
            <a:spLocks noChangeArrowheads="1"/>
          </p:cNvSpPr>
          <p:nvPr/>
        </p:nvSpPr>
        <p:spPr bwMode="auto">
          <a:xfrm>
            <a:off x="5315080" y="268652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Switch ports</a:t>
            </a:r>
            <a:endParaRPr lang="en-US" sz="100"/>
          </a:p>
        </p:txBody>
      </p:sp>
      <p:sp>
        <p:nvSpPr>
          <p:cNvPr id="29704" name="TextBox 7"/>
          <p:cNvSpPr txBox="1">
            <a:spLocks noChangeArrowheads="1"/>
          </p:cNvSpPr>
          <p:nvPr/>
        </p:nvSpPr>
        <p:spPr bwMode="auto">
          <a:xfrm>
            <a:off x="6629760" y="2237576"/>
            <a:ext cx="457280" cy="1066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Hub</a:t>
            </a:r>
            <a:endParaRPr lang="en-US" sz="1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Fast Ethernet</a:t>
            </a:r>
            <a:endParaRPr lang="en-US" dirty="0" smtClean="0">
              <a:latin typeface="Arial" panose="020B0604020202020204" pitchFamily="34" charset="0"/>
              <a:cs typeface="Arial" panose="020B0604020202020204" pitchFamily="34" charset="0"/>
            </a:endParaRPr>
          </a:p>
        </p:txBody>
      </p:sp>
      <p:sp>
        <p:nvSpPr>
          <p:cNvPr id="3072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original fast Ethernet cabling.</a:t>
            </a:r>
            <a:endParaRPr lang="en-US" smtClean="0">
              <a:latin typeface="Arial" panose="020B0604020202020204" pitchFamily="34" charset="0"/>
              <a:cs typeface="Arial" panose="020B0604020202020204" pitchFamily="34" charset="0"/>
            </a:endParaRPr>
          </a:p>
        </p:txBody>
      </p:sp>
      <p:pic>
        <p:nvPicPr>
          <p:cNvPr id="3072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24598" y="2131592"/>
            <a:ext cx="6459080" cy="1119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GigaBit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Ethernet</a:t>
            </a:r>
            <a:endParaRPr lang="en-US" dirty="0"/>
          </a:p>
        </p:txBody>
      </p:sp>
      <p:sp>
        <p:nvSpPr>
          <p:cNvPr id="2" name="Content Placeholder 1"/>
          <p:cNvSpPr>
            <a:spLocks noGrp="1"/>
          </p:cNvSpPr>
          <p:nvPr>
            <p:ph idx="1"/>
          </p:nvPr>
        </p:nvSpPr>
        <p:spPr>
          <a:xfrm>
            <a:off x="1538950" y="996727"/>
            <a:ext cx="6141127" cy="3223586"/>
          </a:xfrm>
        </p:spPr>
        <p:txBody>
          <a:bodyPr/>
          <a:lstStyle/>
          <a:p>
            <a:r>
              <a:rPr lang="en-US" sz="1800" dirty="0" smtClean="0"/>
              <a:t>After the standard for Fast Ethernet was adopted the work for yet even faster standard started: </a:t>
            </a:r>
            <a:r>
              <a:rPr lang="en-US" sz="1800" dirty="0" err="1" smtClean="0"/>
              <a:t>GigaBit</a:t>
            </a:r>
            <a:r>
              <a:rPr lang="en-US" sz="1800" dirty="0" smtClean="0"/>
              <a:t> Ethernet</a:t>
            </a:r>
            <a:endParaRPr lang="en-US" sz="1800" dirty="0" smtClean="0"/>
          </a:p>
          <a:p>
            <a:r>
              <a:rPr lang="en-US" sz="1800" dirty="0" smtClean="0"/>
              <a:t>Goals:</a:t>
            </a:r>
            <a:endParaRPr lang="en-US" sz="1800" dirty="0" smtClean="0"/>
          </a:p>
          <a:p>
            <a:pPr lvl="1"/>
            <a:r>
              <a:rPr lang="en-US" sz="1800" dirty="0" smtClean="0"/>
              <a:t>Increase performance ten fold over Fast Ethernet.</a:t>
            </a:r>
            <a:endParaRPr lang="en-US" sz="1800" dirty="0" smtClean="0"/>
          </a:p>
          <a:p>
            <a:pPr lvl="1"/>
            <a:r>
              <a:rPr lang="en-US" sz="1800" dirty="0" smtClean="0"/>
              <a:t>Maintain compatibility with both Classical and Fast Ethernet.</a:t>
            </a:r>
            <a:endParaRPr lang="en-US" sz="1800" dirty="0" smtClean="0"/>
          </a:p>
          <a:p>
            <a:pPr lvl="1"/>
            <a:r>
              <a:rPr lang="en-US" sz="1800" dirty="0" smtClean="0"/>
              <a:t>Unacknowledged datagram service with both unicast and broadcast.</a:t>
            </a:r>
            <a:endParaRPr lang="en-US" sz="1800" dirty="0" smtClean="0"/>
          </a:p>
          <a:p>
            <a:pPr lvl="1"/>
            <a:r>
              <a:rPr lang="en-US" sz="1800" dirty="0" smtClean="0"/>
              <a:t>Use the same 48-bit addressing scheme already in use,</a:t>
            </a:r>
            <a:endParaRPr lang="en-US" sz="1800" dirty="0" smtClean="0"/>
          </a:p>
          <a:p>
            <a:pPr lvl="1"/>
            <a:r>
              <a:rPr lang="en-US" sz="1800" dirty="0" smtClean="0"/>
              <a:t>Maintain the same frame format including minimum and maximum sizes.</a:t>
            </a:r>
            <a:endParaRPr lang="en-US" sz="1800" dirty="0" smtClean="0"/>
          </a:p>
          <a:p>
            <a:pPr lvl="1"/>
            <a:endParaRPr lang="en-US" sz="1800" dirty="0" smtClean="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(1)</a:t>
            </a:r>
            <a:endParaRPr lang="en-US" smtClean="0">
              <a:latin typeface="Arial" panose="020B0604020202020204" pitchFamily="34" charset="0"/>
              <a:cs typeface="Arial" panose="020B0604020202020204" pitchFamily="34" charset="0"/>
            </a:endParaRPr>
          </a:p>
        </p:txBody>
      </p:sp>
      <p:sp>
        <p:nvSpPr>
          <p:cNvPr id="3174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two-station Ethernet</a:t>
            </a:r>
            <a:endParaRPr lang="en-US" smtClean="0">
              <a:latin typeface="Arial" panose="020B0604020202020204" pitchFamily="34" charset="0"/>
              <a:cs typeface="Arial" panose="020B0604020202020204" pitchFamily="34" charset="0"/>
            </a:endParaRPr>
          </a:p>
        </p:txBody>
      </p:sp>
      <p:pic>
        <p:nvPicPr>
          <p:cNvPr id="3174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89233" y="1479015"/>
            <a:ext cx="4165535" cy="218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(2)</a:t>
            </a:r>
            <a:endParaRPr lang="en-US" smtClean="0">
              <a:latin typeface="Arial" panose="020B0604020202020204" pitchFamily="34" charset="0"/>
              <a:cs typeface="Arial" panose="020B0604020202020204" pitchFamily="34" charset="0"/>
            </a:endParaRPr>
          </a:p>
        </p:txBody>
      </p:sp>
      <p:sp>
        <p:nvSpPr>
          <p:cNvPr id="3277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two-station Ethernet</a:t>
            </a:r>
            <a:endParaRPr lang="en-US" smtClean="0">
              <a:latin typeface="Arial" panose="020B0604020202020204" pitchFamily="34" charset="0"/>
              <a:cs typeface="Arial" panose="020B0604020202020204" pitchFamily="34" charset="0"/>
            </a:endParaRPr>
          </a:p>
        </p:txBody>
      </p:sp>
      <p:pic>
        <p:nvPicPr>
          <p:cNvPr id="3277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81818" y="982438"/>
            <a:ext cx="5980365" cy="31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Gigabit Ethernet (3)</a:t>
            </a:r>
            <a:endParaRPr lang="en-US" smtClean="0">
              <a:latin typeface="Arial" panose="020B0604020202020204" pitchFamily="34" charset="0"/>
              <a:cs typeface="Arial" panose="020B0604020202020204" pitchFamily="34" charset="0"/>
            </a:endParaRPr>
          </a:p>
        </p:txBody>
      </p:sp>
      <p:sp>
        <p:nvSpPr>
          <p:cNvPr id="3379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Gigabit Ethernet cabling.</a:t>
            </a:r>
            <a:endParaRPr lang="en-US" smtClean="0">
              <a:latin typeface="Arial" panose="020B0604020202020204" pitchFamily="34" charset="0"/>
              <a:cs typeface="Arial" panose="020B0604020202020204" pitchFamily="34" charset="0"/>
            </a:endParaRPr>
          </a:p>
        </p:txBody>
      </p:sp>
      <p:pic>
        <p:nvPicPr>
          <p:cNvPr id="3379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8873" y="1964875"/>
            <a:ext cx="6588880" cy="133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Assumptions for Dynamic Channel Allocation</a:t>
            </a:r>
            <a:endParaRPr lang="en-US" dirty="0" smtClean="0">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a:xfrm>
            <a:off x="1979556" y="1525458"/>
            <a:ext cx="6022044" cy="3390302"/>
          </a:xfrm>
        </p:spPr>
        <p:txBody>
          <a:bodyPr/>
          <a:lstStyle/>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Independent traffic</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Single channel</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Observable Collisions</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Continuous or slotted time</a:t>
            </a:r>
            <a:endParaRPr lang="en-US" sz="2700" dirty="0" smtClean="0">
              <a:latin typeface="Arial" panose="020B0604020202020204" pitchFamily="34" charset="0"/>
              <a:ea typeface="+mj-ea"/>
              <a:cs typeface="Arial" panose="020B0604020202020204" pitchFamily="34" charset="0"/>
            </a:endParaRPr>
          </a:p>
          <a:p>
            <a:pPr marL="742950" indent="-742950" eaLnBrk="1" hangingPunct="1">
              <a:buFont typeface="+mj-lt"/>
              <a:buAutoNum type="arabicPeriod"/>
              <a:defRPr/>
            </a:pPr>
            <a:r>
              <a:rPr lang="en-US" sz="2700" dirty="0" smtClean="0">
                <a:latin typeface="Arial" panose="020B0604020202020204" pitchFamily="34" charset="0"/>
                <a:ea typeface="+mj-ea"/>
                <a:cs typeface="Arial" panose="020B0604020202020204" pitchFamily="34" charset="0"/>
              </a:rPr>
              <a:t>Carrier sense or no carrier sense</a:t>
            </a:r>
            <a:endParaRPr lang="en-US" sz="2700" dirty="0" smtClean="0">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10 Gigabit Ethernet</a:t>
            </a:r>
            <a:endParaRPr lang="en-US" smtClean="0">
              <a:latin typeface="Arial" panose="020B0604020202020204" pitchFamily="34" charset="0"/>
              <a:cs typeface="Arial" panose="020B0604020202020204" pitchFamily="34" charset="0"/>
            </a:endParaRPr>
          </a:p>
        </p:txBody>
      </p:sp>
      <p:sp>
        <p:nvSpPr>
          <p:cNvPr id="3481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Gigabit Ethernet cabling</a:t>
            </a:r>
            <a:endParaRPr lang="en-US" smtClean="0">
              <a:latin typeface="Arial" panose="020B0604020202020204" pitchFamily="34" charset="0"/>
              <a:cs typeface="Arial" panose="020B0604020202020204" pitchFamily="34" charset="0"/>
            </a:endParaRPr>
          </a:p>
        </p:txBody>
      </p:sp>
      <p:pic>
        <p:nvPicPr>
          <p:cNvPr id="34820"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8873" y="1754098"/>
            <a:ext cx="6510285" cy="176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Wireless Lans</a:t>
            </a:r>
            <a:endParaRPr lang="en-US" smtClean="0">
              <a:latin typeface="Arial" panose="020B0604020202020204" pitchFamily="34" charset="0"/>
              <a:cs typeface="Arial" panose="020B0604020202020204" pitchFamily="34" charset="0"/>
            </a:endParaRPr>
          </a:p>
        </p:txBody>
      </p:sp>
      <p:sp>
        <p:nvSpPr>
          <p:cNvPr id="35843" name="Rectangle 3"/>
          <p:cNvSpPr>
            <a:spLocks noGrp="1" noChangeArrowheads="1"/>
          </p:cNvSpPr>
          <p:nvPr>
            <p:ph idx="1"/>
          </p:nvPr>
        </p:nvSpPr>
        <p:spPr>
          <a:xfrm>
            <a:off x="1599680" y="1525458"/>
            <a:ext cx="640192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802.11 architecture and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MAC sublayer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802.11 frame structure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Services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(1)</a:t>
            </a:r>
            <a:endParaRPr lang="en-US" smtClean="0">
              <a:latin typeface="Arial" panose="020B0604020202020204" pitchFamily="34" charset="0"/>
              <a:cs typeface="Arial" panose="020B0604020202020204" pitchFamily="34" charset="0"/>
            </a:endParaRPr>
          </a:p>
        </p:txBody>
      </p:sp>
      <p:sp>
        <p:nvSpPr>
          <p:cNvPr id="36867" name="Rectangle 3"/>
          <p:cNvSpPr>
            <a:spLocks noGrp="1" noChangeArrowheads="1"/>
          </p:cNvSpPr>
          <p:nvPr>
            <p:ph idx="1"/>
          </p:nvPr>
        </p:nvSpPr>
        <p:spPr>
          <a:xfrm>
            <a:off x="1357941" y="4287000"/>
            <a:ext cx="6643659" cy="628760"/>
          </a:xfrm>
        </p:spPr>
        <p:txBody>
          <a:bodyPr/>
          <a:lstStyle/>
          <a:p>
            <a:pPr algn="ctr" eaLnBrk="1" hangingPunct="1">
              <a:buFontTx/>
              <a:buNone/>
            </a:pPr>
            <a:r>
              <a:rPr lang="fr-FR" smtClean="0">
                <a:latin typeface="Arial" panose="020B0604020202020204" pitchFamily="34" charset="0"/>
                <a:cs typeface="Arial" panose="020B0604020202020204" pitchFamily="34" charset="0"/>
              </a:rPr>
              <a:t>802.11 architecture –  infrastructure mode</a:t>
            </a:r>
            <a:endParaRPr lang="en-US" smtClean="0">
              <a:latin typeface="Arial" panose="020B0604020202020204" pitchFamily="34" charset="0"/>
              <a:cs typeface="Arial" panose="020B0604020202020204" pitchFamily="34" charset="0"/>
            </a:endParaRPr>
          </a:p>
        </p:txBody>
      </p:sp>
      <p:pic>
        <p:nvPicPr>
          <p:cNvPr id="368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24928" y="1314680"/>
            <a:ext cx="4319152" cy="2530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4"/>
          <p:cNvSpPr txBox="1">
            <a:spLocks noChangeArrowheads="1"/>
          </p:cNvSpPr>
          <p:nvPr/>
        </p:nvSpPr>
        <p:spPr bwMode="auto">
          <a:xfrm>
            <a:off x="1714000" y="1257520"/>
            <a:ext cx="1200360" cy="12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Access</a:t>
            </a:r>
            <a:br>
              <a:rPr lang="en-US" sz="100"/>
            </a:br>
            <a:r>
              <a:rPr lang="en-US" sz="100"/>
              <a:t>Point</a:t>
            </a:r>
            <a:endParaRPr lang="en-US" sz="100"/>
          </a:p>
        </p:txBody>
      </p:sp>
      <p:sp>
        <p:nvSpPr>
          <p:cNvPr id="36870" name="TextBox 5"/>
          <p:cNvSpPr txBox="1">
            <a:spLocks noChangeArrowheads="1"/>
          </p:cNvSpPr>
          <p:nvPr/>
        </p:nvSpPr>
        <p:spPr bwMode="auto">
          <a:xfrm>
            <a:off x="1771160" y="2457880"/>
            <a:ext cx="8002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Client</a:t>
            </a:r>
            <a:endParaRPr lang="en-US" sz="100"/>
          </a:p>
        </p:txBody>
      </p:sp>
      <p:sp>
        <p:nvSpPr>
          <p:cNvPr id="36871" name="TextBox 6"/>
          <p:cNvSpPr txBox="1">
            <a:spLocks noChangeArrowheads="1"/>
          </p:cNvSpPr>
          <p:nvPr/>
        </p:nvSpPr>
        <p:spPr bwMode="auto">
          <a:xfrm>
            <a:off x="4000400" y="1086040"/>
            <a:ext cx="148616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To Network</a:t>
            </a:r>
            <a:endParaRPr lang="en-US" sz="10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(2)</a:t>
            </a:r>
            <a:endParaRPr lang="en-US" smtClean="0">
              <a:latin typeface="Arial" panose="020B0604020202020204" pitchFamily="34" charset="0"/>
              <a:cs typeface="Arial" panose="020B0604020202020204" pitchFamily="34" charset="0"/>
            </a:endParaRPr>
          </a:p>
        </p:txBody>
      </p:sp>
      <p:sp>
        <p:nvSpPr>
          <p:cNvPr id="37891" name="Rectangle 3"/>
          <p:cNvSpPr>
            <a:spLocks noGrp="1" noChangeArrowheads="1"/>
          </p:cNvSpPr>
          <p:nvPr>
            <p:ph idx="1"/>
          </p:nvPr>
        </p:nvSpPr>
        <p:spPr>
          <a:xfrm>
            <a:off x="1357941" y="4287000"/>
            <a:ext cx="6643659" cy="628760"/>
          </a:xfrm>
        </p:spPr>
        <p:txBody>
          <a:bodyPr/>
          <a:lstStyle/>
          <a:p>
            <a:pPr algn="ctr" eaLnBrk="1" hangingPunct="1">
              <a:buFontTx/>
              <a:buNone/>
            </a:pPr>
            <a:r>
              <a:rPr lang="fr-FR" smtClean="0">
                <a:latin typeface="Arial" panose="020B0604020202020204" pitchFamily="34" charset="0"/>
                <a:cs typeface="Arial" panose="020B0604020202020204" pitchFamily="34" charset="0"/>
              </a:rPr>
              <a:t>802.11 architecture –  </a:t>
            </a:r>
            <a:r>
              <a:rPr lang="en-US" smtClean="0">
                <a:latin typeface="Arial" panose="020B0604020202020204" pitchFamily="34" charset="0"/>
                <a:cs typeface="Arial" panose="020B0604020202020204" pitchFamily="34" charset="0"/>
              </a:rPr>
              <a:t>ad-hoc mode</a:t>
            </a:r>
            <a:endParaRPr lang="en-US" smtClean="0">
              <a:latin typeface="Arial" panose="020B0604020202020204" pitchFamily="34" charset="0"/>
              <a:cs typeface="Arial" panose="020B0604020202020204" pitchFamily="34" charset="0"/>
            </a:endParaRPr>
          </a:p>
        </p:txBody>
      </p:sp>
      <p:pic>
        <p:nvPicPr>
          <p:cNvPr id="378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42880" y="893125"/>
            <a:ext cx="3315280" cy="304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Architecture and Protocol Stack (3)</a:t>
            </a:r>
            <a:endParaRPr lang="en-US" smtClean="0">
              <a:latin typeface="Arial" panose="020B0604020202020204" pitchFamily="34" charset="0"/>
              <a:cs typeface="Arial" panose="020B0604020202020204" pitchFamily="34" charset="0"/>
            </a:endParaRPr>
          </a:p>
        </p:txBody>
      </p:sp>
      <p:sp>
        <p:nvSpPr>
          <p:cNvPr id="38915" name="Rectangle 3"/>
          <p:cNvSpPr>
            <a:spLocks noGrp="1" noChangeArrowheads="1"/>
          </p:cNvSpPr>
          <p:nvPr>
            <p:ph idx="1"/>
          </p:nvPr>
        </p:nvSpPr>
        <p:spPr>
          <a:xfrm>
            <a:off x="1357941" y="4401320"/>
            <a:ext cx="6643659" cy="514440"/>
          </a:xfrm>
        </p:spPr>
        <p:txBody>
          <a:bodyPr/>
          <a:lstStyle/>
          <a:p>
            <a:pPr algn="ctr" eaLnBrk="1" hangingPunct="1">
              <a:buFontTx/>
              <a:buNone/>
            </a:pPr>
            <a:r>
              <a:rPr lang="en-US" smtClean="0">
                <a:latin typeface="Arial" panose="020B0604020202020204" pitchFamily="34" charset="0"/>
                <a:cs typeface="Arial" panose="020B0604020202020204" pitchFamily="34" charset="0"/>
              </a:rPr>
              <a:t>Part of the 802.11 protocol stack.</a:t>
            </a:r>
            <a:endParaRPr lang="en-US" smtClean="0">
              <a:latin typeface="Arial" panose="020B0604020202020204" pitchFamily="34" charset="0"/>
              <a:cs typeface="Arial" panose="020B0604020202020204" pitchFamily="34" charset="0"/>
            </a:endParaRPr>
          </a:p>
        </p:txBody>
      </p:sp>
      <p:pic>
        <p:nvPicPr>
          <p:cNvPr id="3891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67438" y="975293"/>
            <a:ext cx="6609125" cy="319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(1)</a:t>
            </a:r>
            <a:endParaRPr lang="en-US" smtClean="0">
              <a:latin typeface="Arial" panose="020B0604020202020204" pitchFamily="34" charset="0"/>
              <a:cs typeface="Arial" panose="020B0604020202020204" pitchFamily="34" charset="0"/>
            </a:endParaRPr>
          </a:p>
        </p:txBody>
      </p:sp>
      <p:sp>
        <p:nvSpPr>
          <p:cNvPr id="3993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Sending a frame with CSMA/CA.</a:t>
            </a:r>
            <a:endParaRPr lang="en-US" smtClean="0">
              <a:latin typeface="Arial" panose="020B0604020202020204" pitchFamily="34" charset="0"/>
              <a:cs typeface="Arial" panose="020B0604020202020204" pitchFamily="34" charset="0"/>
            </a:endParaRPr>
          </a:p>
        </p:txBody>
      </p:sp>
      <p:pic>
        <p:nvPicPr>
          <p:cNvPr id="3994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0398" y="1153918"/>
            <a:ext cx="5923205" cy="2836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(2)</a:t>
            </a:r>
            <a:endParaRPr lang="en-US" smtClean="0">
              <a:latin typeface="Arial" panose="020B0604020202020204" pitchFamily="34" charset="0"/>
              <a:cs typeface="Arial" panose="020B0604020202020204" pitchFamily="34" charset="0"/>
            </a:endParaRPr>
          </a:p>
        </p:txBody>
      </p:sp>
      <p:sp>
        <p:nvSpPr>
          <p:cNvPr id="4096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hidden terminal problem.</a:t>
            </a:r>
            <a:endParaRPr lang="en-US" smtClean="0">
              <a:latin typeface="Arial" panose="020B0604020202020204" pitchFamily="34" charset="0"/>
              <a:cs typeface="Arial" panose="020B0604020202020204" pitchFamily="34" charset="0"/>
            </a:endParaRPr>
          </a:p>
        </p:txBody>
      </p:sp>
      <p:pic>
        <p:nvPicPr>
          <p:cNvPr id="409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800240"/>
            <a:ext cx="3894025" cy="320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(3)</a:t>
            </a:r>
            <a:endParaRPr lang="en-US" smtClean="0">
              <a:latin typeface="Arial" panose="020B0604020202020204" pitchFamily="34" charset="0"/>
              <a:cs typeface="Arial" panose="020B0604020202020204" pitchFamily="34" charset="0"/>
            </a:endParaRPr>
          </a:p>
        </p:txBody>
      </p:sp>
      <p:sp>
        <p:nvSpPr>
          <p:cNvPr id="4198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exposed terminal problem.</a:t>
            </a:r>
            <a:endParaRPr lang="en-US" smtClean="0">
              <a:latin typeface="Arial" panose="020B0604020202020204" pitchFamily="34" charset="0"/>
              <a:cs typeface="Arial" panose="020B0604020202020204" pitchFamily="34" charset="0"/>
            </a:endParaRPr>
          </a:p>
        </p:txBody>
      </p:sp>
      <p:pic>
        <p:nvPicPr>
          <p:cNvPr id="419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75063" y="971720"/>
            <a:ext cx="3393875" cy="320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(4)</a:t>
            </a:r>
            <a:endParaRPr lang="en-US" smtClean="0">
              <a:latin typeface="Arial" panose="020B0604020202020204" pitchFamily="34" charset="0"/>
              <a:cs typeface="Arial" panose="020B0604020202020204" pitchFamily="34" charset="0"/>
            </a:endParaRPr>
          </a:p>
        </p:txBody>
      </p:sp>
      <p:sp>
        <p:nvSpPr>
          <p:cNvPr id="4301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use of virtual channel sensing using CSMA/CA.</a:t>
            </a:r>
            <a:endParaRPr lang="en-US" smtClean="0">
              <a:latin typeface="Arial" panose="020B0604020202020204" pitchFamily="34" charset="0"/>
              <a:cs typeface="Arial" panose="020B0604020202020204" pitchFamily="34" charset="0"/>
            </a:endParaRPr>
          </a:p>
        </p:txBody>
      </p:sp>
      <p:pic>
        <p:nvPicPr>
          <p:cNvPr id="430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38948" y="1486160"/>
            <a:ext cx="6066105" cy="217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802.11 MAC Sublayer Protocol (5)</a:t>
            </a:r>
            <a:endParaRPr lang="en-US" smtClean="0">
              <a:latin typeface="Arial" panose="020B0604020202020204" pitchFamily="34" charset="0"/>
              <a:cs typeface="Arial" panose="020B0604020202020204" pitchFamily="34" charset="0"/>
            </a:endParaRPr>
          </a:p>
        </p:txBody>
      </p:sp>
      <p:sp>
        <p:nvSpPr>
          <p:cNvPr id="4403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Interframe spacing in 802.11</a:t>
            </a:r>
            <a:endParaRPr lang="en-US" smtClean="0">
              <a:latin typeface="Arial" panose="020B0604020202020204" pitchFamily="34" charset="0"/>
              <a:cs typeface="Arial" panose="020B0604020202020204" pitchFamily="34" charset="0"/>
            </a:endParaRPr>
          </a:p>
        </p:txBody>
      </p:sp>
      <p:pic>
        <p:nvPicPr>
          <p:cNvPr id="4403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7498" y="1471870"/>
            <a:ext cx="6209005" cy="2200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Independent Traffic:</a:t>
                </a:r>
              </a:p>
              <a:p>
                <a:pPr lvl="1"/>
                <a:r>
                  <a:rPr lang="en-US" dirty="0" smtClean="0"/>
                  <a:t>The model consists of N independent </a:t>
                </a:r>
                <a:r>
                  <a:rPr lang="en-US" b="1" dirty="0" smtClean="0"/>
                  <a:t>stations</a:t>
                </a:r>
                <a:r>
                  <a:rPr lang="en-US" dirty="0" smtClean="0"/>
                  <a:t>.</a:t>
                </a:r>
              </a:p>
              <a:p>
                <a:pPr lvl="1"/>
                <a:r>
                  <a:rPr lang="en-US" dirty="0" smtClean="0"/>
                  <a:t>The expected number of frames generated in an interval of length </a:t>
                </a:r>
                <a14:m>
                  <m:oMath xmlns:m="http://schemas.openxmlformats.org/officeDocument/2006/math">
                    <m:r>
                      <m:rPr>
                        <m:sty m:val="p"/>
                      </m:rPr>
                      <a:rPr lang="el-GR" i="1" smtClean="0">
                        <a:latin typeface="Cambria Math"/>
                        <a:ea typeface="Cambria Math"/>
                      </a:rPr>
                      <m:t>Δ</m:t>
                    </m:r>
                    <m:r>
                      <a:rPr lang="en-US" b="0" i="1" smtClean="0">
                        <a:latin typeface="Cambria Math"/>
                        <a:ea typeface="Cambria Math"/>
                      </a:rPr>
                      <m:t>𝑡</m:t>
                    </m:r>
                  </m:oMath>
                </a14:m>
                <a:r>
                  <a:rPr lang="en-US" dirty="0" smtClean="0"/>
                  <a:t> is </a:t>
                </a:r>
                <a14:m>
                  <m:oMath xmlns:m="http://schemas.openxmlformats.org/officeDocument/2006/math">
                    <m:r>
                      <a:rPr lang="en-US" i="1" smtClean="0">
                        <a:latin typeface="Cambria Math"/>
                        <a:ea typeface="Cambria Math"/>
                      </a:rPr>
                      <m:t>𝜆</m:t>
                    </m:r>
                    <m:r>
                      <m:rPr>
                        <m:sty m:val="p"/>
                      </m:rPr>
                      <a:rPr lang="el-GR" i="1" smtClean="0">
                        <a:latin typeface="Cambria Math"/>
                        <a:ea typeface="Cambria Math"/>
                      </a:rPr>
                      <m:t>Δ</m:t>
                    </m:r>
                    <m:r>
                      <a:rPr lang="en-US" b="0" i="1" smtClean="0">
                        <a:latin typeface="Cambria Math"/>
                        <a:ea typeface="Cambria Math"/>
                      </a:rPr>
                      <m:t>𝑡</m:t>
                    </m:r>
                  </m:oMath>
                </a14:m>
                <a:r>
                  <a:rPr lang="en-US" dirty="0" smtClean="0"/>
                  <a:t>. </a:t>
                </a:r>
                <a14:m>
                  <m:oMath xmlns:m="http://schemas.openxmlformats.org/officeDocument/2006/math">
                    <m:r>
                      <a:rPr lang="en-US" i="1" smtClean="0">
                        <a:latin typeface="Cambria Math"/>
                        <a:ea typeface="Cambria Math"/>
                      </a:rPr>
                      <m:t>𝜆</m:t>
                    </m:r>
                  </m:oMath>
                </a14:m>
                <a:r>
                  <a:rPr lang="en-US" dirty="0" smtClean="0"/>
                  <a:t> – is arrival rate of new frames.</a:t>
                </a:r>
              </a:p>
              <a:p>
                <a:pPr lvl="1"/>
                <a:r>
                  <a:rPr lang="en-US" dirty="0" smtClean="0"/>
                  <a:t>Once the frame has been generated, the station is blocked and does nothing until the frame has been successfully transmitted.</a:t>
                </a:r>
              </a:p>
              <a:p>
                <a:pPr lvl="1"/>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1293" b="-156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802.11 Frame Structure</a:t>
            </a:r>
            <a:endParaRPr lang="en-US" smtClean="0">
              <a:latin typeface="Arial" panose="020B0604020202020204" pitchFamily="34" charset="0"/>
              <a:cs typeface="Arial" panose="020B0604020202020204" pitchFamily="34" charset="0"/>
            </a:endParaRPr>
          </a:p>
        </p:txBody>
      </p:sp>
      <p:sp>
        <p:nvSpPr>
          <p:cNvPr id="450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Format of the 802.11 data frame</a:t>
            </a:r>
            <a:endParaRPr lang="en-US" smtClean="0">
              <a:latin typeface="Arial" panose="020B0604020202020204" pitchFamily="34" charset="0"/>
              <a:cs typeface="Arial" panose="020B0604020202020204" pitchFamily="34" charset="0"/>
            </a:endParaRPr>
          </a:p>
        </p:txBody>
      </p:sp>
      <p:pic>
        <p:nvPicPr>
          <p:cNvPr id="4506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4658" y="1536175"/>
            <a:ext cx="6094685" cy="20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Broadband Wireless</a:t>
            </a:r>
            <a:endParaRPr lang="en-US" smtClean="0">
              <a:latin typeface="Arial" panose="020B0604020202020204" pitchFamily="34" charset="0"/>
              <a:cs typeface="Arial" panose="020B0604020202020204" pitchFamily="34" charset="0"/>
            </a:endParaRPr>
          </a:p>
        </p:txBody>
      </p:sp>
      <p:sp>
        <p:nvSpPr>
          <p:cNvPr id="46083" name="Rectangle 3"/>
          <p:cNvSpPr>
            <a:spLocks noGrp="1" noChangeArrowheads="1"/>
          </p:cNvSpPr>
          <p:nvPr>
            <p:ph idx="1"/>
          </p:nvPr>
        </p:nvSpPr>
        <p:spPr>
          <a:xfrm>
            <a:off x="1599680" y="1657640"/>
            <a:ext cx="6401920" cy="3258120"/>
          </a:xfrm>
        </p:spPr>
        <p:txBody>
          <a:bodyPr/>
          <a:lstStyle/>
          <a:p>
            <a:pPr eaLnBrk="1" hangingPunct="1">
              <a:buFontTx/>
              <a:buChar char="•"/>
            </a:pPr>
            <a:r>
              <a:rPr lang="en-US" smtClean="0">
                <a:latin typeface="Arial" panose="020B0604020202020204" pitchFamily="34" charset="0"/>
                <a:cs typeface="Arial" panose="020B0604020202020204" pitchFamily="34" charset="0"/>
              </a:rPr>
              <a:t>Comparison of 802.16 with 802.11, 3G</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architecture and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802.16 frame structure</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Comparison of 802.16 with 802.11 and 3G</a:t>
            </a:r>
            <a:endParaRPr lang="en-US" smtClean="0">
              <a:latin typeface="Arial" panose="020B0604020202020204" pitchFamily="34" charset="0"/>
              <a:cs typeface="Arial" panose="020B0604020202020204" pitchFamily="34" charset="0"/>
            </a:endParaRPr>
          </a:p>
        </p:txBody>
      </p:sp>
      <p:sp>
        <p:nvSpPr>
          <p:cNvPr id="4710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802.16 architecture</a:t>
            </a:r>
            <a:endParaRPr lang="en-US" smtClean="0">
              <a:latin typeface="Arial" panose="020B0604020202020204" pitchFamily="34" charset="0"/>
              <a:cs typeface="Arial" panose="020B0604020202020204" pitchFamily="34" charset="0"/>
            </a:endParaRPr>
          </a:p>
        </p:txBody>
      </p:sp>
      <p:pic>
        <p:nvPicPr>
          <p:cNvPr id="4710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7558" y="1275383"/>
            <a:ext cx="5808885" cy="259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802.16 Architecture and Protocol Stack</a:t>
            </a:r>
            <a:endParaRPr lang="en-US" smtClean="0">
              <a:latin typeface="Arial" panose="020B0604020202020204" pitchFamily="34" charset="0"/>
              <a:cs typeface="Arial" panose="020B0604020202020204" pitchFamily="34" charset="0"/>
            </a:endParaRPr>
          </a:p>
        </p:txBody>
      </p:sp>
      <p:sp>
        <p:nvSpPr>
          <p:cNvPr id="4813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802.16 protocol stack</a:t>
            </a:r>
            <a:endParaRPr lang="en-US" smtClean="0">
              <a:latin typeface="Arial" panose="020B0604020202020204" pitchFamily="34" charset="0"/>
              <a:cs typeface="Arial" panose="020B0604020202020204" pitchFamily="34" charset="0"/>
            </a:endParaRPr>
          </a:p>
        </p:txBody>
      </p:sp>
      <p:pic>
        <p:nvPicPr>
          <p:cNvPr id="4813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96108" y="953858"/>
            <a:ext cx="5951785" cy="323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802.16 Physical Layer</a:t>
            </a:r>
            <a:endParaRPr lang="en-US" smtClean="0">
              <a:latin typeface="Arial" panose="020B0604020202020204" pitchFamily="34" charset="0"/>
              <a:cs typeface="Arial" panose="020B0604020202020204" pitchFamily="34" charset="0"/>
            </a:endParaRPr>
          </a:p>
        </p:txBody>
      </p:sp>
      <p:sp>
        <p:nvSpPr>
          <p:cNvPr id="49155"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Frames structure for OFDMA with time division duplexing.</a:t>
            </a:r>
            <a:endParaRPr lang="en-US" smtClean="0">
              <a:latin typeface="Arial" panose="020B0604020202020204" pitchFamily="34" charset="0"/>
              <a:cs typeface="Arial" panose="020B0604020202020204" pitchFamily="34" charset="0"/>
            </a:endParaRPr>
          </a:p>
        </p:txBody>
      </p:sp>
      <p:pic>
        <p:nvPicPr>
          <p:cNvPr id="4915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3328" y="1114620"/>
            <a:ext cx="5437345" cy="291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802.16 MAC Sublayer Protocol</a:t>
            </a:r>
            <a:endParaRPr lang="en-US" smtClean="0">
              <a:latin typeface="Arial" panose="020B0604020202020204" pitchFamily="34" charset="0"/>
              <a:cs typeface="Arial" panose="020B0604020202020204" pitchFamily="34" charset="0"/>
            </a:endParaRPr>
          </a:p>
        </p:txBody>
      </p:sp>
      <p:sp>
        <p:nvSpPr>
          <p:cNvPr id="50179" name="Rectangle 3"/>
          <p:cNvSpPr>
            <a:spLocks noGrp="1" noChangeArrowheads="1"/>
          </p:cNvSpPr>
          <p:nvPr>
            <p:ph idx="1"/>
          </p:nvPr>
        </p:nvSpPr>
        <p:spPr>
          <a:xfrm>
            <a:off x="1979556" y="1525458"/>
            <a:ext cx="6022044" cy="3390302"/>
          </a:xfrm>
        </p:spPr>
        <p:txBody>
          <a:bodyPr/>
          <a:lstStyle/>
          <a:p>
            <a:pPr>
              <a:buFontTx/>
              <a:buNone/>
            </a:pPr>
            <a:r>
              <a:rPr lang="en-US" smtClean="0">
                <a:latin typeface="Arial" panose="020B0604020202020204" pitchFamily="34" charset="0"/>
                <a:cs typeface="Arial" panose="020B0604020202020204" pitchFamily="34" charset="0"/>
              </a:rPr>
              <a:t>Classes of service</a:t>
            </a:r>
            <a:br>
              <a:rPr lang="en-US" smtClean="0">
                <a:latin typeface="Arial" panose="020B0604020202020204" pitchFamily="34" charset="0"/>
                <a:cs typeface="Arial" panose="020B0604020202020204" pitchFamily="34" charset="0"/>
              </a:rPr>
            </a:b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Constant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Real-time variable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Non-real-time variable bit rate service.</a:t>
            </a:r>
            <a:endParaRPr lang="en-US"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mtClean="0">
                <a:latin typeface="Arial" panose="020B0604020202020204" pitchFamily="34" charset="0"/>
                <a:cs typeface="Arial" panose="020B0604020202020204" pitchFamily="34" charset="0"/>
              </a:rPr>
              <a:t>Best-effort service.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802.16 Frame Structure</a:t>
            </a:r>
            <a:endParaRPr lang="en-US" smtClean="0">
              <a:latin typeface="Arial" panose="020B0604020202020204" pitchFamily="34" charset="0"/>
              <a:cs typeface="Arial" panose="020B0604020202020204" pitchFamily="34" charset="0"/>
            </a:endParaRPr>
          </a:p>
        </p:txBody>
      </p:sp>
      <p:sp>
        <p:nvSpPr>
          <p:cNvPr id="51203" name="Rectangle 3"/>
          <p:cNvSpPr>
            <a:spLocks noGrp="1" noChangeArrowheads="1"/>
          </p:cNvSpPr>
          <p:nvPr>
            <p:ph idx="1"/>
          </p:nvPr>
        </p:nvSpPr>
        <p:spPr>
          <a:xfrm>
            <a:off x="1357941" y="4287000"/>
            <a:ext cx="6643659" cy="628760"/>
          </a:xfrm>
        </p:spPr>
        <p:txBody>
          <a:bodyPr/>
          <a:lstStyle/>
          <a:p>
            <a:pPr algn="ctr" eaLnBrk="1" hangingPunct="1">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A generic frame.</a:t>
            </a:r>
            <a:r>
              <a:rPr lang="en-US" dirty="0" smtClean="0">
                <a:solidFill>
                  <a:schemeClr val="accent6">
                    <a:lumMod val="75000"/>
                  </a:schemeClr>
                </a:solidFill>
                <a:latin typeface="Arial" panose="020B0604020202020204" pitchFamily="34" charset="0"/>
                <a:cs typeface="Arial" panose="020B0604020202020204" pitchFamily="34" charset="0"/>
              </a:rPr>
              <a:t> (b) </a:t>
            </a:r>
            <a:r>
              <a:rPr lang="en-US" dirty="0" smtClean="0">
                <a:latin typeface="Arial" panose="020B0604020202020204" pitchFamily="34" charset="0"/>
                <a:cs typeface="Arial" panose="020B0604020202020204" pitchFamily="34" charset="0"/>
              </a:rPr>
              <a:t>A bandwidth request frame.</a:t>
            </a:r>
            <a:endParaRPr lang="en-US" dirty="0" smtClean="0">
              <a:latin typeface="Arial" panose="020B0604020202020204" pitchFamily="34" charset="0"/>
              <a:cs typeface="Arial" panose="020B0604020202020204" pitchFamily="34" charset="0"/>
            </a:endParaRPr>
          </a:p>
        </p:txBody>
      </p:sp>
      <p:pic>
        <p:nvPicPr>
          <p:cNvPr id="512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9650" y="1629060"/>
            <a:ext cx="6144700" cy="18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Bluetooth</a:t>
            </a:r>
            <a:endParaRPr lang="en-US" smtClean="0">
              <a:latin typeface="Arial" panose="020B0604020202020204" pitchFamily="34" charset="0"/>
              <a:cs typeface="Arial" panose="020B0604020202020204" pitchFamily="34" charset="0"/>
            </a:endParaRPr>
          </a:p>
        </p:txBody>
      </p:sp>
      <p:sp>
        <p:nvSpPr>
          <p:cNvPr id="52227" name="Rectangle 3"/>
          <p:cNvSpPr>
            <a:spLocks noGrp="1" noChangeArrowheads="1"/>
          </p:cNvSpPr>
          <p:nvPr>
            <p:ph idx="1"/>
          </p:nvPr>
        </p:nvSpPr>
        <p:spPr>
          <a:xfrm>
            <a:off x="2971520" y="1525458"/>
            <a:ext cx="503008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 Architecture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Applications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Protocol stack</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Radio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 Link layers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Frame structure</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Architecture</a:t>
            </a:r>
            <a:endParaRPr lang="en-US" smtClean="0">
              <a:latin typeface="Arial" panose="020B0604020202020204" pitchFamily="34" charset="0"/>
              <a:cs typeface="Arial" panose="020B0604020202020204" pitchFamily="34" charset="0"/>
            </a:endParaRPr>
          </a:p>
        </p:txBody>
      </p:sp>
      <p:sp>
        <p:nvSpPr>
          <p:cNvPr id="5325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Two piconets can be connected to form a scatternet</a:t>
            </a:r>
            <a:endParaRPr lang="en-US" smtClean="0">
              <a:latin typeface="Arial" panose="020B0604020202020204" pitchFamily="34" charset="0"/>
              <a:cs typeface="Arial" panose="020B0604020202020204" pitchFamily="34" charset="0"/>
            </a:endParaRPr>
          </a:p>
        </p:txBody>
      </p:sp>
      <p:pic>
        <p:nvPicPr>
          <p:cNvPr id="532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94947" y="857400"/>
            <a:ext cx="5846991" cy="313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Protocol Stack</a:t>
            </a:r>
            <a:endParaRPr lang="en-US" smtClean="0">
              <a:latin typeface="Arial" panose="020B0604020202020204" pitchFamily="34" charset="0"/>
              <a:cs typeface="Arial" panose="020B0604020202020204" pitchFamily="34" charset="0"/>
            </a:endParaRPr>
          </a:p>
        </p:txBody>
      </p:sp>
      <p:sp>
        <p:nvSpPr>
          <p:cNvPr id="5427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Bluetooth protocol architecture.</a:t>
            </a:r>
            <a:endParaRPr lang="en-US" smtClean="0">
              <a:latin typeface="Arial" panose="020B0604020202020204" pitchFamily="34" charset="0"/>
              <a:cs typeface="Arial" panose="020B0604020202020204" pitchFamily="34" charset="0"/>
            </a:endParaRPr>
          </a:p>
        </p:txBody>
      </p:sp>
      <p:pic>
        <p:nvPicPr>
          <p:cNvPr id="5427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63985" y="1071750"/>
            <a:ext cx="5816030" cy="30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p:txBody>
          <a:bodyPr/>
          <a:lstStyle/>
          <a:p>
            <a:r>
              <a:rPr lang="en-US" dirty="0" smtClean="0"/>
              <a:t>Single Channel:</a:t>
            </a:r>
            <a:endParaRPr lang="en-US" dirty="0" smtClean="0"/>
          </a:p>
          <a:p>
            <a:pPr lvl="1"/>
            <a:r>
              <a:rPr lang="en-US" dirty="0" smtClean="0"/>
              <a:t>The single channel is available for all communication. </a:t>
            </a:r>
            <a:endParaRPr lang="en-US" dirty="0" smtClean="0"/>
          </a:p>
          <a:p>
            <a:pPr lvl="1"/>
            <a:r>
              <a:rPr lang="en-US" dirty="0" smtClean="0"/>
              <a:t>All stations can transmit on it and all can receive from it.</a:t>
            </a:r>
            <a:endParaRPr lang="en-US" dirty="0" smtClean="0"/>
          </a:p>
          <a:p>
            <a:pPr lvl="1"/>
            <a:r>
              <a:rPr lang="en-US" dirty="0" smtClean="0"/>
              <a:t>The stations are assumed to be equally capable though protocols may assign then different roles (i.e., priorities)</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Bluetooth Frame Structure</a:t>
            </a:r>
            <a:endParaRPr lang="en-US" smtClean="0">
              <a:latin typeface="Arial" panose="020B0604020202020204" pitchFamily="34" charset="0"/>
              <a:cs typeface="Arial" panose="020B0604020202020204" pitchFamily="34" charset="0"/>
            </a:endParaRPr>
          </a:p>
        </p:txBody>
      </p:sp>
      <p:sp>
        <p:nvSpPr>
          <p:cNvPr id="58371" name="Rectangle 3"/>
          <p:cNvSpPr>
            <a:spLocks noGrp="1" noChangeArrowheads="1"/>
          </p:cNvSpPr>
          <p:nvPr>
            <p:ph idx="1"/>
          </p:nvPr>
        </p:nvSpPr>
        <p:spPr>
          <a:xfrm>
            <a:off x="1357941" y="4287000"/>
            <a:ext cx="6643659" cy="628760"/>
          </a:xfrm>
        </p:spPr>
        <p:txBody>
          <a:bodyPr/>
          <a:lstStyle/>
          <a:p>
            <a:pPr marL="0" indent="0" algn="ctr" eaLnBrk="1" hangingPunct="1">
              <a:buFontTx/>
              <a:buNone/>
              <a:defRPr/>
            </a:pPr>
            <a:r>
              <a:rPr lang="en-US" dirty="0" smtClean="0">
                <a:latin typeface="Arial" panose="020B0604020202020204" pitchFamily="34" charset="0"/>
                <a:cs typeface="Arial" panose="020B0604020202020204" pitchFamily="34" charset="0"/>
              </a:rPr>
              <a:t>Typical Bluetooth data frame at </a:t>
            </a: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basic, and </a:t>
            </a:r>
            <a:br>
              <a:rPr lang="en-US" dirty="0" smtClean="0">
                <a:latin typeface="Arial" panose="020B0604020202020204" pitchFamily="34" charset="0"/>
                <a:cs typeface="Arial" panose="020B0604020202020204" pitchFamily="34" charset="0"/>
              </a:rPr>
            </a:b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enhanced, data rates.</a:t>
            </a:r>
            <a:endParaRPr lang="en-US" dirty="0" smtClean="0">
              <a:latin typeface="Arial" panose="020B0604020202020204" pitchFamily="34" charset="0"/>
              <a:cs typeface="Arial" panose="020B0604020202020204" pitchFamily="34" charset="0"/>
            </a:endParaRPr>
          </a:p>
        </p:txBody>
      </p:sp>
      <p:pic>
        <p:nvPicPr>
          <p:cNvPr id="5530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8200" y="1078895"/>
            <a:ext cx="6287600" cy="298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RFID</a:t>
            </a:r>
            <a:endParaRPr lang="en-US" smtClean="0">
              <a:latin typeface="Arial" panose="020B0604020202020204" pitchFamily="34" charset="0"/>
              <a:cs typeface="Arial" panose="020B0604020202020204" pitchFamily="34" charset="0"/>
            </a:endParaRPr>
          </a:p>
        </p:txBody>
      </p:sp>
      <p:sp>
        <p:nvSpPr>
          <p:cNvPr id="56323" name="Rectangle 3"/>
          <p:cNvSpPr>
            <a:spLocks noGrp="1" noChangeArrowheads="1"/>
          </p:cNvSpPr>
          <p:nvPr>
            <p:ph idx="1"/>
          </p:nvPr>
        </p:nvSpPr>
        <p:spPr>
          <a:xfrm>
            <a:off x="1714000" y="1525458"/>
            <a:ext cx="6287600"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EPC Gen 2 architecture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EPC Gen 2 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EPC Gen 2 tag identification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Tag identification message formats</a:t>
            </a: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Architecture</a:t>
            </a:r>
            <a:endParaRPr lang="en-US" smtClean="0">
              <a:latin typeface="Arial" panose="020B0604020202020204" pitchFamily="34" charset="0"/>
              <a:cs typeface="Arial" panose="020B0604020202020204" pitchFamily="34" charset="0"/>
            </a:endParaRPr>
          </a:p>
        </p:txBody>
      </p:sp>
      <p:sp>
        <p:nvSpPr>
          <p:cNvPr id="5734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RFID architecture.</a:t>
            </a:r>
            <a:endParaRPr lang="en-US" smtClean="0">
              <a:latin typeface="Arial" panose="020B0604020202020204" pitchFamily="34" charset="0"/>
              <a:cs typeface="Arial" panose="020B0604020202020204" pitchFamily="34" charset="0"/>
            </a:endParaRPr>
          </a:p>
        </p:txBody>
      </p:sp>
      <p:pic>
        <p:nvPicPr>
          <p:cNvPr id="5734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02212" y="971720"/>
            <a:ext cx="5130110" cy="3086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Physical Layer</a:t>
            </a:r>
            <a:endParaRPr lang="en-US" smtClean="0">
              <a:latin typeface="Arial" panose="020B0604020202020204" pitchFamily="34" charset="0"/>
              <a:cs typeface="Arial" panose="020B0604020202020204" pitchFamily="34" charset="0"/>
            </a:endParaRPr>
          </a:p>
        </p:txBody>
      </p:sp>
      <p:sp>
        <p:nvSpPr>
          <p:cNvPr id="5837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Reader and tag backscatter signals.</a:t>
            </a:r>
            <a:endParaRPr lang="en-US" smtClean="0">
              <a:latin typeface="Arial" panose="020B0604020202020204" pitchFamily="34" charset="0"/>
              <a:cs typeface="Arial" panose="020B0604020202020204" pitchFamily="34" charset="0"/>
            </a:endParaRPr>
          </a:p>
        </p:txBody>
      </p:sp>
      <p:pic>
        <p:nvPicPr>
          <p:cNvPr id="5837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3880" y="1600480"/>
            <a:ext cx="6516240" cy="194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EPC Gen 2 Tag Identification Layer</a:t>
            </a:r>
            <a:endParaRPr lang="en-US" smtClean="0">
              <a:latin typeface="Arial" panose="020B0604020202020204" pitchFamily="34" charset="0"/>
              <a:cs typeface="Arial" panose="020B0604020202020204" pitchFamily="34" charset="0"/>
            </a:endParaRPr>
          </a:p>
        </p:txBody>
      </p:sp>
      <p:sp>
        <p:nvSpPr>
          <p:cNvPr id="59395" name="Rectangle 3"/>
          <p:cNvSpPr>
            <a:spLocks noGrp="1" noChangeArrowheads="1"/>
          </p:cNvSpPr>
          <p:nvPr>
            <p:ph idx="1"/>
          </p:nvPr>
        </p:nvSpPr>
        <p:spPr>
          <a:xfrm>
            <a:off x="1357941" y="4458480"/>
            <a:ext cx="6643659" cy="457280"/>
          </a:xfrm>
        </p:spPr>
        <p:txBody>
          <a:bodyPr/>
          <a:lstStyle/>
          <a:p>
            <a:pPr algn="ctr" eaLnBrk="1" hangingPunct="1">
              <a:buFontTx/>
              <a:buNone/>
            </a:pPr>
            <a:r>
              <a:rPr lang="en-US" smtClean="0">
                <a:latin typeface="Arial" panose="020B0604020202020204" pitchFamily="34" charset="0"/>
                <a:cs typeface="Arial" panose="020B0604020202020204" pitchFamily="34" charset="0"/>
              </a:rPr>
              <a:t>Example message exchange to identify a tag.</a:t>
            </a:r>
            <a:endParaRPr lang="en-US" smtClean="0">
              <a:latin typeface="Arial" panose="020B0604020202020204" pitchFamily="34" charset="0"/>
              <a:cs typeface="Arial" panose="020B0604020202020204" pitchFamily="34" charset="0"/>
            </a:endParaRPr>
          </a:p>
        </p:txBody>
      </p:sp>
      <p:pic>
        <p:nvPicPr>
          <p:cNvPr id="5939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42820" y="750225"/>
            <a:ext cx="4058360" cy="364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Tag Identification Message Formats</a:t>
            </a:r>
            <a:endParaRPr lang="en-US" smtClean="0">
              <a:latin typeface="Arial" panose="020B0604020202020204" pitchFamily="34" charset="0"/>
              <a:cs typeface="Arial" panose="020B0604020202020204" pitchFamily="34" charset="0"/>
            </a:endParaRPr>
          </a:p>
        </p:txBody>
      </p:sp>
      <p:sp>
        <p:nvSpPr>
          <p:cNvPr id="6041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Format of the Query message.</a:t>
            </a:r>
            <a:endParaRPr lang="en-US" smtClean="0">
              <a:latin typeface="Arial" panose="020B0604020202020204" pitchFamily="34" charset="0"/>
              <a:cs typeface="Arial" panose="020B0604020202020204" pitchFamily="34" charset="0"/>
            </a:endParaRPr>
          </a:p>
        </p:txBody>
      </p:sp>
      <p:pic>
        <p:nvPicPr>
          <p:cNvPr id="6042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04353" y="2000600"/>
            <a:ext cx="6468606" cy="121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Data Link Layer Switching</a:t>
            </a:r>
            <a:endParaRPr lang="en-US" smtClean="0">
              <a:latin typeface="Arial" panose="020B0604020202020204" pitchFamily="34" charset="0"/>
              <a:cs typeface="Arial" panose="020B0604020202020204" pitchFamily="34" charset="0"/>
            </a:endParaRPr>
          </a:p>
        </p:txBody>
      </p:sp>
      <p:sp>
        <p:nvSpPr>
          <p:cNvPr id="61443"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Uses of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Learning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Spanning tree bridges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Repeaters, hubs, bridges, switches, routers, and gateways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Virtual LANs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(1)</a:t>
            </a:r>
            <a:endParaRPr lang="en-US" smtClean="0">
              <a:latin typeface="Arial" panose="020B0604020202020204" pitchFamily="34" charset="0"/>
              <a:cs typeface="Arial" panose="020B0604020202020204" pitchFamily="34" charset="0"/>
            </a:endParaRPr>
          </a:p>
        </p:txBody>
      </p:sp>
      <p:sp>
        <p:nvSpPr>
          <p:cNvPr id="6246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Bridge connecting two multidrop LANs</a:t>
            </a:r>
            <a:endParaRPr lang="en-US" smtClean="0">
              <a:latin typeface="Arial" panose="020B0604020202020204" pitchFamily="34" charset="0"/>
              <a:cs typeface="Arial" panose="020B0604020202020204" pitchFamily="34" charset="0"/>
            </a:endParaRPr>
          </a:p>
        </p:txBody>
      </p:sp>
      <p:pic>
        <p:nvPicPr>
          <p:cNvPr id="6246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14360" y="1133673"/>
            <a:ext cx="3239067" cy="281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(2)</a:t>
            </a:r>
            <a:endParaRPr lang="en-US" smtClean="0">
              <a:latin typeface="Arial" panose="020B0604020202020204" pitchFamily="34" charset="0"/>
              <a:cs typeface="Arial" panose="020B0604020202020204" pitchFamily="34" charset="0"/>
            </a:endParaRPr>
          </a:p>
        </p:txBody>
      </p:sp>
      <p:sp>
        <p:nvSpPr>
          <p:cNvPr id="63491" name="Rectangle 3"/>
          <p:cNvSpPr>
            <a:spLocks noGrp="1" noChangeArrowheads="1"/>
          </p:cNvSpPr>
          <p:nvPr>
            <p:ph idx="1"/>
          </p:nvPr>
        </p:nvSpPr>
        <p:spPr>
          <a:xfrm>
            <a:off x="1357941" y="4287000"/>
            <a:ext cx="6643659" cy="628760"/>
          </a:xfrm>
        </p:spPr>
        <p:txBody>
          <a:bodyPr/>
          <a:lstStyle/>
          <a:p>
            <a:pPr algn="ctr">
              <a:buFontTx/>
              <a:buNone/>
            </a:pPr>
            <a:r>
              <a:rPr lang="en-US" smtClean="0">
                <a:latin typeface="Arial" panose="020B0604020202020204" pitchFamily="34" charset="0"/>
                <a:cs typeface="Arial" panose="020B0604020202020204" pitchFamily="34" charset="0"/>
              </a:rPr>
              <a:t>Bridges (and a hub) connecting seven point-to-point stations. </a:t>
            </a:r>
            <a:endParaRPr lang="en-US" smtClean="0">
              <a:latin typeface="Arial" panose="020B0604020202020204" pitchFamily="34" charset="0"/>
              <a:cs typeface="Arial" panose="020B0604020202020204" pitchFamily="34" charset="0"/>
            </a:endParaRPr>
          </a:p>
        </p:txBody>
      </p:sp>
      <p:pic>
        <p:nvPicPr>
          <p:cNvPr id="63492"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6960" y="1371840"/>
            <a:ext cx="4899088" cy="23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Learning Bridges (3)</a:t>
            </a:r>
            <a:endParaRPr lang="en-US" smtClean="0">
              <a:latin typeface="Arial" panose="020B0604020202020204" pitchFamily="34" charset="0"/>
              <a:cs typeface="Arial" panose="020B0604020202020204" pitchFamily="34" charset="0"/>
            </a:endParaRPr>
          </a:p>
        </p:txBody>
      </p:sp>
      <p:sp>
        <p:nvSpPr>
          <p:cNvPr id="6451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Protocol processing at a bridge.</a:t>
            </a:r>
            <a:endParaRPr lang="en-US" smtClean="0">
              <a:latin typeface="Arial" panose="020B0604020202020204" pitchFamily="34" charset="0"/>
              <a:cs typeface="Arial" panose="020B0604020202020204" pitchFamily="34" charset="0"/>
            </a:endParaRPr>
          </a:p>
        </p:txBody>
      </p:sp>
      <p:pic>
        <p:nvPicPr>
          <p:cNvPr id="64516"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27010" y="1257520"/>
            <a:ext cx="6231630" cy="250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p:txBody>
          <a:bodyPr/>
          <a:lstStyle/>
          <a:p>
            <a:r>
              <a:rPr lang="en-US" dirty="0" smtClean="0"/>
              <a:t>Observable Collisions:</a:t>
            </a:r>
            <a:endParaRPr lang="en-US" dirty="0" smtClean="0"/>
          </a:p>
          <a:p>
            <a:pPr lvl="1"/>
            <a:r>
              <a:rPr lang="en-US" dirty="0" smtClean="0"/>
              <a:t>If two frames are transmitted simultaneously, they overlap in time and the resulting signal is garbled. </a:t>
            </a:r>
            <a:endParaRPr lang="en-US" dirty="0" smtClean="0"/>
          </a:p>
          <a:p>
            <a:pPr lvl="1"/>
            <a:r>
              <a:rPr lang="en-US" dirty="0" smtClean="0"/>
              <a:t>This event is know as </a:t>
            </a:r>
            <a:r>
              <a:rPr lang="en-US" b="1" dirty="0" smtClean="0"/>
              <a:t>collision</a:t>
            </a:r>
            <a:r>
              <a:rPr lang="en-US" dirty="0" smtClean="0"/>
              <a:t>. </a:t>
            </a:r>
            <a:endParaRPr lang="en-US" dirty="0" smtClean="0"/>
          </a:p>
          <a:p>
            <a:pPr lvl="1"/>
            <a:r>
              <a:rPr lang="en-US" dirty="0" smtClean="0"/>
              <a:t>All stations can detect that a collision has occurred. A collided frame must be retransmitted. </a:t>
            </a:r>
            <a:endParaRPr lang="en-US" dirty="0" smtClean="0"/>
          </a:p>
          <a:p>
            <a:pPr lvl="1"/>
            <a:r>
              <a:rPr lang="en-US" dirty="0" smtClean="0"/>
              <a:t>No errors other than those generated by collision occur.</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Spanning Tree Bridges (1)</a:t>
            </a:r>
            <a:endParaRPr lang="en-US" smtClean="0">
              <a:latin typeface="Arial" panose="020B0604020202020204" pitchFamily="34" charset="0"/>
              <a:cs typeface="Arial" panose="020B0604020202020204" pitchFamily="34" charset="0"/>
            </a:endParaRPr>
          </a:p>
        </p:txBody>
      </p:sp>
      <p:sp>
        <p:nvSpPr>
          <p:cNvPr id="65539"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Bridges with two parallel links</a:t>
            </a:r>
            <a:endParaRPr lang="en-US" smtClean="0">
              <a:latin typeface="Arial" panose="020B0604020202020204" pitchFamily="34" charset="0"/>
              <a:cs typeface="Arial" panose="020B0604020202020204" pitchFamily="34" charset="0"/>
            </a:endParaRPr>
          </a:p>
        </p:txBody>
      </p:sp>
      <p:pic>
        <p:nvPicPr>
          <p:cNvPr id="6554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4808" y="1318253"/>
            <a:ext cx="5094385" cy="250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Spanning Tree Bridges (2)</a:t>
            </a:r>
            <a:endParaRPr lang="en-US" smtClean="0">
              <a:latin typeface="Arial" panose="020B0604020202020204" pitchFamily="34" charset="0"/>
              <a:cs typeface="Arial" panose="020B0604020202020204" pitchFamily="34" charset="0"/>
            </a:endParaRPr>
          </a:p>
        </p:txBody>
      </p:sp>
      <p:sp>
        <p:nvSpPr>
          <p:cNvPr id="66563"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A spanning tree connecting five bridges. The dotted lines are links that are not part of the spanning tree.</a:t>
            </a:r>
            <a:endParaRPr lang="en-US" smtClean="0">
              <a:latin typeface="Arial" panose="020B0604020202020204" pitchFamily="34" charset="0"/>
              <a:cs typeface="Arial" panose="020B0604020202020204" pitchFamily="34" charset="0"/>
            </a:endParaRPr>
          </a:p>
        </p:txBody>
      </p:sp>
      <p:pic>
        <p:nvPicPr>
          <p:cNvPr id="6656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6765" y="1228940"/>
            <a:ext cx="6330470" cy="268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Poem by Radia Perlman (1985)</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Algorithm for Spanning Tree (1)</a:t>
            </a:r>
            <a:endParaRPr lang="en-US" smtClean="0">
              <a:latin typeface="Arial" panose="020B0604020202020204" pitchFamily="34" charset="0"/>
              <a:cs typeface="Arial" panose="020B0604020202020204" pitchFamily="34" charset="0"/>
            </a:endParaRPr>
          </a:p>
        </p:txBody>
      </p:sp>
      <p:sp>
        <p:nvSpPr>
          <p:cNvPr id="67587" name="Rectangle 3"/>
          <p:cNvSpPr>
            <a:spLocks noGrp="1" noChangeArrowheads="1"/>
          </p:cNvSpPr>
          <p:nvPr>
            <p:ph idx="1"/>
          </p:nvPr>
        </p:nvSpPr>
        <p:spPr>
          <a:xfrm>
            <a:off x="1542520" y="1429000"/>
            <a:ext cx="5887480" cy="3486760"/>
          </a:xfrm>
        </p:spPr>
        <p:txBody>
          <a:bodyPr/>
          <a:lstStyle/>
          <a:p>
            <a:pPr algn="ctr">
              <a:buFontTx/>
              <a:buNone/>
            </a:pPr>
            <a:r>
              <a:rPr lang="en-US" i="1" smtClean="0">
                <a:latin typeface="Arial" panose="020B0604020202020204" pitchFamily="34" charset="0"/>
                <a:cs typeface="Arial" panose="020B0604020202020204" pitchFamily="34" charset="0"/>
              </a:rPr>
              <a:t>I think that I shall never see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graph more lovely than a tree.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tree whose crucial property</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Is loop-free connectivity.</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tree which must be sure to span.</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So packets can reach every LAN.</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  . . .</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Poem by Radia Perlman (1985)</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Algorithm for Spanning Tree (2)</a:t>
            </a:r>
            <a:endParaRPr lang="en-US" smtClean="0">
              <a:latin typeface="Arial" panose="020B0604020202020204" pitchFamily="34" charset="0"/>
              <a:cs typeface="Arial" panose="020B0604020202020204" pitchFamily="34" charset="0"/>
            </a:endParaRPr>
          </a:p>
        </p:txBody>
      </p:sp>
      <p:sp>
        <p:nvSpPr>
          <p:cNvPr id="68611" name="Rectangle 3"/>
          <p:cNvSpPr>
            <a:spLocks noGrp="1" noChangeArrowheads="1"/>
          </p:cNvSpPr>
          <p:nvPr>
            <p:ph idx="1"/>
          </p:nvPr>
        </p:nvSpPr>
        <p:spPr>
          <a:xfrm>
            <a:off x="1542520" y="1371840"/>
            <a:ext cx="5716000" cy="3543920"/>
          </a:xfrm>
        </p:spPr>
        <p:txBody>
          <a:bodyPr/>
          <a:lstStyle/>
          <a:p>
            <a:pPr algn="ctr">
              <a:buFontTx/>
              <a:buNone/>
            </a:pPr>
            <a:r>
              <a:rPr lang="en-US" i="1" smtClean="0">
                <a:latin typeface="Arial" panose="020B0604020202020204" pitchFamily="34" charset="0"/>
                <a:cs typeface="Arial" panose="020B0604020202020204" pitchFamily="34" charset="0"/>
              </a:rPr>
              <a:t> . . .</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First the Root must be selected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By ID it is elected.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Least cost paths from Root are traced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In the tree these paths are placed.</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A mesh is made by folks like me</a:t>
            </a:r>
            <a:endParaRPr lang="en-US" i="1" smtClean="0">
              <a:latin typeface="Arial" panose="020B0604020202020204" pitchFamily="34" charset="0"/>
              <a:cs typeface="Arial" panose="020B0604020202020204" pitchFamily="34" charset="0"/>
            </a:endParaRPr>
          </a:p>
          <a:p>
            <a:pPr algn="ctr">
              <a:buFontTx/>
              <a:buNone/>
            </a:pPr>
            <a:r>
              <a:rPr lang="en-US" i="1" smtClean="0">
                <a:latin typeface="Arial" panose="020B0604020202020204" pitchFamily="34" charset="0"/>
                <a:cs typeface="Arial" panose="020B0604020202020204" pitchFamily="34" charset="0"/>
              </a:rPr>
              <a:t>Then bridges find a spanning tree.</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Repeaters, Hubs, Bridges, Switches, Routers, and Gateways</a:t>
            </a:r>
            <a:endParaRPr lang="en-US" smtClean="0">
              <a:latin typeface="Arial" panose="020B0604020202020204" pitchFamily="34" charset="0"/>
              <a:cs typeface="Arial" panose="020B0604020202020204" pitchFamily="34" charset="0"/>
            </a:endParaRPr>
          </a:p>
        </p:txBody>
      </p:sp>
      <p:sp>
        <p:nvSpPr>
          <p:cNvPr id="72707" name="Rectangle 3"/>
          <p:cNvSpPr>
            <a:spLocks noGrp="1" noChangeArrowheads="1"/>
          </p:cNvSpPr>
          <p:nvPr>
            <p:ph idx="1"/>
          </p:nvPr>
        </p:nvSpPr>
        <p:spPr>
          <a:xfrm>
            <a:off x="1357941" y="4287000"/>
            <a:ext cx="6643659" cy="628760"/>
          </a:xfrm>
        </p:spPr>
        <p:txBody>
          <a:bodyPr/>
          <a:lstStyle/>
          <a:p>
            <a:pPr marL="0" indent="0" algn="ctr">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Which device is in which layer. </a:t>
            </a:r>
            <a:br>
              <a:rPr lang="en-US" dirty="0" smtClean="0">
                <a:latin typeface="Arial" panose="020B0604020202020204" pitchFamily="34" charset="0"/>
                <a:cs typeface="Arial" panose="020B0604020202020204" pitchFamily="34" charset="0"/>
              </a:rPr>
            </a:b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Frames, packets, and headers.</a:t>
            </a:r>
            <a:endParaRPr lang="en-US" dirty="0" smtClean="0">
              <a:latin typeface="Arial" panose="020B0604020202020204" pitchFamily="34" charset="0"/>
              <a:cs typeface="Arial" panose="020B0604020202020204" pitchFamily="34" charset="0"/>
            </a:endParaRPr>
          </a:p>
        </p:txBody>
      </p:sp>
      <p:pic>
        <p:nvPicPr>
          <p:cNvPr id="6963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5360" y="1429000"/>
            <a:ext cx="6120883" cy="213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Virtual LANs (1)</a:t>
            </a:r>
            <a:endParaRPr lang="en-US" smtClean="0">
              <a:latin typeface="Arial" panose="020B0604020202020204" pitchFamily="34" charset="0"/>
              <a:cs typeface="Arial" panose="020B0604020202020204" pitchFamily="34" charset="0"/>
            </a:endParaRPr>
          </a:p>
        </p:txBody>
      </p:sp>
      <p:sp>
        <p:nvSpPr>
          <p:cNvPr id="706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 building with centralized wiring using hubs and a switch.</a:t>
            </a:r>
            <a:endParaRPr lang="en-US" smtClean="0">
              <a:latin typeface="Arial" panose="020B0604020202020204" pitchFamily="34" charset="0"/>
              <a:cs typeface="Arial" panose="020B0604020202020204" pitchFamily="34" charset="0"/>
            </a:endParaRPr>
          </a:p>
        </p:txBody>
      </p:sp>
      <p:pic>
        <p:nvPicPr>
          <p:cNvPr id="7066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47343" y="785950"/>
            <a:ext cx="5796976" cy="340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Virtual LANs (2)</a:t>
            </a:r>
            <a:endParaRPr lang="en-US" smtClean="0">
              <a:latin typeface="Arial" panose="020B0604020202020204" pitchFamily="34" charset="0"/>
              <a:cs typeface="Arial" panose="020B0604020202020204" pitchFamily="34" charset="0"/>
            </a:endParaRPr>
          </a:p>
        </p:txBody>
      </p:sp>
      <p:sp>
        <p:nvSpPr>
          <p:cNvPr id="7168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Two VLANs, gray and white, on a bridged LAN.</a:t>
            </a:r>
            <a:endParaRPr lang="en-US" smtClean="0">
              <a:latin typeface="Arial" panose="020B0604020202020204" pitchFamily="34" charset="0"/>
              <a:cs typeface="Arial" panose="020B0604020202020204" pitchFamily="34" charset="0"/>
            </a:endParaRPr>
          </a:p>
        </p:txBody>
      </p:sp>
      <p:pic>
        <p:nvPicPr>
          <p:cNvPr id="71684"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2520" y="1407565"/>
            <a:ext cx="6195906" cy="223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IEEE 802.1Q Standard (1)</a:t>
            </a:r>
            <a:endParaRPr lang="en-US" smtClean="0">
              <a:latin typeface="Arial" panose="020B0604020202020204" pitchFamily="34" charset="0"/>
              <a:cs typeface="Arial" panose="020B0604020202020204" pitchFamily="34" charset="0"/>
            </a:endParaRPr>
          </a:p>
        </p:txBody>
      </p:sp>
      <p:sp>
        <p:nvSpPr>
          <p:cNvPr id="72707"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Bridged LAN that is only partly VLAN-aware. The shaded symbols are VLAN aware. The empty ones are not.</a:t>
            </a:r>
            <a:endParaRPr lang="en-US" smtClean="0">
              <a:latin typeface="Arial" panose="020B0604020202020204" pitchFamily="34" charset="0"/>
              <a:cs typeface="Arial" panose="020B0604020202020204" pitchFamily="34" charset="0"/>
            </a:endParaRPr>
          </a:p>
        </p:txBody>
      </p:sp>
      <p:pic>
        <p:nvPicPr>
          <p:cNvPr id="72708"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71100" y="1525458"/>
            <a:ext cx="6001800" cy="209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The IEEE 802.1Q Standard (2)</a:t>
            </a:r>
            <a:endParaRPr lang="en-US" smtClean="0">
              <a:latin typeface="Arial" panose="020B0604020202020204" pitchFamily="34" charset="0"/>
              <a:cs typeface="Arial" panose="020B0604020202020204" pitchFamily="34" charset="0"/>
            </a:endParaRPr>
          </a:p>
        </p:txBody>
      </p:sp>
      <p:sp>
        <p:nvSpPr>
          <p:cNvPr id="7373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802.3 (legacy) and 802.1Q Ethernet frame formats.</a:t>
            </a:r>
            <a:endParaRPr lang="en-US" smtClean="0">
              <a:latin typeface="Arial" panose="020B0604020202020204" pitchFamily="34" charset="0"/>
              <a:cs typeface="Arial" panose="020B0604020202020204" pitchFamily="34" charset="0"/>
            </a:endParaRPr>
          </a:p>
        </p:txBody>
      </p:sp>
      <p:pic>
        <p:nvPicPr>
          <p:cNvPr id="73732"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t="2808"/>
          <a:stretch>
            <a:fillRect/>
          </a:stretch>
        </p:blipFill>
        <p:spPr bwMode="auto">
          <a:xfrm>
            <a:off x="1599680" y="1357550"/>
            <a:ext cx="6173280" cy="205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eaLnBrk="1" hangingPunct="1"/>
            <a:r>
              <a:rPr lang="en-US" smtClean="0">
                <a:latin typeface="Arial" panose="020B0604020202020204" pitchFamily="34" charset="0"/>
                <a:cs typeface="Arial" panose="020B0604020202020204" pitchFamily="34" charset="0"/>
              </a:rPr>
              <a:t>End</a:t>
            </a:r>
            <a:endParaRPr lang="en-US" smtClean="0">
              <a:latin typeface="Arial" panose="020B0604020202020204" pitchFamily="34" charset="0"/>
              <a:cs typeface="Arial" panose="020B0604020202020204" pitchFamily="34" charset="0"/>
            </a:endParaRPr>
          </a:p>
        </p:txBody>
      </p:sp>
      <p:sp>
        <p:nvSpPr>
          <p:cNvPr id="74755" name="Subtitle 2"/>
          <p:cNvSpPr>
            <a:spLocks noGrp="1"/>
          </p:cNvSpPr>
          <p:nvPr>
            <p:ph type="subTitle" idx="1"/>
          </p:nvPr>
        </p:nvSpPr>
        <p:spPr/>
        <p:txBody>
          <a:bodyPr/>
          <a:lstStyle/>
          <a:p>
            <a:pPr eaLnBrk="1" hangingPunct="1"/>
            <a:r>
              <a:rPr lang="en-US" smtClean="0">
                <a:latin typeface="Arial" panose="020B0604020202020204" pitchFamily="34" charset="0"/>
                <a:cs typeface="Arial" panose="020B0604020202020204" pitchFamily="34" charset="0"/>
              </a:rPr>
              <a:t>Chapter 4</a:t>
            </a: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999800" y="1093175"/>
            <a:ext cx="5658840" cy="3223586"/>
          </a:xfrm>
        </p:spPr>
        <p:txBody>
          <a:bodyPr/>
          <a:lstStyle/>
          <a:p>
            <a:r>
              <a:rPr lang="en-US" dirty="0" smtClean="0"/>
              <a:t>Continuous or Slotted Time:</a:t>
            </a:r>
            <a:endParaRPr lang="en-US" dirty="0" smtClean="0"/>
          </a:p>
          <a:p>
            <a:pPr lvl="1"/>
            <a:r>
              <a:rPr lang="en-US" dirty="0" smtClean="0"/>
              <a:t>Time may be assumed continuous. In which case frame transmission can begin at any instant. </a:t>
            </a:r>
            <a:endParaRPr lang="en-US" dirty="0" smtClean="0"/>
          </a:p>
          <a:p>
            <a:pPr lvl="1"/>
            <a:r>
              <a:rPr lang="en-US" dirty="0" smtClean="0"/>
              <a:t>Alternatively, time may be slotted or divided into discrete intervals (called slots).</a:t>
            </a:r>
            <a:endParaRPr lang="en-US" dirty="0" smtClean="0"/>
          </a:p>
          <a:p>
            <a:pPr lvl="1"/>
            <a:r>
              <a:rPr lang="en-US" dirty="0" smtClean="0"/>
              <a:t>Frame transmission must hen begin at the start of a slot. </a:t>
            </a:r>
            <a:endParaRPr lang="en-US" dirty="0" smtClean="0"/>
          </a:p>
          <a:p>
            <a:pPr lvl="1"/>
            <a:r>
              <a:rPr lang="en-US" dirty="0" smtClean="0"/>
              <a:t>A slot may contain 0, 1 or more frames, corresponding to an idle slot, a </a:t>
            </a:r>
            <a:r>
              <a:rPr lang="en-US" dirty="0" err="1" smtClean="0"/>
              <a:t>succeful</a:t>
            </a:r>
            <a:r>
              <a:rPr lang="en-US" dirty="0" smtClean="0"/>
              <a:t> transmission, or collision, respectively.</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999800" y="1093175"/>
            <a:ext cx="5658840" cy="3223586"/>
          </a:xfrm>
        </p:spPr>
        <p:txBody>
          <a:bodyPr/>
          <a:lstStyle/>
          <a:p>
            <a:r>
              <a:rPr lang="en-US" dirty="0" smtClean="0"/>
              <a:t>Carrier Sense or No Carrier Sense:</a:t>
            </a:r>
            <a:endParaRPr lang="en-US" dirty="0" smtClean="0"/>
          </a:p>
          <a:p>
            <a:pPr lvl="1"/>
            <a:r>
              <a:rPr lang="en-US" dirty="0" smtClean="0"/>
              <a:t>With the carrier sense assumption, stations can tell if the channel is in use before trying got use it.</a:t>
            </a:r>
            <a:endParaRPr lang="en-US" dirty="0" smtClean="0"/>
          </a:p>
          <a:p>
            <a:pPr lvl="1"/>
            <a:r>
              <a:rPr lang="en-US" dirty="0" smtClean="0"/>
              <a:t>No station will attempt to use the channel while it is sensed as busy.</a:t>
            </a:r>
            <a:endParaRPr lang="en-US" dirty="0" smtClean="0"/>
          </a:p>
          <a:p>
            <a:pPr lvl="1"/>
            <a:r>
              <a:rPr lang="en-US" dirty="0" smtClean="0"/>
              <a:t>If there is no carrier sense, stations cannot sense the channel before trying to use it.</a:t>
            </a:r>
            <a:endParaRPr lang="en-US" dirty="0" smtClean="0"/>
          </a:p>
          <a:p>
            <a:pPr lvl="1"/>
            <a:r>
              <a:rPr lang="en-US" dirty="0" smtClean="0"/>
              <a:t>They will transmit then. One later they can determine whether the transmission was successful.</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Assumptions for Dynamic Channel Allocation</a:t>
            </a:r>
            <a:endParaRPr lang="en-US" dirty="0"/>
          </a:p>
        </p:txBody>
      </p:sp>
      <p:sp>
        <p:nvSpPr>
          <p:cNvPr id="5" name="Content Placeholder 4"/>
          <p:cNvSpPr>
            <a:spLocks noGrp="1"/>
          </p:cNvSpPr>
          <p:nvPr>
            <p:ph idx="1"/>
          </p:nvPr>
        </p:nvSpPr>
        <p:spPr>
          <a:xfrm>
            <a:off x="1999800" y="1093175"/>
            <a:ext cx="5658840" cy="3223586"/>
          </a:xfrm>
        </p:spPr>
        <p:txBody>
          <a:bodyPr/>
          <a:lstStyle/>
          <a:p>
            <a:r>
              <a:rPr lang="en-US" b="1" dirty="0" smtClean="0"/>
              <a:t>Poisson models</a:t>
            </a:r>
            <a:r>
              <a:rPr lang="en-US" dirty="0" smtClean="0"/>
              <a:t> are used to model independence assumption due to its tractability. This is know to not be true. </a:t>
            </a:r>
            <a:endParaRPr lang="en-US" dirty="0" smtClean="0"/>
          </a:p>
          <a:p>
            <a:r>
              <a:rPr lang="en-US" dirty="0" smtClean="0"/>
              <a:t>Single channel assumption is the heart of the model. This models is not a </a:t>
            </a:r>
            <a:r>
              <a:rPr lang="en-US" smtClean="0"/>
              <a:t>good model.</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Multiple Access Protocols</a:t>
            </a:r>
            <a:endParaRPr lang="en-US"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979556" y="1525458"/>
            <a:ext cx="6022044" cy="3390302"/>
          </a:xfrm>
        </p:spPr>
        <p:txBody>
          <a:bodyPr/>
          <a:lstStyle/>
          <a:p>
            <a:pPr eaLnBrk="1" hangingPunct="1">
              <a:buFontTx/>
              <a:buChar char="•"/>
            </a:pPr>
            <a:r>
              <a:rPr lang="en-US" smtClean="0">
                <a:latin typeface="Arial" panose="020B0604020202020204" pitchFamily="34" charset="0"/>
                <a:cs typeface="Arial" panose="020B0604020202020204" pitchFamily="34" charset="0"/>
              </a:rPr>
              <a:t>ALOHA</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Carrier Sense Multiple Access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Collision-free protocols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Limited-contention protocols</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Wireless LAN protocols</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5" name="Content Placeholder 4"/>
          <p:cNvSpPr>
            <a:spLocks noGrp="1"/>
          </p:cNvSpPr>
          <p:nvPr>
            <p:ph idx="1"/>
          </p:nvPr>
        </p:nvSpPr>
        <p:spPr/>
        <p:txBody>
          <a:bodyPr/>
          <a:lstStyle/>
          <a:p>
            <a:r>
              <a:rPr lang="en-US" dirty="0" smtClean="0"/>
              <a:t>Network Links can be divided into:</a:t>
            </a:r>
            <a:endParaRPr lang="en-US" dirty="0" smtClean="0"/>
          </a:p>
          <a:p>
            <a:pPr marL="971550" lvl="1" indent="-514350">
              <a:buFont typeface="+mj-lt"/>
              <a:buAutoNum type="arabicPeriod"/>
            </a:pPr>
            <a:r>
              <a:rPr lang="en-US" dirty="0" smtClean="0"/>
              <a:t>Point-to-point connections</a:t>
            </a:r>
            <a:endParaRPr lang="en-US" dirty="0" smtClean="0"/>
          </a:p>
          <a:p>
            <a:pPr marL="971550" lvl="1" indent="-514350">
              <a:buFont typeface="+mj-lt"/>
              <a:buAutoNum type="arabicPeriod"/>
            </a:pPr>
            <a:r>
              <a:rPr lang="en-US" dirty="0" smtClean="0"/>
              <a:t>Broadcast channels</a:t>
            </a:r>
            <a:endParaRPr lang="en-US" dirty="0" smtClean="0"/>
          </a:p>
          <a:p>
            <a:r>
              <a:rPr lang="en-US" dirty="0" smtClean="0"/>
              <a:t>Point-to-Point connections were discussed in chapter 2.</a:t>
            </a:r>
            <a:endParaRPr lang="en-US" dirty="0" smtClean="0"/>
          </a:p>
          <a:p>
            <a:r>
              <a:rPr lang="en-US" dirty="0" smtClean="0"/>
              <a:t>Broadcast Links and their Protocols will be discussed next.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2400" y="235785"/>
            <a:ext cx="6859200" cy="857400"/>
          </a:xfrm>
        </p:spPr>
        <p:txBody>
          <a:bodyPr/>
          <a:lstStyle/>
          <a:p>
            <a:pPr eaLnBrk="1" hangingPunct="1"/>
            <a:r>
              <a:rPr lang="en-US" dirty="0" smtClean="0">
                <a:latin typeface="Arial" panose="020B0604020202020204" pitchFamily="34" charset="0"/>
                <a:cs typeface="Arial" panose="020B0604020202020204" pitchFamily="34" charset="0"/>
              </a:rPr>
              <a:t>ALOHA</a:t>
            </a:r>
            <a:endParaRPr lang="en-US" dirty="0" smtClean="0">
              <a:latin typeface="Arial" panose="020B0604020202020204" pitchFamily="34" charset="0"/>
              <a:cs typeface="Arial" panose="020B0604020202020204" pitchFamily="34" charset="0"/>
            </a:endParaRPr>
          </a:p>
        </p:txBody>
      </p:sp>
      <p:sp>
        <p:nvSpPr>
          <p:cNvPr id="9219" name="Rectangle 3"/>
          <p:cNvSpPr>
            <a:spLocks noGrp="1" noChangeArrowheads="1"/>
          </p:cNvSpPr>
          <p:nvPr>
            <p:ph idx="1"/>
          </p:nvPr>
        </p:nvSpPr>
        <p:spPr>
          <a:xfrm>
            <a:off x="1979556" y="1172695"/>
            <a:ext cx="6022044" cy="3390302"/>
          </a:xfrm>
        </p:spPr>
        <p:txBody>
          <a:bodyPr/>
          <a:lstStyle/>
          <a:p>
            <a:pPr eaLnBrk="1" hangingPunct="1">
              <a:buFontTx/>
              <a:buChar char="•"/>
            </a:pPr>
            <a:r>
              <a:rPr lang="en-US" dirty="0" smtClean="0">
                <a:latin typeface="Arial" panose="020B0604020202020204" pitchFamily="34" charset="0"/>
                <a:cs typeface="Arial" panose="020B0604020202020204" pitchFamily="34" charset="0"/>
              </a:rPr>
              <a:t>1970 Hawaii</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Norman Abramson and colleagues have enabled wireless communication between users in a remote island to the central computer in Honolulu.</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Two versions of the protocol now called ALOHA:</a:t>
            </a:r>
            <a:endParaRPr lang="en-US" dirty="0" smtClean="0">
              <a:latin typeface="Arial" panose="020B0604020202020204" pitchFamily="34" charset="0"/>
              <a:cs typeface="Arial" panose="020B0604020202020204" pitchFamily="34" charset="0"/>
            </a:endParaRPr>
          </a:p>
          <a:p>
            <a:pPr lvl="1" eaLnBrk="1" hangingPunct="1">
              <a:buFontTx/>
              <a:buChar char="•"/>
            </a:pPr>
            <a:r>
              <a:rPr lang="en-US" sz="2100" dirty="0" smtClean="0">
                <a:latin typeface="Arial" panose="020B0604020202020204" pitchFamily="34" charset="0"/>
                <a:cs typeface="Arial" panose="020B0604020202020204" pitchFamily="34" charset="0"/>
              </a:rPr>
              <a:t>Pure ALOHA and</a:t>
            </a:r>
            <a:endParaRPr lang="en-US" sz="2100" dirty="0" smtClean="0">
              <a:latin typeface="Arial" panose="020B0604020202020204" pitchFamily="34" charset="0"/>
              <a:cs typeface="Arial" panose="020B0604020202020204" pitchFamily="34" charset="0"/>
            </a:endParaRPr>
          </a:p>
          <a:p>
            <a:pPr lvl="1" eaLnBrk="1" hangingPunct="1">
              <a:buFontTx/>
              <a:buChar char="•"/>
            </a:pPr>
            <a:r>
              <a:rPr lang="en-US" sz="2100" dirty="0" smtClean="0">
                <a:latin typeface="Arial" panose="020B0604020202020204" pitchFamily="34" charset="0"/>
                <a:cs typeface="Arial" panose="020B0604020202020204" pitchFamily="34" charset="0"/>
              </a:rPr>
              <a:t>Slotted ALOHA</a:t>
            </a:r>
            <a:endParaRPr lang="en-US" sz="2100" dirty="0" smtClean="0">
              <a:latin typeface="Arial" panose="020B0604020202020204" pitchFamily="34" charset="0"/>
              <a:cs typeface="Arial" panose="020B0604020202020204" pitchFamily="34" charset="0"/>
            </a:endParaRPr>
          </a:p>
          <a:p>
            <a:pPr eaLnBrk="1" hangingPunct="1">
              <a:buFontTx/>
              <a:buChar char="•"/>
            </a:pP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p:txBody>
          <a:bodyPr/>
          <a:lstStyle/>
          <a:p>
            <a:r>
              <a:rPr lang="en-US" sz="1800" dirty="0" smtClean="0"/>
              <a:t>Each user is free to transmit whenever they have data to be sent.</a:t>
            </a:r>
            <a:endParaRPr lang="en-US" sz="1800" dirty="0" smtClean="0"/>
          </a:p>
          <a:p>
            <a:pPr lvl="1"/>
            <a:r>
              <a:rPr lang="en-US" sz="1800" dirty="0" smtClean="0"/>
              <a:t>There will be collisions</a:t>
            </a:r>
            <a:endParaRPr lang="en-US" sz="1800" dirty="0" smtClean="0"/>
          </a:p>
          <a:p>
            <a:pPr lvl="1"/>
            <a:r>
              <a:rPr lang="en-US" sz="1800" dirty="0" smtClean="0"/>
              <a:t>Senders need some way to fond out if this is the case.</a:t>
            </a:r>
            <a:endParaRPr lang="en-US" sz="1800" dirty="0" smtClean="0"/>
          </a:p>
          <a:p>
            <a:r>
              <a:rPr lang="en-US" sz="1800" dirty="0" smtClean="0"/>
              <a:t>In ALOHA after the satiation transmits its message to the central computer, the computer rebroadcast's the frame to all of the stations.</a:t>
            </a:r>
            <a:endParaRPr lang="en-US" sz="1800" dirty="0" smtClean="0"/>
          </a:p>
          <a:p>
            <a:pPr lvl="1"/>
            <a:r>
              <a:rPr lang="en-US" sz="1800" dirty="0" smtClean="0"/>
              <a:t>Original sending station can listen for the broadcast from the hub to see if its frame has gone through.</a:t>
            </a:r>
            <a:endParaRPr lang="en-US"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p:txBody>
          <a:bodyPr/>
          <a:lstStyle/>
          <a:p>
            <a:pPr lvl="1"/>
            <a:r>
              <a:rPr lang="en-US" sz="1800" dirty="0" smtClean="0"/>
              <a:t>In other wired systems the sender might be able to listen for collisions while transmitting.</a:t>
            </a:r>
            <a:endParaRPr lang="en-US" sz="1800" dirty="0" smtClean="0"/>
          </a:p>
          <a:p>
            <a:r>
              <a:rPr lang="en-US" sz="1800" dirty="0" smtClean="0"/>
              <a:t>If the frame is destroyed, the sender just waits a random amount of time and sends it again.</a:t>
            </a:r>
            <a:endParaRPr lang="en-US" sz="1800" dirty="0" smtClean="0"/>
          </a:p>
          <a:p>
            <a:pPr lvl="1"/>
            <a:r>
              <a:rPr lang="en-US" sz="1800" dirty="0" smtClean="0"/>
              <a:t>Waiting time must be random or the sending frames will collide over and over.</a:t>
            </a:r>
            <a:endParaRPr lang="en-US" sz="1800" dirty="0" smtClean="0"/>
          </a:p>
          <a:p>
            <a:pPr lvl="1"/>
            <a:r>
              <a:rPr lang="en-US" sz="1800" b="1" dirty="0" smtClean="0"/>
              <a:t>Contention</a:t>
            </a:r>
            <a:r>
              <a:rPr lang="en-US" sz="1800" dirty="0" smtClean="0"/>
              <a:t> systems: that use the same channel in the way that might lead to conflicts.</a:t>
            </a:r>
            <a:endParaRPr lang="en-US" sz="1800" dirty="0" smtClean="0"/>
          </a:p>
          <a:p>
            <a:pPr marL="457200" lvl="1" indent="0">
              <a:buNone/>
            </a:pPr>
            <a:endParaRPr lang="en-US" sz="1800" dirty="0"/>
          </a:p>
          <a:p>
            <a:endParaRPr lang="en-US"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PURE ALOHA (1)</a:t>
            </a:r>
            <a:endParaRPr lang="en-US" dirty="0" smtClean="0">
              <a:latin typeface="Arial" panose="020B0604020202020204" pitchFamily="34" charset="0"/>
              <a:cs typeface="Arial" panose="020B0604020202020204" pitchFamily="34" charset="0"/>
            </a:endParaRPr>
          </a:p>
        </p:txBody>
      </p:sp>
      <p:sp>
        <p:nvSpPr>
          <p:cNvPr id="10243" name="Rectangle 3"/>
          <p:cNvSpPr>
            <a:spLocks noGrp="1" noChangeArrowheads="1"/>
          </p:cNvSpPr>
          <p:nvPr>
            <p:ph idx="1"/>
          </p:nvPr>
        </p:nvSpPr>
        <p:spPr>
          <a:xfrm>
            <a:off x="1357941" y="4287000"/>
            <a:ext cx="6643659" cy="62876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In pure ALOHA, frames are transmitted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at completely arbitrary times</a:t>
            </a:r>
            <a:endParaRPr lang="en-US" smtClean="0">
              <a:latin typeface="Arial" panose="020B0604020202020204" pitchFamily="34" charset="0"/>
              <a:cs typeface="Arial" panose="020B0604020202020204" pitchFamily="34" charset="0"/>
            </a:endParaRPr>
          </a:p>
        </p:txBody>
      </p:sp>
      <p:pic>
        <p:nvPicPr>
          <p:cNvPr id="10244"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39038" y="1178925"/>
            <a:ext cx="5465925" cy="27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5"/>
          <p:cNvSpPr txBox="1">
            <a:spLocks noChangeArrowheads="1"/>
          </p:cNvSpPr>
          <p:nvPr/>
        </p:nvSpPr>
        <p:spPr bwMode="auto">
          <a:xfrm>
            <a:off x="1942640" y="360108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00"/>
              <a:t>Collision</a:t>
            </a:r>
            <a:endParaRPr lang="en-US" sz="100"/>
          </a:p>
        </p:txBody>
      </p:sp>
      <p:sp>
        <p:nvSpPr>
          <p:cNvPr id="10246" name="TextBox 6"/>
          <p:cNvSpPr txBox="1">
            <a:spLocks noChangeArrowheads="1"/>
          </p:cNvSpPr>
          <p:nvPr/>
        </p:nvSpPr>
        <p:spPr bwMode="auto">
          <a:xfrm>
            <a:off x="6172480" y="348676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100"/>
              <a:t>Collision</a:t>
            </a:r>
            <a:endParaRPr lang="en-US" sz="100"/>
          </a:p>
        </p:txBody>
      </p:sp>
      <p:sp>
        <p:nvSpPr>
          <p:cNvPr id="10247" name="Freeform 7"/>
          <p:cNvSpPr/>
          <p:nvPr/>
        </p:nvSpPr>
        <p:spPr bwMode="auto">
          <a:xfrm>
            <a:off x="6111748" y="3766606"/>
            <a:ext cx="602562" cy="123847"/>
          </a:xfrm>
          <a:custGeom>
            <a:avLst/>
            <a:gdLst>
              <a:gd name="T0" fmla="*/ 807968 w 802106"/>
              <a:gd name="T1" fmla="*/ 31443 h 165768"/>
              <a:gd name="T2" fmla="*/ 339347 w 802106"/>
              <a:gd name="T3" fmla="*/ 157215 h 165768"/>
              <a:gd name="T4" fmla="*/ 0 w 802106"/>
              <a:gd name="T5" fmla="*/ 0 h 165768"/>
              <a:gd name="T6" fmla="*/ 0 w 802106"/>
              <a:gd name="T7" fmla="*/ 0 h 165768"/>
              <a:gd name="T8" fmla="*/ 0 60000 65536"/>
              <a:gd name="T9" fmla="*/ 0 60000 65536"/>
              <a:gd name="T10" fmla="*/ 0 60000 65536"/>
              <a:gd name="T11" fmla="*/ 0 60000 65536"/>
              <a:gd name="T12" fmla="*/ 0 w 802106"/>
              <a:gd name="T13" fmla="*/ 0 h 165768"/>
              <a:gd name="T14" fmla="*/ 802106 w 802106"/>
              <a:gd name="T15" fmla="*/ 165768 h 165768"/>
            </a:gdLst>
            <a:ahLst/>
            <a:cxnLst>
              <a:cxn ang="T8">
                <a:pos x="T0" y="T1"/>
              </a:cxn>
              <a:cxn ang="T9">
                <a:pos x="T2" y="T3"/>
              </a:cxn>
              <a:cxn ang="T10">
                <a:pos x="T4" y="T5"/>
              </a:cxn>
              <a:cxn ang="T11">
                <a:pos x="T6" y="T7"/>
              </a:cxn>
            </a:cxnLst>
            <a:rect l="T12" t="T13" r="T14" b="T15"/>
            <a:pathLst>
              <a:path w="802106" h="165768">
                <a:moveTo>
                  <a:pt x="802106" y="32084"/>
                </a:moveTo>
                <a:cubicBezTo>
                  <a:pt x="636337" y="98926"/>
                  <a:pt x="470569" y="165768"/>
                  <a:pt x="336885" y="160421"/>
                </a:cubicBezTo>
                <a:cubicBezTo>
                  <a:pt x="203201" y="155074"/>
                  <a:pt x="0" y="0"/>
                  <a:pt x="0" y="0"/>
                </a:cubicBezTo>
              </a:path>
            </a:pathLst>
          </a:cu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100"/>
          </a:p>
        </p:txBody>
      </p:sp>
      <p:sp>
        <p:nvSpPr>
          <p:cNvPr id="10248" name="TextBox 8"/>
          <p:cNvSpPr txBox="1">
            <a:spLocks noChangeArrowheads="1"/>
          </p:cNvSpPr>
          <p:nvPr/>
        </p:nvSpPr>
        <p:spPr bwMode="auto">
          <a:xfrm>
            <a:off x="4171880" y="3601080"/>
            <a:ext cx="10860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Time</a:t>
            </a:r>
            <a:endParaRPr lang="en-US" sz="100"/>
          </a:p>
        </p:txBody>
      </p:sp>
      <p:cxnSp>
        <p:nvCxnSpPr>
          <p:cNvPr id="10249" name="Straight Arrow Connector 10"/>
          <p:cNvCxnSpPr>
            <a:cxnSpLocks noChangeShapeType="1"/>
          </p:cNvCxnSpPr>
          <p:nvPr/>
        </p:nvCxnSpPr>
        <p:spPr bwMode="auto">
          <a:xfrm>
            <a:off x="4743480" y="3715400"/>
            <a:ext cx="628760" cy="1191"/>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10250" name="TextBox 12"/>
          <p:cNvSpPr txBox="1">
            <a:spLocks noChangeArrowheads="1"/>
          </p:cNvSpPr>
          <p:nvPr/>
        </p:nvSpPr>
        <p:spPr bwMode="auto">
          <a:xfrm>
            <a:off x="1942640" y="1314680"/>
            <a:ext cx="628760" cy="21228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a:t>User</a:t>
            </a:r>
            <a:endParaRPr lang="en-US" sz="1200"/>
          </a:p>
          <a:p>
            <a:pPr eaLnBrk="1" hangingPunct="1"/>
            <a:endParaRPr lang="en-US" sz="1200"/>
          </a:p>
          <a:p>
            <a:pPr eaLnBrk="1" hangingPunct="1"/>
            <a:r>
              <a:rPr lang="en-US" sz="1200"/>
              <a:t>A</a:t>
            </a:r>
            <a:endParaRPr lang="en-US" sz="1200"/>
          </a:p>
          <a:p>
            <a:pPr eaLnBrk="1" hangingPunct="1"/>
            <a:endParaRPr lang="en-US" sz="1200"/>
          </a:p>
          <a:p>
            <a:pPr eaLnBrk="1" hangingPunct="1"/>
            <a:r>
              <a:rPr lang="en-US" sz="1200"/>
              <a:t>B</a:t>
            </a:r>
            <a:endParaRPr lang="en-US" sz="1200"/>
          </a:p>
          <a:p>
            <a:pPr eaLnBrk="1" hangingPunct="1"/>
            <a:endParaRPr lang="en-US" sz="1200"/>
          </a:p>
          <a:p>
            <a:pPr eaLnBrk="1" hangingPunct="1"/>
            <a:r>
              <a:rPr lang="en-US" sz="1200"/>
              <a:t>C</a:t>
            </a:r>
            <a:endParaRPr lang="en-US" sz="1200"/>
          </a:p>
          <a:p>
            <a:pPr eaLnBrk="1" hangingPunct="1"/>
            <a:endParaRPr lang="en-US" sz="1200"/>
          </a:p>
          <a:p>
            <a:pPr eaLnBrk="1" hangingPunct="1"/>
            <a:r>
              <a:rPr lang="en-US" sz="1200"/>
              <a:t>D</a:t>
            </a:r>
            <a:endParaRPr lang="en-US" sz="1200"/>
          </a:p>
          <a:p>
            <a:pPr eaLnBrk="1" hangingPunct="1"/>
            <a:endParaRPr lang="en-US" sz="1200"/>
          </a:p>
          <a:p>
            <a:pPr eaLnBrk="1" hangingPunct="1"/>
            <a:r>
              <a:rPr lang="en-US" sz="1200"/>
              <a:t>E</a:t>
            </a:r>
            <a:endParaRPr lang="en-US" sz="12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999800" y="852495"/>
            <a:ext cx="5658840" cy="3223586"/>
          </a:xfrm>
        </p:spPr>
        <p:txBody>
          <a:bodyPr/>
          <a:lstStyle/>
          <a:p>
            <a:r>
              <a:rPr lang="en-US" sz="1800" dirty="0" smtClean="0"/>
              <a:t>What is the efficiency of an ALOHA channel?</a:t>
            </a:r>
            <a:endParaRPr lang="en-US" sz="1800" dirty="0" smtClean="0"/>
          </a:p>
          <a:p>
            <a:pPr lvl="1"/>
            <a:r>
              <a:rPr lang="en-US" sz="1800" dirty="0" smtClean="0"/>
              <a:t>Infinite collection of users typing at their terminals (stations).</a:t>
            </a:r>
            <a:endParaRPr lang="en-US" sz="1800" dirty="0" smtClean="0"/>
          </a:p>
          <a:p>
            <a:pPr lvl="1"/>
            <a:r>
              <a:rPr lang="en-US" sz="1800" dirty="0" smtClean="0"/>
              <a:t>User states: WAITING or TYPING.</a:t>
            </a:r>
            <a:endParaRPr lang="en-US" sz="1800" dirty="0" smtClean="0"/>
          </a:p>
          <a:p>
            <a:pPr lvl="1"/>
            <a:r>
              <a:rPr lang="en-US" sz="1800" dirty="0" smtClean="0"/>
              <a:t>When a line is finished, the user stops typing waiting for response.</a:t>
            </a:r>
            <a:endParaRPr lang="en-US" sz="1800" dirty="0" smtClean="0"/>
          </a:p>
          <a:p>
            <a:pPr lvl="1"/>
            <a:r>
              <a:rPr lang="en-US" sz="1800" dirty="0" smtClean="0"/>
              <a:t>The station then transmits a frame containing the line over the shared channel to the central computer and checks the channel to see if it was successful.</a:t>
            </a:r>
            <a:endParaRPr lang="en-US" sz="1800" dirty="0" smtClean="0"/>
          </a:p>
          <a:p>
            <a:pPr lvl="1"/>
            <a:r>
              <a:rPr lang="en-US" sz="1800" dirty="0" smtClean="0"/>
              <a:t>If so the users sees the reply and goes back to typing</a:t>
            </a:r>
            <a:endParaRPr lang="en-US" sz="1800" dirty="0" smtClean="0"/>
          </a:p>
          <a:p>
            <a:pPr lvl="1"/>
            <a:r>
              <a:rPr lang="en-US" sz="1800" dirty="0" smtClean="0"/>
              <a:t>If not, the user continuously to wait while the station retransmits the frame over and over until it has been successfully send.</a:t>
            </a:r>
            <a:endParaRPr lang="en-US" sz="1800" dirty="0"/>
          </a:p>
          <a:p>
            <a:endParaRPr lang="en-US"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p:sp>
        <p:nvSpPr>
          <p:cNvPr id="5" name="Content Placeholder 4"/>
          <p:cNvSpPr>
            <a:spLocks noGrp="1"/>
          </p:cNvSpPr>
          <p:nvPr>
            <p:ph idx="1"/>
          </p:nvPr>
        </p:nvSpPr>
        <p:spPr>
          <a:xfrm>
            <a:off x="1999800" y="852495"/>
            <a:ext cx="5658840" cy="3223586"/>
          </a:xfrm>
        </p:spPr>
        <p:txBody>
          <a:bodyPr/>
          <a:lstStyle/>
          <a:p>
            <a:r>
              <a:rPr lang="en-US" sz="1800" dirty="0" smtClean="0"/>
              <a:t>Frame Time – denotes the amount of time needed to transmit the standard, fixed-length  frame.</a:t>
            </a:r>
            <a:endParaRPr lang="en-US" sz="1800" dirty="0" smtClean="0"/>
          </a:p>
          <a:p>
            <a:r>
              <a:rPr lang="en-US" sz="1800" dirty="0" smtClean="0"/>
              <a:t>Each new frame is assumed to be generated by Poisson distribution with a mean of N frames per frame time.</a:t>
            </a:r>
            <a:endParaRPr lang="en-US" sz="1800" dirty="0" smtClean="0"/>
          </a:p>
          <a:p>
            <a:pPr lvl="1"/>
            <a:r>
              <a:rPr lang="en-US" sz="1800" dirty="0" smtClean="0"/>
              <a:t>If N&gt;1 the user community is generating frames at a higher rate than the channel can handle, and nearly every farm will suffer a collision.</a:t>
            </a:r>
            <a:endParaRPr lang="en-US" sz="1800" dirty="0" smtClean="0"/>
          </a:p>
          <a:p>
            <a:pPr lvl="1"/>
            <a:r>
              <a:rPr lang="en-US" sz="1800" dirty="0" smtClean="0"/>
              <a:t>For reasonable throughput we expect 0 &lt; N &lt; 1.</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r>
                  <a:rPr lang="en-US" sz="2400" dirty="0" smtClean="0"/>
                  <a:t>In addition to the new frames, the stations also generate retransmissions of frames that previously suffered collisions. </a:t>
                </a:r>
              </a:p>
              <a:p>
                <a:r>
                  <a:rPr lang="en-US" sz="2400" dirty="0" smtClean="0"/>
                  <a:t>Assume that the new and the old frames combined are well modeled by a Poisson distribution with mean G frames per frame time. </a:t>
                </a:r>
                <a14:m>
                  <m:oMath xmlns:m="http://schemas.openxmlformats.org/officeDocument/2006/math">
                    <m:r>
                      <a:rPr lang="en-US" sz="2400" b="0" i="1" smtClean="0">
                        <a:latin typeface="Cambria Math"/>
                      </a:rPr>
                      <m:t>𝐺</m:t>
                    </m:r>
                    <m:r>
                      <a:rPr lang="en-US" sz="2400" b="0" i="1" smtClean="0">
                        <a:latin typeface="Cambria Math"/>
                        <a:ea typeface="Cambria Math"/>
                      </a:rPr>
                      <m:t>≥</m:t>
                    </m:r>
                    <m:r>
                      <a:rPr lang="en-US" sz="2400" b="0" i="1" smtClean="0">
                        <a:latin typeface="Cambria Math"/>
                        <a:ea typeface="Cambria Math"/>
                      </a:rPr>
                      <m:t>𝑁</m:t>
                    </m:r>
                  </m:oMath>
                </a14:m>
                <a:r>
                  <a:rPr lang="en-US" sz="2400" dirty="0" smtClean="0"/>
                  <a:t>.</a:t>
                </a:r>
              </a:p>
              <a:p>
                <a:pPr lvl="1"/>
                <a:r>
                  <a:rPr lang="en-US" sz="2400" dirty="0" smtClean="0"/>
                  <a:t>Low load: </a:t>
                </a:r>
                <a14:m>
                  <m:oMath xmlns:m="http://schemas.openxmlformats.org/officeDocument/2006/math">
                    <m:r>
                      <a:rPr lang="en-US" sz="2400" b="0" i="1" smtClean="0">
                        <a:latin typeface="Cambria Math"/>
                      </a:rPr>
                      <m:t>𝑁</m:t>
                    </m:r>
                    <m:r>
                      <a:rPr lang="en-US" sz="2400" b="0" i="1" smtClean="0">
                        <a:latin typeface="Cambria Math"/>
                        <a:ea typeface="Cambria Math"/>
                      </a:rPr>
                      <m:t>≈0 </m:t>
                    </m:r>
                  </m:oMath>
                </a14:m>
                <a:r>
                  <a:rPr lang="en-US" sz="2400" b="0" dirty="0" smtClean="0">
                    <a:ea typeface="Cambria Math"/>
                  </a:rPr>
                  <a:t>there will be few collisions, hence few retransmissions, </a:t>
                </a:r>
                <a14:m>
                  <m:oMath xmlns:m="http://schemas.openxmlformats.org/officeDocument/2006/math">
                    <m:r>
                      <a:rPr lang="en-US" sz="2400" b="0" i="1" smtClean="0">
                        <a:latin typeface="Cambria Math"/>
                      </a:rPr>
                      <m:t>𝐺</m:t>
                    </m:r>
                    <m:r>
                      <a:rPr lang="en-US" sz="2400" i="1">
                        <a:latin typeface="Cambria Math"/>
                        <a:ea typeface="Cambria Math"/>
                      </a:rPr>
                      <m:t>≈</m:t>
                    </m:r>
                    <m:r>
                      <a:rPr lang="en-US" sz="2400" b="0" i="1" smtClean="0">
                        <a:latin typeface="Cambria Math"/>
                        <a:ea typeface="Cambria Math"/>
                      </a:rPr>
                      <m:t>𝑁</m:t>
                    </m:r>
                  </m:oMath>
                </a14:m>
                <a:endParaRPr lang="en-US" sz="2400" b="0" dirty="0" smtClean="0">
                  <a:ea typeface="Cambria Math"/>
                </a:endParaRPr>
              </a:p>
              <a:p>
                <a:pPr lvl="1"/>
                <a:r>
                  <a:rPr lang="en-US" sz="2400" dirty="0" smtClean="0">
                    <a:ea typeface="Cambria Math"/>
                  </a:rPr>
                  <a:t>High load: there will be many collisions, </a:t>
                </a:r>
                <a14:m>
                  <m:oMath xmlns:m="http://schemas.openxmlformats.org/officeDocument/2006/math">
                    <m:r>
                      <a:rPr lang="en-US" sz="2400" b="0" i="1" smtClean="0">
                        <a:latin typeface="Cambria Math"/>
                      </a:rPr>
                      <m:t>𝐺</m:t>
                    </m:r>
                    <m:r>
                      <a:rPr lang="en-US" sz="2400" i="1" smtClean="0">
                        <a:latin typeface="Cambria Math"/>
                        <a:ea typeface="Cambria Math"/>
                      </a:rPr>
                      <m:t>&gt;</m:t>
                    </m:r>
                    <m:r>
                      <a:rPr lang="en-US" sz="2400" b="0" i="1" smtClean="0">
                        <a:latin typeface="Cambria Math"/>
                        <a:ea typeface="Cambria Math"/>
                      </a:rPr>
                      <m:t>𝑁</m:t>
                    </m:r>
                  </m:oMath>
                </a14:m>
                <a:r>
                  <a:rPr lang="en-US" sz="2400" dirty="0" smtClean="0">
                    <a:ea typeface="Cambria Math"/>
                  </a:rPr>
                  <a:t>. </a:t>
                </a:r>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r="-32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r>
                  <a:rPr lang="en-US" sz="2400" dirty="0" smtClean="0"/>
                  <a:t>Under all loads the throughput S is just the offered load, G, times the probability P</a:t>
                </a:r>
                <a:r>
                  <a:rPr lang="en-US" sz="2400" baseline="-25000" dirty="0" smtClean="0"/>
                  <a:t>0</a:t>
                </a:r>
                <a:r>
                  <a:rPr lang="en-US" sz="2400" dirty="0" smtClean="0"/>
                  <a:t> of a transmission succeeding:</a:t>
                </a:r>
              </a:p>
              <a:p>
                <a:pPr marL="457200" lvl="1"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oMath>
                  </m:oMathPara>
                </a14:m>
                <a:endParaRPr lang="en-US" sz="2400" dirty="0" smtClean="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ALOHA (2)</a:t>
            </a:r>
            <a:endParaRPr lang="en-US" smtClean="0">
              <a:latin typeface="Arial" panose="020B0604020202020204" pitchFamily="34" charset="0"/>
              <a:cs typeface="Arial" panose="020B0604020202020204" pitchFamily="34" charset="0"/>
            </a:endParaRPr>
          </a:p>
        </p:txBody>
      </p:sp>
      <p:sp>
        <p:nvSpPr>
          <p:cNvPr id="11267" name="Rectangle 3"/>
          <p:cNvSpPr>
            <a:spLocks noGrp="1" noChangeArrowheads="1"/>
          </p:cNvSpPr>
          <p:nvPr>
            <p:ph idx="1"/>
          </p:nvPr>
        </p:nvSpPr>
        <p:spPr>
          <a:xfrm>
            <a:off x="1357941" y="4287000"/>
            <a:ext cx="6643659" cy="628760"/>
          </a:xfrm>
        </p:spPr>
        <p:txBody>
          <a:bodyPr/>
          <a:lstStyle/>
          <a:p>
            <a:pPr marL="63500" indent="-63500" algn="ctr" eaLnBrk="1" hangingPunct="1">
              <a:buFontTx/>
              <a:buNone/>
            </a:pPr>
            <a:r>
              <a:rPr lang="en-US" smtClean="0">
                <a:latin typeface="Arial" panose="020B0604020202020204" pitchFamily="34" charset="0"/>
                <a:cs typeface="Arial" panose="020B0604020202020204" pitchFamily="34" charset="0"/>
              </a:rPr>
              <a:t>Vulnerable period for the shaded frame.</a:t>
            </a:r>
            <a:endParaRPr lang="en-US" smtClean="0">
              <a:latin typeface="Arial" panose="020B0604020202020204" pitchFamily="34" charset="0"/>
              <a:cs typeface="Arial" panose="020B0604020202020204" pitchFamily="34" charset="0"/>
            </a:endParaRPr>
          </a:p>
        </p:txBody>
      </p:sp>
      <p:pic>
        <p:nvPicPr>
          <p:cNvPr id="1126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t="1852"/>
          <a:stretch>
            <a:fillRect/>
          </a:stretch>
        </p:blipFill>
        <p:spPr bwMode="auto">
          <a:xfrm>
            <a:off x="1796168" y="971720"/>
            <a:ext cx="5348032" cy="302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pPr>
                  <a:buFont typeface="Arial" pitchFamily="34" charset="0"/>
                  <a:buChar char="•"/>
                </a:pPr>
                <a:r>
                  <a:rPr lang="en-US" sz="2400" dirty="0" smtClean="0"/>
                  <a:t>The probability that k frames are generated during a given frame time, in which G frames are expected, is given by the Poison distribution:</a:t>
                </a:r>
              </a:p>
              <a:p>
                <a:pPr marL="457200" lvl="1"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a:rPr>
                        <m:t>Pr</m:t>
                      </m:r>
                      <m:r>
                        <a:rPr lang="en-US" sz="2400" b="0" i="1" smtClean="0">
                          <a:latin typeface="Cambria Math"/>
                        </a:rPr>
                        <m:t>⁡[</m:t>
                      </m:r>
                      <m:r>
                        <a:rPr lang="en-US" sz="2400" b="0" i="1" smtClean="0">
                          <a:latin typeface="Cambria Math"/>
                        </a:rPr>
                        <m:t>𝑘</m:t>
                      </m:r>
                      <m:r>
                        <a:rPr lang="en-US" sz="2400" b="0" i="1" smtClean="0">
                          <a:latin typeface="Cambria Math"/>
                        </a:rPr>
                        <m:t>]=</m:t>
                      </m:r>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𝐺</m:t>
                              </m:r>
                            </m:e>
                            <m:sup>
                              <m:r>
                                <a:rPr lang="en-US" sz="2400" b="0" i="1" smtClean="0">
                                  <a:latin typeface="Cambria Math"/>
                                </a:rPr>
                                <m:t>𝑘</m:t>
                              </m:r>
                            </m:sup>
                          </m:sSup>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m:t>
                              </m:r>
                              <m:r>
                                <a:rPr lang="en-US" sz="2400" b="0" i="1" smtClean="0">
                                  <a:latin typeface="Cambria Math"/>
                                </a:rPr>
                                <m:t>𝐺</m:t>
                              </m:r>
                            </m:sup>
                          </m:sSup>
                        </m:num>
                        <m:den>
                          <m:r>
                            <a:rPr lang="en-US" sz="2400" b="0" i="1" smtClean="0">
                              <a:latin typeface="Cambria Math"/>
                            </a:rPr>
                            <m:t>𝑘</m:t>
                          </m:r>
                          <m:r>
                            <a:rPr lang="en-US" sz="2400" b="0" i="1" smtClean="0">
                              <a:latin typeface="Cambria Math"/>
                            </a:rPr>
                            <m:t>!</m:t>
                          </m:r>
                        </m:den>
                      </m:f>
                    </m:oMath>
                  </m:oMathPara>
                </a14:m>
                <a:endParaRPr lang="en-US" sz="2400" dirty="0" smtClean="0"/>
              </a:p>
              <a:p>
                <a:pPr lvl="1"/>
                <a:r>
                  <a:rPr lang="en-US" sz="2400" dirty="0" smtClean="0"/>
                  <a:t>Probability of zero frames: </a:t>
                </a:r>
                <a14:m>
                  <m:oMath xmlns:m="http://schemas.openxmlformats.org/officeDocument/2006/math">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𝐺</m:t>
                        </m:r>
                      </m:sup>
                    </m:sSup>
                  </m:oMath>
                </a14:m>
                <a:endParaRPr lang="en-US" sz="2400" dirty="0" smtClean="0"/>
              </a:p>
              <a:p>
                <a:pPr lvl="1"/>
                <a:r>
                  <a:rPr lang="en-US" sz="2400" dirty="0" smtClean="0"/>
                  <a:t>In an interval two frame times long, the mean number of frames generated is 2G.</a:t>
                </a:r>
              </a:p>
              <a:p>
                <a:pPr lvl="1"/>
                <a:r>
                  <a:rPr lang="en-US" sz="2400" dirty="0" smtClean="0"/>
                  <a:t>Probability of no frames being initiated during the entire vulnerable period is given by </a:t>
                </a:r>
                <a14:m>
                  <m:oMath xmlns:m="http://schemas.openxmlformats.org/officeDocument/2006/math">
                    <m:sSub>
                      <m:sSubPr>
                        <m:ctrlPr>
                          <a:rPr lang="en-US" sz="2400" b="0" i="1" smtClean="0">
                            <a:latin typeface="Cambria Math"/>
                          </a:rPr>
                        </m:ctrlPr>
                      </m:sSubPr>
                      <m:e>
                        <m:r>
                          <a:rPr lang="en-US" sz="2400" i="1">
                            <a:latin typeface="Cambria Math"/>
                          </a:rPr>
                          <m:t>𝑃</m:t>
                        </m:r>
                      </m:e>
                      <m:sub>
                        <m:r>
                          <a:rPr lang="en-US" sz="2400" b="0" i="1" smtClean="0">
                            <a:latin typeface="Cambria Math"/>
                          </a:rPr>
                          <m:t>0</m:t>
                        </m:r>
                      </m:sub>
                    </m:sSub>
                    <m:r>
                      <a:rPr lang="en-US" sz="2400" b="0" i="1" smtClean="0">
                        <a:latin typeface="Cambria Math"/>
                      </a:rPr>
                      <m:t>=</m:t>
                    </m:r>
                    <m:sSup>
                      <m:sSupPr>
                        <m:ctrlPr>
                          <a:rPr lang="en-US" sz="2400" b="0" i="1" smtClean="0">
                            <a:latin typeface="Cambria Math"/>
                          </a:rPr>
                        </m:ctrlPr>
                      </m:sSupPr>
                      <m:e>
                        <m:r>
                          <a:rPr lang="en-US" sz="2400" b="0" i="1" smtClean="0">
                            <a:latin typeface="Cambria Math"/>
                          </a:rPr>
                          <m:t>𝑒</m:t>
                        </m:r>
                      </m:e>
                      <m:sup>
                        <m:r>
                          <a:rPr lang="en-US" sz="2400" b="0" i="1" smtClean="0">
                            <a:latin typeface="Cambria Math"/>
                          </a:rPr>
                          <m:t>−2</m:t>
                        </m:r>
                        <m:r>
                          <a:rPr lang="en-US" sz="2400" b="0" i="1" smtClean="0">
                            <a:latin typeface="Cambria Math"/>
                          </a:rPr>
                          <m:t>𝐺</m:t>
                        </m:r>
                      </m:sup>
                    </m:sSup>
                    <m:r>
                      <a:rPr lang="en-US" sz="2400" b="0" i="1" smtClean="0">
                        <a:latin typeface="Cambria Math"/>
                      </a:rPr>
                      <m:t>.</m:t>
                    </m:r>
                  </m:oMath>
                </a14:m>
                <a:endParaRPr lang="en-US" sz="2400" b="0" dirty="0" smtClean="0"/>
              </a:p>
              <a:p>
                <a:pPr lvl="1"/>
                <a:r>
                  <a:rPr lang="en-US" sz="2400" dirty="0" smtClean="0"/>
                  <a:t>Using </a:t>
                </a:r>
                <a14:m>
                  <m:oMath xmlns:m="http://schemas.openxmlformats.org/officeDocument/2006/math">
                    <m:r>
                      <a:rPr lang="en-US" sz="2400" i="1">
                        <a:latin typeface="Cambria Math"/>
                      </a:rPr>
                      <m:t>𝑆</m:t>
                    </m:r>
                    <m:r>
                      <a:rPr lang="en-US" sz="2400" i="1">
                        <a:latin typeface="Cambria Math"/>
                      </a:rPr>
                      <m:t>=</m:t>
                    </m:r>
                    <m:r>
                      <a:rPr lang="en-US" sz="2400" i="1">
                        <a:latin typeface="Cambria Math"/>
                      </a:rPr>
                      <m:t>𝐺</m:t>
                    </m:r>
                    <m:sSub>
                      <m:sSubPr>
                        <m:ctrlPr>
                          <a:rPr lang="en-US" sz="2400" i="1">
                            <a:latin typeface="Cambria Math"/>
                          </a:rPr>
                        </m:ctrlPr>
                      </m:sSubPr>
                      <m:e>
                        <m:r>
                          <a:rPr lang="en-US" sz="2400" i="1">
                            <a:latin typeface="Cambria Math"/>
                          </a:rPr>
                          <m:t>𝑃</m:t>
                        </m:r>
                      </m:e>
                      <m:sub>
                        <m:r>
                          <a:rPr lang="en-US" sz="2400" i="1">
                            <a:latin typeface="Cambria Math"/>
                          </a:rPr>
                          <m:t>0</m:t>
                        </m:r>
                      </m:sub>
                    </m:sSub>
                  </m:oMath>
                </a14:m>
                <a:endParaRPr lang="en-US" sz="2400" dirty="0"/>
              </a:p>
              <a:p>
                <a:pPr lvl="1"/>
                <a:endParaRPr lang="en-US" sz="2400" b="0" dirty="0" smtClean="0">
                  <a:ea typeface="Cambria Math"/>
                </a:endParaRP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132" t="-993" b="-14752"/>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3" name="Content Placeholder 2"/>
          <p:cNvSpPr>
            <a:spLocks noGrp="1"/>
          </p:cNvSpPr>
          <p:nvPr>
            <p:ph idx="1"/>
          </p:nvPr>
        </p:nvSpPr>
        <p:spPr/>
        <p:txBody>
          <a:bodyPr/>
          <a:lstStyle/>
          <a:p>
            <a:r>
              <a:rPr lang="en-US" dirty="0" smtClean="0"/>
              <a:t>In any broadcast network, the key issue is how to determine who gets to use the channel when there is competition.</a:t>
            </a:r>
            <a:endParaRPr lang="en-US" dirty="0" smtClean="0"/>
          </a:p>
          <a:p>
            <a:endParaRPr lang="en-US" dirty="0"/>
          </a:p>
          <a:p>
            <a:r>
              <a:rPr lang="en-US" dirty="0" smtClean="0"/>
              <a:t>Example: teleconferencing.</a:t>
            </a:r>
            <a:endParaRPr lang="en-US" dirty="0" smtClean="0"/>
          </a:p>
          <a:p>
            <a:endParaRPr lang="en-US" dirty="0"/>
          </a:p>
          <a:p>
            <a:r>
              <a:rPr lang="en-US" dirty="0" smtClean="0"/>
              <a:t>Also know as: Multi-access channels or random access channels.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Pure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1143000" y="1136461"/>
                <a:ext cx="7543800" cy="4297363"/>
              </a:xfrm>
            </p:spPr>
            <p:txBody>
              <a:bodyPr/>
              <a:lstStyle/>
              <a:p>
                <a:pPr marL="457200" lvl="1" indent="0" algn="ctr">
                  <a:buNone/>
                </a:pPr>
                <a14:m>
                  <m:oMath xmlns:m="http://schemas.openxmlformats.org/officeDocument/2006/math">
                    <m:r>
                      <a:rPr lang="en-US" sz="2400" b="0" i="1" smtClean="0">
                        <a:latin typeface="Cambria Math"/>
                      </a:rPr>
                      <m:t>𝑆</m:t>
                    </m:r>
                    <m:r>
                      <a:rPr lang="en-US" sz="2400" b="0" i="1" smtClean="0">
                        <a:latin typeface="Cambria Math"/>
                      </a:rPr>
                      <m:t>=</m:t>
                    </m:r>
                    <m:r>
                      <a:rPr lang="en-US" sz="2400" b="0" i="1" smtClean="0">
                        <a:latin typeface="Cambria Math"/>
                      </a:rPr>
                      <m:t>𝐺</m:t>
                    </m:r>
                    <m:sSup>
                      <m:sSupPr>
                        <m:ctrlPr>
                          <a:rPr lang="en-US" sz="2400" i="1">
                            <a:latin typeface="Cambria Math"/>
                          </a:rPr>
                        </m:ctrlPr>
                      </m:sSupPr>
                      <m:e>
                        <m:r>
                          <a:rPr lang="en-US" sz="2400" i="1">
                            <a:latin typeface="Cambria Math"/>
                          </a:rPr>
                          <m:t>𝑒</m:t>
                        </m:r>
                      </m:e>
                      <m:sup>
                        <m:r>
                          <a:rPr lang="en-US" sz="2400" i="1">
                            <a:latin typeface="Cambria Math"/>
                          </a:rPr>
                          <m:t>−</m:t>
                        </m:r>
                        <m:r>
                          <a:rPr lang="en-US" sz="2400" b="0" i="1" smtClean="0">
                            <a:latin typeface="Cambria Math"/>
                          </a:rPr>
                          <m:t>2</m:t>
                        </m:r>
                        <m:r>
                          <a:rPr lang="en-US" sz="2400" i="1">
                            <a:latin typeface="Cambria Math"/>
                          </a:rPr>
                          <m:t>𝐺</m:t>
                        </m:r>
                      </m:sup>
                    </m:sSup>
                  </m:oMath>
                </a14:m>
                <a:r>
                  <a:rPr lang="en-US" sz="2400" dirty="0" smtClean="0"/>
                  <a:t>.</a:t>
                </a:r>
              </a:p>
              <a:p>
                <a:pPr marL="457200" lvl="1" indent="0">
                  <a:buNone/>
                </a:pPr>
                <a:endParaRPr lang="en-US" sz="2400" dirty="0"/>
              </a:p>
              <a:p>
                <a:pPr>
                  <a:buFont typeface="Arial" pitchFamily="34" charset="0"/>
                  <a:buChar char="•"/>
                </a:pPr>
                <a:r>
                  <a:rPr lang="en-US" sz="2800" dirty="0" smtClean="0"/>
                  <a:t>The relation between the offered traffic and the throughput is given in the next slide.</a:t>
                </a:r>
              </a:p>
              <a:p>
                <a:pPr>
                  <a:buFont typeface="Arial" pitchFamily="34" charset="0"/>
                  <a:buChar char="•"/>
                </a:pPr>
                <a:r>
                  <a:rPr lang="en-US" sz="2800" dirty="0" smtClean="0"/>
                  <a:t>The maximum throughput occurs at G=0.5 with S=1/2e which is about 0.184.</a:t>
                </a:r>
              </a:p>
              <a:p>
                <a:pPr lvl="1">
                  <a:buFont typeface="Arial" pitchFamily="34" charset="0"/>
                  <a:buChar char="•"/>
                </a:pPr>
                <a:r>
                  <a:rPr lang="en-US" dirty="0" smtClean="0"/>
                  <a:t>The maximum utilization of the channel thus is 18%.</a:t>
                </a:r>
              </a:p>
              <a:p>
                <a:pPr lvl="1"/>
                <a:endParaRPr lang="en-US" sz="2400"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1999800" y="852495"/>
                <a:ext cx="5658840" cy="3223586"/>
              </a:xfrm>
              <a:blipFill rotWithShape="1">
                <a:blip r:embed="rId1" cstate="print"/>
                <a:stretch>
                  <a:fillRect l="-1455" t="-993" r="-202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ALOHA (3)</a:t>
            </a:r>
            <a:endParaRPr lang="en-US" smtClean="0">
              <a:latin typeface="Arial" panose="020B0604020202020204" pitchFamily="34" charset="0"/>
              <a:cs typeface="Arial" panose="020B0604020202020204" pitchFamily="34" charset="0"/>
            </a:endParaRPr>
          </a:p>
        </p:txBody>
      </p:sp>
      <p:sp>
        <p:nvSpPr>
          <p:cNvPr id="1229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Throughput versus offered traffic for ALOHA systems.</a:t>
            </a:r>
            <a:endParaRPr lang="en-US" smtClean="0">
              <a:latin typeface="Arial" panose="020B0604020202020204" pitchFamily="34" charset="0"/>
              <a:cs typeface="Arial" panose="020B0604020202020204" pitchFamily="34" charset="0"/>
            </a:endParaRPr>
          </a:p>
        </p:txBody>
      </p:sp>
      <p:pic>
        <p:nvPicPr>
          <p:cNvPr id="122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06855" y="926468"/>
            <a:ext cx="5665985" cy="293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p:sp>
        <p:nvSpPr>
          <p:cNvPr id="5" name="Content Placeholder 4"/>
          <p:cNvSpPr>
            <a:spLocks noGrp="1"/>
          </p:cNvSpPr>
          <p:nvPr>
            <p:ph idx="1"/>
          </p:nvPr>
        </p:nvSpPr>
        <p:spPr/>
        <p:txBody>
          <a:bodyPr/>
          <a:lstStyle/>
          <a:p>
            <a:r>
              <a:rPr lang="en-US" dirty="0" smtClean="0"/>
              <a:t>Roberts in 1972 doubled the capacity of an ALOHA system.</a:t>
            </a:r>
            <a:endParaRPr lang="en-US" dirty="0" smtClean="0"/>
          </a:p>
          <a:p>
            <a:pPr lvl="1"/>
            <a:r>
              <a:rPr lang="en-US" dirty="0" smtClean="0"/>
              <a:t>Divide time into discrete intervals called </a:t>
            </a:r>
            <a:r>
              <a:rPr lang="en-US" b="1" dirty="0" smtClean="0"/>
              <a:t>slots</a:t>
            </a:r>
            <a:r>
              <a:rPr lang="en-US" dirty="0" smtClean="0"/>
              <a:t>.</a:t>
            </a:r>
            <a:endParaRPr lang="en-US" dirty="0" smtClean="0"/>
          </a:p>
          <a:p>
            <a:pPr lvl="1"/>
            <a:r>
              <a:rPr lang="en-US" dirty="0" smtClean="0"/>
              <a:t>Each interval corresponds to one frame.</a:t>
            </a:r>
            <a:endParaRPr lang="en-US" dirty="0" smtClean="0"/>
          </a:p>
          <a:p>
            <a:pPr lvl="1"/>
            <a:r>
              <a:rPr lang="en-US" dirty="0" smtClean="0"/>
              <a:t>Users will have to agree on slot boundaries.</a:t>
            </a:r>
            <a:endParaRPr lang="en-US" dirty="0" smtClean="0"/>
          </a:p>
          <a:p>
            <a:r>
              <a:rPr lang="en-US" dirty="0" smtClean="0"/>
              <a:t>Synchronization is required:</a:t>
            </a:r>
            <a:endParaRPr lang="en-US" dirty="0" smtClean="0"/>
          </a:p>
          <a:p>
            <a:pPr lvl="1"/>
            <a:r>
              <a:rPr lang="en-US" dirty="0" smtClean="0"/>
              <a:t>One special station emit a pip at the start of each interval, like clock.</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Sloted</a:t>
            </a:r>
            <a:r>
              <a:rPr lang="en-US" dirty="0" smtClean="0"/>
              <a:t> ALOHA</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A station is not permitted to send whenever the user types a line.</a:t>
                </a:r>
              </a:p>
              <a:p>
                <a:r>
                  <a:rPr lang="en-US" dirty="0" smtClean="0"/>
                  <a:t>User waits for the beginning of the next slot.</a:t>
                </a:r>
              </a:p>
              <a:p>
                <a:r>
                  <a:rPr lang="en-US" dirty="0" smtClean="0"/>
                  <a:t>Continuous time ALOHA is turned into a discrete time one.</a:t>
                </a:r>
              </a:p>
              <a:p>
                <a:r>
                  <a:rPr lang="en-US" dirty="0" smtClean="0"/>
                  <a:t>The probability of no other traffic during the same slot as our test frame is then </a:t>
                </a:r>
                <a14:m>
                  <m:oMath xmlns:m="http://schemas.openxmlformats.org/officeDocument/2006/math">
                    <m:sSup>
                      <m:sSupPr>
                        <m:ctrlPr>
                          <a:rPr lang="en-US" i="1" smtClean="0">
                            <a:latin typeface="Cambria Math"/>
                          </a:rPr>
                        </m:ctrlPr>
                      </m:sSupPr>
                      <m:e>
                        <m:r>
                          <a:rPr lang="en-US" b="0" i="1" smtClean="0">
                            <a:latin typeface="Cambria Math"/>
                          </a:rPr>
                          <m:t>𝑒</m:t>
                        </m:r>
                      </m:e>
                      <m:sup>
                        <m:r>
                          <a:rPr lang="en-US" b="0" i="1" smtClean="0">
                            <a:latin typeface="Cambria Math"/>
                          </a:rPr>
                          <m:t>−</m:t>
                        </m:r>
                        <m:r>
                          <a:rPr lang="en-US" b="0" i="1" smtClean="0">
                            <a:latin typeface="Cambria Math"/>
                          </a:rPr>
                          <m:t>𝐺</m:t>
                        </m:r>
                      </m:sup>
                    </m:sSup>
                  </m:oMath>
                </a14:m>
                <a:r>
                  <a:rPr lang="en-US" dirty="0" smtClean="0"/>
                  <a:t>, which leads to:</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a:rPr>
                        <m:t>𝑆</m:t>
                      </m:r>
                      <m:r>
                        <a:rPr lang="en-US" i="1">
                          <a:latin typeface="Cambria Math"/>
                        </a:rPr>
                        <m:t>=</m:t>
                      </m:r>
                      <m:sSup>
                        <m:sSupPr>
                          <m:ctrlPr>
                            <a:rPr lang="en-US" i="1">
                              <a:latin typeface="Cambria Math"/>
                            </a:rPr>
                          </m:ctrlPr>
                        </m:sSupPr>
                        <m:e>
                          <m:r>
                            <a:rPr lang="en-US" b="0" i="1" smtClean="0">
                              <a:latin typeface="Cambria Math"/>
                            </a:rPr>
                            <m:t>𝐺</m:t>
                          </m:r>
                          <m:r>
                            <a:rPr lang="en-US" i="1">
                              <a:latin typeface="Cambria Math"/>
                            </a:rPr>
                            <m:t>𝑒</m:t>
                          </m:r>
                        </m:e>
                        <m:sup>
                          <m:r>
                            <a:rPr lang="en-US" i="1">
                              <a:latin typeface="Cambria Math"/>
                            </a:rPr>
                            <m:t>−</m:t>
                          </m:r>
                          <m:r>
                            <a:rPr lang="en-US" i="1">
                              <a:latin typeface="Cambria Math"/>
                            </a:rPr>
                            <m:t>𝐺</m:t>
                          </m:r>
                        </m:sup>
                      </m:sSup>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r="-323"/>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Slotted ALOHA</a:t>
            </a:r>
            <a:endParaRPr lang="en-US" dirty="0"/>
          </a:p>
        </p:txBody>
      </p:sp>
      <p:sp>
        <p:nvSpPr>
          <p:cNvPr id="5" name="Content Placeholder 4"/>
          <p:cNvSpPr>
            <a:spLocks noGrp="1"/>
          </p:cNvSpPr>
          <p:nvPr>
            <p:ph idx="1"/>
          </p:nvPr>
        </p:nvSpPr>
        <p:spPr/>
        <p:txBody>
          <a:bodyPr/>
          <a:lstStyle/>
          <a:p>
            <a:r>
              <a:rPr lang="en-US" dirty="0" smtClean="0"/>
              <a:t>Slotted ALOHA </a:t>
            </a:r>
            <a:endParaRPr lang="en-US" dirty="0" smtClean="0"/>
          </a:p>
          <a:p>
            <a:pPr lvl="1"/>
            <a:r>
              <a:rPr lang="en-US" dirty="0" smtClean="0"/>
              <a:t>peaks at the G = 1</a:t>
            </a:r>
            <a:endParaRPr lang="en-US" dirty="0" smtClean="0"/>
          </a:p>
          <a:p>
            <a:pPr lvl="1"/>
            <a:r>
              <a:rPr lang="en-US" dirty="0" smtClean="0"/>
              <a:t>Throughput S = 1/e = 0.367 or 37%.</a:t>
            </a:r>
            <a:endParaRPr lang="en-US" dirty="0" smtClean="0"/>
          </a:p>
          <a:p>
            <a:r>
              <a:rPr lang="en-US" dirty="0" smtClean="0"/>
              <a:t>The best case scenario:</a:t>
            </a:r>
            <a:endParaRPr lang="en-US" dirty="0" smtClean="0"/>
          </a:p>
          <a:p>
            <a:pPr lvl="1"/>
            <a:r>
              <a:rPr lang="en-US" dirty="0" smtClean="0"/>
              <a:t>37% of slots are empty</a:t>
            </a:r>
            <a:endParaRPr lang="en-US" dirty="0" smtClean="0"/>
          </a:p>
          <a:p>
            <a:pPr lvl="1"/>
            <a:r>
              <a:rPr lang="en-US" dirty="0" smtClean="0"/>
              <a:t>37% of successes, and</a:t>
            </a:r>
            <a:endParaRPr lang="en-US" dirty="0" smtClean="0"/>
          </a:p>
          <a:p>
            <a:pPr lvl="1"/>
            <a:r>
              <a:rPr lang="en-US" dirty="0" smtClean="0"/>
              <a:t>26% collisions.</a:t>
            </a:r>
            <a:endParaRPr lang="en-US" dirty="0" smtClean="0"/>
          </a:p>
          <a:p>
            <a:pPr marL="457200" lvl="1"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Carrier Sense Multiple Access Protocols</a:t>
            </a:r>
            <a:endParaRPr lang="en-US" dirty="0"/>
          </a:p>
        </p:txBody>
      </p:sp>
      <p:sp>
        <p:nvSpPr>
          <p:cNvPr id="3" name="Content Placeholder 2"/>
          <p:cNvSpPr>
            <a:spLocks noGrp="1"/>
          </p:cNvSpPr>
          <p:nvPr>
            <p:ph idx="1"/>
          </p:nvPr>
        </p:nvSpPr>
        <p:spPr/>
        <p:txBody>
          <a:bodyPr/>
          <a:lstStyle/>
          <a:p>
            <a:r>
              <a:rPr lang="en-US" dirty="0" smtClean="0"/>
              <a:t>Protocols in which stations listen for a carrier (i.e., transmission) and act accordingly are called </a:t>
            </a:r>
            <a:r>
              <a:rPr lang="en-US" b="1" dirty="0" smtClean="0">
                <a:solidFill>
                  <a:srgbClr val="FF0000"/>
                </a:solidFill>
              </a:rPr>
              <a:t>carrier sense</a:t>
            </a:r>
            <a:r>
              <a:rPr lang="en-US" dirty="0" smtClean="0"/>
              <a:t> protocols.</a:t>
            </a:r>
            <a:endParaRPr lang="en-US" dirty="0" smtClean="0"/>
          </a:p>
          <a:p>
            <a:r>
              <a:rPr lang="en-US" dirty="0" smtClean="0"/>
              <a:t>Several Versions of those protocols will be discussed.</a:t>
            </a:r>
            <a:endParaRPr lang="en-US" dirty="0" smtClean="0"/>
          </a:p>
          <a:p>
            <a:pPr marL="971550" lvl="1" indent="-514350">
              <a:buFont typeface="+mj-lt"/>
              <a:buAutoNum type="arabicPeriod"/>
            </a:pPr>
            <a:r>
              <a:rPr lang="en-US" dirty="0"/>
              <a:t>Persistent and </a:t>
            </a:r>
            <a:r>
              <a:rPr lang="en-US" dirty="0" err="1"/>
              <a:t>Nonpersistent</a:t>
            </a:r>
            <a:r>
              <a:rPr lang="en-US" dirty="0"/>
              <a:t> CSMA</a:t>
            </a:r>
            <a:endParaRPr lang="en-US" dirty="0"/>
          </a:p>
          <a:p>
            <a:pPr marL="971550" lvl="1" indent="-514350">
              <a:buFont typeface="+mj-lt"/>
              <a:buAutoNum type="arabicPeriod"/>
            </a:pPr>
            <a:r>
              <a:rPr lang="en-US" dirty="0"/>
              <a:t>CSMA with Collision Detections</a:t>
            </a:r>
            <a:endParaRPr lang="en-US" dirty="0"/>
          </a:p>
          <a:p>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71550" lvl="1" indent="-514350"/>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1-Persistend Carrier Sense Multiple Access </a:t>
            </a:r>
            <a:r>
              <a:rPr lang="en-US" dirty="0" smtClean="0"/>
              <a:t>(CSMA) protocol.</a:t>
            </a:r>
            <a:endParaRPr lang="en-US" dirty="0" smtClean="0"/>
          </a:p>
          <a:p>
            <a:pPr lvl="1"/>
            <a:r>
              <a:rPr lang="en-US" dirty="0" smtClean="0"/>
              <a:t>When a station has data to be send it first listens to the channel to see if anyone else is transmitting at that moment.</a:t>
            </a:r>
            <a:endParaRPr lang="en-US" dirty="0" smtClean="0"/>
          </a:p>
          <a:p>
            <a:pPr lvl="1"/>
            <a:r>
              <a:rPr lang="en-US" dirty="0" smtClean="0"/>
              <a:t>If the channel is idle the station sends the data,</a:t>
            </a:r>
            <a:endParaRPr lang="en-US" dirty="0" smtClean="0"/>
          </a:p>
          <a:p>
            <a:pPr lvl="1"/>
            <a:r>
              <a:rPr lang="en-US" dirty="0" smtClean="0"/>
              <a:t>Otherwise, the station just waits until it becomes idle.</a:t>
            </a:r>
            <a:endParaRPr lang="en-US" dirty="0" smtClean="0"/>
          </a:p>
          <a:p>
            <a:pPr marL="457200" lvl="1" indent="0">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71550" lvl="1" indent="-514350"/>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999800" y="1038675"/>
            <a:ext cx="5658840" cy="3223586"/>
          </a:xfrm>
        </p:spPr>
        <p:txBody>
          <a:bodyPr/>
          <a:lstStyle/>
          <a:p>
            <a:r>
              <a:rPr lang="en-US" b="1" dirty="0" smtClean="0">
                <a:solidFill>
                  <a:srgbClr val="FF0000"/>
                </a:solidFill>
              </a:rPr>
              <a:t>1-Persistend Carrier Sense Multiple Access </a:t>
            </a:r>
            <a:r>
              <a:rPr lang="en-US" dirty="0" smtClean="0"/>
              <a:t>(CSMA) protocol.</a:t>
            </a:r>
            <a:endParaRPr lang="en-US" dirty="0" smtClean="0"/>
          </a:p>
          <a:p>
            <a:pPr lvl="1"/>
            <a:r>
              <a:rPr lang="en-US" dirty="0" smtClean="0"/>
              <a:t>If a collision occurs, the station waits a random amount of time and starts all over again.</a:t>
            </a:r>
            <a:endParaRPr lang="en-US" dirty="0" smtClean="0"/>
          </a:p>
          <a:p>
            <a:pPr lvl="1"/>
            <a:endParaRPr lang="en-US" dirty="0"/>
          </a:p>
          <a:p>
            <a:pPr lvl="1"/>
            <a:r>
              <a:rPr lang="en-US" dirty="0" smtClean="0"/>
              <a:t>This protocol has problems with collisions:</a:t>
            </a:r>
            <a:endParaRPr lang="en-US" dirty="0" smtClean="0"/>
          </a:p>
          <a:p>
            <a:pPr lvl="2"/>
            <a:r>
              <a:rPr lang="en-US" dirty="0" smtClean="0"/>
              <a:t>2 patiently waiting stations will start transmitting at the same time when the channel becomes idle.</a:t>
            </a:r>
            <a:endParaRPr lang="en-US" dirty="0" smtClean="0"/>
          </a:p>
          <a:p>
            <a:pPr lvl="2"/>
            <a:r>
              <a:rPr lang="en-US" dirty="0" smtClean="0"/>
              <a:t>Propagation delay can make even more </a:t>
            </a:r>
            <a:r>
              <a:rPr lang="en-US" dirty="0" err="1" smtClean="0"/>
              <a:t>suble</a:t>
            </a:r>
            <a:r>
              <a:rPr lang="en-US" dirty="0" smtClean="0"/>
              <a:t> the collision.</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999800" y="881892"/>
            <a:ext cx="5658840" cy="3223586"/>
          </a:xfrm>
        </p:spPr>
        <p:txBody>
          <a:bodyPr/>
          <a:lstStyle/>
          <a:p>
            <a:r>
              <a:rPr lang="en-US" dirty="0" smtClean="0"/>
              <a:t>1-persistent refers to the probability of 1 of transmission when the channel if found to be idle.</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p:txBody>
          <a:bodyPr/>
          <a:lstStyle/>
          <a:p>
            <a:r>
              <a:rPr lang="en-US" b="1" dirty="0" err="1">
                <a:solidFill>
                  <a:srgbClr val="FF0000"/>
                </a:solidFill>
              </a:rPr>
              <a:t>Nonpersistent</a:t>
            </a:r>
            <a:r>
              <a:rPr lang="en-US" b="1" dirty="0">
                <a:solidFill>
                  <a:srgbClr val="FF0000"/>
                </a:solidFill>
              </a:rPr>
              <a:t> CSMA - </a:t>
            </a:r>
            <a:r>
              <a:rPr lang="en-US" dirty="0"/>
              <a:t>Second Carrier Sense protocol is. In this protocol the transmitting stations are less greedy.</a:t>
            </a:r>
            <a:endParaRPr lang="en-US" dirty="0"/>
          </a:p>
          <a:p>
            <a:pPr lvl="1"/>
            <a:r>
              <a:rPr lang="en-US" dirty="0"/>
              <a:t>The transmitting station will send the packet if the channel is found to be idle, however</a:t>
            </a:r>
            <a:endParaRPr lang="en-US" dirty="0"/>
          </a:p>
          <a:p>
            <a:pPr lvl="1"/>
            <a:r>
              <a:rPr lang="en-US" dirty="0"/>
              <a:t>If the channel is already in use the station does not continuously sense it for transmission. Instead it waits a random amount of time and then repeats the algorithm.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Medium Access Control </a:t>
            </a:r>
            <a:r>
              <a:rPr lang="en-US" dirty="0" err="1">
                <a:latin typeface="Arial" panose="020B0604020202020204" pitchFamily="34" charset="0"/>
                <a:cs typeface="Arial" panose="020B0604020202020204" pitchFamily="34" charset="0"/>
              </a:rPr>
              <a:t>Sublayer</a:t>
            </a:r>
            <a:endParaRPr lang="en-US" dirty="0"/>
          </a:p>
        </p:txBody>
      </p:sp>
      <p:sp>
        <p:nvSpPr>
          <p:cNvPr id="3" name="Content Placeholder 2"/>
          <p:cNvSpPr>
            <a:spLocks noGrp="1"/>
          </p:cNvSpPr>
          <p:nvPr>
            <p:ph idx="1"/>
          </p:nvPr>
        </p:nvSpPr>
        <p:spPr/>
        <p:txBody>
          <a:bodyPr/>
          <a:lstStyle/>
          <a:p>
            <a:r>
              <a:rPr lang="en-US" dirty="0" smtClean="0"/>
              <a:t>The protocols belong to </a:t>
            </a:r>
            <a:r>
              <a:rPr lang="en-US" dirty="0" err="1" smtClean="0"/>
              <a:t>sublayer</a:t>
            </a:r>
            <a:r>
              <a:rPr lang="en-US" dirty="0" smtClean="0"/>
              <a:t> of the data link layer called </a:t>
            </a:r>
            <a:r>
              <a:rPr lang="en-US" dirty="0"/>
              <a:t>Medium Access Control </a:t>
            </a:r>
            <a:r>
              <a:rPr lang="en-US" dirty="0" smtClean="0"/>
              <a:t>(</a:t>
            </a:r>
            <a:r>
              <a:rPr lang="en-US" dirty="0"/>
              <a:t>MAC</a:t>
            </a:r>
            <a:r>
              <a:rPr lang="en-US" dirty="0" smtClean="0"/>
              <a:t>) </a:t>
            </a:r>
            <a:r>
              <a:rPr lang="en-US" dirty="0" err="1" smtClean="0"/>
              <a:t>sublayer</a:t>
            </a:r>
            <a:r>
              <a:rPr lang="en-US" dirty="0" smtClean="0"/>
              <a:t>.</a:t>
            </a:r>
            <a:endParaRPr lang="en-US" dirty="0" smtClean="0"/>
          </a:p>
          <a:p>
            <a:r>
              <a:rPr lang="en-US" dirty="0" smtClean="0"/>
              <a:t>Especially important in LAN’s and especially in wireless communication.</a:t>
            </a:r>
            <a:endParaRPr lang="en-US" dirty="0" smtClean="0"/>
          </a:p>
          <a:p>
            <a:r>
              <a:rPr lang="en-US" dirty="0" smtClean="0"/>
              <a:t>WANs use point-to-point links with exception of satellite links.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and </a:t>
            </a:r>
            <a:r>
              <a:rPr lang="en-US" dirty="0" err="1"/>
              <a:t>Nonpersistent</a:t>
            </a:r>
            <a:r>
              <a:rPr lang="en-US" dirty="0"/>
              <a:t> CSMA</a:t>
            </a:r>
            <a:endParaRPr lang="en-US" dirty="0"/>
          </a:p>
        </p:txBody>
      </p:sp>
      <p:sp>
        <p:nvSpPr>
          <p:cNvPr id="3" name="Content Placeholder 2"/>
          <p:cNvSpPr>
            <a:spLocks noGrp="1"/>
          </p:cNvSpPr>
          <p:nvPr>
            <p:ph idx="1"/>
          </p:nvPr>
        </p:nvSpPr>
        <p:spPr>
          <a:xfrm>
            <a:off x="1999800" y="940686"/>
            <a:ext cx="5658840" cy="3223586"/>
          </a:xfrm>
        </p:spPr>
        <p:txBody>
          <a:bodyPr/>
          <a:lstStyle/>
          <a:p>
            <a:r>
              <a:rPr lang="en-US" b="1" dirty="0" smtClean="0">
                <a:solidFill>
                  <a:srgbClr val="FF0000"/>
                </a:solidFill>
              </a:rPr>
              <a:t>P-persistent CSMA</a:t>
            </a:r>
            <a:r>
              <a:rPr lang="en-US" dirty="0" smtClean="0"/>
              <a:t>.</a:t>
            </a:r>
            <a:endParaRPr lang="en-US" dirty="0"/>
          </a:p>
          <a:p>
            <a:pPr lvl="1"/>
            <a:r>
              <a:rPr lang="en-US" dirty="0"/>
              <a:t>The transmitting station will send the packet if the channel is found to be </a:t>
            </a:r>
            <a:r>
              <a:rPr lang="en-US" dirty="0" smtClean="0"/>
              <a:t>idle with a probability of </a:t>
            </a:r>
            <a:r>
              <a:rPr lang="en-US" b="1" i="1" dirty="0" smtClean="0">
                <a:latin typeface="Times New Roman" panose="02020603050405020304" pitchFamily="18" charset="0"/>
              </a:rPr>
              <a:t>p</a:t>
            </a:r>
            <a:r>
              <a:rPr lang="en-US" dirty="0"/>
              <a:t> </a:t>
            </a:r>
            <a:r>
              <a:rPr lang="en-US" dirty="0" smtClean="0"/>
              <a:t>(</a:t>
            </a:r>
            <a:r>
              <a:rPr lang="en-US" b="1" i="1" dirty="0" smtClean="0">
                <a:latin typeface="Times New Roman" panose="02020603050405020304" pitchFamily="18" charset="0"/>
              </a:rPr>
              <a:t>q</a:t>
            </a:r>
            <a:r>
              <a:rPr lang="en-US" b="1" dirty="0" smtClean="0">
                <a:latin typeface="Times New Roman" panose="02020603050405020304" pitchFamily="18" charset="0"/>
              </a:rPr>
              <a:t> = 1-</a:t>
            </a:r>
            <a:r>
              <a:rPr lang="en-US" b="1" i="1" dirty="0" smtClean="0">
                <a:latin typeface="Times New Roman" panose="02020603050405020304" pitchFamily="18" charset="0"/>
              </a:rPr>
              <a:t>p</a:t>
            </a:r>
            <a:r>
              <a:rPr lang="en-US" dirty="0" smtClean="0"/>
              <a:t>; it defers that action until the next slot).</a:t>
            </a:r>
            <a:endParaRPr lang="en-US" dirty="0" smtClean="0"/>
          </a:p>
          <a:p>
            <a:pPr lvl="1"/>
            <a:r>
              <a:rPr lang="en-US" dirty="0" smtClean="0"/>
              <a:t>If the slot is still empty it does or not transmit with the probability of</a:t>
            </a:r>
            <a:r>
              <a:rPr lang="en-US" b="1" i="1" dirty="0">
                <a:latin typeface="Times New Roman" panose="02020603050405020304" pitchFamily="18" charset="0"/>
              </a:rPr>
              <a:t> p</a:t>
            </a:r>
            <a:r>
              <a:rPr lang="en-US" dirty="0"/>
              <a:t> </a:t>
            </a:r>
            <a:r>
              <a:rPr lang="en-US" dirty="0" smtClean="0"/>
              <a:t> and </a:t>
            </a:r>
            <a:r>
              <a:rPr lang="en-US" b="1" i="1" dirty="0" smtClean="0">
                <a:latin typeface="Times New Roman" panose="02020603050405020304" pitchFamily="18" charset="0"/>
              </a:rPr>
              <a:t>q </a:t>
            </a:r>
            <a:r>
              <a:rPr lang="en-US" dirty="0" smtClean="0"/>
              <a:t>respectively. </a:t>
            </a:r>
            <a:endParaRPr lang="en-US" dirty="0"/>
          </a:p>
          <a:p>
            <a:pPr lvl="1"/>
            <a:r>
              <a:rPr lang="en-US" dirty="0"/>
              <a:t>If the channel </a:t>
            </a:r>
            <a:r>
              <a:rPr lang="en-US" dirty="0" smtClean="0"/>
              <a:t>in </a:t>
            </a:r>
            <a:r>
              <a:rPr lang="en-US" dirty="0"/>
              <a:t>use the </a:t>
            </a:r>
            <a:r>
              <a:rPr lang="en-US" dirty="0" smtClean="0"/>
              <a:t>station will treat this as being a collision (waits random amount of time)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Persistent and Nonpersistent CSMA</a:t>
            </a:r>
            <a:endParaRPr lang="en-US" smtClean="0">
              <a:latin typeface="Arial" panose="020B0604020202020204" pitchFamily="34" charset="0"/>
              <a:cs typeface="Arial" panose="020B0604020202020204" pitchFamily="34" charset="0"/>
            </a:endParaRPr>
          </a:p>
        </p:txBody>
      </p:sp>
      <p:sp>
        <p:nvSpPr>
          <p:cNvPr id="13315"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Comparison of the channel utilization versus load for various random access protocols.</a:t>
            </a:r>
            <a:endParaRPr lang="en-US" smtClean="0">
              <a:latin typeface="Arial" panose="020B0604020202020204" pitchFamily="34" charset="0"/>
              <a:cs typeface="Arial" panose="020B0604020202020204" pitchFamily="34" charset="0"/>
            </a:endParaRPr>
          </a:p>
        </p:txBody>
      </p:sp>
      <p:pic>
        <p:nvPicPr>
          <p:cNvPr id="133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06795" y="1089613"/>
            <a:ext cx="6130410" cy="29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CSMA with Collision Detection</a:t>
            </a:r>
            <a:endParaRPr lang="en-US" dirty="0"/>
          </a:p>
        </p:txBody>
      </p:sp>
      <p:sp>
        <p:nvSpPr>
          <p:cNvPr id="5" name="Content Placeholder 4"/>
          <p:cNvSpPr>
            <a:spLocks noGrp="1"/>
          </p:cNvSpPr>
          <p:nvPr>
            <p:ph idx="1"/>
          </p:nvPr>
        </p:nvSpPr>
        <p:spPr/>
        <p:txBody>
          <a:bodyPr/>
          <a:lstStyle/>
          <a:p>
            <a:r>
              <a:rPr lang="en-US" dirty="0" smtClean="0"/>
              <a:t>Protocols that sense Collisions are know as </a:t>
            </a:r>
            <a:r>
              <a:rPr lang="en-US" b="1" dirty="0">
                <a:solidFill>
                  <a:srgbClr val="FF0000"/>
                </a:solidFill>
              </a:rPr>
              <a:t>CSMA with Collision </a:t>
            </a:r>
            <a:r>
              <a:rPr lang="en-US" b="1" dirty="0" smtClean="0">
                <a:solidFill>
                  <a:srgbClr val="FF0000"/>
                </a:solidFill>
              </a:rPr>
              <a:t>Detection</a:t>
            </a:r>
            <a:r>
              <a:rPr lang="en-US" dirty="0" smtClean="0"/>
              <a:t> (CSMA/CD)</a:t>
            </a:r>
            <a:endParaRPr lang="en-US" dirty="0" smtClean="0"/>
          </a:p>
          <a:p>
            <a:r>
              <a:rPr lang="en-US" dirty="0" smtClean="0"/>
              <a:t>This protocol is a basis of classical Ethernet LAN.</a:t>
            </a:r>
            <a:endParaRPr lang="en-US" dirty="0" smtClean="0"/>
          </a:p>
          <a:p>
            <a:pPr lvl="1"/>
            <a:r>
              <a:rPr lang="en-US" dirty="0" smtClean="0"/>
              <a:t>The transmitting station is reading the data that it is transmitting. </a:t>
            </a:r>
            <a:endParaRPr lang="en-US" dirty="0" smtClean="0"/>
          </a:p>
          <a:p>
            <a:pPr lvl="1"/>
            <a:r>
              <a:rPr lang="en-US" dirty="0" smtClean="0"/>
              <a:t>If it is garbled up then it will know that collision has occurred.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CSMA with Collision Detection</a:t>
            </a:r>
            <a:endParaRPr lang="en-US" dirty="0" smtClean="0">
              <a:latin typeface="Arial" panose="020B0604020202020204" pitchFamily="34" charset="0"/>
              <a:cs typeface="Arial" panose="020B0604020202020204" pitchFamily="34" charset="0"/>
            </a:endParaRPr>
          </a:p>
        </p:txBody>
      </p:sp>
      <p:sp>
        <p:nvSpPr>
          <p:cNvPr id="14339"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CSMA/CD can be in one of three states: contention, transmission, or idle.</a:t>
            </a:r>
            <a:endParaRPr lang="en-US" smtClean="0">
              <a:latin typeface="Arial" panose="020B0604020202020204" pitchFamily="34" charset="0"/>
              <a:cs typeface="Arial" panose="020B0604020202020204" pitchFamily="34" charset="0"/>
            </a:endParaRPr>
          </a:p>
        </p:txBody>
      </p:sp>
      <p:pic>
        <p:nvPicPr>
          <p:cNvPr id="1434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87712" y="1543320"/>
            <a:ext cx="6385248" cy="195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CSMA with Collision Detection</a:t>
            </a:r>
            <a:endParaRPr lang="en-US" dirty="0"/>
          </a:p>
        </p:txBody>
      </p:sp>
      <p:sp>
        <p:nvSpPr>
          <p:cNvPr id="5" name="Content Placeholder 4"/>
          <p:cNvSpPr>
            <a:spLocks noGrp="1"/>
          </p:cNvSpPr>
          <p:nvPr>
            <p:ph idx="1"/>
          </p:nvPr>
        </p:nvSpPr>
        <p:spPr/>
        <p:txBody>
          <a:bodyPr/>
          <a:lstStyle/>
          <a:p>
            <a:r>
              <a:rPr lang="en-US" dirty="0" smtClean="0"/>
              <a:t>In CSMA/CD collisions do not occur once the station has unambiguously captured the channel, but they still occur during the contention period.</a:t>
            </a:r>
            <a:endParaRPr lang="en-US" dirty="0" smtClean="0"/>
          </a:p>
          <a:p>
            <a:r>
              <a:rPr lang="en-US" dirty="0" smtClean="0"/>
              <a:t>These collisions adversely affect the system performance (e.g., bandwidth-delay product is large – long cable that has a large propagation delay </a:t>
            </a:r>
            <a:r>
              <a:rPr lang="en-US" dirty="0" smtClean="0">
                <a:latin typeface="Symbol" panose="05050102010706020507" pitchFamily="18" charset="2"/>
              </a:rPr>
              <a:t>t </a:t>
            </a:r>
            <a:r>
              <a:rPr lang="en-US" dirty="0" smtClean="0">
                <a:latin typeface="+mn-lt"/>
              </a:rPr>
              <a:t>and frames are short</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Collision-Free Protocols</a:t>
            </a:r>
            <a:endParaRPr lang="en-US" dirty="0"/>
          </a:p>
        </p:txBody>
      </p:sp>
      <p:sp>
        <p:nvSpPr>
          <p:cNvPr id="5" name="Content Placeholder 4"/>
          <p:cNvSpPr>
            <a:spLocks noGrp="1"/>
          </p:cNvSpPr>
          <p:nvPr>
            <p:ph idx="1"/>
          </p:nvPr>
        </p:nvSpPr>
        <p:spPr/>
        <p:txBody>
          <a:bodyPr/>
          <a:lstStyle/>
          <a:p>
            <a:r>
              <a:rPr lang="en-US" dirty="0" smtClean="0"/>
              <a:t>Collisions reduce the bandwidth</a:t>
            </a:r>
            <a:endParaRPr lang="en-US" dirty="0" smtClean="0"/>
          </a:p>
          <a:p>
            <a:r>
              <a:rPr lang="en-US" dirty="0" smtClean="0"/>
              <a:t>The increase the time to send a frame</a:t>
            </a:r>
            <a:endParaRPr lang="en-US" dirty="0" smtClean="0"/>
          </a:p>
          <a:p>
            <a:r>
              <a:rPr lang="en-US" dirty="0" smtClean="0"/>
              <a:t>Bad fit for real-time traffic:</a:t>
            </a:r>
            <a:endParaRPr lang="en-US" dirty="0" smtClean="0"/>
          </a:p>
          <a:p>
            <a:pPr lvl="1"/>
            <a:r>
              <a:rPr lang="en-US" dirty="0" smtClean="0"/>
              <a:t>VoIP</a:t>
            </a:r>
            <a:endParaRPr lang="en-US" dirty="0" smtClean="0"/>
          </a:p>
          <a:p>
            <a:pPr lvl="1"/>
            <a:r>
              <a:rPr lang="en-US" dirty="0" smtClean="0"/>
              <a:t>Video,</a:t>
            </a:r>
            <a:endParaRPr lang="en-US" dirty="0" smtClean="0"/>
          </a:p>
          <a:p>
            <a:pPr lvl="1"/>
            <a:r>
              <a:rPr lang="en-US" dirty="0" smtClean="0"/>
              <a:t>Teleconferencing, etc.</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Collision-Free Protocols</a:t>
            </a:r>
            <a:endParaRPr lang="en-US" dirty="0"/>
          </a:p>
        </p:txBody>
      </p:sp>
      <p:sp>
        <p:nvSpPr>
          <p:cNvPr id="3" name="Content Placeholder 2"/>
          <p:cNvSpPr>
            <a:spLocks noGrp="1"/>
          </p:cNvSpPr>
          <p:nvPr>
            <p:ph idx="1"/>
          </p:nvPr>
        </p:nvSpPr>
        <p:spPr/>
        <p:txBody>
          <a:bodyPr/>
          <a:lstStyle/>
          <a:p>
            <a:r>
              <a:rPr lang="en-US" dirty="0" smtClean="0"/>
              <a:t>N – Stations</a:t>
            </a:r>
            <a:endParaRPr lang="en-US" dirty="0" smtClean="0"/>
          </a:p>
          <a:p>
            <a:r>
              <a:rPr lang="en-US" dirty="0" smtClean="0"/>
              <a:t>Each programmed with a unique address: </a:t>
            </a:r>
            <a:br>
              <a:rPr lang="en-US" dirty="0" smtClean="0"/>
            </a:br>
            <a:r>
              <a:rPr lang="en-US" dirty="0" smtClean="0"/>
              <a:t>0-(N-1).</a:t>
            </a:r>
            <a:endParaRPr lang="en-US" dirty="0" smtClean="0"/>
          </a:p>
          <a:p>
            <a:r>
              <a:rPr lang="en-US" dirty="0" smtClean="0"/>
              <a:t>Propagation delay we assume to be negligible.</a:t>
            </a:r>
            <a:endParaRPr lang="en-US" dirty="0" smtClean="0"/>
          </a:p>
          <a:p>
            <a:endParaRPr lang="en-US" dirty="0"/>
          </a:p>
          <a:p>
            <a:r>
              <a:rPr lang="en-US" dirty="0" smtClean="0"/>
              <a:t>Question: Which station gets the channel (e.g., the right to transmit) after a successful transmission.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Bit-Map Protocol</a:t>
            </a:r>
            <a:endParaRPr lang="en-US" dirty="0"/>
          </a:p>
        </p:txBody>
      </p:sp>
      <p:sp>
        <p:nvSpPr>
          <p:cNvPr id="3" name="Content Placeholder 2"/>
          <p:cNvSpPr>
            <a:spLocks noGrp="1"/>
          </p:cNvSpPr>
          <p:nvPr>
            <p:ph idx="1"/>
          </p:nvPr>
        </p:nvSpPr>
        <p:spPr>
          <a:xfrm>
            <a:off x="1999800" y="872098"/>
            <a:ext cx="5658840" cy="3223586"/>
          </a:xfrm>
        </p:spPr>
        <p:txBody>
          <a:bodyPr/>
          <a:lstStyle/>
          <a:p>
            <a:r>
              <a:rPr lang="en-US" sz="1800" dirty="0" smtClean="0"/>
              <a:t>Each contention period consists of exactly N slots.</a:t>
            </a:r>
            <a:endParaRPr lang="en-US" sz="1800" dirty="0" smtClean="0"/>
          </a:p>
          <a:p>
            <a:r>
              <a:rPr lang="en-US" sz="1800" dirty="0" smtClean="0"/>
              <a:t>If station 0 has a frame to send, it transmits a 1 bit during the slot 0.</a:t>
            </a:r>
            <a:endParaRPr lang="en-US" sz="1800" dirty="0" smtClean="0"/>
          </a:p>
          <a:p>
            <a:r>
              <a:rPr lang="en-US" sz="1800" dirty="0" smtClean="0"/>
              <a:t>No other station is allowed transmit during this slot.</a:t>
            </a:r>
            <a:endParaRPr lang="en-US" sz="1800" dirty="0" smtClean="0"/>
          </a:p>
          <a:p>
            <a:r>
              <a:rPr lang="en-US" sz="1800" dirty="0" smtClean="0"/>
              <a:t>Regardless what station 0 does, station 1 gets to opportunity to transmit a 1 bit during slot 1, but only if it has a frame queued.</a:t>
            </a:r>
            <a:endParaRPr lang="en-US" sz="1800" dirty="0" smtClean="0"/>
          </a:p>
          <a:p>
            <a:r>
              <a:rPr lang="en-US" sz="1800" dirty="0" smtClean="0"/>
              <a:t>In general, station j may announce that it has a frame to send by inserting a 1 bit into slot j. </a:t>
            </a:r>
            <a:endParaRPr lang="en-US" sz="1800" dirty="0" smtClean="0"/>
          </a:p>
          <a:p>
            <a:r>
              <a:rPr lang="en-US" sz="1800" dirty="0" smtClean="0"/>
              <a:t>After all N slots have passed by, each station has complete knowledge of which stations wish to transmit. At which point they begin transmitting frames in numerical order.</a:t>
            </a:r>
            <a:endParaRPr lang="en-US" sz="1800" dirty="0" smtClean="0"/>
          </a:p>
          <a:p>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Collision-Free Protocols (1)</a:t>
            </a:r>
            <a:endParaRPr lang="en-US" dirty="0" smtClean="0">
              <a:latin typeface="Arial" panose="020B0604020202020204" pitchFamily="34" charset="0"/>
              <a:cs typeface="Arial" panose="020B0604020202020204" pitchFamily="34" charset="0"/>
            </a:endParaRPr>
          </a:p>
        </p:txBody>
      </p:sp>
      <p:sp>
        <p:nvSpPr>
          <p:cNvPr id="1536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basic bit-map protocol.</a:t>
            </a:r>
            <a:endParaRPr lang="en-US" smtClean="0">
              <a:latin typeface="Arial" panose="020B0604020202020204" pitchFamily="34" charset="0"/>
              <a:cs typeface="Arial" panose="020B0604020202020204" pitchFamily="34" charset="0"/>
            </a:endParaRPr>
          </a:p>
        </p:txBody>
      </p:sp>
      <p:pic>
        <p:nvPicPr>
          <p:cNvPr id="1536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99590" y="1771960"/>
            <a:ext cx="6530530" cy="14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999800" y="979886"/>
            <a:ext cx="5658840" cy="3615540"/>
          </a:xfrm>
        </p:spPr>
        <p:txBody>
          <a:bodyPr/>
          <a:lstStyle/>
          <a:p>
            <a:r>
              <a:rPr lang="en-US" sz="1800" dirty="0" smtClean="0"/>
              <a:t>Protocols that broadcast their intention before that actually transmit are called </a:t>
            </a:r>
            <a:r>
              <a:rPr lang="en-US" sz="1800" b="1" dirty="0" smtClean="0">
                <a:solidFill>
                  <a:srgbClr val="FF0000"/>
                </a:solidFill>
              </a:rPr>
              <a:t>reservation protocols</a:t>
            </a:r>
            <a:r>
              <a:rPr lang="en-US" sz="1800" dirty="0" smtClean="0"/>
              <a:t>. </a:t>
            </a:r>
            <a:endParaRPr lang="en-US" sz="1800" dirty="0" smtClean="0"/>
          </a:p>
          <a:p>
            <a:r>
              <a:rPr lang="en-US" sz="1800" dirty="0" smtClean="0"/>
              <a:t>Low-load conditions:</a:t>
            </a:r>
            <a:endParaRPr lang="en-US" sz="1800" dirty="0" smtClean="0"/>
          </a:p>
          <a:p>
            <a:pPr lvl="1"/>
            <a:r>
              <a:rPr lang="en-US" sz="1800" dirty="0" smtClean="0"/>
              <a:t>Average wait conditions for low-numbered stations: </a:t>
            </a:r>
            <a:endParaRPr lang="en-US" sz="1800" dirty="0"/>
          </a:p>
          <a:p>
            <a:pPr lvl="2"/>
            <a:r>
              <a:rPr lang="en-US" sz="1500" dirty="0" smtClean="0"/>
              <a:t>N/2 slots for current scan to finish, and</a:t>
            </a:r>
            <a:endParaRPr lang="en-US" sz="1500" dirty="0" smtClean="0"/>
          </a:p>
          <a:p>
            <a:pPr lvl="2"/>
            <a:r>
              <a:rPr lang="en-US" sz="1500" dirty="0" smtClean="0"/>
              <a:t>N slots for the following scan to run to completion before it may begin transmitting.</a:t>
            </a:r>
            <a:endParaRPr lang="en-US" sz="1500" dirty="0" smtClean="0"/>
          </a:p>
          <a:p>
            <a:pPr lvl="2"/>
            <a:r>
              <a:rPr lang="en-US" sz="1500" dirty="0" smtClean="0"/>
              <a:t>1.5N slots wait time.</a:t>
            </a:r>
            <a:endParaRPr lang="en-US" sz="1500" dirty="0" smtClean="0"/>
          </a:p>
          <a:p>
            <a:pPr lvl="1"/>
            <a:r>
              <a:rPr lang="en-US" sz="1800" dirty="0" smtClean="0"/>
              <a:t>Average wait conditions for high-numbered stations:</a:t>
            </a:r>
            <a:endParaRPr lang="en-US" sz="1800" dirty="0" smtClean="0"/>
          </a:p>
          <a:p>
            <a:pPr lvl="2"/>
            <a:r>
              <a:rPr lang="en-US" sz="1500" dirty="0" smtClean="0"/>
              <a:t>0.5N slots wait time.</a:t>
            </a:r>
            <a:endParaRPr lang="en-US" sz="1500" dirty="0" smtClean="0"/>
          </a:p>
          <a:p>
            <a:pPr lvl="1"/>
            <a:r>
              <a:rPr lang="en-US" sz="1800" dirty="0" smtClean="0"/>
              <a:t>Mean of all stations is N times.</a:t>
            </a:r>
            <a:endParaRPr lang="en-US" sz="1800" dirty="0" smtClean="0"/>
          </a:p>
          <a:p>
            <a:pPr lvl="2"/>
            <a:endParaRPr lang="en-US" sz="1500" dirty="0" smtClean="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42400" y="235785"/>
            <a:ext cx="6859200" cy="857400"/>
          </a:xfrm>
        </p:spPr>
        <p:txBody>
          <a:bodyPr/>
          <a:lstStyle/>
          <a:p>
            <a:pPr eaLnBrk="1" hangingPunct="1"/>
            <a:r>
              <a:rPr lang="en-US" smtClean="0">
                <a:latin typeface="Arial" panose="020B0604020202020204" pitchFamily="34" charset="0"/>
                <a:cs typeface="Arial" panose="020B0604020202020204" pitchFamily="34" charset="0"/>
              </a:rPr>
              <a:t>Channel Allocation Problem</a:t>
            </a:r>
            <a:endParaRPr lang="en-US" smtClean="0">
              <a:latin typeface="Arial" panose="020B0604020202020204" pitchFamily="34" charset="0"/>
              <a:cs typeface="Arial" panose="020B0604020202020204" pitchFamily="34" charset="0"/>
            </a:endParaRPr>
          </a:p>
        </p:txBody>
      </p:sp>
      <p:sp>
        <p:nvSpPr>
          <p:cNvPr id="7171" name="Rectangle 3"/>
          <p:cNvSpPr>
            <a:spLocks noGrp="1" noChangeArrowheads="1"/>
          </p:cNvSpPr>
          <p:nvPr>
            <p:ph idx="1"/>
          </p:nvPr>
        </p:nvSpPr>
        <p:spPr>
          <a:xfrm>
            <a:off x="1979556" y="1525458"/>
            <a:ext cx="6022044" cy="3390302"/>
          </a:xfrm>
        </p:spPr>
        <p:txBody>
          <a:bodyPr/>
          <a:lstStyle/>
          <a:p>
            <a:pPr eaLnBrk="1" hangingPunct="1">
              <a:buFontTx/>
              <a:buChar char="•"/>
            </a:pPr>
            <a:r>
              <a:rPr lang="en-US" dirty="0" smtClean="0">
                <a:latin typeface="Arial" panose="020B0604020202020204" pitchFamily="34" charset="0"/>
                <a:cs typeface="Arial" panose="020B0604020202020204" pitchFamily="34" charset="0"/>
              </a:rPr>
              <a:t>Static channel allocation</a:t>
            </a:r>
            <a:endParaRPr lang="en-US" dirty="0" smtClean="0">
              <a:latin typeface="Arial" panose="020B0604020202020204" pitchFamily="34" charset="0"/>
              <a:cs typeface="Arial" panose="020B0604020202020204" pitchFamily="34" charset="0"/>
            </a:endParaRPr>
          </a:p>
          <a:p>
            <a:pPr eaLnBrk="1" hangingPunct="1">
              <a:buFontTx/>
              <a:buChar char="•"/>
            </a:pPr>
            <a:r>
              <a:rPr lang="en-US" dirty="0" smtClean="0">
                <a:latin typeface="Arial" panose="020B0604020202020204" pitchFamily="34" charset="0"/>
                <a:cs typeface="Arial" panose="020B0604020202020204" pitchFamily="34" charset="0"/>
              </a:rPr>
              <a:t>Assumptions for dynamic allocation.</a:t>
            </a:r>
            <a:endParaRPr 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Bit-Map Protocol</a:t>
            </a:r>
            <a:endParaRPr lang="en-US" dirty="0"/>
          </a:p>
        </p:txBody>
      </p:sp>
      <p:sp>
        <p:nvSpPr>
          <p:cNvPr id="5" name="Content Placeholder 4"/>
          <p:cNvSpPr>
            <a:spLocks noGrp="1"/>
          </p:cNvSpPr>
          <p:nvPr>
            <p:ph idx="1"/>
          </p:nvPr>
        </p:nvSpPr>
        <p:spPr>
          <a:xfrm>
            <a:off x="1999800" y="979886"/>
            <a:ext cx="5658840" cy="3615540"/>
          </a:xfrm>
        </p:spPr>
        <p:txBody>
          <a:bodyPr/>
          <a:lstStyle/>
          <a:p>
            <a:r>
              <a:rPr lang="en-US" sz="1800" dirty="0" smtClean="0"/>
              <a:t>Efficiency:</a:t>
            </a:r>
            <a:endParaRPr lang="en-US" sz="1800" dirty="0" smtClean="0"/>
          </a:p>
          <a:p>
            <a:pPr lvl="1"/>
            <a:r>
              <a:rPr lang="en-US" sz="1800" dirty="0" smtClean="0"/>
              <a:t>Overhead bits N</a:t>
            </a:r>
            <a:endParaRPr lang="en-US" sz="1800" dirty="0" smtClean="0"/>
          </a:p>
          <a:p>
            <a:pPr lvl="1"/>
            <a:r>
              <a:rPr lang="en-US" sz="1800" dirty="0" smtClean="0"/>
              <a:t>Data bits d</a:t>
            </a:r>
            <a:endParaRPr lang="en-US" sz="1800" dirty="0" smtClean="0"/>
          </a:p>
          <a:p>
            <a:pPr marL="400050"/>
            <a:r>
              <a:rPr lang="en-US" sz="1800" dirty="0" smtClean="0"/>
              <a:t>High-load </a:t>
            </a:r>
            <a:endParaRPr lang="en-US" sz="1800" dirty="0" smtClean="0"/>
          </a:p>
          <a:p>
            <a:pPr marL="800100" lvl="1"/>
            <a:r>
              <a:rPr lang="en-US" sz="1800" dirty="0" smtClean="0"/>
              <a:t>N bit contention period is prorated over N frames, yielding an overhead of only 1 bit per frame:</a:t>
            </a:r>
            <a:endParaRPr lang="en-US" sz="1800" dirty="0" smtClean="0"/>
          </a:p>
          <a:p>
            <a:pPr marL="400050"/>
            <a:r>
              <a:rPr lang="en-US" sz="1800" dirty="0" smtClean="0"/>
              <a:t>Efficiency:</a:t>
            </a:r>
            <a:endParaRPr lang="en-US" sz="1800" dirty="0" smtClean="0"/>
          </a:p>
          <a:p>
            <a:pPr marL="57150" indent="0">
              <a:buNone/>
            </a:pPr>
            <a:endParaRPr lang="en-US" sz="1800" dirty="0" smtClean="0"/>
          </a:p>
          <a:p>
            <a:pPr marL="400050"/>
            <a:r>
              <a:rPr lang="en-US" sz="1800" dirty="0" smtClean="0"/>
              <a:t>Mean delay:</a:t>
            </a:r>
            <a:endParaRPr lang="en-US" sz="1800" dirty="0" smtClean="0"/>
          </a:p>
          <a:p>
            <a:pPr marL="800100" lvl="1"/>
            <a:r>
              <a:rPr lang="en-US" sz="1800" dirty="0" smtClean="0"/>
              <a:t>Sum of the time it queues in the station +</a:t>
            </a:r>
            <a:endParaRPr lang="en-US" sz="1800" dirty="0" smtClean="0"/>
          </a:p>
          <a:p>
            <a:pPr marL="800100" lvl="1"/>
            <a:r>
              <a:rPr lang="en-US" sz="1800" b="1" dirty="0" smtClean="0">
                <a:latin typeface="Times New Roman" panose="02020603050405020304" pitchFamily="18" charset="0"/>
              </a:rPr>
              <a:t>(</a:t>
            </a:r>
            <a:r>
              <a:rPr lang="en-US" sz="1800" b="1" i="1" dirty="0" smtClean="0">
                <a:latin typeface="Times New Roman" panose="02020603050405020304" pitchFamily="18" charset="0"/>
              </a:rPr>
              <a:t>N</a:t>
            </a:r>
            <a:r>
              <a:rPr lang="en-US" sz="1800" b="1" dirty="0" smtClean="0">
                <a:latin typeface="Times New Roman" panose="02020603050405020304" pitchFamily="18" charset="0"/>
              </a:rPr>
              <a:t>-1)</a:t>
            </a:r>
            <a:r>
              <a:rPr lang="en-US" sz="1800" b="1" i="1" dirty="0" smtClean="0">
                <a:latin typeface="Times New Roman" panose="02020603050405020304" pitchFamily="18" charset="0"/>
              </a:rPr>
              <a:t>d </a:t>
            </a:r>
            <a:r>
              <a:rPr lang="en-US" sz="1800" b="1" dirty="0" smtClean="0">
                <a:latin typeface="Times New Roman" panose="02020603050405020304" pitchFamily="18" charset="0"/>
              </a:rPr>
              <a:t>+ </a:t>
            </a:r>
            <a:r>
              <a:rPr lang="en-US" sz="1800" b="1" i="1" dirty="0" smtClean="0">
                <a:latin typeface="Times New Roman" panose="02020603050405020304" pitchFamily="18" charset="0"/>
              </a:rPr>
              <a:t>N</a:t>
            </a:r>
            <a:endParaRPr lang="en-US" sz="1800" b="1" i="1" dirty="0">
              <a:latin typeface="Times New Roman" panose="02020603050405020304" pitchFamily="18" charset="0"/>
            </a:endParaRPr>
          </a:p>
          <a:p>
            <a:pPr marL="400050"/>
            <a:endParaRPr lang="en-US" sz="1800" dirty="0" smtClean="0"/>
          </a:p>
        </p:txBody>
      </p:sp>
      <mc:AlternateContent xmlns:mc="http://schemas.openxmlformats.org/markup-compatibility/2006">
        <mc:Choice xmlns:a14="http://schemas.microsoft.com/office/drawing/2010/main" Requires="a14">
          <p:sp>
            <p:nvSpPr>
              <p:cNvPr id="3" name="TextBox 2"/>
              <p:cNvSpPr txBox="1"/>
              <p:nvPr/>
            </p:nvSpPr>
            <p:spPr>
              <a:xfrm>
                <a:off x="5786844" y="3958045"/>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+1</m:t>
                              </m:r>
                            </m:e>
                          </m:d>
                        </m:den>
                      </m:f>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5483292" y="2969053"/>
                <a:ext cx="1283651" cy="634468"/>
              </a:xfrm>
              <a:prstGeom prst="rect">
                <a:avLst/>
              </a:prstGeom>
              <a:blipFill rotWithShape="1">
                <a:blip r:embed="rId1" cstate="print"/>
                <a:stretch>
                  <a:fillRect/>
                </a:stretch>
              </a:blipFill>
            </p:spPr>
            <p:txBody>
              <a:bodyPr/>
              <a:lstStyle/>
              <a:p>
                <a:r>
                  <a:rPr lang="en-US" sz="100">
                    <a:noFill/>
                  </a:rPr>
                  <a:t> </a:t>
                </a:r>
                <a:endParaRPr lang="en-US" sz="100">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5730239" y="1615440"/>
                <a:ext cx="1711235" cy="845809"/>
              </a:xfrm>
              <a:prstGeom prst="rect">
                <a:avLst/>
              </a:prstGeom>
              <a:noFill/>
            </p:spPr>
            <p:txBody>
              <a:bodyPr wrap="square" rtlCol="0">
                <a:spAutoFit/>
              </a:bodyPr>
              <a:lstStyle/>
              <a:p>
                <a:pPr marL="0" lvl="1"/>
                <a14:m>
                  <m:oMathPara xmlns:m="http://schemas.openxmlformats.org/officeDocument/2006/math">
                    <m:oMathParaPr>
                      <m:jc m:val="centerGroup"/>
                    </m:oMathParaPr>
                    <m:oMath xmlns:m="http://schemas.openxmlformats.org/officeDocument/2006/math">
                      <m:f>
                        <m:fPr>
                          <m:ctrlPr>
                            <a:rPr lang="en-US" sz="2400" i="1">
                              <a:latin typeface="Cambria Math"/>
                            </a:rPr>
                          </m:ctrlPr>
                        </m:fPr>
                        <m:num>
                          <m:r>
                            <a:rPr lang="en-US" sz="2400" i="1">
                              <a:latin typeface="Cambria Math"/>
                            </a:rPr>
                            <m:t>𝑑</m:t>
                          </m:r>
                        </m:num>
                        <m:den>
                          <m:d>
                            <m:dPr>
                              <m:ctrlPr>
                                <a:rPr lang="en-US" sz="2400" i="1">
                                  <a:latin typeface="Cambria Math"/>
                                </a:rPr>
                              </m:ctrlPr>
                            </m:dPr>
                            <m:e>
                              <m:r>
                                <a:rPr lang="en-US" sz="2400" i="1">
                                  <a:latin typeface="Cambria Math"/>
                                </a:rPr>
                                <m:t>𝑑</m:t>
                              </m:r>
                              <m:r>
                                <a:rPr lang="en-US" sz="2400" i="1">
                                  <a:latin typeface="Cambria Math"/>
                                </a:rPr>
                                <m:t>+</m:t>
                              </m:r>
                              <m:r>
                                <a:rPr lang="en-US" sz="2400" i="1">
                                  <a:latin typeface="Cambria Math"/>
                                </a:rPr>
                                <m:t>𝑁</m:t>
                              </m:r>
                            </m:e>
                          </m:d>
                        </m:den>
                      </m:f>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5440831" y="1211792"/>
                <a:ext cx="1283651" cy="634468"/>
              </a:xfrm>
              <a:prstGeom prst="rect">
                <a:avLst/>
              </a:prstGeom>
              <a:blipFill rotWithShape="1">
                <a:blip r:embed="rId2" cstate="print"/>
                <a:stretch>
                  <a:fillRect/>
                </a:stretch>
              </a:blipFill>
            </p:spPr>
            <p:txBody>
              <a:bodyPr/>
              <a:lstStyle/>
              <a:p>
                <a:r>
                  <a:rPr lang="en-US" sz="100">
                    <a:noFill/>
                  </a:rPr>
                  <a:t> </a:t>
                </a:r>
                <a:endParaRPr lang="en-US" sz="100">
                  <a:noFill/>
                </a:endParaRP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Token Passing</a:t>
            </a:r>
            <a:endParaRPr lang="en-US" dirty="0"/>
          </a:p>
        </p:txBody>
      </p:sp>
      <p:sp>
        <p:nvSpPr>
          <p:cNvPr id="5" name="Content Placeholder 4"/>
          <p:cNvSpPr>
            <a:spLocks noGrp="1"/>
          </p:cNvSpPr>
          <p:nvPr>
            <p:ph idx="1"/>
          </p:nvPr>
        </p:nvSpPr>
        <p:spPr>
          <a:xfrm>
            <a:off x="1999800" y="979886"/>
            <a:ext cx="5658840" cy="3615540"/>
          </a:xfrm>
        </p:spPr>
        <p:txBody>
          <a:bodyPr/>
          <a:lstStyle/>
          <a:p>
            <a:pPr marL="400050"/>
            <a:r>
              <a:rPr lang="en-US" sz="1800" dirty="0" smtClean="0"/>
              <a:t>Message is passed called </a:t>
            </a:r>
            <a:r>
              <a:rPr lang="en-US" sz="1800" b="1" dirty="0" smtClean="0">
                <a:solidFill>
                  <a:srgbClr val="FF0000"/>
                </a:solidFill>
              </a:rPr>
              <a:t>token</a:t>
            </a:r>
            <a:r>
              <a:rPr lang="en-US" sz="1800" dirty="0" smtClean="0"/>
              <a:t> form station to the next in the same predefined order.</a:t>
            </a:r>
            <a:endParaRPr lang="en-US" sz="1800" dirty="0" smtClean="0"/>
          </a:p>
          <a:p>
            <a:pPr marL="400050"/>
            <a:r>
              <a:rPr lang="en-US" sz="1800" dirty="0" smtClean="0"/>
              <a:t>Token Ring or Token Bus protocols work the same way. </a:t>
            </a:r>
            <a:endParaRPr lang="en-US" sz="1800" dirty="0" smtClean="0"/>
          </a:p>
          <a:p>
            <a:pPr marL="400050"/>
            <a:r>
              <a:rPr lang="en-US" sz="1800" dirty="0" smtClean="0"/>
              <a:t>One has to pay attention to the ring because if it is not removed from circulation it will end up being there forever.</a:t>
            </a:r>
            <a:endParaRPr lang="en-US" sz="1800" dirty="0" smtClean="0"/>
          </a:p>
          <a:p>
            <a:pPr marL="400050"/>
            <a:r>
              <a:rPr lang="en-US" sz="1800" dirty="0" smtClean="0"/>
              <a:t>Typically it will be removed by the receiving station and/or sending station.</a:t>
            </a:r>
            <a:endParaRPr lang="en-US" sz="1800" dirty="0" smtClean="0"/>
          </a:p>
          <a:p>
            <a:pPr marL="400050"/>
            <a:endParaRPr lang="en-US" sz="1800"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Collision-Free Protocols (2)</a:t>
            </a:r>
            <a:endParaRPr lang="en-US" smtClean="0">
              <a:latin typeface="Arial" panose="020B0604020202020204" pitchFamily="34" charset="0"/>
              <a:cs typeface="Arial" panose="020B0604020202020204" pitchFamily="34" charset="0"/>
            </a:endParaRPr>
          </a:p>
        </p:txBody>
      </p:sp>
      <p:sp>
        <p:nvSpPr>
          <p:cNvPr id="16387"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Token ring.</a:t>
            </a:r>
            <a:endParaRPr lang="en-US" smtClean="0">
              <a:latin typeface="Arial" panose="020B0604020202020204" pitchFamily="34" charset="0"/>
              <a:cs typeface="Arial" panose="020B0604020202020204" pitchFamily="34" charset="0"/>
            </a:endParaRPr>
          </a:p>
        </p:txBody>
      </p:sp>
      <p:pic>
        <p:nvPicPr>
          <p:cNvPr id="1638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885" y="1407565"/>
            <a:ext cx="2672230" cy="2329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4"/>
          <p:cNvSpPr txBox="1">
            <a:spLocks noChangeArrowheads="1"/>
          </p:cNvSpPr>
          <p:nvPr/>
        </p:nvSpPr>
        <p:spPr bwMode="auto">
          <a:xfrm>
            <a:off x="1999800" y="1486160"/>
            <a:ext cx="131468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Station</a:t>
            </a:r>
            <a:endParaRPr lang="en-US" sz="100"/>
          </a:p>
        </p:txBody>
      </p:sp>
      <p:sp>
        <p:nvSpPr>
          <p:cNvPr id="16390" name="TextBox 5"/>
          <p:cNvSpPr txBox="1">
            <a:spLocks noChangeArrowheads="1"/>
          </p:cNvSpPr>
          <p:nvPr/>
        </p:nvSpPr>
        <p:spPr bwMode="auto">
          <a:xfrm>
            <a:off x="2056960" y="2915160"/>
            <a:ext cx="1257520" cy="12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100"/>
              <a:t>Direction of</a:t>
            </a:r>
            <a:endParaRPr lang="en-US" sz="100"/>
          </a:p>
          <a:p>
            <a:pPr algn="r" eaLnBrk="1" hangingPunct="1"/>
            <a:r>
              <a:rPr lang="en-US" sz="100"/>
              <a:t>transmission</a:t>
            </a:r>
            <a:endParaRPr lang="en-US" sz="100"/>
          </a:p>
        </p:txBody>
      </p:sp>
      <p:sp>
        <p:nvSpPr>
          <p:cNvPr id="16391" name="TextBox 6"/>
          <p:cNvSpPr txBox="1">
            <a:spLocks noChangeArrowheads="1"/>
          </p:cNvSpPr>
          <p:nvPr/>
        </p:nvSpPr>
        <p:spPr bwMode="auto">
          <a:xfrm>
            <a:off x="5658040" y="1371840"/>
            <a:ext cx="1371840" cy="10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0"/>
              <a:t>Token</a:t>
            </a:r>
            <a:endParaRPr lang="en-US" sz="1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400" y="-9799"/>
            <a:ext cx="6859200" cy="857400"/>
          </a:xfrm>
        </p:spPr>
        <p:txBody>
          <a:bodyPr/>
          <a:lstStyle/>
          <a:p>
            <a:r>
              <a:rPr lang="en-US" dirty="0" smtClean="0"/>
              <a:t>Binary Countdown</a:t>
            </a:r>
            <a:endParaRPr lang="en-US" dirty="0"/>
          </a:p>
        </p:txBody>
      </p:sp>
      <p:sp>
        <p:nvSpPr>
          <p:cNvPr id="5" name="Content Placeholder 4"/>
          <p:cNvSpPr>
            <a:spLocks noGrp="1"/>
          </p:cNvSpPr>
          <p:nvPr>
            <p:ph idx="1"/>
          </p:nvPr>
        </p:nvSpPr>
        <p:spPr>
          <a:xfrm>
            <a:off x="1999800" y="627123"/>
            <a:ext cx="5658840" cy="3615540"/>
          </a:xfrm>
        </p:spPr>
        <p:txBody>
          <a:bodyPr/>
          <a:lstStyle/>
          <a:p>
            <a:pPr marL="342900" indent="-342900">
              <a:buFont typeface="Arial" panose="020B0604020202020204" pitchFamily="34" charset="0"/>
              <a:buChar char="•"/>
            </a:pPr>
            <a:r>
              <a:rPr lang="en-US" sz="1800" dirty="0" smtClean="0"/>
              <a:t>A problem with the basic bit-map and token passing protocols is the overhead of 1 bit per station.</a:t>
            </a:r>
            <a:endParaRPr lang="en-US" sz="1800" dirty="0" smtClean="0"/>
          </a:p>
          <a:p>
            <a:pPr marL="723900" lvl="1" indent="-342900">
              <a:buFont typeface="Arial" panose="020B0604020202020204" pitchFamily="34" charset="0"/>
              <a:buChar char="•"/>
            </a:pPr>
            <a:r>
              <a:rPr lang="en-US" dirty="0" smtClean="0"/>
              <a:t>Large overhead for the network with large number of stations.</a:t>
            </a:r>
            <a:endParaRPr lang="en-US" dirty="0" smtClean="0"/>
          </a:p>
          <a:p>
            <a:pPr marL="342900" indent="-342900">
              <a:buFont typeface="Arial" panose="020B0604020202020204" pitchFamily="34" charset="0"/>
              <a:buChar char="•"/>
            </a:pPr>
            <a:r>
              <a:rPr lang="en-US" sz="1800" dirty="0" smtClean="0"/>
              <a:t>A better solution is to use binary station addresses with a channel that combines transmissions.</a:t>
            </a:r>
            <a:endParaRPr lang="en-US" sz="1800" dirty="0" smtClean="0"/>
          </a:p>
          <a:p>
            <a:pPr marL="342900" indent="-342900">
              <a:buFont typeface="Arial" panose="020B0604020202020204" pitchFamily="34" charset="0"/>
              <a:buChar char="•"/>
            </a:pPr>
            <a:r>
              <a:rPr lang="en-US" dirty="0" smtClean="0"/>
              <a:t>A station wanting to use the channel now broadcasts its address as a binary bit string, starting with the high-order bit. The addresses are assumed to be the same length.</a:t>
            </a:r>
            <a:endParaRPr lang="en-US" dirty="0" smtClean="0"/>
          </a:p>
          <a:p>
            <a:pPr marL="342900" indent="-342900">
              <a:buFont typeface="Arial" panose="020B0604020202020204" pitchFamily="34" charset="0"/>
              <a:buChar char="•"/>
            </a:pPr>
            <a:r>
              <a:rPr lang="en-US" sz="1800" dirty="0" smtClean="0"/>
              <a:t>The bits in each address position from different stations are BOOLEAN.</a:t>
            </a:r>
            <a:endParaRPr lang="en-US" sz="1800" dirty="0" smtClean="0"/>
          </a:p>
          <a:p>
            <a:pPr marL="723900" lvl="1" indent="-342900">
              <a:buFont typeface="Arial" panose="020B0604020202020204" pitchFamily="34" charset="0"/>
              <a:buChar char="•"/>
            </a:pPr>
            <a:r>
              <a:rPr lang="en-US" sz="1500" dirty="0" smtClean="0"/>
              <a:t>The are OR-</a:t>
            </a:r>
            <a:r>
              <a:rPr lang="en-US" sz="1500" dirty="0" err="1" smtClean="0"/>
              <a:t>ed</a:t>
            </a:r>
            <a:r>
              <a:rPr lang="en-US" sz="1500" dirty="0" smtClean="0"/>
              <a:t> together by the channel when they are send at the same time.</a:t>
            </a:r>
            <a:endParaRPr lang="en-US" sz="1500" dirty="0" smtClean="0"/>
          </a:p>
          <a:p>
            <a:pPr marL="723900" lvl="1" indent="-342900">
              <a:buFont typeface="Arial" panose="020B0604020202020204" pitchFamily="34" charset="0"/>
              <a:buChar char="•"/>
            </a:pPr>
            <a:r>
              <a:rPr lang="en-US" b="1" dirty="0" smtClean="0">
                <a:solidFill>
                  <a:srgbClr val="FF0000"/>
                </a:solidFill>
              </a:rPr>
              <a:t>Binary Countdown</a:t>
            </a:r>
            <a:r>
              <a:rPr lang="en-US" dirty="0" smtClean="0"/>
              <a:t> protocol</a:t>
            </a:r>
            <a:endParaRPr lang="en-US" sz="1500" dirty="0" smtClean="0"/>
          </a:p>
          <a:p>
            <a:pPr marL="342900" indent="-342900">
              <a:buFont typeface="Arial" panose="020B0604020202020204" pitchFamily="34" charset="0"/>
              <a:buChar char="•"/>
            </a:pPr>
            <a:endParaRPr lang="en-US" sz="18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999800" y="1028876"/>
            <a:ext cx="5658840" cy="3223586"/>
          </a:xfrm>
        </p:spPr>
        <p:txBody>
          <a:bodyPr/>
          <a:lstStyle/>
          <a:p>
            <a:r>
              <a:rPr lang="en-US" sz="1800" dirty="0" smtClean="0"/>
              <a:t>Arbitration rule: As soon as a station sees that a high-ordered bit position that is 0 in its address has been overwritten with 1 it gives up.</a:t>
            </a:r>
            <a:endParaRPr lang="en-US" sz="1800" dirty="0" smtClean="0"/>
          </a:p>
          <a:p>
            <a:r>
              <a:rPr lang="en-US" sz="1800" dirty="0" smtClean="0"/>
              <a:t>Example:</a:t>
            </a:r>
            <a:endParaRPr lang="en-US" sz="1800" dirty="0" smtClean="0"/>
          </a:p>
          <a:p>
            <a:pPr lvl="1"/>
            <a:r>
              <a:rPr lang="en-US" sz="1800" dirty="0" smtClean="0"/>
              <a:t>If stations 0010, 0100, 1001, and 1010 are all trying to get the channel, in the first bit time the stations transmit 0, 0, 1, and 1, respectively.</a:t>
            </a:r>
            <a:endParaRPr lang="en-US" sz="1800" dirty="0" smtClean="0"/>
          </a:p>
          <a:p>
            <a:pPr lvl="1"/>
            <a:r>
              <a:rPr lang="en-US" sz="1800" dirty="0" smtClean="0"/>
              <a:t>They are OR-</a:t>
            </a:r>
            <a:r>
              <a:rPr lang="en-US" sz="1800" dirty="0" err="1" smtClean="0"/>
              <a:t>ed</a:t>
            </a:r>
            <a:r>
              <a:rPr lang="en-US" sz="1800" dirty="0" smtClean="0"/>
              <a:t> together to get 1.</a:t>
            </a:r>
            <a:endParaRPr lang="en-US" sz="1800" dirty="0" smtClean="0"/>
          </a:p>
          <a:p>
            <a:pPr lvl="1"/>
            <a:r>
              <a:rPr lang="en-US" sz="1800" dirty="0" smtClean="0"/>
              <a:t>Stations 0010 and 0100 see the 1 and know that higher-numbered stations is competing for the channel and they give up for the current round.</a:t>
            </a:r>
            <a:endParaRPr lang="en-US" sz="1800" dirty="0" smtClean="0"/>
          </a:p>
          <a:p>
            <a:pPr lvl="1"/>
            <a:r>
              <a:rPr lang="en-US" sz="1800" dirty="0" smtClean="0"/>
              <a:t>Stations 1001 and 1010 continue.</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Countdown</a:t>
            </a:r>
            <a:endParaRPr lang="en-US" dirty="0"/>
          </a:p>
        </p:txBody>
      </p:sp>
      <p:sp>
        <p:nvSpPr>
          <p:cNvPr id="3" name="Content Placeholder 2"/>
          <p:cNvSpPr>
            <a:spLocks noGrp="1"/>
          </p:cNvSpPr>
          <p:nvPr>
            <p:ph idx="1"/>
          </p:nvPr>
        </p:nvSpPr>
        <p:spPr>
          <a:xfrm>
            <a:off x="1999800" y="1028876"/>
            <a:ext cx="5658840" cy="3223586"/>
          </a:xfrm>
        </p:spPr>
        <p:txBody>
          <a:bodyPr/>
          <a:lstStyle/>
          <a:p>
            <a:pPr lvl="1"/>
            <a:r>
              <a:rPr lang="en-US" sz="1800" dirty="0" smtClean="0"/>
              <a:t>The next bit is 0 so both stations continue. </a:t>
            </a:r>
            <a:endParaRPr lang="en-US" sz="1800" dirty="0" smtClean="0"/>
          </a:p>
          <a:p>
            <a:pPr lvl="1"/>
            <a:r>
              <a:rPr lang="en-US" sz="1800" dirty="0" smtClean="0"/>
              <a:t>The next bit is 1 so the station 1001 gives up and station 1010 wins the bidding.</a:t>
            </a:r>
            <a:endParaRPr lang="en-US" sz="1800" dirty="0" smtClean="0"/>
          </a:p>
          <a:p>
            <a:pPr lvl="1"/>
            <a:r>
              <a:rPr lang="en-US" sz="1800" dirty="0" smtClean="0"/>
              <a:t>This gives it a right to transmit the frame, after which a new cycle starts.</a:t>
            </a:r>
            <a:endParaRPr lang="en-US" sz="1800" dirty="0" smtClean="0"/>
          </a:p>
          <a:p>
            <a:pPr lvl="1"/>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Binary Countdown</a:t>
            </a:r>
            <a:endParaRPr lang="en-US" smtClean="0">
              <a:latin typeface="Arial" panose="020B0604020202020204" pitchFamily="34" charset="0"/>
              <a:cs typeface="Arial" panose="020B0604020202020204" pitchFamily="34" charset="0"/>
            </a:endParaRPr>
          </a:p>
        </p:txBody>
      </p:sp>
      <p:sp>
        <p:nvSpPr>
          <p:cNvPr id="17411"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The binary countdown protocol. A dash indicates silence.</a:t>
            </a:r>
            <a:endParaRPr lang="en-US" smtClean="0">
              <a:latin typeface="Arial" panose="020B0604020202020204" pitchFamily="34" charset="0"/>
              <a:cs typeface="Arial" panose="020B0604020202020204" pitchFamily="34" charset="0"/>
            </a:endParaRPr>
          </a:p>
        </p:txBody>
      </p:sp>
      <p:pic>
        <p:nvPicPr>
          <p:cNvPr id="174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91705" y="857400"/>
            <a:ext cx="3234303" cy="3115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5" name="Content Placeholder 4"/>
          <p:cNvSpPr>
            <a:spLocks noGrp="1"/>
          </p:cNvSpPr>
          <p:nvPr>
            <p:ph idx="1"/>
          </p:nvPr>
        </p:nvSpPr>
        <p:spPr/>
        <p:txBody>
          <a:bodyPr/>
          <a:lstStyle/>
          <a:p>
            <a:r>
              <a:rPr lang="en-US" sz="1800" dirty="0" smtClean="0"/>
              <a:t>So far we have considered two basic strategies for channel acquisition in a broadcast network:</a:t>
            </a:r>
            <a:endParaRPr lang="en-US" sz="1800" dirty="0" smtClean="0"/>
          </a:p>
          <a:p>
            <a:pPr lvl="1"/>
            <a:r>
              <a:rPr lang="en-US" sz="1800" dirty="0" smtClean="0"/>
              <a:t>Contention (e.g., CSMA), and</a:t>
            </a:r>
            <a:endParaRPr lang="en-US" sz="1800" dirty="0" smtClean="0"/>
          </a:p>
          <a:p>
            <a:pPr lvl="1"/>
            <a:r>
              <a:rPr lang="en-US" sz="1800" dirty="0" smtClean="0"/>
              <a:t>Collision free protocols.</a:t>
            </a:r>
            <a:endParaRPr lang="en-US" sz="1800" dirty="0" smtClean="0"/>
          </a:p>
          <a:p>
            <a:r>
              <a:rPr lang="en-US" sz="1800" dirty="0" smtClean="0"/>
              <a:t>Two important performance measures:</a:t>
            </a:r>
            <a:endParaRPr lang="en-US" sz="1800" dirty="0" smtClean="0"/>
          </a:p>
          <a:p>
            <a:pPr lvl="1"/>
            <a:r>
              <a:rPr lang="en-US" sz="1800" dirty="0" smtClean="0"/>
              <a:t>Delay at low-loads, and</a:t>
            </a:r>
            <a:endParaRPr lang="en-US" sz="1800" dirty="0" smtClean="0"/>
          </a:p>
          <a:p>
            <a:pPr lvl="1"/>
            <a:r>
              <a:rPr lang="en-US" sz="1800" dirty="0" smtClean="0"/>
              <a:t>Channel efficiency at high-loads.</a:t>
            </a:r>
            <a:endParaRPr lang="en-US" sz="1800"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3" name="Content Placeholder 2"/>
          <p:cNvSpPr>
            <a:spLocks noGrp="1"/>
          </p:cNvSpPr>
          <p:nvPr>
            <p:ph idx="1"/>
          </p:nvPr>
        </p:nvSpPr>
        <p:spPr/>
        <p:txBody>
          <a:bodyPr/>
          <a:lstStyle/>
          <a:p>
            <a:r>
              <a:rPr lang="en-US" sz="1800" dirty="0"/>
              <a:t>Pure or Slotted ALOHA is preferred under </a:t>
            </a:r>
            <a:endParaRPr lang="en-US" sz="1800" dirty="0"/>
          </a:p>
          <a:p>
            <a:pPr lvl="1"/>
            <a:r>
              <a:rPr lang="en-US" dirty="0" smtClean="0"/>
              <a:t>The low </a:t>
            </a:r>
            <a:r>
              <a:rPr lang="en-US" dirty="0"/>
              <a:t>load conditions: </a:t>
            </a:r>
            <a:endParaRPr lang="en-US" dirty="0"/>
          </a:p>
          <a:p>
            <a:pPr lvl="2"/>
            <a:r>
              <a:rPr lang="en-US" dirty="0"/>
              <a:t>Low delay and </a:t>
            </a:r>
            <a:endParaRPr lang="en-US" dirty="0"/>
          </a:p>
          <a:p>
            <a:pPr lvl="2"/>
            <a:r>
              <a:rPr lang="en-US" dirty="0"/>
              <a:t>practically collision free.</a:t>
            </a:r>
            <a:endParaRPr lang="en-US" dirty="0"/>
          </a:p>
          <a:p>
            <a:pPr lvl="1"/>
            <a:r>
              <a:rPr lang="en-US" dirty="0" smtClean="0"/>
              <a:t>The high load conditions:</a:t>
            </a:r>
            <a:endParaRPr lang="en-US" dirty="0" smtClean="0"/>
          </a:p>
          <a:p>
            <a:pPr lvl="2"/>
            <a:r>
              <a:rPr lang="en-US" dirty="0" smtClean="0"/>
              <a:t>High Delay due to</a:t>
            </a:r>
            <a:endParaRPr lang="en-US" dirty="0" smtClean="0"/>
          </a:p>
          <a:p>
            <a:pPr lvl="2"/>
            <a:r>
              <a:rPr lang="en-US" dirty="0" smtClean="0"/>
              <a:t>High number of collisions or contentions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p:sp>
        <p:nvSpPr>
          <p:cNvPr id="3" name="Content Placeholder 2"/>
          <p:cNvSpPr>
            <a:spLocks noGrp="1"/>
          </p:cNvSpPr>
          <p:nvPr>
            <p:ph idx="1"/>
          </p:nvPr>
        </p:nvSpPr>
        <p:spPr/>
        <p:txBody>
          <a:bodyPr/>
          <a:lstStyle/>
          <a:p>
            <a:r>
              <a:rPr lang="en-US" sz="1800" dirty="0" smtClean="0"/>
              <a:t>Reverse is true for collision-free protocols</a:t>
            </a:r>
            <a:endParaRPr lang="en-US" sz="1800" dirty="0" smtClean="0"/>
          </a:p>
          <a:p>
            <a:pPr lvl="1"/>
            <a:r>
              <a:rPr lang="en-US" dirty="0" smtClean="0"/>
              <a:t>The low </a:t>
            </a:r>
            <a:r>
              <a:rPr lang="en-US" dirty="0"/>
              <a:t>load conditions: </a:t>
            </a:r>
            <a:endParaRPr lang="en-US" dirty="0"/>
          </a:p>
          <a:p>
            <a:pPr lvl="2"/>
            <a:r>
              <a:rPr lang="en-US" dirty="0" smtClean="0"/>
              <a:t>High </a:t>
            </a:r>
            <a:r>
              <a:rPr lang="en-US" dirty="0"/>
              <a:t>delay and </a:t>
            </a:r>
            <a:endParaRPr lang="en-US" dirty="0"/>
          </a:p>
          <a:p>
            <a:pPr lvl="1"/>
            <a:r>
              <a:rPr lang="en-US" dirty="0" smtClean="0"/>
              <a:t>The high load conditions:</a:t>
            </a:r>
            <a:endParaRPr lang="en-US" dirty="0" smtClean="0"/>
          </a:p>
          <a:p>
            <a:pPr lvl="2"/>
            <a:r>
              <a:rPr lang="en-US" dirty="0" smtClean="0"/>
              <a:t>Relatively low Delay due to, </a:t>
            </a:r>
            <a:endParaRPr lang="en-US" dirty="0" smtClean="0"/>
          </a:p>
          <a:p>
            <a:pPr lvl="2"/>
            <a:r>
              <a:rPr lang="en-US" dirty="0" smtClean="0"/>
              <a:t>Channel efficiency improves (fixed overheads).</a:t>
            </a:r>
            <a:endParaRPr lang="en-US" dirty="0" smtClean="0"/>
          </a:p>
          <a:p>
            <a:pPr lvl="2"/>
            <a:endParaRPr lang="en-US" dirty="0"/>
          </a:p>
          <a:p>
            <a:r>
              <a:rPr lang="en-US" dirty="0" smtClean="0"/>
              <a:t>Symmetric Limited-Contention Protocol</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Traditionally capacity of the channel is split among multiple competing users (e.g., TDM or FDM). </a:t>
            </a:r>
            <a:endParaRPr lang="en-US" dirty="0" smtClean="0"/>
          </a:p>
          <a:p>
            <a:r>
              <a:rPr lang="en-US" dirty="0" smtClean="0"/>
              <a:t>Example: FM radio stations.</a:t>
            </a:r>
            <a:endParaRPr lang="en-US" dirty="0" smtClean="0"/>
          </a:p>
          <a:p>
            <a:r>
              <a:rPr lang="en-US" dirty="0" smtClean="0"/>
              <a:t>However, when the number of senders is large and varying or the traffic is </a:t>
            </a:r>
            <a:r>
              <a:rPr lang="en-US" dirty="0" err="1" smtClean="0"/>
              <a:t>bursty</a:t>
            </a:r>
            <a:r>
              <a:rPr lang="en-US" dirty="0" smtClean="0"/>
              <a:t> </a:t>
            </a:r>
            <a:r>
              <a:rPr lang="en-US" dirty="0" smtClean="0"/>
              <a:t>FDM presents some problems.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Limited-Contention Protocols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smtClean="0"/>
                  <a:t>k – stations are contending for channel access.</a:t>
                </a:r>
              </a:p>
              <a:p>
                <a:r>
                  <a:rPr lang="en-US" sz="2400" dirty="0" smtClean="0"/>
                  <a:t>Each station has p – probability of transmitting during each slot</a:t>
                </a:r>
              </a:p>
              <a:p>
                <a:r>
                  <a:rPr lang="en-US" sz="2400" dirty="0" smtClean="0"/>
                  <a:t>Probability that any station acquires a channel is its probability p multiplied with all the remaining (k-1) stations differing with probability of (1-p):</a:t>
                </a:r>
              </a:p>
              <a:p>
                <a:pPr marL="0" indent="0" algn="ctr">
                  <a:buNone/>
                </a:pPr>
                <a14:m>
                  <m:oMath xmlns:m="http://schemas.openxmlformats.org/officeDocument/2006/math">
                    <m:r>
                      <a:rPr lang="en-US" sz="2400" b="0" i="1" smtClean="0">
                        <a:latin typeface="Cambria Math"/>
                      </a:rPr>
                      <m:t>𝑘𝑝</m:t>
                    </m:r>
                    <m:sSup>
                      <m:sSupPr>
                        <m:ctrlPr>
                          <a:rPr lang="en-US" sz="2400" b="0" i="1" smtClean="0">
                            <a:latin typeface="Cambria Math"/>
                          </a:rPr>
                        </m:ctrlPr>
                      </m:sSupPr>
                      <m:e>
                        <m:d>
                          <m:dPr>
                            <m:ctrlPr>
                              <a:rPr lang="en-US" sz="2400" i="1">
                                <a:latin typeface="Cambria Math"/>
                              </a:rPr>
                            </m:ctrlPr>
                          </m:dPr>
                          <m:e>
                            <m:r>
                              <a:rPr lang="en-US" sz="2400" i="1">
                                <a:latin typeface="Cambria Math"/>
                              </a:rPr>
                              <m:t>1−</m:t>
                            </m:r>
                            <m:r>
                              <a:rPr lang="en-US" sz="2400" i="1">
                                <a:latin typeface="Cambria Math"/>
                              </a:rPr>
                              <m:t>𝑝</m:t>
                            </m:r>
                          </m:e>
                        </m:d>
                      </m:e>
                      <m:sup>
                        <m:r>
                          <a:rPr lang="en-US" sz="2400" b="0" i="1" smtClean="0">
                            <a:latin typeface="Cambria Math"/>
                          </a:rPr>
                          <m:t>𝑘</m:t>
                        </m:r>
                        <m:r>
                          <a:rPr lang="en-US" sz="2400" b="0" i="1" smtClean="0">
                            <a:latin typeface="Cambria Math"/>
                          </a:rPr>
                          <m:t>−1</m:t>
                        </m:r>
                      </m:sup>
                    </m:sSup>
                  </m:oMath>
                </a14:m>
                <a:r>
                  <a:rPr lang="en-US" sz="2400" dirty="0" smtClean="0"/>
                  <a:t> </a:t>
                </a:r>
              </a:p>
              <a:p>
                <a:r>
                  <a:rPr lang="en-US" sz="2400" dirty="0" smtClean="0"/>
                  <a:t>This probability is displayed in the next slide.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cstate="print"/>
                <a:stretch>
                  <a:fillRect l="-1132" t="-993" r="-970"/>
                </a:stretch>
              </a:blipFill>
            </p:spPr>
            <p:txBody>
              <a:bodyPr/>
              <a:lstStyle/>
              <a:p>
                <a:r>
                  <a:rPr lang="en-US">
                    <a:noFill/>
                  </a:rPr>
                  <a:t> </a:t>
                </a:r>
                <a:endParaRPr lang="en-US">
                  <a:noFill/>
                </a:endParaRPr>
              </a:p>
            </p:txBody>
          </p:sp>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Limited-Contention Protocols</a:t>
            </a:r>
            <a:endParaRPr lang="en-US" dirty="0" smtClean="0">
              <a:latin typeface="Arial" panose="020B0604020202020204" pitchFamily="34" charset="0"/>
              <a:cs typeface="Arial" panose="020B0604020202020204" pitchFamily="34" charset="0"/>
            </a:endParaRPr>
          </a:p>
        </p:txBody>
      </p:sp>
      <p:sp>
        <p:nvSpPr>
          <p:cNvPr id="1843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Acquisition probability for a symmetric contention channel.</a:t>
            </a:r>
            <a:endParaRPr lang="en-US" smtClean="0">
              <a:latin typeface="Arial" panose="020B0604020202020204" pitchFamily="34" charset="0"/>
              <a:cs typeface="Arial" panose="020B0604020202020204" pitchFamily="34" charset="0"/>
            </a:endParaRPr>
          </a:p>
        </p:txBody>
      </p:sp>
      <p:pic>
        <p:nvPicPr>
          <p:cNvPr id="18436"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4643" y="1243230"/>
            <a:ext cx="6194715" cy="265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583349" y="891691"/>
            <a:ext cx="6075291" cy="3223586"/>
          </a:xfrm>
        </p:spPr>
        <p:txBody>
          <a:bodyPr/>
          <a:lstStyle/>
          <a:p>
            <a:r>
              <a:rPr lang="en-US" sz="1800" dirty="0" smtClean="0"/>
              <a:t>From the figure in previous slide clearly that probability that some stations will acquire the channel can be increased only by decreasing the amount of competition. </a:t>
            </a:r>
            <a:endParaRPr lang="en-US" sz="1800" dirty="0" smtClean="0"/>
          </a:p>
          <a:p>
            <a:r>
              <a:rPr lang="en-US" sz="1800" dirty="0" smtClean="0"/>
              <a:t>The limited contention protocols do just that by:</a:t>
            </a:r>
            <a:endParaRPr lang="en-US" sz="1800" dirty="0"/>
          </a:p>
          <a:p>
            <a:pPr marL="457200" indent="-457200">
              <a:buFont typeface="+mj-lt"/>
              <a:buAutoNum type="arabicPeriod"/>
            </a:pPr>
            <a:r>
              <a:rPr lang="en-US" sz="1800" dirty="0" smtClean="0"/>
              <a:t>Dividing the stations into (not necessarily disjoint) groups. </a:t>
            </a:r>
            <a:endParaRPr lang="en-US" sz="1800" dirty="0" smtClean="0"/>
          </a:p>
          <a:p>
            <a:pPr marL="457200" indent="-457200">
              <a:buFont typeface="+mj-lt"/>
              <a:buAutoNum type="arabicPeriod"/>
            </a:pPr>
            <a:r>
              <a:rPr lang="en-US" sz="1800" dirty="0" smtClean="0"/>
              <a:t>Only the members of group 0 are permitted to compete for slot 0.</a:t>
            </a:r>
            <a:endParaRPr lang="en-US" sz="1800" dirty="0" smtClean="0"/>
          </a:p>
          <a:p>
            <a:pPr marL="457200" indent="-457200">
              <a:buFont typeface="+mj-lt"/>
              <a:buAutoNum type="arabicPeriod"/>
            </a:pPr>
            <a:r>
              <a:rPr lang="en-US" sz="1800" dirty="0" smtClean="0"/>
              <a:t>If one of them succeeds, it acquires the channel and transmits its frame.</a:t>
            </a:r>
            <a:endParaRPr lang="en-US" sz="1800" dirty="0" smtClean="0"/>
          </a:p>
          <a:p>
            <a:pPr marL="457200" indent="-457200">
              <a:buFont typeface="+mj-lt"/>
              <a:buAutoNum type="arabicPeriod"/>
            </a:pPr>
            <a:r>
              <a:rPr lang="en-US" sz="1800" dirty="0" smtClean="0"/>
              <a:t>If there is a collision the members of the group 1 contend for slot 1. etc.</a:t>
            </a:r>
            <a:endParaRPr lang="en-US" sz="1800" dirty="0"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583349" y="891691"/>
            <a:ext cx="6075291" cy="3223586"/>
          </a:xfrm>
        </p:spPr>
        <p:txBody>
          <a:bodyPr/>
          <a:lstStyle/>
          <a:p>
            <a:r>
              <a:rPr lang="en-US" sz="1800" dirty="0" smtClean="0"/>
              <a:t>By making an appropriate division of stations into groups the amount of contention for each slot can be reduced, thus operating each slot near the left of the figure presented in previous slide.</a:t>
            </a:r>
            <a:endParaRPr lang="en-US" sz="1800" dirty="0" smtClean="0"/>
          </a:p>
          <a:p>
            <a:endParaRPr lang="en-US" sz="1800" dirty="0"/>
          </a:p>
          <a:p>
            <a:r>
              <a:rPr lang="en-US" sz="1800" dirty="0" smtClean="0"/>
              <a:t>The trick is how to assign stations to slots?</a:t>
            </a:r>
            <a:endParaRPr lang="en-US" sz="1800" dirty="0" smtClean="0"/>
          </a:p>
          <a:p>
            <a:pPr lvl="1"/>
            <a:r>
              <a:rPr lang="en-US" sz="1800" dirty="0" smtClean="0"/>
              <a:t>Such assignment guarantees that there will never be collisions because at most one station is contending for any given slots (binary countdown protocol)</a:t>
            </a:r>
            <a:endParaRPr lang="en-US" sz="1800" dirty="0" smtClean="0"/>
          </a:p>
          <a:p>
            <a:pPr lvl="1"/>
            <a:r>
              <a:rPr lang="en-US" sz="1800" dirty="0" smtClean="0"/>
              <a:t>The next case us to assign two stations per group. The probability that both will try to transmit during a slot is p</a:t>
            </a:r>
            <a:r>
              <a:rPr lang="en-US" sz="1800" baseline="30000" dirty="0" smtClean="0"/>
              <a:t>2</a:t>
            </a:r>
            <a:r>
              <a:rPr lang="en-US" sz="1800" dirty="0" smtClean="0"/>
              <a:t> which for small p is negligible. </a:t>
            </a:r>
            <a:endParaRPr lang="en-US" sz="1800"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Limited-Contention Protocols</a:t>
            </a:r>
            <a:endParaRPr lang="en-US" dirty="0"/>
          </a:p>
        </p:txBody>
      </p:sp>
      <p:sp>
        <p:nvSpPr>
          <p:cNvPr id="5" name="Content Placeholder 4"/>
          <p:cNvSpPr>
            <a:spLocks noGrp="1"/>
          </p:cNvSpPr>
          <p:nvPr>
            <p:ph idx="1"/>
          </p:nvPr>
        </p:nvSpPr>
        <p:spPr>
          <a:xfrm>
            <a:off x="1583349" y="891691"/>
            <a:ext cx="6075291" cy="3223586"/>
          </a:xfrm>
        </p:spPr>
        <p:txBody>
          <a:bodyPr/>
          <a:lstStyle/>
          <a:p>
            <a:pPr lvl="1"/>
            <a:r>
              <a:rPr lang="en-US" sz="1800" dirty="0" smtClean="0"/>
              <a:t>We need a way to assign station slots dynamically:</a:t>
            </a:r>
            <a:endParaRPr lang="en-US" sz="1800" dirty="0" smtClean="0"/>
          </a:p>
          <a:p>
            <a:pPr lvl="2"/>
            <a:r>
              <a:rPr lang="en-US" sz="1500" dirty="0" smtClean="0"/>
              <a:t>Many stations per slot when the load is low, and</a:t>
            </a:r>
            <a:endParaRPr lang="en-US" sz="1500" dirty="0" smtClean="0"/>
          </a:p>
          <a:p>
            <a:pPr lvl="2"/>
            <a:r>
              <a:rPr lang="en-US" sz="1500" dirty="0" smtClean="0"/>
              <a:t>Few (or just one) station per slot when the load is high. </a:t>
            </a:r>
            <a:endParaRPr lang="en-US" sz="15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Algorithm used for testing soldiers during World War II:</a:t>
            </a:r>
            <a:endParaRPr lang="en-US" sz="1800" dirty="0" smtClean="0"/>
          </a:p>
          <a:p>
            <a:pPr lvl="1"/>
            <a:r>
              <a:rPr lang="en-US" sz="1800" dirty="0" smtClean="0"/>
              <a:t>Blood samples from N soldiers</a:t>
            </a:r>
            <a:endParaRPr lang="en-US" sz="1800" dirty="0" smtClean="0"/>
          </a:p>
          <a:p>
            <a:pPr lvl="1"/>
            <a:r>
              <a:rPr lang="en-US" sz="1800" dirty="0" smtClean="0"/>
              <a:t>A portion of each sample was poured into a single test tube.</a:t>
            </a:r>
            <a:endParaRPr lang="en-US" sz="1800" dirty="0" smtClean="0"/>
          </a:p>
          <a:p>
            <a:pPr lvl="1"/>
            <a:r>
              <a:rPr lang="en-US" sz="1800" dirty="0" smtClean="0"/>
              <a:t>If this mixed sample was testing:</a:t>
            </a:r>
            <a:endParaRPr lang="en-US" sz="1800" dirty="0" smtClean="0"/>
          </a:p>
          <a:p>
            <a:pPr lvl="2"/>
            <a:r>
              <a:rPr lang="en-US" sz="1500" dirty="0" smtClean="0"/>
              <a:t>If none of antibodies were found all the soldiers in the group were declared healthy.</a:t>
            </a:r>
            <a:endParaRPr lang="en-US" sz="1500" dirty="0" smtClean="0"/>
          </a:p>
          <a:p>
            <a:pPr lvl="2"/>
            <a:r>
              <a:rPr lang="en-US" sz="1500" dirty="0" smtClean="0"/>
              <a:t>Binary search was performed to pick which soldier was infected.</a:t>
            </a:r>
            <a:endParaRPr lang="en-US" sz="1500" dirty="0" smtClean="0"/>
          </a:p>
          <a:p>
            <a:pPr lvl="1"/>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The Adaptive Tree Walk Protocol</a:t>
            </a:r>
            <a:endParaRPr lang="en-US" dirty="0" smtClean="0">
              <a:latin typeface="Arial" panose="020B0604020202020204" pitchFamily="34" charset="0"/>
              <a:cs typeface="Arial" panose="020B0604020202020204" pitchFamily="34" charset="0"/>
            </a:endParaRPr>
          </a:p>
        </p:txBody>
      </p:sp>
      <p:sp>
        <p:nvSpPr>
          <p:cNvPr id="1945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tree for eight stations</a:t>
            </a:r>
            <a:endParaRPr lang="en-US" smtClean="0">
              <a:latin typeface="Arial" panose="020B0604020202020204" pitchFamily="34" charset="0"/>
              <a:cs typeface="Arial" panose="020B0604020202020204" pitchFamily="34" charset="0"/>
            </a:endParaRPr>
          </a:p>
        </p:txBody>
      </p:sp>
      <p:pic>
        <p:nvPicPr>
          <p:cNvPr id="1946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6825" y="993155"/>
            <a:ext cx="5930350" cy="315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Slot 0 - First contention slot following the successful transmission when all stations were permitted to try to acquire the channel.</a:t>
            </a:r>
            <a:endParaRPr lang="en-US" sz="1800" dirty="0" smtClean="0"/>
          </a:p>
          <a:p>
            <a:r>
              <a:rPr lang="en-US" sz="1800" dirty="0" smtClean="0"/>
              <a:t>Slot 1 – If there is a collision then during slot 1 only those stations falling under node 2 in the tree (next slide) may compete. </a:t>
            </a:r>
            <a:endParaRPr lang="en-US" sz="1800" dirty="0" smtClean="0"/>
          </a:p>
          <a:p>
            <a:r>
              <a:rPr lang="en-US" sz="1800" dirty="0" smtClean="0"/>
              <a:t>Slot 2 - If one of them acquires the channel the slot following the frame is reserved for those stations under node 3. If on the other hand two or more stations under node 2 want to transmit, there will be a collision during slot 1, in which case it is node 4’s turn.</a:t>
            </a:r>
            <a:endParaRPr lang="en-US" sz="1800" dirty="0" smtClean="0"/>
          </a:p>
          <a:p>
            <a:pPr marL="0" indent="0">
              <a:buNone/>
            </a:pP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sz="1800" dirty="0" smtClean="0"/>
              <a:t>Depth first search of the tree to locate all ready stations if the collision occurs during slot 0. Each bit slot is associated with some particular node in the tree. </a:t>
            </a:r>
            <a:endParaRPr lang="en-US" sz="1800" dirty="0" smtClean="0"/>
          </a:p>
          <a:p>
            <a:r>
              <a:rPr lang="en-US" sz="1800" dirty="0" smtClean="0"/>
              <a:t>If collision occurs the search continues recursively with the node’s left and right children. </a:t>
            </a:r>
            <a:endParaRPr lang="en-US" sz="1800" dirty="0" smtClean="0"/>
          </a:p>
          <a:p>
            <a:r>
              <a:rPr lang="en-US" sz="1800" dirty="0" smtClean="0"/>
              <a:t>If a bit slot is idle or if only one station transmits in it. The searching of its node can stop because all ready stations shave been located.</a:t>
            </a:r>
            <a:endParaRPr lang="en-US" sz="1800"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When a load on the system is high it is not worth to dedicate slot 0 to node 1.</a:t>
            </a:r>
            <a:endParaRPr lang="en-US" dirty="0" smtClean="0"/>
          </a:p>
          <a:p>
            <a:r>
              <a:rPr lang="en-US" dirty="0" smtClean="0"/>
              <a:t>Similarly one would argue that nodes 2 and 3 should be skipped.</a:t>
            </a:r>
            <a:endParaRPr lang="en-US" dirty="0" smtClean="0"/>
          </a:p>
          <a:p>
            <a:r>
              <a:rPr lang="en-US" dirty="0" smtClean="0"/>
              <a:t>In general the question is at what level in the tree should we began the search?</a:t>
            </a:r>
            <a:endParaRPr lang="en-US" dirty="0" smtClean="0"/>
          </a:p>
          <a:p>
            <a:pPr lvl="1"/>
            <a:r>
              <a:rPr lang="en-US" dirty="0" smtClean="0"/>
              <a:t>Heavier load the farther down the tree the search should begin.</a:t>
            </a:r>
            <a:endParaRPr lang="en-US" dirty="0" smtClean="0"/>
          </a:p>
          <a:p>
            <a:pPr marL="457200" lvl="1"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If the spectrum is cut up into N regions and</a:t>
            </a:r>
            <a:endParaRPr lang="en-US" dirty="0" smtClean="0"/>
          </a:p>
          <a:p>
            <a:pPr lvl="1"/>
            <a:r>
              <a:rPr lang="en-US" dirty="0" smtClean="0"/>
              <a:t>Fewer than N users are currently interested in communicating, a large piece of valuable spectrum will be wasted.</a:t>
            </a:r>
            <a:endParaRPr lang="en-US" dirty="0" smtClean="0"/>
          </a:p>
          <a:p>
            <a:pPr lvl="1"/>
            <a:r>
              <a:rPr lang="en-US" dirty="0" smtClean="0"/>
              <a:t>More than N users  want to communicate some of them will be denied permission for lack of bandwidth. </a:t>
            </a:r>
            <a:endParaRPr lang="en-US" dirty="0" smtClean="0"/>
          </a:p>
          <a:p>
            <a:r>
              <a:rPr lang="en-US" dirty="0" smtClean="0"/>
              <a:t>Dividing the channel into constant number of users of static sub channels is inherently inefficient.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p:sp>
        <p:nvSpPr>
          <p:cNvPr id="3" name="Content Placeholder 2"/>
          <p:cNvSpPr>
            <a:spLocks noGrp="1"/>
          </p:cNvSpPr>
          <p:nvPr>
            <p:ph idx="1"/>
          </p:nvPr>
        </p:nvSpPr>
        <p:spPr/>
        <p:txBody>
          <a:bodyPr/>
          <a:lstStyle/>
          <a:p>
            <a:r>
              <a:rPr lang="en-US" dirty="0" smtClean="0"/>
              <a:t>We will assume that each station has a pretty good idea of the number of ready stations q, (from monitoring traffic).</a:t>
            </a:r>
            <a:endParaRPr lang="en-US" dirty="0" smtClean="0"/>
          </a:p>
          <a:p>
            <a:r>
              <a:rPr lang="en-US" dirty="0" smtClean="0"/>
              <a:t>Numbering the levels:</a:t>
            </a:r>
            <a:endParaRPr lang="en-US" dirty="0" smtClean="0"/>
          </a:p>
          <a:p>
            <a:pPr lvl="1"/>
            <a:r>
              <a:rPr lang="en-US" dirty="0" smtClean="0"/>
              <a:t>Level 0: Node 1</a:t>
            </a:r>
            <a:endParaRPr lang="en-US" dirty="0" smtClean="0"/>
          </a:p>
          <a:p>
            <a:pPr lvl="1"/>
            <a:r>
              <a:rPr lang="en-US" dirty="0" smtClean="0"/>
              <a:t>Level 1: Nodes 2, 3</a:t>
            </a:r>
            <a:endParaRPr lang="en-US" dirty="0" smtClean="0"/>
          </a:p>
          <a:p>
            <a:pPr lvl="1"/>
            <a:r>
              <a:rPr lang="en-US" dirty="0" smtClean="0"/>
              <a:t>Level 2: Nodes 4,5,6 and 7. etc.</a:t>
            </a:r>
            <a:endParaRPr lang="en-US" dirty="0" smtClean="0"/>
          </a:p>
          <a:p>
            <a:pPr marL="457200" lvl="1" indent="0">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Adaptive Tree Walk Protocol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0" y="1841863"/>
                <a:ext cx="7543800" cy="4297363"/>
              </a:xfrm>
            </p:spPr>
            <p:txBody>
              <a:bodyPr/>
              <a:lstStyle/>
              <a:p>
                <a:r>
                  <a:rPr lang="en-US" b="1" i="1" dirty="0" smtClean="0">
                    <a:latin typeface="Times New Roman" pitchFamily="18" charset="0"/>
                    <a:cs typeface="Times New Roman" pitchFamily="18" charset="0"/>
                  </a:rPr>
                  <a:t>q</a:t>
                </a:r>
                <a:r>
                  <a:rPr lang="en-US" dirty="0" smtClean="0"/>
                  <a:t> ready stations are uniformly distributed.</a:t>
                </a:r>
              </a:p>
              <a:p>
                <a:r>
                  <a:rPr lang="en-US" dirty="0" smtClean="0"/>
                  <a:t>Expected number of the stations below a specific node at level </a:t>
                </a:r>
                <a:r>
                  <a:rPr lang="en-US" b="1" i="1" dirty="0" smtClean="0">
                    <a:latin typeface="Times New Roman" pitchFamily="18" charset="0"/>
                    <a:cs typeface="Times New Roman" pitchFamily="18" charset="0"/>
                  </a:rPr>
                  <a:t>i</a:t>
                </a:r>
                <a:r>
                  <a:rPr lang="en-US" dirty="0" smtClean="0"/>
                  <a:t> is just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a:t>
                </a:r>
              </a:p>
              <a:p>
                <a:r>
                  <a:rPr lang="en-US" dirty="0" smtClean="0">
                    <a:latin typeface="+mn-lt"/>
                    <a:cs typeface="Times New Roman" pitchFamily="18" charset="0"/>
                  </a:rPr>
                  <a:t>Optimal number of contending station per slot should be 1 and hence </a:t>
                </a:r>
                <a:r>
                  <a:rPr lang="en-US" b="1" i="1" dirty="0" smtClean="0">
                    <a:latin typeface="Times New Roman" pitchFamily="18" charset="0"/>
                    <a:cs typeface="Times New Roman" pitchFamily="18" charset="0"/>
                  </a:rPr>
                  <a:t>2</a:t>
                </a:r>
                <a:r>
                  <a:rPr lang="en-US" b="1" i="1" baseline="30000" dirty="0" smtClean="0">
                    <a:latin typeface="Times New Roman" pitchFamily="18" charset="0"/>
                    <a:cs typeface="Times New Roman" pitchFamily="18" charset="0"/>
                  </a:rPr>
                  <a:t>-i</a:t>
                </a:r>
                <a:r>
                  <a:rPr lang="en-US" b="1" i="1" dirty="0" smtClean="0">
                    <a:latin typeface="Times New Roman" pitchFamily="18" charset="0"/>
                    <a:cs typeface="Times New Roman" pitchFamily="18" charset="0"/>
                  </a:rPr>
                  <a:t>q = 1.</a:t>
                </a:r>
              </a:p>
              <a:p>
                <a:r>
                  <a:rPr lang="en-US" dirty="0" smtClean="0">
                    <a:latin typeface="+mn-lt"/>
                    <a:cs typeface="Times New Roman" pitchFamily="18" charset="0"/>
                  </a:rPr>
                  <a:t>Hence: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cs typeface="Times New Roman" pitchFamily="18" charset="0"/>
                        </a:rPr>
                        <m:t>𝑖</m:t>
                      </m:r>
                      <m:r>
                        <a:rPr lang="en-US" b="0" i="1" smtClean="0">
                          <a:latin typeface="Cambria Math"/>
                          <a:cs typeface="Times New Roman" pitchFamily="18" charset="0"/>
                        </a:rPr>
                        <m:t>=</m:t>
                      </m:r>
                      <m:sSub>
                        <m:sSubPr>
                          <m:ctrlPr>
                            <a:rPr lang="en-US" b="0" i="1" smtClean="0">
                              <a:latin typeface="Cambria Math"/>
                              <a:cs typeface="Times New Roman" pitchFamily="18" charset="0"/>
                            </a:rPr>
                          </m:ctrlPr>
                        </m:sSubPr>
                        <m:e>
                          <m:r>
                            <a:rPr lang="en-US" i="1">
                              <a:latin typeface="Cambria Math"/>
                              <a:cs typeface="Times New Roman" pitchFamily="18" charset="0"/>
                            </a:rPr>
                            <m:t>𝑙𝑜𝑔</m:t>
                          </m:r>
                        </m:e>
                        <m:sub>
                          <m:r>
                            <a:rPr lang="en-US" b="0" i="1" smtClean="0">
                              <a:latin typeface="Cambria Math"/>
                              <a:cs typeface="Times New Roman" pitchFamily="18" charset="0"/>
                            </a:rPr>
                            <m:t>2</m:t>
                          </m:r>
                        </m:sub>
                      </m:sSub>
                      <m:d>
                        <m:dPr>
                          <m:ctrlPr>
                            <a:rPr lang="en-US" b="0" i="1" smtClean="0">
                              <a:latin typeface="Cambria Math"/>
                              <a:cs typeface="Times New Roman" pitchFamily="18" charset="0"/>
                            </a:rPr>
                          </m:ctrlPr>
                        </m:dPr>
                        <m:e>
                          <m:r>
                            <a:rPr lang="en-US" i="1">
                              <a:latin typeface="Cambria Math"/>
                              <a:cs typeface="Times New Roman" pitchFamily="18" charset="0"/>
                            </a:rPr>
                            <m:t>𝑞</m:t>
                          </m:r>
                        </m:e>
                      </m:d>
                    </m:oMath>
                  </m:oMathPara>
                </a14:m>
                <a:endParaRPr lang="en-US" dirty="0">
                  <a:latin typeface="+mn-lt"/>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99800" y="1381639"/>
                <a:ext cx="5658840" cy="3223586"/>
              </a:xfrm>
              <a:blipFill rotWithShape="1">
                <a:blip r:embed="rId1" cstate="print"/>
                <a:stretch>
                  <a:fillRect l="-1455" t="-1560"/>
                </a:stretch>
              </a:blipFill>
            </p:spPr>
            <p:txBody>
              <a:bodyPr/>
              <a:lstStyle/>
              <a:p>
                <a:r>
                  <a:rPr lang="en-US">
                    <a:noFill/>
                  </a:rPr>
                  <a:t> </a:t>
                </a:r>
                <a:endParaRPr lang="en-US">
                  <a:noFill/>
                </a:endParaRP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 system of laptop computers that communicate by radio – wireless LAN.</a:t>
            </a:r>
            <a:endParaRPr lang="en-US" dirty="0" smtClean="0"/>
          </a:p>
          <a:p>
            <a:r>
              <a:rPr lang="en-US" dirty="0" smtClean="0"/>
              <a:t>It also has somewhat different properties than a wired LAN.</a:t>
            </a:r>
            <a:endParaRPr lang="en-US" dirty="0" smtClean="0"/>
          </a:p>
          <a:p>
            <a:r>
              <a:rPr lang="en-US" dirty="0" smtClean="0"/>
              <a:t>Leads to different MAC protocols.</a:t>
            </a:r>
            <a:endParaRPr lang="en-US" dirty="0" smtClean="0"/>
          </a:p>
          <a:p>
            <a:pPr marL="0" indent="0">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Common configuration of wireless LAN:</a:t>
            </a:r>
            <a:endParaRPr lang="en-US" dirty="0" smtClean="0"/>
          </a:p>
          <a:p>
            <a:pPr lvl="1"/>
            <a:r>
              <a:rPr lang="en-US" dirty="0" smtClean="0"/>
              <a:t>Office Building with Access Points (APs)</a:t>
            </a:r>
            <a:endParaRPr lang="en-US" dirty="0" smtClean="0"/>
          </a:p>
          <a:p>
            <a:pPr lvl="1"/>
            <a:r>
              <a:rPr lang="en-US" dirty="0" smtClean="0"/>
              <a:t>APs Strategically placed  </a:t>
            </a:r>
            <a:endParaRPr lang="en-US" dirty="0" smtClean="0"/>
          </a:p>
          <a:p>
            <a:pPr lvl="1"/>
            <a:r>
              <a:rPr lang="en-US" dirty="0" smtClean="0"/>
              <a:t>APs are wired together (copper or fiber)</a:t>
            </a:r>
            <a:endParaRPr lang="en-US" dirty="0" smtClean="0"/>
          </a:p>
          <a:p>
            <a:pPr lvl="1"/>
            <a:r>
              <a:rPr lang="en-US" dirty="0" smtClean="0"/>
              <a:t>APs provide connectivity </a:t>
            </a:r>
            <a:endParaRPr lang="en-US" dirty="0" smtClean="0"/>
          </a:p>
          <a:p>
            <a:pPr marL="0" indent="0">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pPr lvl="1"/>
            <a:r>
              <a:rPr lang="en-US" dirty="0"/>
              <a:t>Transmission power of APs and laptops is adjusted to have a range of tens of meters nearby rooms becomes like a single cell and the entire building becomes like the cellular telephony system.</a:t>
            </a:r>
            <a:endParaRPr lang="en-US" dirty="0"/>
          </a:p>
          <a:p>
            <a:pPr lvl="1"/>
            <a:r>
              <a:rPr lang="en-US" dirty="0" smtClean="0"/>
              <a:t>Each cell has only one channel.</a:t>
            </a:r>
            <a:endParaRPr lang="en-US" dirty="0" smtClean="0"/>
          </a:p>
          <a:p>
            <a:pPr lvl="1"/>
            <a:r>
              <a:rPr lang="en-US" dirty="0" smtClean="0"/>
              <a:t>This channel is shared by all the stations in the cell, including APs.</a:t>
            </a:r>
            <a:endParaRPr lang="en-US" dirty="0" smtClean="0"/>
          </a:p>
          <a:p>
            <a:pPr lvl="1"/>
            <a:r>
              <a:rPr lang="en-US" dirty="0" smtClean="0"/>
              <a:t>Bandwidth provided – up to 600 Mbps.</a:t>
            </a:r>
            <a:endParaRPr lang="en-US" dirty="0" smtClean="0"/>
          </a:p>
          <a:p>
            <a:pPr marL="0" indent="0">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Wireless system can not normally detect a collision while it is occurring.</a:t>
            </a:r>
            <a:endParaRPr lang="en-US" dirty="0" smtClean="0"/>
          </a:p>
          <a:p>
            <a:r>
              <a:rPr lang="en-US" dirty="0" smtClean="0"/>
              <a:t>The received signal is weak (millions times fainter than the signal that is being transmitted)</a:t>
            </a:r>
            <a:endParaRPr lang="en-US" dirty="0" smtClean="0"/>
          </a:p>
          <a:p>
            <a:r>
              <a:rPr lang="en-US" dirty="0" smtClean="0"/>
              <a:t>Difficulty in finding it.</a:t>
            </a:r>
            <a:endParaRPr lang="en-US" dirty="0" smtClean="0"/>
          </a:p>
          <a:p>
            <a:r>
              <a:rPr lang="en-US" dirty="0" smtClean="0"/>
              <a:t>Instead ACK are used to discover collisions and other errors after the fact.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Additional, and even more important, difference between wireless LAN and wired LAN:</a:t>
            </a:r>
            <a:endParaRPr lang="en-US" dirty="0" smtClean="0"/>
          </a:p>
          <a:p>
            <a:pPr lvl="1"/>
            <a:r>
              <a:rPr lang="en-US" dirty="0" smtClean="0"/>
              <a:t>Wireless LAN: A station may not be able to transmit or receive frames to or from all other stations due to limited radio range.</a:t>
            </a:r>
            <a:endParaRPr lang="en-US" dirty="0" smtClean="0"/>
          </a:p>
          <a:p>
            <a:pPr lvl="1"/>
            <a:r>
              <a:rPr lang="en-US" dirty="0" smtClean="0"/>
              <a:t>Wired LAN: Once the one station sends a frame, all other stations receive it.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Simplifying assumptions:</a:t>
            </a:r>
            <a:endParaRPr lang="en-US" dirty="0" smtClean="0"/>
          </a:p>
          <a:p>
            <a:pPr lvl="1"/>
            <a:r>
              <a:rPr lang="en-US" dirty="0" smtClean="0"/>
              <a:t>Each radio transmitter has some fixed range.</a:t>
            </a:r>
            <a:endParaRPr lang="en-US" dirty="0" smtClean="0"/>
          </a:p>
          <a:p>
            <a:pPr lvl="1"/>
            <a:r>
              <a:rPr lang="en-US" dirty="0" smtClean="0"/>
              <a:t>Its range is represented by an ideal circular coverage region </a:t>
            </a:r>
            <a:endParaRPr lang="en-US" dirty="0" smtClean="0"/>
          </a:p>
          <a:p>
            <a:pPr lvl="1"/>
            <a:r>
              <a:rPr lang="en-US" dirty="0" smtClean="0"/>
              <a:t>within that region station can sense and receive the station’s transmission.</a:t>
            </a:r>
            <a:endParaRPr lang="en-US" dirty="0" smtClean="0"/>
          </a:p>
          <a:p>
            <a:pPr marL="457200" lvl="1" indent="0">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dirty="0" smtClean="0"/>
              <a:t>Naïve approach:</a:t>
            </a:r>
            <a:endParaRPr lang="en-US" dirty="0" smtClean="0"/>
          </a:p>
          <a:p>
            <a:pPr lvl="1"/>
            <a:r>
              <a:rPr lang="en-US" dirty="0" smtClean="0"/>
              <a:t>Use CSMA: </a:t>
            </a:r>
            <a:endParaRPr lang="en-US" dirty="0" smtClean="0"/>
          </a:p>
          <a:p>
            <a:pPr lvl="2"/>
            <a:r>
              <a:rPr lang="en-US" dirty="0" smtClean="0"/>
              <a:t>Just listen for other transmissions.</a:t>
            </a:r>
            <a:endParaRPr lang="en-US" dirty="0" smtClean="0"/>
          </a:p>
          <a:p>
            <a:pPr lvl="2"/>
            <a:r>
              <a:rPr lang="en-US" dirty="0" smtClean="0"/>
              <a:t>In none is doing it then transmit.</a:t>
            </a:r>
            <a:endParaRPr lang="en-US" dirty="0" smtClean="0"/>
          </a:p>
          <a:p>
            <a:pPr lvl="1"/>
            <a:r>
              <a:rPr lang="en-US" dirty="0" smtClean="0"/>
              <a:t>Problem:</a:t>
            </a:r>
            <a:endParaRPr lang="en-US" dirty="0" smtClean="0"/>
          </a:p>
          <a:p>
            <a:pPr lvl="2"/>
            <a:r>
              <a:rPr lang="en-US" dirty="0" smtClean="0"/>
              <a:t>What matters for reception is interference at the receiver and not at the sender.</a:t>
            </a:r>
            <a:endParaRPr lang="en-US" dirty="0" smtClean="0"/>
          </a:p>
          <a:p>
            <a:pPr marL="457200" lvl="1" indent="0">
              <a:buNone/>
            </a:pPr>
            <a:endParaRPr lang="en-US" dirty="0" smtClean="0"/>
          </a:p>
          <a:p>
            <a:r>
              <a:rPr lang="en-US" dirty="0" smtClean="0"/>
              <a:t>See figure in next slide: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Wireless LAN Protocols (1)</a:t>
            </a:r>
            <a:endParaRPr lang="en-US" smtClean="0">
              <a:latin typeface="Arial" panose="020B0604020202020204" pitchFamily="34" charset="0"/>
              <a:cs typeface="Arial" panose="020B0604020202020204" pitchFamily="34" charset="0"/>
            </a:endParaRPr>
          </a:p>
        </p:txBody>
      </p:sp>
      <p:sp>
        <p:nvSpPr>
          <p:cNvPr id="20483" name="Rectangle 3"/>
          <p:cNvSpPr>
            <a:spLocks noGrp="1" noChangeArrowheads="1"/>
          </p:cNvSpPr>
          <p:nvPr>
            <p:ph idx="1"/>
          </p:nvPr>
        </p:nvSpPr>
        <p:spPr>
          <a:xfrm>
            <a:off x="1357941" y="4287000"/>
            <a:ext cx="6643659" cy="628760"/>
          </a:xfrm>
        </p:spPr>
        <p:txBody>
          <a:bodyPr/>
          <a:lstStyle/>
          <a:p>
            <a:pPr marL="0" indent="0" algn="ctr" eaLnBrk="1" hangingPunct="1">
              <a:buFontTx/>
              <a:buNone/>
              <a:defRPr/>
            </a:pPr>
            <a:r>
              <a:rPr lang="en-US" dirty="0" smtClean="0">
                <a:latin typeface="Arial" panose="020B0604020202020204" pitchFamily="34" charset="0"/>
                <a:cs typeface="Arial" panose="020B0604020202020204" pitchFamily="34" charset="0"/>
              </a:rPr>
              <a:t>A wireless LAN. </a:t>
            </a:r>
            <a:r>
              <a:rPr lang="en-US" dirty="0" smtClean="0">
                <a:solidFill>
                  <a:schemeClr val="accent6">
                    <a:lumMod val="75000"/>
                  </a:schemeClr>
                </a:solidFill>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 and C are </a:t>
            </a:r>
            <a:r>
              <a:rPr lang="en-US" b="1" dirty="0" smtClean="0">
                <a:solidFill>
                  <a:srgbClr val="FF0000"/>
                </a:solidFill>
                <a:latin typeface="Arial" panose="020B0604020202020204" pitchFamily="34" charset="0"/>
                <a:cs typeface="Arial" panose="020B0604020202020204" pitchFamily="34" charset="0"/>
              </a:rPr>
              <a:t>hidden terminals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when transmitting to B.</a:t>
            </a:r>
            <a:endParaRPr lang="en-US" dirty="0" smtClean="0">
              <a:latin typeface="Arial" panose="020B0604020202020204" pitchFamily="34" charset="0"/>
              <a:cs typeface="Arial" panose="020B0604020202020204" pitchFamily="34" charset="0"/>
            </a:endParaRPr>
          </a:p>
          <a:p>
            <a:pPr marL="0" indent="0" algn="ctr" eaLnBrk="1" hangingPunct="1">
              <a:buFontTx/>
              <a:buNone/>
              <a:defRPr/>
            </a:pPr>
            <a:endParaRPr lang="en-US" dirty="0" smtClean="0">
              <a:latin typeface="Arial" panose="020B0604020202020204" pitchFamily="34" charset="0"/>
              <a:cs typeface="Arial" panose="020B0604020202020204" pitchFamily="34" charset="0"/>
            </a:endParaRPr>
          </a:p>
        </p:txBody>
      </p:sp>
      <p:pic>
        <p:nvPicPr>
          <p:cNvPr id="20484"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122956"/>
            <a:ext cx="4287000" cy="27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p:sp>
        <p:nvSpPr>
          <p:cNvPr id="5" name="Content Placeholder 4"/>
          <p:cNvSpPr>
            <a:spLocks noGrp="1"/>
          </p:cNvSpPr>
          <p:nvPr>
            <p:ph idx="1"/>
          </p:nvPr>
        </p:nvSpPr>
        <p:spPr/>
        <p:txBody>
          <a:bodyPr/>
          <a:lstStyle/>
          <a:p>
            <a:r>
              <a:rPr lang="en-US" dirty="0" smtClean="0"/>
              <a:t>A static allocation is poor fit to most computer systems, in which data traffic is extremely </a:t>
            </a:r>
            <a:r>
              <a:rPr lang="en-US" dirty="0" err="1" smtClean="0"/>
              <a:t>bursty</a:t>
            </a:r>
            <a:r>
              <a:rPr lang="en-US" dirty="0" smtClean="0"/>
              <a:t>:</a:t>
            </a:r>
            <a:endParaRPr lang="en-US" dirty="0" smtClean="0"/>
          </a:p>
          <a:p>
            <a:pPr lvl="1"/>
            <a:r>
              <a:rPr lang="en-US" dirty="0" smtClean="0"/>
              <a:t> Peak traffic to mean traffic rations of 1000:1 are common.</a:t>
            </a:r>
            <a:endParaRPr lang="en-US" dirty="0" smtClean="0"/>
          </a:p>
          <a:p>
            <a:pPr lvl="1"/>
            <a:r>
              <a:rPr lang="en-US" dirty="0" smtClean="0"/>
              <a:t>Consequently most of the channels will be idle most of the time.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Wireless LAN Protocols (2)</a:t>
            </a:r>
            <a:endParaRPr lang="en-US" smtClean="0">
              <a:latin typeface="Arial" panose="020B0604020202020204" pitchFamily="34" charset="0"/>
              <a:cs typeface="Arial" panose="020B0604020202020204" pitchFamily="34" charset="0"/>
            </a:endParaRPr>
          </a:p>
        </p:txBody>
      </p:sp>
      <p:sp>
        <p:nvSpPr>
          <p:cNvPr id="21507" name="Rectangle 3"/>
          <p:cNvSpPr>
            <a:spLocks noGrp="1" noChangeArrowheads="1"/>
          </p:cNvSpPr>
          <p:nvPr>
            <p:ph idx="1"/>
          </p:nvPr>
        </p:nvSpPr>
        <p:spPr>
          <a:xfrm>
            <a:off x="1357941" y="4287000"/>
            <a:ext cx="6643659" cy="628760"/>
          </a:xfrm>
        </p:spPr>
        <p:txBody>
          <a:bodyPr/>
          <a:lstStyle/>
          <a:p>
            <a:pPr marL="0" indent="0" algn="ctr">
              <a:buFontTx/>
              <a:buNone/>
              <a:defRPr/>
            </a:pPr>
            <a:r>
              <a:rPr lang="en-US" dirty="0" smtClean="0">
                <a:latin typeface="Arial" panose="020B0604020202020204" pitchFamily="34" charset="0"/>
                <a:cs typeface="Arial" panose="020B0604020202020204" pitchFamily="34" charset="0"/>
              </a:rPr>
              <a:t>A wireless LAN</a:t>
            </a:r>
            <a:r>
              <a:rPr lang="en-US" i="1" dirty="0" smtClean="0">
                <a:latin typeface="Arial" panose="020B0604020202020204" pitchFamily="34" charset="0"/>
                <a:cs typeface="Arial" panose="020B0604020202020204" pitchFamily="34" charset="0"/>
              </a:rPr>
              <a:t>. </a:t>
            </a:r>
            <a:r>
              <a:rPr lang="en-US" dirty="0" smtClean="0">
                <a:solidFill>
                  <a:schemeClr val="accent6">
                    <a:lumMod val="75000"/>
                  </a:schemeClr>
                </a:solidFill>
                <a:latin typeface="Arial" panose="020B0604020202020204" pitchFamily="34" charset="0"/>
                <a:cs typeface="Arial" panose="020B0604020202020204" pitchFamily="34" charset="0"/>
              </a:rPr>
              <a:t>(b) </a:t>
            </a:r>
            <a:r>
              <a:rPr lang="en-US" dirty="0" smtClean="0">
                <a:latin typeface="Arial" panose="020B0604020202020204" pitchFamily="34" charset="0"/>
                <a:cs typeface="Arial" panose="020B0604020202020204" pitchFamily="34" charset="0"/>
              </a:rPr>
              <a:t>B and C are </a:t>
            </a:r>
            <a:r>
              <a:rPr lang="en-US" b="1" dirty="0" smtClean="0">
                <a:solidFill>
                  <a:srgbClr val="FF0000"/>
                </a:solidFill>
                <a:latin typeface="Arial" panose="020B0604020202020204" pitchFamily="34" charset="0"/>
                <a:cs typeface="Arial" panose="020B0604020202020204" pitchFamily="34" charset="0"/>
              </a:rPr>
              <a:t>exposed terminals</a:t>
            </a:r>
            <a:r>
              <a:rPr lang="en-US" dirty="0" smtClean="0">
                <a:latin typeface="Arial" panose="020B0604020202020204" pitchFamily="34" charset="0"/>
                <a:cs typeface="Arial" panose="020B0604020202020204" pitchFamily="34" charset="0"/>
              </a:rPr>
              <a:t> when transmitting to A and D.</a:t>
            </a:r>
            <a:endParaRPr lang="en-US" dirty="0" smtClean="0">
              <a:latin typeface="Arial" panose="020B0604020202020204" pitchFamily="34" charset="0"/>
              <a:cs typeface="Arial" panose="020B0604020202020204" pitchFamily="34" charset="0"/>
            </a:endParaRPr>
          </a:p>
        </p:txBody>
      </p:sp>
      <p:pic>
        <p:nvPicPr>
          <p:cNvPr id="2150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4240" y="1133673"/>
            <a:ext cx="4229840" cy="280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p:txBody>
          <a:bodyPr/>
          <a:lstStyle/>
          <a:p>
            <a:r>
              <a:rPr lang="en-US" sz="1800" dirty="0" smtClean="0"/>
              <a:t>Before starting the transmission a station must know whether there is radio activity around the receiver.</a:t>
            </a:r>
            <a:endParaRPr lang="en-US" sz="1800" dirty="0" smtClean="0"/>
          </a:p>
          <a:p>
            <a:r>
              <a:rPr lang="en-US" sz="1800" dirty="0" smtClean="0"/>
              <a:t>CSMA merely tells it whether there is activity near the transmitter by sensing the carrier. </a:t>
            </a:r>
            <a:endParaRPr lang="en-US" sz="1800" dirty="0" smtClean="0"/>
          </a:p>
          <a:p>
            <a:pPr lvl="1"/>
            <a:r>
              <a:rPr lang="en-US" sz="1800" dirty="0" smtClean="0"/>
              <a:t>With wired communication all signals propagate to all stations so this distinction does not exist.</a:t>
            </a:r>
            <a:endParaRPr lang="en-US" sz="1800" dirty="0"/>
          </a:p>
          <a:p>
            <a:pPr lvl="1"/>
            <a:r>
              <a:rPr lang="en-US" sz="1800" dirty="0" smtClean="0"/>
              <a:t>However only one transmission can take place at one time.</a:t>
            </a:r>
            <a:endParaRPr 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999800" y="921088"/>
            <a:ext cx="5658840" cy="3223586"/>
          </a:xfrm>
        </p:spPr>
        <p:txBody>
          <a:bodyPr/>
          <a:lstStyle/>
          <a:p>
            <a:r>
              <a:rPr lang="en-US" sz="1800" dirty="0" smtClean="0"/>
              <a:t>In a system based on short-range radio waves multiple transmissions can occur simultaneously:</a:t>
            </a:r>
            <a:endParaRPr lang="en-US" sz="1800" dirty="0" smtClean="0"/>
          </a:p>
          <a:p>
            <a:pPr lvl="1"/>
            <a:r>
              <a:rPr lang="en-US" sz="1800" dirty="0" smtClean="0"/>
              <a:t>If they all have different destinations, and</a:t>
            </a:r>
            <a:endParaRPr lang="en-US" sz="1800" dirty="0" smtClean="0"/>
          </a:p>
          <a:p>
            <a:pPr lvl="1"/>
            <a:r>
              <a:rPr lang="en-US" sz="1800" dirty="0" smtClean="0"/>
              <a:t>These destinations are out of range of one another.</a:t>
            </a:r>
            <a:endParaRPr lang="en-US" sz="1800" dirty="0" smtClean="0"/>
          </a:p>
          <a:p>
            <a:r>
              <a:rPr lang="en-US" sz="1800" dirty="0"/>
              <a:t>Multiple Access with Collision Avoidance (</a:t>
            </a:r>
            <a:r>
              <a:rPr lang="en-US" sz="1800" dirty="0" smtClean="0"/>
              <a:t>MACA) - Early protocol that tackles these problems for wireless LAN’s.</a:t>
            </a:r>
            <a:endParaRPr lang="en-US" sz="1800" dirty="0" smtClean="0"/>
          </a:p>
          <a:p>
            <a:pPr lvl="1"/>
            <a:r>
              <a:rPr lang="en-US" sz="1800" dirty="0" smtClean="0"/>
              <a:t>The basic idea behind it is for the sender to simulate the receiver into outputting a short frame</a:t>
            </a:r>
            <a:endParaRPr lang="en-US" sz="1800" dirty="0" smtClean="0"/>
          </a:p>
          <a:p>
            <a:pPr lvl="1"/>
            <a:r>
              <a:rPr lang="en-US" sz="1800" dirty="0" smtClean="0"/>
              <a:t>Nearby stations can detect this transmission and avoid transmitting for the duration of the upcoming (larger) data frame.</a:t>
            </a:r>
            <a:endParaRPr lang="en-US" sz="1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999800" y="921088"/>
            <a:ext cx="5658840" cy="3223586"/>
          </a:xfrm>
        </p:spPr>
        <p:txBody>
          <a:bodyPr/>
          <a:lstStyle/>
          <a:p>
            <a:r>
              <a:rPr lang="en-US" sz="1800" dirty="0" smtClean="0"/>
              <a:t>In a system based on short-range radio waves multiple transmissions can occur simultaneously:</a:t>
            </a:r>
            <a:endParaRPr lang="en-US" sz="1800" dirty="0" smtClean="0"/>
          </a:p>
          <a:p>
            <a:pPr lvl="1"/>
            <a:r>
              <a:rPr lang="en-US" sz="1800" dirty="0" smtClean="0"/>
              <a:t>If they all have different destinations, and</a:t>
            </a:r>
            <a:endParaRPr lang="en-US" sz="1800" dirty="0" smtClean="0"/>
          </a:p>
          <a:p>
            <a:pPr lvl="1"/>
            <a:r>
              <a:rPr lang="en-US" sz="1800" dirty="0" smtClean="0"/>
              <a:t>These destinations are out of range of one another.</a:t>
            </a:r>
            <a:endParaRPr lang="en-US" sz="1800" dirty="0" smtClean="0"/>
          </a:p>
          <a:p>
            <a:r>
              <a:rPr lang="en-US" sz="1800" b="1" dirty="0">
                <a:solidFill>
                  <a:srgbClr val="FF0000"/>
                </a:solidFill>
              </a:rPr>
              <a:t>Multiple Access with Collision Avoidance </a:t>
            </a:r>
            <a:r>
              <a:rPr lang="en-US" sz="1800" dirty="0"/>
              <a:t>(</a:t>
            </a:r>
            <a:r>
              <a:rPr lang="en-US" sz="1800" dirty="0" smtClean="0"/>
              <a:t>MACA) - Early protocol that tackles these problems for wireless LAN’s.</a:t>
            </a:r>
            <a:endParaRPr lang="en-US" sz="1800" dirty="0" smtClean="0"/>
          </a:p>
          <a:p>
            <a:pPr lvl="1"/>
            <a:r>
              <a:rPr lang="en-US" sz="1800" dirty="0" smtClean="0"/>
              <a:t>The basic idea behind it is for the sender to simulate the receiver into outputting a short frame</a:t>
            </a:r>
            <a:endParaRPr lang="en-US" sz="1800" dirty="0" smtClean="0"/>
          </a:p>
          <a:p>
            <a:pPr lvl="1"/>
            <a:r>
              <a:rPr lang="en-US" sz="1800" dirty="0" smtClean="0"/>
              <a:t>Nearby stations can detect this transmission and avoid transmitting for the duration of the upcoming (larger) data frame.</a:t>
            </a:r>
            <a:endParaRPr 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LAN Protocols</a:t>
            </a:r>
            <a:endParaRPr lang="en-US" dirty="0"/>
          </a:p>
        </p:txBody>
      </p:sp>
      <p:sp>
        <p:nvSpPr>
          <p:cNvPr id="3" name="Content Placeholder 2"/>
          <p:cNvSpPr>
            <a:spLocks noGrp="1"/>
          </p:cNvSpPr>
          <p:nvPr>
            <p:ph idx="1"/>
          </p:nvPr>
        </p:nvSpPr>
        <p:spPr>
          <a:xfrm>
            <a:off x="1999800" y="921088"/>
            <a:ext cx="5658840" cy="3223586"/>
          </a:xfrm>
        </p:spPr>
        <p:txBody>
          <a:bodyPr/>
          <a:lstStyle/>
          <a:p>
            <a:r>
              <a:rPr lang="en-US" sz="1800" dirty="0" smtClean="0"/>
              <a:t>MACA is illustrated in the next slide. </a:t>
            </a:r>
            <a:endParaRPr lang="en-US" sz="1800" dirty="0" smtClean="0"/>
          </a:p>
          <a:p>
            <a:pPr lvl="1"/>
            <a:r>
              <a:rPr lang="en-US" sz="1800" dirty="0" smtClean="0"/>
              <a:t>A sends a frame to B – A initiates the request by sending an </a:t>
            </a:r>
            <a:r>
              <a:rPr lang="en-US" sz="1800" b="1" dirty="0" smtClean="0">
                <a:solidFill>
                  <a:srgbClr val="FF0000"/>
                </a:solidFill>
              </a:rPr>
              <a:t>Request To Send</a:t>
            </a:r>
            <a:r>
              <a:rPr lang="en-US" sz="1800" dirty="0" smtClean="0"/>
              <a:t> (</a:t>
            </a:r>
            <a:r>
              <a:rPr lang="en-US" sz="1800" b="1" dirty="0" smtClean="0"/>
              <a:t>RTS</a:t>
            </a:r>
            <a:r>
              <a:rPr lang="en-US" sz="1800" dirty="0" smtClean="0"/>
              <a:t>) to station B. </a:t>
            </a:r>
            <a:endParaRPr lang="en-US" sz="1800" dirty="0" smtClean="0"/>
          </a:p>
          <a:p>
            <a:pPr lvl="2"/>
            <a:r>
              <a:rPr lang="en-US" sz="1500" dirty="0" smtClean="0"/>
              <a:t>Short frame (30 bytes) that contains the length of data frame that will eventually follow.</a:t>
            </a:r>
            <a:endParaRPr lang="en-US" sz="1500" dirty="0" smtClean="0"/>
          </a:p>
          <a:p>
            <a:pPr lvl="1"/>
            <a:r>
              <a:rPr lang="en-US" sz="1800" dirty="0" smtClean="0"/>
              <a:t>B replies with a </a:t>
            </a:r>
            <a:r>
              <a:rPr lang="en-US" sz="1800" b="1" dirty="0" smtClean="0">
                <a:solidFill>
                  <a:srgbClr val="FF0000"/>
                </a:solidFill>
              </a:rPr>
              <a:t>Clear To Send </a:t>
            </a:r>
            <a:r>
              <a:rPr lang="en-US" sz="1800" dirty="0" smtClean="0"/>
              <a:t>(</a:t>
            </a:r>
            <a:r>
              <a:rPr lang="en-US" sz="1800" b="1" dirty="0" smtClean="0"/>
              <a:t>CTS</a:t>
            </a:r>
            <a:r>
              <a:rPr lang="en-US" sz="1800" dirty="0" smtClean="0"/>
              <a:t>) frame.</a:t>
            </a:r>
            <a:endParaRPr lang="en-US" sz="1800" dirty="0" smtClean="0"/>
          </a:p>
          <a:p>
            <a:pPr lvl="2"/>
            <a:r>
              <a:rPr lang="en-US" sz="1500" dirty="0" smtClean="0"/>
              <a:t>This frame contains the data length (copied from RTS).</a:t>
            </a:r>
            <a:endParaRPr lang="en-US" sz="1500" dirty="0" smtClean="0"/>
          </a:p>
          <a:p>
            <a:pPr lvl="1"/>
            <a:r>
              <a:rPr lang="en-US" sz="1800" dirty="0" smtClean="0"/>
              <a:t>After reception of the CTS frame the a station A begins transmission.</a:t>
            </a:r>
            <a:endParaRPr lang="en-US" sz="1800" dirty="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Wireless LAN Protocols (3)</a:t>
            </a:r>
            <a:endParaRPr lang="en-US" dirty="0" smtClean="0">
              <a:latin typeface="Arial" panose="020B0604020202020204" pitchFamily="34" charset="0"/>
              <a:cs typeface="Arial" panose="020B0604020202020204" pitchFamily="34" charset="0"/>
            </a:endParaRPr>
          </a:p>
        </p:txBody>
      </p:sp>
      <p:sp>
        <p:nvSpPr>
          <p:cNvPr id="22531" name="Rectangle 3"/>
          <p:cNvSpPr>
            <a:spLocks noGrp="1" noChangeArrowheads="1"/>
          </p:cNvSpPr>
          <p:nvPr>
            <p:ph idx="1"/>
          </p:nvPr>
        </p:nvSpPr>
        <p:spPr>
          <a:xfrm>
            <a:off x="1357941" y="4287000"/>
            <a:ext cx="6643659" cy="628760"/>
          </a:xfrm>
        </p:spPr>
        <p:txBody>
          <a:bodyPr/>
          <a:lstStyle/>
          <a:p>
            <a:pPr marL="0" indent="0" algn="ctr">
              <a:buFontTx/>
              <a:buNone/>
            </a:pPr>
            <a:r>
              <a:rPr lang="en-US" smtClean="0">
                <a:latin typeface="Arial" panose="020B0604020202020204" pitchFamily="34" charset="0"/>
                <a:cs typeface="Arial" panose="020B0604020202020204" pitchFamily="34" charset="0"/>
              </a:rPr>
              <a:t>The MACA protocol. (a) </a:t>
            </a:r>
            <a:r>
              <a:rPr lang="en-US" i="1" smtClean="0">
                <a:latin typeface="Arial" panose="020B0604020202020204" pitchFamily="34" charset="0"/>
                <a:cs typeface="Arial" panose="020B0604020202020204" pitchFamily="34" charset="0"/>
              </a:rPr>
              <a:t>A sending an RTS to B. (b) B responding </a:t>
            </a:r>
            <a:r>
              <a:rPr lang="en-US" smtClean="0">
                <a:latin typeface="Arial" panose="020B0604020202020204" pitchFamily="34" charset="0"/>
                <a:cs typeface="Arial" panose="020B0604020202020204" pitchFamily="34" charset="0"/>
              </a:rPr>
              <a:t>with a CTS to </a:t>
            </a:r>
            <a:r>
              <a:rPr lang="en-US" i="1" smtClean="0">
                <a:latin typeface="Arial" panose="020B0604020202020204" pitchFamily="34" charset="0"/>
                <a:cs typeface="Arial" panose="020B0604020202020204" pitchFamily="34" charset="0"/>
              </a:rPr>
              <a:t>A.</a:t>
            </a:r>
            <a:endParaRPr lang="en-US" smtClean="0">
              <a:latin typeface="Arial" panose="020B0604020202020204" pitchFamily="34" charset="0"/>
              <a:cs typeface="Arial" panose="020B0604020202020204" pitchFamily="34" charset="0"/>
            </a:endParaRPr>
          </a:p>
        </p:txBody>
      </p:sp>
      <p:pic>
        <p:nvPicPr>
          <p:cNvPr id="2253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96078" y="1175353"/>
            <a:ext cx="6151845" cy="27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Wireless LAN Protocols</a:t>
            </a:r>
            <a:endParaRPr lang="en-US" dirty="0"/>
          </a:p>
        </p:txBody>
      </p:sp>
      <p:sp>
        <p:nvSpPr>
          <p:cNvPr id="5" name="Content Placeholder 4"/>
          <p:cNvSpPr>
            <a:spLocks noGrp="1"/>
          </p:cNvSpPr>
          <p:nvPr>
            <p:ph idx="1"/>
          </p:nvPr>
        </p:nvSpPr>
        <p:spPr/>
        <p:txBody>
          <a:bodyPr/>
          <a:lstStyle/>
          <a:p>
            <a:r>
              <a:rPr lang="en-US" sz="1800" dirty="0" smtClean="0"/>
              <a:t>Any station hearing the RTS is clearly close to A and must remain silent long enough for the CTS to be transmitted back to A without conflict.</a:t>
            </a:r>
            <a:endParaRPr lang="en-US" sz="1800" dirty="0" smtClean="0"/>
          </a:p>
          <a:p>
            <a:r>
              <a:rPr lang="en-US" sz="1800" dirty="0" smtClean="0"/>
              <a:t>Any stations hearing CTS are clearly close to B and must remain silent during the upcoming data transmission, whole length it can tell by examining the CTS frame.</a:t>
            </a:r>
            <a:endParaRPr lang="en-US" sz="1800" dirty="0" smtClean="0"/>
          </a:p>
          <a:p>
            <a:r>
              <a:rPr lang="en-US" sz="1800" dirty="0" smtClean="0"/>
              <a:t>Collisions are possible.</a:t>
            </a:r>
            <a:endParaRPr 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42400" y="0"/>
            <a:ext cx="6859200" cy="678775"/>
          </a:xfrm>
        </p:spPr>
        <p:txBody>
          <a:bodyPr/>
          <a:lstStyle/>
          <a:p>
            <a:pPr eaLnBrk="1" hangingPunct="1"/>
            <a:r>
              <a:rPr lang="en-US" smtClean="0">
                <a:latin typeface="Arial" panose="020B0604020202020204" pitchFamily="34" charset="0"/>
                <a:cs typeface="Arial" panose="020B0604020202020204" pitchFamily="34" charset="0"/>
              </a:rPr>
              <a:t>Ethernet</a:t>
            </a:r>
            <a:endParaRPr lang="en-US" smtClean="0">
              <a:latin typeface="Arial" panose="020B0604020202020204" pitchFamily="34" charset="0"/>
              <a:cs typeface="Arial" panose="020B0604020202020204" pitchFamily="34" charset="0"/>
            </a:endParaRPr>
          </a:p>
        </p:txBody>
      </p:sp>
      <p:sp>
        <p:nvSpPr>
          <p:cNvPr id="23555" name="Rectangle 3"/>
          <p:cNvSpPr>
            <a:spLocks noGrp="1" noChangeArrowheads="1"/>
          </p:cNvSpPr>
          <p:nvPr>
            <p:ph idx="1"/>
          </p:nvPr>
        </p:nvSpPr>
        <p:spPr>
          <a:xfrm>
            <a:off x="1771160" y="743080"/>
            <a:ext cx="6230440" cy="4172680"/>
          </a:xfrm>
        </p:spPr>
        <p:txBody>
          <a:bodyPr/>
          <a:lstStyle/>
          <a:p>
            <a:pPr eaLnBrk="1" hangingPunct="1">
              <a:buFontTx/>
              <a:buChar char="•"/>
            </a:pPr>
            <a:r>
              <a:rPr lang="en-US" smtClean="0">
                <a:latin typeface="Arial" panose="020B0604020202020204" pitchFamily="34" charset="0"/>
                <a:cs typeface="Arial" panose="020B0604020202020204" pitchFamily="34" charset="0"/>
              </a:rPr>
              <a:t>Physical layer</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MAC sublayer protocol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Ethernet performance</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Switched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Fast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Gigabit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10 Gigabit Ethernet</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IEEE 802.2: Logical Link Control</a:t>
            </a:r>
            <a:endParaRPr lang="en-US" smtClean="0">
              <a:latin typeface="Arial" panose="020B0604020202020204" pitchFamily="34" charset="0"/>
              <a:cs typeface="Arial" panose="020B0604020202020204" pitchFamily="34" charset="0"/>
            </a:endParaRPr>
          </a:p>
          <a:p>
            <a:pPr eaLnBrk="1" hangingPunct="1">
              <a:buFontTx/>
              <a:buChar char="•"/>
            </a:pPr>
            <a:r>
              <a:rPr lang="en-US" smtClean="0">
                <a:latin typeface="Arial" panose="020B0604020202020204" pitchFamily="34" charset="0"/>
                <a:cs typeface="Arial" panose="020B0604020202020204" pitchFamily="34" charset="0"/>
              </a:rPr>
              <a:t>Retrospective on Ethernet</a:t>
            </a:r>
            <a:endParaRPr lang="en-US" smtClean="0">
              <a:latin typeface="Arial" panose="020B0604020202020204" pitchFamily="34" charset="0"/>
              <a:cs typeface="Arial" panose="020B0604020202020204" pitchFamily="34" charset="0"/>
            </a:endParaRPr>
          </a:p>
          <a:p>
            <a:pPr eaLnBrk="1" hangingPunct="1">
              <a:buFontTx/>
              <a:buChar char="•"/>
            </a:pPr>
            <a:endParaRPr lang="en-US" smtClean="0">
              <a:latin typeface="Arial" panose="020B0604020202020204" pitchFamily="34" charset="0"/>
              <a:cs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Ethernet</a:t>
            </a:r>
            <a:endParaRPr lang="en-US" dirty="0"/>
          </a:p>
        </p:txBody>
      </p:sp>
      <p:sp>
        <p:nvSpPr>
          <p:cNvPr id="5" name="Content Placeholder 4"/>
          <p:cNvSpPr>
            <a:spLocks noGrp="1"/>
          </p:cNvSpPr>
          <p:nvPr>
            <p:ph idx="1"/>
          </p:nvPr>
        </p:nvSpPr>
        <p:spPr/>
        <p:txBody>
          <a:bodyPr/>
          <a:lstStyle/>
          <a:p>
            <a:r>
              <a:rPr lang="en-US" dirty="0" smtClean="0"/>
              <a:t>Classical Ethernet</a:t>
            </a:r>
            <a:endParaRPr lang="en-US" dirty="0" smtClean="0"/>
          </a:p>
          <a:p>
            <a:r>
              <a:rPr lang="en-US" dirty="0" smtClean="0"/>
              <a:t>Switched Ethernet</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999800" y="1048474"/>
            <a:ext cx="5658840" cy="3223586"/>
          </a:xfrm>
        </p:spPr>
        <p:txBody>
          <a:bodyPr/>
          <a:lstStyle/>
          <a:p>
            <a:r>
              <a:rPr lang="en-US" dirty="0" smtClean="0"/>
              <a:t>Bob Metcalfe with David Boggs designed and implemented the first local area network in 1976 in Xerox Palo Alto Lab.</a:t>
            </a:r>
            <a:endParaRPr lang="en-US" dirty="0" smtClean="0"/>
          </a:p>
          <a:p>
            <a:r>
              <a:rPr lang="en-US" dirty="0" smtClean="0"/>
              <a:t>It used a ingle long thick coaxial cable.</a:t>
            </a:r>
            <a:endParaRPr lang="en-US" dirty="0" smtClean="0"/>
          </a:p>
          <a:p>
            <a:r>
              <a:rPr lang="en-US" dirty="0" smtClean="0"/>
              <a:t>Speed 3 Mbps.</a:t>
            </a:r>
            <a:endParaRPr lang="en-US" dirty="0" smtClean="0"/>
          </a:p>
          <a:p>
            <a:r>
              <a:rPr lang="en-US" b="1" dirty="0" smtClean="0">
                <a:solidFill>
                  <a:srgbClr val="FF0000"/>
                </a:solidFill>
              </a:rPr>
              <a:t>Ethernet</a:t>
            </a:r>
            <a:r>
              <a:rPr lang="en-US" dirty="0" smtClean="0"/>
              <a:t> – </a:t>
            </a:r>
            <a:r>
              <a:rPr lang="en-US" dirty="0" err="1" smtClean="0"/>
              <a:t>luminiferous</a:t>
            </a:r>
            <a:r>
              <a:rPr lang="en-US" dirty="0" smtClean="0"/>
              <a:t> ether. </a:t>
            </a:r>
            <a:endParaRPr lang="en-US" dirty="0" smtClean="0"/>
          </a:p>
          <a:p>
            <a:r>
              <a:rPr lang="en-US" dirty="0" smtClean="0"/>
              <a:t>Successful designed that was later drafted as standard in 1978 by Xerox, DEC, Intel with a 10 Mbps.</a:t>
            </a:r>
            <a:endParaRPr lang="en-US" dirty="0" smtClean="0"/>
          </a:p>
          <a:p>
            <a:r>
              <a:rPr lang="en-US" dirty="0" smtClean="0"/>
              <a:t>In 1983 it became the IEEE 802.3 standard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Static Channel Allocation</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lstStyle/>
              <a:p>
                <a:r>
                  <a:rPr lang="en-US" dirty="0" smtClean="0"/>
                  <a:t>Example:</a:t>
                </a:r>
              </a:p>
              <a:p>
                <a:pPr lvl="1"/>
                <a:r>
                  <a:rPr lang="en-US" dirty="0" smtClean="0"/>
                  <a:t>Mean Time delay </a:t>
                </a:r>
                <a:r>
                  <a:rPr lang="en-US" b="1" i="1" dirty="0" smtClean="0">
                    <a:latin typeface="Times New Roman" pitchFamily="18" charset="0"/>
                  </a:rPr>
                  <a:t>T</a:t>
                </a:r>
                <a:r>
                  <a:rPr lang="en-US" dirty="0" smtClean="0"/>
                  <a:t>,</a:t>
                </a:r>
              </a:p>
              <a:p>
                <a:pPr lvl="1"/>
                <a:r>
                  <a:rPr lang="en-US" dirty="0" smtClean="0"/>
                  <a:t>Channel capacity </a:t>
                </a:r>
                <a:r>
                  <a:rPr lang="en-US" b="1" i="1" dirty="0" smtClean="0">
                    <a:latin typeface="Times New Roman" pitchFamily="18" charset="0"/>
                  </a:rPr>
                  <a:t>C</a:t>
                </a:r>
                <a:r>
                  <a:rPr lang="en-US" dirty="0" smtClean="0"/>
                  <a:t>,</a:t>
                </a:r>
              </a:p>
              <a:p>
                <a:pPr lvl="1"/>
                <a:r>
                  <a:rPr lang="en-US" dirty="0" smtClean="0"/>
                  <a:t>Average rate </a:t>
                </a:r>
                <a:r>
                  <a:rPr lang="en-US" dirty="0" smtClean="0">
                    <a:latin typeface="Symbol" pitchFamily="18" charset="2"/>
                  </a:rPr>
                  <a:t>l</a:t>
                </a:r>
                <a:r>
                  <a:rPr lang="en-US" dirty="0" smtClean="0"/>
                  <a:t> frames/sec</a:t>
                </a:r>
              </a:p>
              <a:p>
                <a:pPr lvl="1"/>
                <a:r>
                  <a:rPr lang="en-US" dirty="0" smtClean="0"/>
                  <a:t>Frames average length of 1/</a:t>
                </a:r>
                <a:r>
                  <a:rPr lang="en-US" dirty="0" smtClean="0">
                    <a:latin typeface="Symbol" pitchFamily="18" charset="2"/>
                  </a:rPr>
                  <a:t>m</a:t>
                </a:r>
                <a:r>
                  <a:rPr lang="en-US" dirty="0" smtClean="0"/>
                  <a:t> bits.</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𝑇</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ea typeface="Cambria Math"/>
                            </a:rPr>
                            <m:t>𝜇</m:t>
                          </m:r>
                          <m:r>
                            <a:rPr lang="en-US" b="0" i="1" smtClean="0">
                              <a:latin typeface="Cambria Math"/>
                            </a:rPr>
                            <m:t>𝐶</m:t>
                          </m:r>
                          <m:r>
                            <a:rPr lang="en-US" b="0" i="1" smtClean="0">
                              <a:latin typeface="Cambria Math"/>
                            </a:rPr>
                            <m:t>−</m:t>
                          </m:r>
                          <m:r>
                            <m:rPr>
                              <m:nor/>
                            </m:rPr>
                            <a:rPr lang="en-US" dirty="0" smtClean="0">
                              <a:latin typeface="Symbol" pitchFamily="18" charset="2"/>
                            </a:rPr>
                            <m:t>l</m:t>
                          </m:r>
                        </m:den>
                      </m:f>
                    </m:oMath>
                  </m:oMathPara>
                </a14:m>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1" cstate="print"/>
                <a:stretch>
                  <a:fillRect l="-1455" t="-1418"/>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999800" y="1048474"/>
            <a:ext cx="5658840" cy="3223586"/>
          </a:xfrm>
        </p:spPr>
        <p:txBody>
          <a:bodyPr/>
          <a:lstStyle/>
          <a:p>
            <a:r>
              <a:rPr lang="en-US" sz="1800" dirty="0" smtClean="0"/>
              <a:t>Thick Ethernet – a thick cable. Segment could be as long as 500 m. Could be used to connect up to 100 computers.</a:t>
            </a:r>
            <a:endParaRPr lang="en-US" sz="1800" dirty="0" smtClean="0"/>
          </a:p>
          <a:p>
            <a:r>
              <a:rPr lang="en-US" sz="1800" dirty="0" smtClean="0"/>
              <a:t>Thin Ethernet – BNC connectors. Segment could be no longer than 185 m. Could be used to connect up to 30 computers.</a:t>
            </a:r>
            <a:endParaRPr lang="en-US" sz="1800" dirty="0" smtClean="0"/>
          </a:p>
          <a:p>
            <a:r>
              <a:rPr lang="en-US" sz="1800" dirty="0" smtClean="0"/>
              <a:t>For a large length connectivity the cables could be connected by repeaters. </a:t>
            </a:r>
            <a:endParaRPr lang="en-US" sz="1800" dirty="0" smtClean="0"/>
          </a:p>
          <a:p>
            <a:r>
              <a:rPr lang="en-US" sz="1800" dirty="0" smtClean="0"/>
              <a:t>Repeater is a physical layer device that receives, amplifies, and retransmits signals in both directions.</a:t>
            </a:r>
            <a:endParaRPr 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Classic Ethernet Physical Layer</a:t>
            </a:r>
            <a:endParaRPr lang="en-US" smtClean="0">
              <a:latin typeface="Arial" panose="020B0604020202020204" pitchFamily="34" charset="0"/>
              <a:cs typeface="Arial" panose="020B0604020202020204" pitchFamily="34" charset="0"/>
            </a:endParaRPr>
          </a:p>
        </p:txBody>
      </p:sp>
      <p:sp>
        <p:nvSpPr>
          <p:cNvPr id="24579"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Architecture of classic Ethernet</a:t>
            </a:r>
            <a:endParaRPr lang="en-US" smtClean="0">
              <a:latin typeface="Arial" panose="020B0604020202020204" pitchFamily="34" charset="0"/>
              <a:cs typeface="Arial" panose="020B0604020202020204" pitchFamily="34" charset="0"/>
            </a:endParaRPr>
          </a:p>
        </p:txBody>
      </p:sp>
      <p:pic>
        <p:nvPicPr>
          <p:cNvPr id="24580" name="Picture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3193" y="1600480"/>
            <a:ext cx="6337615" cy="194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Ethernet</a:t>
            </a:r>
            <a:endParaRPr lang="en-US" dirty="0"/>
          </a:p>
        </p:txBody>
      </p:sp>
      <p:sp>
        <p:nvSpPr>
          <p:cNvPr id="3" name="Content Placeholder 2"/>
          <p:cNvSpPr>
            <a:spLocks noGrp="1"/>
          </p:cNvSpPr>
          <p:nvPr>
            <p:ph idx="1"/>
          </p:nvPr>
        </p:nvSpPr>
        <p:spPr>
          <a:xfrm>
            <a:off x="1999800" y="1048474"/>
            <a:ext cx="5658840" cy="3223586"/>
          </a:xfrm>
        </p:spPr>
        <p:txBody>
          <a:bodyPr/>
          <a:lstStyle/>
          <a:p>
            <a:pPr>
              <a:buFont typeface="Arial" panose="020B0604020202020204" pitchFamily="34" charset="0"/>
              <a:buChar char="•"/>
            </a:pPr>
            <a:r>
              <a:rPr lang="en-US" sz="1800" dirty="0" smtClean="0"/>
              <a:t>Over each of those cables the signal was coded using Manchester encoding.</a:t>
            </a:r>
            <a:endParaRPr lang="en-US" sz="1800" dirty="0" smtClean="0"/>
          </a:p>
          <a:p>
            <a:pPr>
              <a:buFont typeface="Arial" panose="020B0604020202020204" pitchFamily="34" charset="0"/>
              <a:buChar char="•"/>
            </a:pPr>
            <a:r>
              <a:rPr lang="en-US" dirty="0" smtClean="0"/>
              <a:t>Other restriction was that no two transceivers could be more than 2.5 km apart and no path between any two transceivers could traverse more than four repeaters.</a:t>
            </a:r>
            <a:endParaRPr lang="en-US" dirty="0" smtClean="0"/>
          </a:p>
          <a:p>
            <a:pPr>
              <a:buFont typeface="Arial" panose="020B0604020202020204" pitchFamily="34" charset="0"/>
              <a:buChar char="•"/>
            </a:pPr>
            <a:r>
              <a:rPr lang="en-US" dirty="0" smtClean="0"/>
              <a:t>This limitation was impose due to the MAC protocol used.</a:t>
            </a:r>
            <a:endParaRPr lang="en-US" dirty="0" smtClean="0"/>
          </a:p>
          <a:p>
            <a:pPr>
              <a:buFont typeface="Arial" panose="020B0604020202020204" pitchFamily="34" charset="0"/>
              <a:buChar char="•"/>
            </a:pPr>
            <a:endParaRPr lang="en-US" sz="1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p:txBody>
          <a:bodyPr/>
          <a:lstStyle/>
          <a:p>
            <a:r>
              <a:rPr lang="en-US" dirty="0" smtClean="0"/>
              <a:t>The format used to send frames is shown in the figure in next slide.</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latin typeface="Arial" panose="020B0604020202020204" pitchFamily="34" charset="0"/>
                <a:cs typeface="Arial" panose="020B0604020202020204" pitchFamily="34" charset="0"/>
              </a:rPr>
              <a:t>MAC </a:t>
            </a:r>
            <a:r>
              <a:rPr lang="en-US" dirty="0" err="1" smtClean="0">
                <a:latin typeface="Arial" panose="020B0604020202020204" pitchFamily="34" charset="0"/>
                <a:cs typeface="Arial" panose="020B0604020202020204" pitchFamily="34" charset="0"/>
              </a:rPr>
              <a:t>Sublayer</a:t>
            </a:r>
            <a:r>
              <a:rPr lang="en-US" dirty="0" smtClean="0">
                <a:latin typeface="Arial" panose="020B0604020202020204" pitchFamily="34" charset="0"/>
                <a:cs typeface="Arial" panose="020B0604020202020204" pitchFamily="34" charset="0"/>
              </a:rPr>
              <a:t> Protocol (1)</a:t>
            </a:r>
            <a:endParaRPr lang="en-US" dirty="0" smtClean="0">
              <a:latin typeface="Arial" panose="020B0604020202020204" pitchFamily="34" charset="0"/>
              <a:cs typeface="Arial" panose="020B0604020202020204" pitchFamily="34" charset="0"/>
            </a:endParaRPr>
          </a:p>
        </p:txBody>
      </p:sp>
      <p:sp>
        <p:nvSpPr>
          <p:cNvPr id="25603" name="Rectangle 3"/>
          <p:cNvSpPr>
            <a:spLocks noGrp="1" noChangeArrowheads="1"/>
          </p:cNvSpPr>
          <p:nvPr>
            <p:ph idx="1"/>
          </p:nvPr>
        </p:nvSpPr>
        <p:spPr/>
        <p:txBody>
          <a:bodyPr/>
          <a:lstStyle/>
          <a:p>
            <a:pPr algn="ctr" eaLnBrk="1" hangingPunct="1">
              <a:buFontTx/>
              <a:buNone/>
            </a:pPr>
            <a:r>
              <a:rPr lang="fr-FR" smtClean="0">
                <a:latin typeface="Arial" panose="020B0604020202020204" pitchFamily="34" charset="0"/>
                <a:cs typeface="Arial" panose="020B0604020202020204" pitchFamily="34" charset="0"/>
              </a:rPr>
              <a:t>Frame formats. (a) Ethernet (DIX). (b) IEEE 802.3.</a:t>
            </a:r>
            <a:endParaRPr lang="en-US" smtClean="0">
              <a:latin typeface="Arial" panose="020B0604020202020204" pitchFamily="34" charset="0"/>
              <a:cs typeface="Arial" panose="020B0604020202020204" pitchFamily="34" charset="0"/>
            </a:endParaRPr>
          </a:p>
        </p:txBody>
      </p:sp>
      <p:pic>
        <p:nvPicPr>
          <p:cNvPr id="2560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4611" y="2180253"/>
            <a:ext cx="6642468" cy="192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p:txBody>
          <a:bodyPr/>
          <a:lstStyle/>
          <a:p>
            <a:r>
              <a:rPr lang="en-US" sz="1800" dirty="0" smtClean="0"/>
              <a:t>Format to send frames is shown in the figure in the previous slide.</a:t>
            </a:r>
            <a:endParaRPr lang="en-US" sz="1800" dirty="0" smtClean="0"/>
          </a:p>
          <a:p>
            <a:endParaRPr lang="en-US" sz="1800" dirty="0"/>
          </a:p>
          <a:p>
            <a:pPr marL="514350" indent="-514350">
              <a:buFont typeface="+mj-lt"/>
              <a:buAutoNum type="arabicPeriod"/>
            </a:pPr>
            <a:r>
              <a:rPr lang="en-US" sz="1800" dirty="0" smtClean="0"/>
              <a:t>Preamble – 8 bytes </a:t>
            </a:r>
            <a:endParaRPr lang="en-US" sz="1800" dirty="0" smtClean="0"/>
          </a:p>
          <a:p>
            <a:pPr marL="914400" lvl="1" indent="-514350"/>
            <a:r>
              <a:rPr lang="en-US" sz="1800" dirty="0" smtClean="0"/>
              <a:t>7x 10101010 and 10101011 &lt;- Start of </a:t>
            </a:r>
            <a:r>
              <a:rPr lang="en-US" sz="1800" dirty="0"/>
              <a:t>F</a:t>
            </a:r>
            <a:r>
              <a:rPr lang="en-US" sz="1800" dirty="0" smtClean="0"/>
              <a:t>rame Delimiter (802.3).</a:t>
            </a:r>
            <a:endParaRPr lang="en-US" sz="1800" dirty="0" smtClean="0"/>
          </a:p>
          <a:p>
            <a:pPr marL="914400" lvl="1" indent="-514350"/>
            <a:r>
              <a:rPr lang="en-US" sz="1800" dirty="0" smtClean="0"/>
              <a:t>The Manchester encoding of this pattern produces 10-MHz wave for 6.4 </a:t>
            </a:r>
            <a:r>
              <a:rPr lang="en-US" sz="1800" dirty="0" err="1" smtClean="0">
                <a:latin typeface="Symbol" panose="05050102010706020507" pitchFamily="18" charset="2"/>
              </a:rPr>
              <a:t>m</a:t>
            </a:r>
            <a:r>
              <a:rPr lang="en-US" sz="1800" dirty="0" err="1" smtClean="0"/>
              <a:t>sec</a:t>
            </a:r>
            <a:r>
              <a:rPr lang="en-US" sz="1800" dirty="0" smtClean="0"/>
              <a:t> – used for synchronization.</a:t>
            </a:r>
            <a:endParaRPr lang="en-US" sz="1800" dirty="0" smtClean="0"/>
          </a:p>
          <a:p>
            <a:pPr marL="914400" lvl="1" indent="-514350"/>
            <a:r>
              <a:rPr lang="en-US" sz="1800" dirty="0" smtClean="0"/>
              <a:t>The last two bits indicate the start of the frame.</a:t>
            </a:r>
            <a:endParaRPr lang="en-US" sz="1800" dirty="0" smtClean="0"/>
          </a:p>
          <a:p>
            <a:pPr marL="914400" lvl="1" indent="-514350">
              <a:buFont typeface="+mj-lt"/>
              <a:buAutoNum type="arabicPeriod"/>
            </a:pPr>
            <a:endParaRPr lang="en-US" sz="1800" dirty="0"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Classic Ethernet MAC </a:t>
            </a:r>
            <a:r>
              <a:rPr lang="en-US" dirty="0" err="1" smtClean="0"/>
              <a:t>Sublayer</a:t>
            </a:r>
            <a:r>
              <a:rPr lang="en-US" dirty="0" smtClean="0"/>
              <a:t> Protocol</a:t>
            </a:r>
            <a:endParaRPr lang="en-US" dirty="0"/>
          </a:p>
        </p:txBody>
      </p:sp>
      <p:sp>
        <p:nvSpPr>
          <p:cNvPr id="5" name="Content Placeholder 4"/>
          <p:cNvSpPr>
            <a:spLocks noGrp="1"/>
          </p:cNvSpPr>
          <p:nvPr>
            <p:ph idx="1"/>
          </p:nvPr>
        </p:nvSpPr>
        <p:spPr>
          <a:xfrm>
            <a:off x="1999800" y="1117067"/>
            <a:ext cx="5658840" cy="3223586"/>
          </a:xfrm>
        </p:spPr>
        <p:txBody>
          <a:bodyPr/>
          <a:lstStyle/>
          <a:p>
            <a:pPr marL="514350" indent="-514350">
              <a:buFont typeface="+mj-lt"/>
              <a:buAutoNum type="arabicPeriod" startAt="2"/>
            </a:pPr>
            <a:r>
              <a:rPr lang="en-US" sz="1800" dirty="0" smtClean="0"/>
              <a:t>Two addresses each 6 bytes – destination + source </a:t>
            </a:r>
            <a:endParaRPr lang="en-US" sz="1800" dirty="0" smtClean="0"/>
          </a:p>
          <a:p>
            <a:pPr marL="914400" lvl="1" indent="-514350"/>
            <a:r>
              <a:rPr lang="en-US" sz="1500" dirty="0" smtClean="0"/>
              <a:t>First bit of the destination address is 0 for ordinary addresses and 1 for group addresses.</a:t>
            </a:r>
            <a:endParaRPr lang="en-US" sz="1500" dirty="0" smtClean="0"/>
          </a:p>
          <a:p>
            <a:pPr marL="914400" lvl="1" indent="-514350"/>
            <a:r>
              <a:rPr lang="en-US" sz="1500" dirty="0" smtClean="0"/>
              <a:t>Group address allow multiple destinations to listen to a single address – </a:t>
            </a:r>
            <a:r>
              <a:rPr lang="en-US" sz="1500" b="1" dirty="0" smtClean="0">
                <a:solidFill>
                  <a:srgbClr val="FF0000"/>
                </a:solidFill>
              </a:rPr>
              <a:t>Multicasting</a:t>
            </a:r>
            <a:r>
              <a:rPr lang="en-US" sz="1500" dirty="0" smtClean="0"/>
              <a:t>.</a:t>
            </a:r>
            <a:endParaRPr lang="en-US" sz="1500" dirty="0" smtClean="0"/>
          </a:p>
          <a:p>
            <a:pPr marL="914400" lvl="1" indent="-514350"/>
            <a:r>
              <a:rPr lang="en-US" sz="1500" dirty="0" smtClean="0"/>
              <a:t>Special address consisting of all 1 is reserved for </a:t>
            </a:r>
            <a:r>
              <a:rPr lang="en-US" sz="1500" b="1" dirty="0" smtClean="0">
                <a:solidFill>
                  <a:srgbClr val="FF0000"/>
                </a:solidFill>
              </a:rPr>
              <a:t>broadcasting</a:t>
            </a:r>
            <a:r>
              <a:rPr lang="en-US" sz="1500" dirty="0" smtClean="0"/>
              <a:t>.</a:t>
            </a:r>
            <a:endParaRPr lang="en-US" sz="1500" dirty="0" smtClean="0"/>
          </a:p>
          <a:p>
            <a:pPr marL="914400" lvl="1" indent="-514350"/>
            <a:r>
              <a:rPr lang="en-US" sz="1500" dirty="0" smtClean="0"/>
              <a:t>Uniqueness of the addresses:</a:t>
            </a:r>
            <a:endParaRPr lang="en-US" sz="1500" dirty="0" smtClean="0"/>
          </a:p>
          <a:p>
            <a:pPr marL="1314450" lvl="2" indent="-514350"/>
            <a:r>
              <a:rPr lang="en-US" sz="1350" dirty="0" smtClean="0"/>
              <a:t>First 3 bytes are used for (</a:t>
            </a:r>
            <a:r>
              <a:rPr lang="en-US" sz="1350" b="1" dirty="0" smtClean="0">
                <a:solidFill>
                  <a:srgbClr val="FF0000"/>
                </a:solidFill>
              </a:rPr>
              <a:t>Organizationally Unique Identifier</a:t>
            </a:r>
            <a:r>
              <a:rPr lang="en-US" sz="1350" dirty="0" smtClean="0"/>
              <a:t>)</a:t>
            </a:r>
            <a:endParaRPr lang="en-US" sz="1350" dirty="0" smtClean="0"/>
          </a:p>
          <a:p>
            <a:pPr marL="1314450" lvl="2" indent="-514350"/>
            <a:r>
              <a:rPr lang="en-US" sz="1350" dirty="0" smtClean="0"/>
              <a:t>Blocks of 2</a:t>
            </a:r>
            <a:r>
              <a:rPr lang="en-US" sz="1350" baseline="30000" dirty="0" smtClean="0"/>
              <a:t>24</a:t>
            </a:r>
            <a:r>
              <a:rPr lang="en-US" sz="1350" dirty="0" smtClean="0"/>
              <a:t> addresses are assigned to a manufacturer.</a:t>
            </a:r>
            <a:endParaRPr lang="en-US" sz="1350" dirty="0" smtClean="0"/>
          </a:p>
          <a:p>
            <a:pPr marL="1314450" lvl="2" indent="-514350"/>
            <a:r>
              <a:rPr lang="en-US" sz="1350" dirty="0" smtClean="0"/>
              <a:t>Manufacturer assigns the last 3 bytes of the address and programs the complete address into the NIC.</a:t>
            </a:r>
            <a:endParaRPr lang="en-US" sz="1350" dirty="0" smtClean="0"/>
          </a:p>
          <a:p>
            <a:pPr marL="914400" lvl="1" indent="-514350">
              <a:buFont typeface="+mj-lt"/>
              <a:buAutoNum type="arabicPeriod"/>
            </a:pPr>
            <a:endParaRPr lang="en-US" sz="1500"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3"/>
            </a:pPr>
            <a:r>
              <a:rPr lang="en-US" sz="1800" dirty="0" smtClean="0"/>
              <a:t>Type or Length field.</a:t>
            </a:r>
            <a:endParaRPr lang="en-US" sz="1800" dirty="0" smtClean="0"/>
          </a:p>
          <a:p>
            <a:pPr marL="914400" lvl="1" indent="-514350"/>
            <a:r>
              <a:rPr lang="en-US" sz="1800" dirty="0" smtClean="0"/>
              <a:t>Depending whether the frame is Ethernet or IEEE 802.3 </a:t>
            </a:r>
            <a:endParaRPr lang="en-US" sz="1800" dirty="0" smtClean="0"/>
          </a:p>
          <a:p>
            <a:pPr marL="914400" lvl="1" indent="-514350"/>
            <a:r>
              <a:rPr lang="en-US" sz="1800" dirty="0" smtClean="0"/>
              <a:t>Ethernet uses a Type field to tell the receiver what to do with the frame.</a:t>
            </a:r>
            <a:endParaRPr lang="en-US" sz="1800" dirty="0" smtClean="0"/>
          </a:p>
          <a:p>
            <a:pPr marL="914400" lvl="1" indent="-514350"/>
            <a:r>
              <a:rPr lang="en-US" sz="18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1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5" name="Content Placeholder 4"/>
          <p:cNvSpPr>
            <a:spLocks noGrp="1"/>
          </p:cNvSpPr>
          <p:nvPr>
            <p:ph idx="1"/>
          </p:nvPr>
        </p:nvSpPr>
        <p:spPr>
          <a:xfrm>
            <a:off x="1999800" y="1215057"/>
            <a:ext cx="5658840" cy="3223586"/>
          </a:xfrm>
        </p:spPr>
        <p:txBody>
          <a:bodyPr/>
          <a:lstStyle/>
          <a:p>
            <a:pPr marL="514350" indent="-514350">
              <a:buFont typeface="+mj-lt"/>
              <a:buAutoNum type="arabicPeriod" startAt="3"/>
            </a:pPr>
            <a:r>
              <a:rPr lang="en-US" sz="1800" dirty="0" smtClean="0"/>
              <a:t>Type or Length field.</a:t>
            </a:r>
            <a:endParaRPr lang="en-US" sz="1800" dirty="0" smtClean="0"/>
          </a:p>
          <a:p>
            <a:pPr marL="914400" lvl="1" indent="-514350"/>
            <a:r>
              <a:rPr lang="en-US" sz="1800" dirty="0" smtClean="0"/>
              <a:t>Depending whether the frame is Ethernet or IEEE 802.3 </a:t>
            </a:r>
            <a:endParaRPr lang="en-US" sz="1800" dirty="0" smtClean="0"/>
          </a:p>
          <a:p>
            <a:pPr marL="914400" lvl="1" indent="-514350"/>
            <a:r>
              <a:rPr lang="en-US" sz="1800" dirty="0" smtClean="0"/>
              <a:t>Ethernet uses a Type field to tell the receiver what to do with the frame.</a:t>
            </a:r>
            <a:endParaRPr lang="en-US" sz="1800" dirty="0" smtClean="0"/>
          </a:p>
          <a:p>
            <a:pPr marL="914400" lvl="1" indent="-514350"/>
            <a:r>
              <a:rPr lang="en-US" sz="1800" dirty="0" smtClean="0"/>
              <a:t>Multiple network-layer protocols may be in use at the same time on the same machine. So when Ethernet frame arrives, the operating system has to know which one to hand the frame to. The Type field specifies which process to give the frame to. E.g. 0x0800 indicates the frame contains IPv4 packet.</a:t>
            </a:r>
            <a:endParaRPr lang="en-US" sz="1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MAC </a:t>
            </a:r>
            <a:r>
              <a:rPr lang="en-US" dirty="0" err="1">
                <a:latin typeface="Arial" panose="020B0604020202020204" pitchFamily="34" charset="0"/>
                <a:cs typeface="Arial" panose="020B0604020202020204" pitchFamily="34" charset="0"/>
              </a:rPr>
              <a:t>Sublayer</a:t>
            </a:r>
            <a:r>
              <a:rPr lang="en-US" dirty="0">
                <a:latin typeface="Arial" panose="020B0604020202020204" pitchFamily="34" charset="0"/>
                <a:cs typeface="Arial" panose="020B0604020202020204" pitchFamily="34" charset="0"/>
              </a:rPr>
              <a:t> Protocol</a:t>
            </a:r>
            <a:endParaRPr lang="en-US" dirty="0"/>
          </a:p>
        </p:txBody>
      </p:sp>
      <p:sp>
        <p:nvSpPr>
          <p:cNvPr id="3" name="Content Placeholder 2"/>
          <p:cNvSpPr>
            <a:spLocks noGrp="1"/>
          </p:cNvSpPr>
          <p:nvPr>
            <p:ph idx="1"/>
          </p:nvPr>
        </p:nvSpPr>
        <p:spPr/>
        <p:txBody>
          <a:bodyPr/>
          <a:lstStyle/>
          <a:p>
            <a:pPr lvl="1"/>
            <a:r>
              <a:rPr lang="en-US" sz="1800" dirty="0" smtClean="0"/>
              <a:t>Length of the field could be carried as well.</a:t>
            </a:r>
            <a:endParaRPr lang="en-US" sz="1800" dirty="0" smtClean="0"/>
          </a:p>
          <a:p>
            <a:pPr lvl="1"/>
            <a:r>
              <a:rPr lang="en-US" sz="1800" dirty="0" smtClean="0"/>
              <a:t>Ethernet length was determined by looking inside the data – a </a:t>
            </a:r>
            <a:r>
              <a:rPr lang="en-US" sz="1800" dirty="0"/>
              <a:t>layer </a:t>
            </a:r>
            <a:r>
              <a:rPr lang="en-US" sz="1800" dirty="0" smtClean="0"/>
              <a:t>violation.</a:t>
            </a:r>
            <a:endParaRPr lang="en-US" sz="1800" dirty="0" smtClean="0"/>
          </a:p>
          <a:p>
            <a:pPr lvl="1"/>
            <a:r>
              <a:rPr lang="en-US" sz="1800" dirty="0" smtClean="0"/>
              <a:t>Added another header for the </a:t>
            </a:r>
            <a:r>
              <a:rPr lang="en-US" sz="1800" b="1" dirty="0" smtClean="0">
                <a:solidFill>
                  <a:srgbClr val="FF0000"/>
                </a:solidFill>
              </a:rPr>
              <a:t>Logical Link Control</a:t>
            </a:r>
            <a:r>
              <a:rPr lang="en-US" sz="1800" dirty="0" smtClean="0"/>
              <a:t> (LLC) protocol within the data. It uses 8 bytes to convey the 2 bytes of protocol type information.</a:t>
            </a:r>
            <a:endParaRPr lang="en-US" sz="1800" dirty="0" smtClean="0"/>
          </a:p>
          <a:p>
            <a:pPr lvl="1"/>
            <a:r>
              <a:rPr lang="en-US" sz="1800" dirty="0" smtClean="0"/>
              <a:t>Rule: Any number greater than 0x600 can be interpreted a Type otherwise is considered to be Length. </a:t>
            </a:r>
            <a:endParaRPr lang="en-US" sz="1800" dirty="0"/>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ppt72BC.tmp</Template>
  <TotalTime>0</TotalTime>
  <Words>32435</Words>
  <Application>WPS 演示</Application>
  <PresentationFormat>On-screen Show (4:3)</PresentationFormat>
  <Paragraphs>1065</Paragraphs>
  <Slides>159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159</vt:i4>
      </vt:variant>
    </vt:vector>
  </HeadingPairs>
  <TitlesOfParts>
    <vt:vector size="169" baseType="lpstr">
      <vt:lpstr>Arial</vt:lpstr>
      <vt:lpstr>SimSun</vt:lpstr>
      <vt:lpstr>Wingdings</vt:lpstr>
      <vt:lpstr>Times New Roman</vt:lpstr>
      <vt:lpstr>Symbol</vt:lpstr>
      <vt:lpstr>Microsoft YaHei</vt:lpstr>
      <vt:lpstr>Arial Unicode MS</vt:lpstr>
      <vt:lpstr>Calibri</vt:lpstr>
      <vt:lpstr>Tannenbaum</vt:lpstr>
      <vt:lpstr>Custom Design</vt:lpstr>
      <vt:lpstr>The Medium Access Control Sublayer</vt:lpstr>
      <vt:lpstr>The Medium Access Control Sublayer</vt:lpstr>
      <vt:lpstr>The Medium Access Control Sublayer</vt:lpstr>
      <vt:lpstr>The Medium Access Control Sublayer</vt:lpstr>
      <vt:lpstr>Channel Allocation Problem</vt:lpstr>
      <vt:lpstr>Static Channel Allocation</vt:lpstr>
      <vt:lpstr>Static Channel Allocation</vt:lpstr>
      <vt:lpstr>Static Channel Allocation</vt:lpstr>
      <vt:lpstr>Static Channel Allocation</vt:lpstr>
      <vt:lpstr>Static Channel Allocation</vt:lpstr>
      <vt:lpstr>Static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Assumptions for Dynamic Channel Allocation</vt:lpstr>
      <vt:lpstr>Multiple Access Protocols</vt:lpstr>
      <vt:lpstr>ALOHA</vt:lpstr>
      <vt:lpstr>Pure ALOHA</vt:lpstr>
      <vt:lpstr>Pure ALOHA</vt:lpstr>
      <vt:lpstr>PURE ALOHA (1)</vt:lpstr>
      <vt:lpstr>Pure ALOHA</vt:lpstr>
      <vt:lpstr>Pure ALOHA</vt:lpstr>
      <vt:lpstr>Pure ALOHA</vt:lpstr>
      <vt:lpstr>Pure ALOHA</vt:lpstr>
      <vt:lpstr>ALOHA (2)</vt:lpstr>
      <vt:lpstr>Pure ALOHA</vt:lpstr>
      <vt:lpstr>Pure ALOHA</vt:lpstr>
      <vt:lpstr>ALOHA (3)</vt:lpstr>
      <vt:lpstr>Sloted ALOHA</vt:lpstr>
      <vt:lpstr>Sloted ALOHA</vt:lpstr>
      <vt:lpstr>Slotted ALOHA</vt:lpstr>
      <vt:lpstr>Carrier Sense Multiple Access Protocols</vt:lpstr>
      <vt:lpstr>Persistent and Nonpersistent CSMA</vt:lpstr>
      <vt:lpstr>Persistent and Nonpersistent CSMA</vt:lpstr>
      <vt:lpstr>Persistent and Nonpersistent CSMA</vt:lpstr>
      <vt:lpstr>Persistent and Nonpersistent CSMA</vt:lpstr>
      <vt:lpstr>Persistent and Nonpersistent CSMA</vt:lpstr>
      <vt:lpstr>Persistent and Nonpersistent CSMA</vt:lpstr>
      <vt:lpstr>CSMA with Collision Detection</vt:lpstr>
      <vt:lpstr>CSMA with Collision Detection</vt:lpstr>
      <vt:lpstr>CSMA with Collision Detection</vt:lpstr>
      <vt:lpstr>Collision-Free Protocols</vt:lpstr>
      <vt:lpstr>Collision-Free Protocols</vt:lpstr>
      <vt:lpstr>Basic Bit-Map Protocol</vt:lpstr>
      <vt:lpstr>Collision-Free Protocols (1)</vt:lpstr>
      <vt:lpstr>Bit-Map Protocol</vt:lpstr>
      <vt:lpstr>Bit-Map Protocol</vt:lpstr>
      <vt:lpstr>Token Passing</vt:lpstr>
      <vt:lpstr>Collision-Free Protocols (2)</vt:lpstr>
      <vt:lpstr>Binary Countdown</vt:lpstr>
      <vt:lpstr>Binary Countdown</vt:lpstr>
      <vt:lpstr>Binary Countdown</vt:lpstr>
      <vt:lpstr>Binary Countdown</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Limited-Contention Protocols</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The Adaptive Tree Walk Protocol</vt:lpstr>
      <vt:lpstr>Wireless LAN Protocols</vt:lpstr>
      <vt:lpstr>Wireless LAN Protocols</vt:lpstr>
      <vt:lpstr>Wireless LAN Protocols</vt:lpstr>
      <vt:lpstr>Wireless LAN Protocols</vt:lpstr>
      <vt:lpstr>Wireless LAN Protocols</vt:lpstr>
      <vt:lpstr>Wireless LAN Protocols</vt:lpstr>
      <vt:lpstr>Wireless LAN Protocols</vt:lpstr>
      <vt:lpstr>Wireless LAN Protocols (1)</vt:lpstr>
      <vt:lpstr>Wireless LAN Protocols (2)</vt:lpstr>
      <vt:lpstr>Wireless LAN Protocols</vt:lpstr>
      <vt:lpstr>Wireless LAN Protocols</vt:lpstr>
      <vt:lpstr>Wireless LAN Protocols</vt:lpstr>
      <vt:lpstr>Wireless LAN Protocols</vt:lpstr>
      <vt:lpstr>Wireless LAN Protocols (3)</vt:lpstr>
      <vt:lpstr>Wireless LAN Protocols</vt:lpstr>
      <vt:lpstr>Ethernet</vt:lpstr>
      <vt:lpstr>Ethernet</vt:lpstr>
      <vt:lpstr>Classical Ethernet</vt:lpstr>
      <vt:lpstr>Classical Ethernet</vt:lpstr>
      <vt:lpstr>Classic Ethernet Physical Layer</vt:lpstr>
      <vt:lpstr>Classical Ethernet</vt:lpstr>
      <vt:lpstr>MAC Sublayer Protocol</vt:lpstr>
      <vt:lpstr>MAC Sublayer Protocol (1)</vt:lpstr>
      <vt:lpstr>Classic Ethernet MAC Sublayer Protocol</vt:lpstr>
      <vt:lpstr>Classic Ethernet MAC Sublayer Protocol</vt:lpstr>
      <vt:lpstr>MAC Sublayer Protocol</vt:lpstr>
      <vt:lpstr>MAC Sublayer Protocol</vt:lpstr>
      <vt:lpstr>MAC Sublayer Protocol</vt:lpstr>
      <vt:lpstr>MAC Sublayer Protocol</vt:lpstr>
      <vt:lpstr>MAC Sublayer Protocol (2)</vt:lpstr>
      <vt:lpstr>MAC Sublayer Protocol</vt:lpstr>
      <vt:lpstr>MAC Sublayer Protocol</vt:lpstr>
      <vt:lpstr>Ethernet Performance</vt:lpstr>
      <vt:lpstr>Ethernet Performance</vt:lpstr>
      <vt:lpstr>Ethernet Performance</vt:lpstr>
      <vt:lpstr>Ethernet Performance</vt:lpstr>
      <vt:lpstr>Ethernet Performance</vt:lpstr>
      <vt:lpstr>Ethernet Performance</vt:lpstr>
      <vt:lpstr>Ethernet Performance</vt:lpstr>
      <vt:lpstr>Switched Ethernet</vt:lpstr>
      <vt:lpstr>Switched Ethernet (1)</vt:lpstr>
      <vt:lpstr>Switched Ethernet</vt:lpstr>
      <vt:lpstr>Switched Ethernet (2)</vt:lpstr>
      <vt:lpstr>Fast Ethernet</vt:lpstr>
      <vt:lpstr>GigaBit Ethernet</vt:lpstr>
      <vt:lpstr>Gigabit Ethernet (1)</vt:lpstr>
      <vt:lpstr>Gigabit Ethernet (2)</vt:lpstr>
      <vt:lpstr>Gigabit Ethernet (3)</vt:lpstr>
      <vt:lpstr>10 Gigabit Ethernet</vt:lpstr>
      <vt:lpstr>Wireless Lans</vt:lpstr>
      <vt:lpstr>802.11 Architecture and Protocol Stack (1)</vt:lpstr>
      <vt:lpstr>802.11 Architecture and Protocol Stack (2)</vt:lpstr>
      <vt:lpstr>802.11 Architecture and Protocol Stack (3)</vt:lpstr>
      <vt:lpstr>The 802.11 MAC Sublayer Protocol (1)</vt:lpstr>
      <vt:lpstr>The 802.11 MAC Sublayer Protocol (2)</vt:lpstr>
      <vt:lpstr>The 802.11 MAC Sublayer Protocol (3)</vt:lpstr>
      <vt:lpstr>The 802.11 MAC Sublayer Protocol (4)</vt:lpstr>
      <vt:lpstr>The 802.11 MAC Sublayer Protocol (5)</vt:lpstr>
      <vt:lpstr>802.11 Frame Structure</vt:lpstr>
      <vt:lpstr>Broadband Wireless</vt:lpstr>
      <vt:lpstr>Comparison of 802.16 with 802.11 and 3G</vt:lpstr>
      <vt:lpstr>802.16 Architecture and Protocol Stack</vt:lpstr>
      <vt:lpstr>802.16 Physical Layer</vt:lpstr>
      <vt:lpstr>802.16 MAC Sublayer Protocol</vt:lpstr>
      <vt:lpstr>802.16 Frame Structure</vt:lpstr>
      <vt:lpstr>Bluetooth</vt:lpstr>
      <vt:lpstr>Bluetooth Architecture</vt:lpstr>
      <vt:lpstr>Bluetooth Protocol Stack</vt:lpstr>
      <vt:lpstr>Bluetooth Frame Structure</vt:lpstr>
      <vt:lpstr>RFID</vt:lpstr>
      <vt:lpstr>EPC Gen 2 Architecture</vt:lpstr>
      <vt:lpstr>EPC Gen 2 Physical Layer</vt:lpstr>
      <vt:lpstr>EPC Gen 2 Tag Identification Layer</vt:lpstr>
      <vt:lpstr>Tag Identification Message Formats</vt:lpstr>
      <vt:lpstr>Data Link Layer Switching</vt:lpstr>
      <vt:lpstr>Learning Bridges (1)</vt:lpstr>
      <vt:lpstr>Learning Bridges (2)</vt:lpstr>
      <vt:lpstr>Learning Bridges (3)</vt:lpstr>
      <vt:lpstr>Spanning Tree Bridges (1)</vt:lpstr>
      <vt:lpstr>Spanning Tree Bridges (2)</vt:lpstr>
      <vt:lpstr>Poem by Radia Perlman (1985) Algorithm for Spanning Tree (1)</vt:lpstr>
      <vt:lpstr>Poem by Radia Perlman (1985) Algorithm for Spanning Tree (2)</vt:lpstr>
      <vt:lpstr>Repeaters, Hubs, Bridges, Switches, Routers, and Gateways</vt:lpstr>
      <vt:lpstr>Virtual LANs (1)</vt:lpstr>
      <vt:lpstr>Virtual LANs (2)</vt:lpstr>
      <vt:lpstr>The IEEE 802.1Q Standard (1)</vt:lpstr>
      <vt:lpstr>The IEEE 802.1Q Standard (2)</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WPS</cp:lastModifiedBy>
  <cp:revision>207</cp:revision>
  <dcterms:created xsi:type="dcterms:W3CDTF">2010-05-03T15:18:00Z</dcterms:created>
  <dcterms:modified xsi:type="dcterms:W3CDTF">2020-02-28T04:02:48Z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