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6"/>
  </p:handoutMasterIdLst>
  <p:sldIdLst>
    <p:sldId id="256" r:id="rId3"/>
    <p:sldId id="257" r:id="rId5"/>
    <p:sldId id="332" r:id="rId6"/>
    <p:sldId id="333" r:id="rId7"/>
    <p:sldId id="334" r:id="rId8"/>
    <p:sldId id="335" r:id="rId9"/>
    <p:sldId id="336" r:id="rId10"/>
    <p:sldId id="337" r:id="rId11"/>
    <p:sldId id="338" r:id="rId12"/>
    <p:sldId id="339" r:id="rId13"/>
    <p:sldId id="331" r:id="rId14"/>
    <p:sldId id="330" r:id="rId15"/>
    <p:sldId id="342" r:id="rId16"/>
    <p:sldId id="258" r:id="rId17"/>
    <p:sldId id="341" r:id="rId18"/>
    <p:sldId id="259" r:id="rId19"/>
    <p:sldId id="343" r:id="rId20"/>
    <p:sldId id="344" r:id="rId21"/>
    <p:sldId id="345" r:id="rId22"/>
    <p:sldId id="346" r:id="rId23"/>
    <p:sldId id="260" r:id="rId24"/>
    <p:sldId id="347" r:id="rId25"/>
    <p:sldId id="261" r:id="rId26"/>
    <p:sldId id="348" r:id="rId27"/>
    <p:sldId id="262" r:id="rId28"/>
    <p:sldId id="263" r:id="rId29"/>
    <p:sldId id="264" r:id="rId30"/>
    <p:sldId id="265" r:id="rId31"/>
    <p:sldId id="266" r:id="rId32"/>
    <p:sldId id="267" r:id="rId33"/>
    <p:sldId id="268" r:id="rId34"/>
    <p:sldId id="269" r:id="rId35"/>
    <p:sldId id="271" r:id="rId36"/>
    <p:sldId id="270" r:id="rId37"/>
    <p:sldId id="272" r:id="rId38"/>
    <p:sldId id="273" r:id="rId39"/>
    <p:sldId id="274" r:id="rId40"/>
    <p:sldId id="275" r:id="rId41"/>
    <p:sldId id="276" r:id="rId42"/>
    <p:sldId id="277" r:id="rId43"/>
    <p:sldId id="278" r:id="rId44"/>
    <p:sldId id="279" r:id="rId45"/>
    <p:sldId id="280" r:id="rId46"/>
    <p:sldId id="281" r:id="rId47"/>
    <p:sldId id="282" r:id="rId48"/>
    <p:sldId id="283" r:id="rId49"/>
    <p:sldId id="284" r:id="rId50"/>
    <p:sldId id="285" r:id="rId51"/>
    <p:sldId id="286" r:id="rId52"/>
    <p:sldId id="287" r:id="rId53"/>
    <p:sldId id="288" r:id="rId54"/>
    <p:sldId id="349" r:id="rId55"/>
    <p:sldId id="352" r:id="rId56"/>
    <p:sldId id="351" r:id="rId57"/>
    <p:sldId id="289" r:id="rId58"/>
    <p:sldId id="290" r:id="rId59"/>
    <p:sldId id="291" r:id="rId60"/>
    <p:sldId id="292" r:id="rId61"/>
    <p:sldId id="293" r:id="rId62"/>
    <p:sldId id="294" r:id="rId63"/>
    <p:sldId id="353" r:id="rId64"/>
    <p:sldId id="354" r:id="rId65"/>
    <p:sldId id="295" r:id="rId66"/>
    <p:sldId id="296" r:id="rId67"/>
    <p:sldId id="297" r:id="rId68"/>
    <p:sldId id="298" r:id="rId69"/>
    <p:sldId id="299" r:id="rId70"/>
    <p:sldId id="300" r:id="rId71"/>
    <p:sldId id="301" r:id="rId72"/>
    <p:sldId id="302" r:id="rId73"/>
    <p:sldId id="303" r:id="rId74"/>
    <p:sldId id="304" r:id="rId75"/>
    <p:sldId id="311" r:id="rId76"/>
    <p:sldId id="305" r:id="rId77"/>
    <p:sldId id="312" r:id="rId78"/>
    <p:sldId id="306" r:id="rId79"/>
    <p:sldId id="307" r:id="rId80"/>
    <p:sldId id="308" r:id="rId81"/>
    <p:sldId id="309" r:id="rId82"/>
    <p:sldId id="310" r:id="rId83"/>
    <p:sldId id="313" r:id="rId84"/>
    <p:sldId id="355" r:id="rId85"/>
    <p:sldId id="356" r:id="rId86"/>
    <p:sldId id="314" r:id="rId87"/>
    <p:sldId id="315" r:id="rId88"/>
    <p:sldId id="316" r:id="rId89"/>
    <p:sldId id="317" r:id="rId90"/>
    <p:sldId id="318" r:id="rId91"/>
    <p:sldId id="319" r:id="rId92"/>
    <p:sldId id="320" r:id="rId93"/>
    <p:sldId id="321" r:id="rId94"/>
    <p:sldId id="322" r:id="rId95"/>
    <p:sldId id="323" r:id="rId96"/>
    <p:sldId id="324" r:id="rId97"/>
    <p:sldId id="325" r:id="rId98"/>
    <p:sldId id="326" r:id="rId99"/>
    <p:sldId id="327" r:id="rId100"/>
    <p:sldId id="361" r:id="rId101"/>
    <p:sldId id="362" r:id="rId102"/>
    <p:sldId id="363" r:id="rId103"/>
    <p:sldId id="328" r:id="rId104"/>
    <p:sldId id="329" r:id="rId105"/>
  </p:sldIdLst>
  <p:sldSz cx="9144000" cy="5144135" type="screen16x9"/>
  <p:notesSz cx="6858000" cy="9144000"/>
  <p:defaultTextStyle>
    <a:defPPr>
      <a:defRPr lang="en-US"/>
    </a:defPPr>
    <a:lvl1pPr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CC00"/>
    <a:srgbClr val="009900"/>
    <a:srgbClr val="996600"/>
    <a:srgbClr val="66FF33"/>
    <a:srgbClr val="FF9900"/>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p:scale>
          <a:sx n="75" d="100"/>
          <a:sy n="75" d="100"/>
        </p:scale>
        <p:origin x="-366" y="-4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9" Type="http://schemas.openxmlformats.org/officeDocument/2006/relationships/tableStyles" Target="tableStyles.xml"/><Relationship Id="rId108" Type="http://schemas.openxmlformats.org/officeDocument/2006/relationships/viewProps" Target="viewProps.xml"/><Relationship Id="rId107" Type="http://schemas.openxmlformats.org/officeDocument/2006/relationships/presProps" Target="presProps.xml"/><Relationship Id="rId106" Type="http://schemas.openxmlformats.org/officeDocument/2006/relationships/handoutMaster" Target="handoutMasters/handoutMaster1.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smtClean="0">
                <a:latin typeface="Arial" panose="020B0604020202020204" pitchFamily="34" charset="0"/>
              </a:defRPr>
            </a:lvl1pPr>
          </a:lstStyle>
          <a:p>
            <a:pPr>
              <a:defRPr/>
            </a:pPr>
            <a:r>
              <a:rPr lang="en-US"/>
              <a:t>Computer Networks 2</a:t>
            </a:r>
            <a:endParaRPr lang="en-US"/>
          </a:p>
        </p:txBody>
      </p:sp>
      <p:sp>
        <p:nvSpPr>
          <p:cNvPr id="819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smtClean="0">
                <a:latin typeface="Arial" panose="020B0604020202020204" pitchFamily="34" charset="0"/>
              </a:defRPr>
            </a:lvl1pPr>
          </a:lstStyle>
          <a:p>
            <a:pPr>
              <a:defRPr/>
            </a:pPr>
            <a:fld id="{9882429D-81E0-4EFD-8052-BD895849A0D7}" type="datetime4">
              <a:rPr lang="en-US"/>
            </a:fld>
            <a:endParaRPr lang="en-US"/>
          </a:p>
        </p:txBody>
      </p:sp>
      <p:sp>
        <p:nvSpPr>
          <p:cNvPr id="819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smtClean="0">
                <a:latin typeface="Arial" panose="020B0604020202020204" pitchFamily="34" charset="0"/>
              </a:defRPr>
            </a:lvl1pPr>
          </a:lstStyle>
          <a:p>
            <a:pPr>
              <a:defRPr/>
            </a:pPr>
            <a:r>
              <a:rPr lang="en-US"/>
              <a:t>Veton Këpuska</a:t>
            </a:r>
            <a:endParaRPr lang="en-US"/>
          </a:p>
        </p:txBody>
      </p:sp>
      <p:sp>
        <p:nvSpPr>
          <p:cNvPr id="819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smtClean="0">
                <a:latin typeface="Arial" panose="020B0604020202020204" pitchFamily="34" charset="0"/>
              </a:defRPr>
            </a:lvl1pPr>
          </a:lstStyle>
          <a:p>
            <a:pPr>
              <a:defRPr/>
            </a:pPr>
            <a:fld id="{275DFA91-6205-4F70-8019-9CAB7D1302B1}"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smtClean="0">
                <a:latin typeface="Arial" panose="020B0604020202020204" pitchFamily="34" charset="0"/>
              </a:defRPr>
            </a:lvl1pPr>
          </a:lstStyle>
          <a:p>
            <a:pPr>
              <a:defRPr/>
            </a:pPr>
            <a:r>
              <a:rPr lang="en-US"/>
              <a:t>Computer Networks 2</a:t>
            </a: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smtClean="0">
                <a:latin typeface="Arial" panose="020B0604020202020204" pitchFamily="34" charset="0"/>
              </a:defRPr>
            </a:lvl1pPr>
          </a:lstStyle>
          <a:p>
            <a:pPr>
              <a:defRPr/>
            </a:pPr>
            <a:fld id="{5201671D-D63E-4E7A-AAF4-09F26FB75650}" type="datetime4">
              <a:rPr lang="en-US"/>
            </a:fld>
            <a:endParaRPr lang="en-US"/>
          </a:p>
        </p:txBody>
      </p:sp>
      <p:sp>
        <p:nvSpPr>
          <p:cNvPr id="78852" name="Rectangle 4"/>
          <p:cNvSpPr>
            <a:spLocks noGrp="1" noRot="1" noChangeAspect="1" noChangeArrowheads="1" noTextEdit="1"/>
          </p:cNvSpPr>
          <p:nvPr>
            <p:ph type="sldImg" idx="2"/>
          </p:nvPr>
        </p:nvSpPr>
        <p:spPr bwMode="auto">
          <a:xfrm>
            <a:off x="381533" y="685800"/>
            <a:ext cx="6094934"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smtClean="0"/>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smtClean="0">
                <a:latin typeface="Arial" panose="020B0604020202020204" pitchFamily="34" charset="0"/>
              </a:defRPr>
            </a:lvl1pPr>
          </a:lstStyle>
          <a:p>
            <a:pPr>
              <a:defRPr/>
            </a:pPr>
            <a:r>
              <a:rPr lang="en-US"/>
              <a:t>Veton Këpuska</a:t>
            </a: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smtClean="0">
                <a:latin typeface="Arial" panose="020B0604020202020204" pitchFamily="34" charset="0"/>
              </a:defRPr>
            </a:lvl1pPr>
          </a:lstStyle>
          <a:p>
            <a:pPr>
              <a:defRPr/>
            </a:pPr>
            <a:fld id="{A483767B-C43F-404D-BEA2-E5739CBC997C}" type="slidenum">
              <a:rPr lang="en-US"/>
            </a:fld>
            <a:endParaRPr 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a:latin typeface="Arial" panose="020B0604020202020204" pitchFamily="34" charset="0"/>
              </a:rPr>
              <a:t>Computer Networks 2</a:t>
            </a:r>
            <a:endParaRPr lang="en-US">
              <a:latin typeface="Arial" panose="020B0604020202020204" pitchFamily="34" charset="0"/>
            </a:endParaRPr>
          </a:p>
        </p:txBody>
      </p:sp>
      <p:sp>
        <p:nvSpPr>
          <p:cNvPr id="79875" name="Rectangle 3"/>
          <p:cNvSpPr>
            <a:spLocks noGrp="1" noChangeArrowheads="1"/>
          </p:cNvSpPr>
          <p:nvPr>
            <p:ph type="dt" sz="quarter" idx="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68BEA46F-96E8-4D97-986C-4806DF8FF592}" type="datetime4">
              <a:rPr lang="en-US">
                <a:latin typeface="Arial" panose="020B0604020202020204" pitchFamily="34" charset="0"/>
              </a:rPr>
            </a:fld>
            <a:endParaRPr lang="en-US">
              <a:latin typeface="Arial" panose="020B0604020202020204" pitchFamily="34" charset="0"/>
            </a:endParaRPr>
          </a:p>
        </p:txBody>
      </p:sp>
      <p:sp>
        <p:nvSpPr>
          <p:cNvPr id="79876" name="Rectangle 6"/>
          <p:cNvSpPr>
            <a:spLocks noGrp="1" noChangeArrowheads="1"/>
          </p:cNvSpPr>
          <p:nvPr>
            <p:ph type="ftr" sz="quarter" idx="4"/>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a:latin typeface="Arial" panose="020B0604020202020204" pitchFamily="34" charset="0"/>
              </a:rPr>
              <a:t>Veton Këpuska</a:t>
            </a:r>
            <a:endParaRPr lang="en-US">
              <a:latin typeface="Arial" panose="020B0604020202020204" pitchFamily="34" charset="0"/>
            </a:endParaRPr>
          </a:p>
        </p:txBody>
      </p:sp>
      <p:sp>
        <p:nvSpPr>
          <p:cNvPr id="79877" name="Rectangle 7"/>
          <p:cNvSpPr>
            <a:spLocks noGrp="1" noChangeArrowheads="1"/>
          </p:cNvSpPr>
          <p:nvPr>
            <p:ph type="sldNum" sz="quarter" idx="5"/>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E7F53E68-8B07-47E0-9744-06D273E197F9}" type="slidenum">
              <a:rPr lang="en-US">
                <a:latin typeface="Arial" panose="020B0604020202020204" pitchFamily="34" charset="0"/>
              </a:rPr>
            </a:fld>
            <a:endParaRPr lang="en-US">
              <a:latin typeface="Arial" panose="020B0604020202020204" pitchFamily="34" charset="0"/>
            </a:endParaRPr>
          </a:p>
        </p:txBody>
      </p:sp>
      <p:sp>
        <p:nvSpPr>
          <p:cNvPr id="79878" name="Rectangle 2"/>
          <p:cNvSpPr>
            <a:spLocks noGrp="1" noRot="1" noChangeAspect="1" noChangeArrowheads="1" noTextEdit="1"/>
          </p:cNvSpPr>
          <p:nvPr>
            <p:ph type="sldImg"/>
          </p:nvPr>
        </p:nvSpPr>
        <p:spPr/>
      </p:sp>
      <p:sp>
        <p:nvSpPr>
          <p:cNvPr id="79879"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1795777"/>
            <a:ext cx="7772400" cy="8216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US" sz="100"/>
          </a:p>
        </p:txBody>
      </p:sp>
      <p:sp>
        <p:nvSpPr>
          <p:cNvPr id="5122" name="Rectangle 2"/>
          <p:cNvSpPr>
            <a:spLocks noGrp="1" noChangeArrowheads="1"/>
          </p:cNvSpPr>
          <p:nvPr>
            <p:ph type="ctrTitle"/>
          </p:nvPr>
        </p:nvSpPr>
        <p:spPr>
          <a:xfrm>
            <a:off x="685800" y="743080"/>
            <a:ext cx="7772400" cy="1028880"/>
          </a:xfrm>
        </p:spPr>
        <p:txBody>
          <a:bodyPr/>
          <a:lstStyle>
            <a:lvl1pPr>
              <a:defRPr sz="4050" b="1">
                <a:solidFill>
                  <a:srgbClr val="7030A0"/>
                </a:solidFill>
                <a:latin typeface="Stencil" panose="040409050D0802020404" pitchFamily="82" charset="0"/>
              </a:defRPr>
            </a:lvl1pPr>
          </a:lstStyle>
          <a:p>
            <a:pPr lvl="0"/>
            <a:r>
              <a:rPr lang="en-US" noProof="0" dirty="0" smtClean="0"/>
              <a:t>Click to edit Master title style</a:t>
            </a:r>
            <a:endParaRPr lang="en-US" noProof="0" dirty="0" smtClean="0"/>
          </a:p>
        </p:txBody>
      </p:sp>
      <p:sp>
        <p:nvSpPr>
          <p:cNvPr id="5123" name="Rectangle 3"/>
          <p:cNvSpPr>
            <a:spLocks noGrp="1" noChangeArrowheads="1"/>
          </p:cNvSpPr>
          <p:nvPr>
            <p:ph type="subTitle" idx="1"/>
          </p:nvPr>
        </p:nvSpPr>
        <p:spPr>
          <a:xfrm>
            <a:off x="1447800" y="2572200"/>
            <a:ext cx="7010400" cy="1200360"/>
          </a:xfrm>
        </p:spPr>
        <p:txBody>
          <a:bodyPr/>
          <a:lstStyle>
            <a:lvl1pPr marL="0" indent="0">
              <a:buFont typeface="Wingdings" panose="05000000000000000000" pitchFamily="2" charset="2"/>
              <a:buNone/>
              <a:defRPr sz="2100" b="1">
                <a:solidFill>
                  <a:srgbClr val="000099"/>
                </a:solidFill>
              </a:defRPr>
            </a:lvl1pPr>
          </a:lstStyle>
          <a:p>
            <a:pPr lvl="0"/>
            <a:r>
              <a:rPr lang="en-US" noProof="0" dirty="0" smtClean="0"/>
              <a:t>Click to edit Master subtitle style</a:t>
            </a:r>
            <a:endParaRPr lang="en-US" noProof="0" dirty="0" smtClean="0"/>
          </a:p>
        </p:txBody>
      </p:sp>
      <p:sp>
        <p:nvSpPr>
          <p:cNvPr id="5" name="Rectangle 4"/>
          <p:cNvSpPr>
            <a:spLocks noGrp="1" noChangeArrowheads="1"/>
          </p:cNvSpPr>
          <p:nvPr>
            <p:ph type="dt" sz="half" idx="10"/>
          </p:nvPr>
        </p:nvSpPr>
        <p:spPr>
          <a:xfrm>
            <a:off x="685800" y="4687120"/>
            <a:ext cx="1905000" cy="342960"/>
          </a:xfrm>
        </p:spPr>
        <p:txBody>
          <a:bodyPr/>
          <a:lstStyle>
            <a:lvl1pPr>
              <a:defRPr smtClean="0"/>
            </a:lvl1pPr>
          </a:lstStyle>
          <a:p>
            <a:pPr>
              <a:defRPr/>
            </a:pPr>
            <a:fld id="{12716144-174C-4C35-90DC-B2552511CBFA}" type="datetime4">
              <a:rPr lang="en-US"/>
            </a:fld>
            <a:endParaRPr lang="en-US"/>
          </a:p>
        </p:txBody>
      </p:sp>
      <p:sp>
        <p:nvSpPr>
          <p:cNvPr id="6" name="Rectangle 5"/>
          <p:cNvSpPr>
            <a:spLocks noGrp="1" noChangeArrowheads="1"/>
          </p:cNvSpPr>
          <p:nvPr>
            <p:ph type="ftr" sz="quarter" idx="11"/>
          </p:nvPr>
        </p:nvSpPr>
        <p:spPr>
          <a:xfrm>
            <a:off x="3124200" y="4687120"/>
            <a:ext cx="2895600" cy="342960"/>
          </a:xfrm>
        </p:spPr>
        <p:txBody>
          <a:bodyPr/>
          <a:lstStyle>
            <a:lvl1pPr>
              <a:defRPr smtClean="0"/>
            </a:lvl1pPr>
          </a:lstStyle>
          <a:p>
            <a:pPr>
              <a:defRPr/>
            </a:pPr>
            <a:r>
              <a:rPr lang="en-US"/>
              <a:t>Veton Këpuska</a:t>
            </a:r>
            <a:endParaRPr lang="en-US"/>
          </a:p>
        </p:txBody>
      </p:sp>
      <p:sp>
        <p:nvSpPr>
          <p:cNvPr id="7" name="Rectangle 6"/>
          <p:cNvSpPr>
            <a:spLocks noGrp="1" noChangeArrowheads="1"/>
          </p:cNvSpPr>
          <p:nvPr>
            <p:ph type="sldNum" sz="quarter" idx="12"/>
          </p:nvPr>
        </p:nvSpPr>
        <p:spPr>
          <a:xfrm>
            <a:off x="6553200" y="4687120"/>
            <a:ext cx="1905000" cy="342960"/>
          </a:xfrm>
        </p:spPr>
        <p:txBody>
          <a:bodyPr/>
          <a:lstStyle>
            <a:lvl1pPr>
              <a:defRPr smtClean="0"/>
            </a:lvl1pPr>
          </a:lstStyle>
          <a:p>
            <a:pPr>
              <a:defRPr/>
            </a:pPr>
            <a:fld id="{74F33190-9D20-4242-8714-D7658AA4BB6B}"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fld id="{6261B37E-12DC-416F-83AF-AA94A4E80533}" type="datetime4">
              <a:rPr lang="en-US"/>
            </a:fld>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Veton Këpuska</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E73CCC60-70E2-46AE-B6C3-7331D04FE589}"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228640"/>
            <a:ext cx="2001837" cy="428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228640"/>
            <a:ext cx="5854700" cy="42870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fld id="{D649BBEB-77D4-41FD-8C8E-19B82F350A7D}" type="datetime4">
              <a:rPr lang="en-US"/>
            </a:fld>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Veton Këpuska</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05CDF8AA-405E-4178-BE78-C41C8B2F3655}"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228640"/>
            <a:ext cx="8001000" cy="91217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314680"/>
            <a:ext cx="3924300" cy="320096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4643438" y="1314680"/>
            <a:ext cx="3924300" cy="154332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4643438" y="2972320"/>
            <a:ext cx="3924300" cy="154332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Rectangle 6"/>
          <p:cNvSpPr>
            <a:spLocks noGrp="1" noChangeArrowheads="1"/>
          </p:cNvSpPr>
          <p:nvPr>
            <p:ph type="dt" sz="half" idx="10"/>
          </p:nvPr>
        </p:nvSpPr>
        <p:spPr/>
        <p:txBody>
          <a:bodyPr/>
          <a:lstStyle>
            <a:lvl1pPr>
              <a:defRPr/>
            </a:lvl1pPr>
          </a:lstStyle>
          <a:p>
            <a:pPr>
              <a:defRPr/>
            </a:pPr>
            <a:fld id="{7EE88814-4174-4455-A96D-807C81789BD4}" type="datetime4">
              <a:rPr lang="en-US"/>
            </a:fld>
            <a:endParaRPr lang="en-US"/>
          </a:p>
        </p:txBody>
      </p:sp>
      <p:sp>
        <p:nvSpPr>
          <p:cNvPr id="7" name="Rectangle 7"/>
          <p:cNvSpPr>
            <a:spLocks noGrp="1" noChangeArrowheads="1"/>
          </p:cNvSpPr>
          <p:nvPr>
            <p:ph type="ftr" sz="quarter" idx="11"/>
          </p:nvPr>
        </p:nvSpPr>
        <p:spPr/>
        <p:txBody>
          <a:bodyPr/>
          <a:lstStyle>
            <a:lvl1pPr>
              <a:defRPr/>
            </a:lvl1pPr>
          </a:lstStyle>
          <a:p>
            <a:pPr>
              <a:defRPr/>
            </a:pPr>
            <a:r>
              <a:rPr lang="en-US"/>
              <a:t>Veton Këpuska</a:t>
            </a:r>
            <a:endParaRPr lang="en-US"/>
          </a:p>
        </p:txBody>
      </p:sp>
      <p:sp>
        <p:nvSpPr>
          <p:cNvPr id="8" name="Rectangle 8"/>
          <p:cNvSpPr>
            <a:spLocks noGrp="1" noChangeArrowheads="1"/>
          </p:cNvSpPr>
          <p:nvPr>
            <p:ph type="sldNum" sz="quarter" idx="12"/>
          </p:nvPr>
        </p:nvSpPr>
        <p:spPr/>
        <p:txBody>
          <a:bodyPr/>
          <a:lstStyle>
            <a:lvl1pPr>
              <a:defRPr/>
            </a:lvl1pPr>
          </a:lstStyle>
          <a:p>
            <a:pPr>
              <a:defRPr/>
            </a:pPr>
            <a:fld id="{EA7E8B0F-4377-48CC-99A8-ABA8DA8F7042}"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228640"/>
            <a:ext cx="8001000" cy="91217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314680"/>
            <a:ext cx="3924300" cy="320096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3438" y="1314680"/>
            <a:ext cx="3924300" cy="320096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6"/>
          <p:cNvSpPr>
            <a:spLocks noGrp="1" noChangeArrowheads="1"/>
          </p:cNvSpPr>
          <p:nvPr>
            <p:ph type="dt" sz="half" idx="10"/>
          </p:nvPr>
        </p:nvSpPr>
        <p:spPr/>
        <p:txBody>
          <a:bodyPr/>
          <a:lstStyle>
            <a:lvl1pPr>
              <a:defRPr/>
            </a:lvl1pPr>
          </a:lstStyle>
          <a:p>
            <a:pPr>
              <a:defRPr/>
            </a:pPr>
            <a:fld id="{78D0555C-B6C0-4DEA-9DC8-8464BFE7B909}" type="datetime4">
              <a:rPr lang="en-US"/>
            </a:fld>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Veton Këpuska</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31D0FA52-38A5-446C-94ED-DAF9369C3A8C}"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Rectangle 6"/>
          <p:cNvSpPr>
            <a:spLocks noGrp="1" noChangeArrowheads="1"/>
          </p:cNvSpPr>
          <p:nvPr>
            <p:ph type="dt" sz="half" idx="10"/>
          </p:nvPr>
        </p:nvSpPr>
        <p:spPr/>
        <p:txBody>
          <a:bodyPr/>
          <a:lstStyle>
            <a:lvl1pPr>
              <a:defRPr/>
            </a:lvl1pPr>
          </a:lstStyle>
          <a:p>
            <a:pPr>
              <a:defRPr/>
            </a:pPr>
            <a:fld id="{B33B72E9-7CDB-4C26-8E14-F44097C624BE}" type="datetime4">
              <a:rPr lang="en-US"/>
            </a:fld>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Veton Këpuska</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3014F73C-285E-420C-A984-DFCA3D858D9B}"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753"/>
            <a:ext cx="7772400" cy="102173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416"/>
            <a:ext cx="7772400" cy="112533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8035" indent="0">
              <a:buNone/>
              <a:defRPr sz="1050"/>
            </a:lvl7pPr>
            <a:lvl8pPr marL="2400935" indent="0">
              <a:buNone/>
              <a:defRPr sz="1050"/>
            </a:lvl8pPr>
            <a:lvl9pPr marL="2743835" indent="0">
              <a:buNone/>
              <a:defRPr sz="1050"/>
            </a:lvl9pPr>
          </a:lstStyle>
          <a:p>
            <a:pPr lvl="0"/>
            <a:r>
              <a:rPr lang="en-US" smtClean="0"/>
              <a:t>Click to edit Master text styles</a:t>
            </a:r>
            <a:endParaRPr lang="en-US" smtClean="0"/>
          </a:p>
        </p:txBody>
      </p:sp>
      <p:sp>
        <p:nvSpPr>
          <p:cNvPr id="4" name="Rectangle 6"/>
          <p:cNvSpPr>
            <a:spLocks noGrp="1" noChangeArrowheads="1"/>
          </p:cNvSpPr>
          <p:nvPr>
            <p:ph type="dt" sz="half" idx="10"/>
          </p:nvPr>
        </p:nvSpPr>
        <p:spPr/>
        <p:txBody>
          <a:bodyPr/>
          <a:lstStyle>
            <a:lvl1pPr>
              <a:defRPr/>
            </a:lvl1pPr>
          </a:lstStyle>
          <a:p>
            <a:pPr>
              <a:defRPr/>
            </a:pPr>
            <a:fld id="{83AE6219-2FB7-4D19-8369-6FB39730545E}" type="datetime4">
              <a:rPr lang="en-US"/>
            </a:fld>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Veton Këpuska</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F732055F-EC13-4560-AE3D-72D50BB051B2}"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314680"/>
            <a:ext cx="3924300" cy="320096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3438" y="1314680"/>
            <a:ext cx="3924300" cy="320096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6"/>
          <p:cNvSpPr>
            <a:spLocks noGrp="1" noChangeArrowheads="1"/>
          </p:cNvSpPr>
          <p:nvPr>
            <p:ph type="dt" sz="half" idx="10"/>
          </p:nvPr>
        </p:nvSpPr>
        <p:spPr/>
        <p:txBody>
          <a:bodyPr/>
          <a:lstStyle>
            <a:lvl1pPr>
              <a:defRPr/>
            </a:lvl1pPr>
          </a:lstStyle>
          <a:p>
            <a:pPr>
              <a:defRPr/>
            </a:pPr>
            <a:fld id="{F3CC8CB0-DCE6-4326-8FEE-DF1E2DE70A84}" type="datetime4">
              <a:rPr lang="en-US"/>
            </a:fld>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Veton Këpuska</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5B9720AE-84A2-43F1-9A99-1BAC12A091FF}"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6015"/>
            <a:ext cx="8229600" cy="857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536"/>
            <a:ext cx="4040188"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631442"/>
            <a:ext cx="4040188"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151536"/>
            <a:ext cx="4041775" cy="47990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1631442"/>
            <a:ext cx="4041775" cy="2963984"/>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Rectangle 6"/>
          <p:cNvSpPr>
            <a:spLocks noGrp="1" noChangeArrowheads="1"/>
          </p:cNvSpPr>
          <p:nvPr>
            <p:ph type="dt" sz="half" idx="10"/>
          </p:nvPr>
        </p:nvSpPr>
        <p:spPr/>
        <p:txBody>
          <a:bodyPr/>
          <a:lstStyle>
            <a:lvl1pPr>
              <a:defRPr/>
            </a:lvl1pPr>
          </a:lstStyle>
          <a:p>
            <a:pPr>
              <a:defRPr/>
            </a:pPr>
            <a:fld id="{AECDCAF2-3993-42BB-8FA0-95003F84DB56}" type="datetime4">
              <a:rPr lang="en-US"/>
            </a:fld>
            <a:endParaRPr lang="en-US"/>
          </a:p>
        </p:txBody>
      </p:sp>
      <p:sp>
        <p:nvSpPr>
          <p:cNvPr id="8" name="Rectangle 7"/>
          <p:cNvSpPr>
            <a:spLocks noGrp="1" noChangeArrowheads="1"/>
          </p:cNvSpPr>
          <p:nvPr>
            <p:ph type="ftr" sz="quarter" idx="11"/>
          </p:nvPr>
        </p:nvSpPr>
        <p:spPr/>
        <p:txBody>
          <a:bodyPr/>
          <a:lstStyle>
            <a:lvl1pPr>
              <a:defRPr/>
            </a:lvl1pPr>
          </a:lstStyle>
          <a:p>
            <a:pPr>
              <a:defRPr/>
            </a:pPr>
            <a:r>
              <a:rPr lang="en-US"/>
              <a:t>Veton Këpuska</a:t>
            </a:r>
            <a:endParaRPr lang="en-US"/>
          </a:p>
        </p:txBody>
      </p:sp>
      <p:sp>
        <p:nvSpPr>
          <p:cNvPr id="9" name="Rectangle 8"/>
          <p:cNvSpPr>
            <a:spLocks noGrp="1" noChangeArrowheads="1"/>
          </p:cNvSpPr>
          <p:nvPr>
            <p:ph type="sldNum" sz="quarter" idx="12"/>
          </p:nvPr>
        </p:nvSpPr>
        <p:spPr/>
        <p:txBody>
          <a:bodyPr/>
          <a:lstStyle>
            <a:lvl1pPr>
              <a:defRPr/>
            </a:lvl1pPr>
          </a:lstStyle>
          <a:p>
            <a:pPr>
              <a:defRPr/>
            </a:pPr>
            <a:fld id="{102C47E4-BB04-4595-888E-5EFC3592F26F}"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p:txBody>
          <a:bodyPr/>
          <a:lstStyle>
            <a:lvl1pPr>
              <a:defRPr/>
            </a:lvl1pPr>
          </a:lstStyle>
          <a:p>
            <a:pPr>
              <a:defRPr/>
            </a:pPr>
            <a:fld id="{D7468BDB-064F-4B64-8E00-90C00C2B978E}" type="datetime4">
              <a:rPr lang="en-US"/>
            </a:fld>
            <a:endParaRPr lang="en-US"/>
          </a:p>
        </p:txBody>
      </p:sp>
      <p:sp>
        <p:nvSpPr>
          <p:cNvPr id="4" name="Rectangle 7"/>
          <p:cNvSpPr>
            <a:spLocks noGrp="1" noChangeArrowheads="1"/>
          </p:cNvSpPr>
          <p:nvPr>
            <p:ph type="ftr" sz="quarter" idx="11"/>
          </p:nvPr>
        </p:nvSpPr>
        <p:spPr/>
        <p:txBody>
          <a:bodyPr/>
          <a:lstStyle>
            <a:lvl1pPr>
              <a:defRPr/>
            </a:lvl1pPr>
          </a:lstStyle>
          <a:p>
            <a:pPr>
              <a:defRPr/>
            </a:pPr>
            <a:r>
              <a:rPr lang="en-US"/>
              <a:t>Veton Këpuska</a:t>
            </a:r>
            <a:endParaRPr lang="en-US"/>
          </a:p>
        </p:txBody>
      </p:sp>
      <p:sp>
        <p:nvSpPr>
          <p:cNvPr id="5" name="Rectangle 8"/>
          <p:cNvSpPr>
            <a:spLocks noGrp="1" noChangeArrowheads="1"/>
          </p:cNvSpPr>
          <p:nvPr>
            <p:ph type="sldNum" sz="quarter" idx="12"/>
          </p:nvPr>
        </p:nvSpPr>
        <p:spPr/>
        <p:txBody>
          <a:bodyPr/>
          <a:lstStyle>
            <a:lvl1pPr>
              <a:defRPr/>
            </a:lvl1pPr>
          </a:lstStyle>
          <a:p>
            <a:pPr>
              <a:defRPr/>
            </a:pPr>
            <a:fld id="{8B5A9103-0784-478D-88BF-A1BA81E307BE}"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7D675BB7-F87E-415D-A3BF-A02F2ED005F1}" type="datetime4">
              <a:rPr lang="en-US"/>
            </a:fld>
            <a:endParaRPr lang="en-US"/>
          </a:p>
        </p:txBody>
      </p:sp>
      <p:sp>
        <p:nvSpPr>
          <p:cNvPr id="3" name="Rectangle 7"/>
          <p:cNvSpPr>
            <a:spLocks noGrp="1" noChangeArrowheads="1"/>
          </p:cNvSpPr>
          <p:nvPr>
            <p:ph type="ftr" sz="quarter" idx="11"/>
          </p:nvPr>
        </p:nvSpPr>
        <p:spPr/>
        <p:txBody>
          <a:bodyPr/>
          <a:lstStyle>
            <a:lvl1pPr>
              <a:defRPr/>
            </a:lvl1pPr>
          </a:lstStyle>
          <a:p>
            <a:pPr>
              <a:defRPr/>
            </a:pPr>
            <a:r>
              <a:rPr lang="en-US"/>
              <a:t>Veton Këpuska</a:t>
            </a:r>
            <a:endParaRPr lang="en-US"/>
          </a:p>
        </p:txBody>
      </p:sp>
      <p:sp>
        <p:nvSpPr>
          <p:cNvPr id="4" name="Rectangle 8"/>
          <p:cNvSpPr>
            <a:spLocks noGrp="1" noChangeArrowheads="1"/>
          </p:cNvSpPr>
          <p:nvPr>
            <p:ph type="sldNum" sz="quarter" idx="12"/>
          </p:nvPr>
        </p:nvSpPr>
        <p:spPr/>
        <p:txBody>
          <a:bodyPr/>
          <a:lstStyle>
            <a:lvl1pPr>
              <a:defRPr/>
            </a:lvl1pPr>
          </a:lstStyle>
          <a:p>
            <a:pPr>
              <a:defRPr/>
            </a:pPr>
            <a:fld id="{F85D76D7-3CF2-4001-8024-6B4789F2C596}"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823"/>
            <a:ext cx="3008313" cy="871690"/>
          </a:xfrm>
        </p:spPr>
        <p:txBody>
          <a:bodyPr/>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04823"/>
            <a:ext cx="5111750" cy="43906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076513"/>
            <a:ext cx="3008313" cy="351891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en-US" smtClean="0"/>
              <a:t>Click to edit Master text styles</a:t>
            </a:r>
            <a:endParaRPr lang="en-US" smtClean="0"/>
          </a:p>
        </p:txBody>
      </p:sp>
      <p:sp>
        <p:nvSpPr>
          <p:cNvPr id="5" name="Rectangle 6"/>
          <p:cNvSpPr>
            <a:spLocks noGrp="1" noChangeArrowheads="1"/>
          </p:cNvSpPr>
          <p:nvPr>
            <p:ph type="dt" sz="half" idx="10"/>
          </p:nvPr>
        </p:nvSpPr>
        <p:spPr/>
        <p:txBody>
          <a:bodyPr/>
          <a:lstStyle>
            <a:lvl1pPr>
              <a:defRPr/>
            </a:lvl1pPr>
          </a:lstStyle>
          <a:p>
            <a:pPr>
              <a:defRPr/>
            </a:pPr>
            <a:fld id="{808916C5-7376-43EE-8AE3-778CFED013B9}" type="datetime4">
              <a:rPr lang="en-US"/>
            </a:fld>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Veton Këpuska</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770C19D2-5FEB-47C2-92DA-BE079B939CD3}"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1080"/>
            <a:ext cx="5486400" cy="425128"/>
          </a:xfrm>
        </p:spPr>
        <p:txBody>
          <a:bodyPr/>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662"/>
            <a:ext cx="5486400" cy="308664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pPr lvl="0"/>
            <a:endParaRPr lang="en-US" noProof="0" smtClean="0"/>
          </a:p>
        </p:txBody>
      </p:sp>
      <p:sp>
        <p:nvSpPr>
          <p:cNvPr id="4" name="Text Placeholder 3"/>
          <p:cNvSpPr>
            <a:spLocks noGrp="1"/>
          </p:cNvSpPr>
          <p:nvPr>
            <p:ph type="body" sz="half" idx="2"/>
          </p:nvPr>
        </p:nvSpPr>
        <p:spPr>
          <a:xfrm>
            <a:off x="1792288" y="4026208"/>
            <a:ext cx="5486400" cy="60375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8035" indent="0">
              <a:buNone/>
              <a:defRPr sz="675"/>
            </a:lvl7pPr>
            <a:lvl8pPr marL="2400935" indent="0">
              <a:buNone/>
              <a:defRPr sz="675"/>
            </a:lvl8pPr>
            <a:lvl9pPr marL="2743835" indent="0">
              <a:buNone/>
              <a:defRPr sz="675"/>
            </a:lvl9pPr>
          </a:lstStyle>
          <a:p>
            <a:pPr lvl="0"/>
            <a:r>
              <a:rPr lang="en-US" smtClean="0"/>
              <a:t>Click to edit Master text styles</a:t>
            </a:r>
            <a:endParaRPr lang="en-US" smtClean="0"/>
          </a:p>
        </p:txBody>
      </p:sp>
      <p:sp>
        <p:nvSpPr>
          <p:cNvPr id="5" name="Rectangle 6"/>
          <p:cNvSpPr>
            <a:spLocks noGrp="1" noChangeArrowheads="1"/>
          </p:cNvSpPr>
          <p:nvPr>
            <p:ph type="dt" sz="half" idx="10"/>
          </p:nvPr>
        </p:nvSpPr>
        <p:spPr/>
        <p:txBody>
          <a:bodyPr/>
          <a:lstStyle>
            <a:lvl1pPr>
              <a:defRPr/>
            </a:lvl1pPr>
          </a:lstStyle>
          <a:p>
            <a:pPr>
              <a:defRPr/>
            </a:pPr>
            <a:fld id="{A33F8AAD-058D-4E0E-A138-F99F40FC07EE}" type="datetime4">
              <a:rPr lang="en-US"/>
            </a:fld>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Veton Këpuska</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633B4738-C318-49A1-B42E-E2007A5BA2CF}"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228640"/>
            <a:ext cx="8001000" cy="91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en-US" smtClean="0"/>
              <a:t>Click to edit Master title style</a:t>
            </a:r>
            <a:endParaRPr lang="en-US" smtClean="0"/>
          </a:p>
        </p:txBody>
      </p:sp>
      <p:sp>
        <p:nvSpPr>
          <p:cNvPr id="1027" name="Rectangle 3"/>
          <p:cNvSpPr>
            <a:spLocks noGrp="1" noChangeArrowheads="1"/>
          </p:cNvSpPr>
          <p:nvPr>
            <p:ph type="body" idx="1"/>
          </p:nvPr>
        </p:nvSpPr>
        <p:spPr bwMode="auto">
          <a:xfrm>
            <a:off x="566738" y="1314680"/>
            <a:ext cx="8001000" cy="3200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28" name="AutoShape 4"/>
          <p:cNvSpPr>
            <a:spLocks noChangeArrowheads="1"/>
          </p:cNvSpPr>
          <p:nvPr/>
        </p:nvSpPr>
        <p:spPr bwMode="auto">
          <a:xfrm>
            <a:off x="609600" y="1175353"/>
            <a:ext cx="7958138" cy="8216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US" sz="100"/>
          </a:p>
        </p:txBody>
      </p:sp>
      <p:sp>
        <p:nvSpPr>
          <p:cNvPr id="1029" name="Line 5"/>
          <p:cNvSpPr>
            <a:spLocks noChangeShapeType="1"/>
          </p:cNvSpPr>
          <p:nvPr/>
        </p:nvSpPr>
        <p:spPr bwMode="auto">
          <a:xfrm flipV="1">
            <a:off x="609600" y="4629960"/>
            <a:ext cx="7924800" cy="0"/>
          </a:xfrm>
          <a:prstGeom prst="line">
            <a:avLst/>
          </a:prstGeom>
          <a:noFill/>
          <a:ln w="317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
          </a:p>
        </p:txBody>
      </p:sp>
      <p:sp>
        <p:nvSpPr>
          <p:cNvPr id="4102" name="Rectangle 6"/>
          <p:cNvSpPr>
            <a:spLocks noGrp="1" noChangeArrowheads="1"/>
          </p:cNvSpPr>
          <p:nvPr>
            <p:ph type="dt" sz="half" idx="2"/>
          </p:nvPr>
        </p:nvSpPr>
        <p:spPr bwMode="auto">
          <a:xfrm>
            <a:off x="609600" y="4684738"/>
            <a:ext cx="1981200" cy="3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900" smtClean="0"/>
            </a:lvl1pPr>
          </a:lstStyle>
          <a:p>
            <a:pPr>
              <a:defRPr/>
            </a:pPr>
            <a:fld id="{222369C2-7428-495F-BFD5-4BB28E79A9FD}" type="datetime4">
              <a:rPr lang="en-US"/>
            </a:fld>
            <a:endParaRPr lang="en-US"/>
          </a:p>
        </p:txBody>
      </p:sp>
      <p:sp>
        <p:nvSpPr>
          <p:cNvPr id="4103" name="Rectangle 7"/>
          <p:cNvSpPr>
            <a:spLocks noGrp="1" noChangeArrowheads="1"/>
          </p:cNvSpPr>
          <p:nvPr>
            <p:ph type="ftr" sz="quarter" idx="3"/>
          </p:nvPr>
        </p:nvSpPr>
        <p:spPr bwMode="auto">
          <a:xfrm>
            <a:off x="3124200" y="4684738"/>
            <a:ext cx="2895600" cy="3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900" smtClean="0"/>
            </a:lvl1pPr>
          </a:lstStyle>
          <a:p>
            <a:pPr>
              <a:defRPr/>
            </a:pPr>
            <a:r>
              <a:rPr lang="en-US"/>
              <a:t>Veton Këpuska</a:t>
            </a:r>
            <a:endParaRPr lang="en-US"/>
          </a:p>
        </p:txBody>
      </p:sp>
      <p:sp>
        <p:nvSpPr>
          <p:cNvPr id="4104" name="Rectangle 8"/>
          <p:cNvSpPr>
            <a:spLocks noGrp="1" noChangeArrowheads="1"/>
          </p:cNvSpPr>
          <p:nvPr>
            <p:ph type="sldNum" sz="quarter" idx="4"/>
          </p:nvPr>
        </p:nvSpPr>
        <p:spPr bwMode="auto">
          <a:xfrm>
            <a:off x="6553200" y="4684738"/>
            <a:ext cx="1981200" cy="3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900" smtClean="0"/>
            </a:lvl1pPr>
          </a:lstStyle>
          <a:p>
            <a:pPr>
              <a:defRPr/>
            </a:pPr>
            <a:fld id="{8D0F27BE-0891-4DB0-AB22-BD85BF34BF1B}"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p:txStyles>
    <p:titleStyle>
      <a:lvl1pPr algn="l" rtl="0" eaLnBrk="0" fontAlgn="base" hangingPunct="0">
        <a:spcBef>
          <a:spcPct val="0"/>
        </a:spcBef>
        <a:spcAft>
          <a:spcPct val="0"/>
        </a:spcAft>
        <a:defRPr sz="3000">
          <a:solidFill>
            <a:srgbClr val="000099"/>
          </a:solidFill>
          <a:latin typeface="Stencil" panose="040409050D0802020404" pitchFamily="82" charset="0"/>
          <a:ea typeface="+mj-ea"/>
          <a:cs typeface="+mj-cs"/>
        </a:defRPr>
      </a:lvl1pPr>
      <a:lvl2pPr algn="l" rtl="0" eaLnBrk="0" fontAlgn="base" hangingPunct="0">
        <a:spcBef>
          <a:spcPct val="0"/>
        </a:spcBef>
        <a:spcAft>
          <a:spcPct val="0"/>
        </a:spcAft>
        <a:defRPr sz="4000">
          <a:solidFill>
            <a:srgbClr val="000099"/>
          </a:solidFill>
          <a:latin typeface="Stencil" panose="040409050D0802020404" pitchFamily="82" charset="0"/>
        </a:defRPr>
      </a:lvl2pPr>
      <a:lvl3pPr algn="l" rtl="0" eaLnBrk="0" fontAlgn="base" hangingPunct="0">
        <a:spcBef>
          <a:spcPct val="0"/>
        </a:spcBef>
        <a:spcAft>
          <a:spcPct val="0"/>
        </a:spcAft>
        <a:defRPr sz="4000">
          <a:solidFill>
            <a:srgbClr val="000099"/>
          </a:solidFill>
          <a:latin typeface="Stencil" panose="040409050D0802020404" pitchFamily="82" charset="0"/>
        </a:defRPr>
      </a:lvl3pPr>
      <a:lvl4pPr algn="l" rtl="0" eaLnBrk="0" fontAlgn="base" hangingPunct="0">
        <a:spcBef>
          <a:spcPct val="0"/>
        </a:spcBef>
        <a:spcAft>
          <a:spcPct val="0"/>
        </a:spcAft>
        <a:defRPr sz="4000">
          <a:solidFill>
            <a:srgbClr val="000099"/>
          </a:solidFill>
          <a:latin typeface="Stencil" panose="040409050D0802020404" pitchFamily="82" charset="0"/>
        </a:defRPr>
      </a:lvl4pPr>
      <a:lvl5pPr algn="l" rtl="0" eaLnBrk="0" fontAlgn="base" hangingPunct="0">
        <a:spcBef>
          <a:spcPct val="0"/>
        </a:spcBef>
        <a:spcAft>
          <a:spcPct val="0"/>
        </a:spcAft>
        <a:defRPr sz="4000">
          <a:solidFill>
            <a:srgbClr val="000099"/>
          </a:solidFill>
          <a:latin typeface="Stencil" panose="040409050D0802020404" pitchFamily="82"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352425" indent="-352425" algn="l" rtl="0" eaLnBrk="0" fontAlgn="base" hangingPunct="0">
        <a:spcBef>
          <a:spcPct val="15000"/>
        </a:spcBef>
        <a:spcAft>
          <a:spcPct val="0"/>
        </a:spcAft>
        <a:buClr>
          <a:schemeClr val="accent2"/>
        </a:buClr>
        <a:buFont typeface="Wingdings" panose="05000000000000000000" pitchFamily="2" charset="2"/>
        <a:buChar char="o"/>
        <a:defRPr sz="2250">
          <a:solidFill>
            <a:schemeClr val="tx1"/>
          </a:solidFill>
          <a:latin typeface="+mn-lt"/>
          <a:ea typeface="+mn-ea"/>
          <a:cs typeface="+mn-cs"/>
        </a:defRPr>
      </a:lvl1pPr>
      <a:lvl2pPr marL="681355" indent="-327660" algn="l" rtl="0" eaLnBrk="0" fontAlgn="base" hangingPunct="0">
        <a:spcBef>
          <a:spcPct val="15000"/>
        </a:spcBef>
        <a:spcAft>
          <a:spcPct val="0"/>
        </a:spcAft>
        <a:buClr>
          <a:schemeClr val="accent2"/>
        </a:buClr>
        <a:buFont typeface="Wingdings" panose="05000000000000000000" pitchFamily="2" charset="2"/>
        <a:buChar char="n"/>
        <a:defRPr sz="1950">
          <a:solidFill>
            <a:schemeClr val="tx1"/>
          </a:solidFill>
          <a:latin typeface="+mn-lt"/>
        </a:defRPr>
      </a:lvl2pPr>
      <a:lvl3pPr marL="979170" indent="-296545" algn="l" rtl="0" eaLnBrk="0" fontAlgn="base" hangingPunct="0">
        <a:spcBef>
          <a:spcPct val="15000"/>
        </a:spcBef>
        <a:spcAft>
          <a:spcPct val="0"/>
        </a:spcAft>
        <a:buClr>
          <a:schemeClr val="accent2"/>
        </a:buClr>
        <a:buFont typeface="Wingdings" panose="05000000000000000000" pitchFamily="2" charset="2"/>
        <a:buChar char="o"/>
        <a:defRPr sz="1725">
          <a:solidFill>
            <a:schemeClr val="tx1"/>
          </a:solidFill>
          <a:latin typeface="+mn-lt"/>
        </a:defRPr>
      </a:lvl3pPr>
      <a:lvl4pPr marL="1270635" indent="-290830" algn="l" rtl="0" eaLnBrk="0" fontAlgn="base" hangingPunct="0">
        <a:spcBef>
          <a:spcPct val="15000"/>
        </a:spcBef>
        <a:spcAft>
          <a:spcPct val="0"/>
        </a:spcAft>
        <a:buClr>
          <a:schemeClr val="accent2"/>
        </a:buClr>
        <a:buFont typeface="Wingdings" panose="05000000000000000000" pitchFamily="2" charset="2"/>
        <a:buChar char="n"/>
        <a:defRPr sz="1500">
          <a:solidFill>
            <a:schemeClr val="tx1"/>
          </a:solidFill>
          <a:latin typeface="+mn-lt"/>
        </a:defRPr>
      </a:lvl4pPr>
      <a:lvl5pPr marL="1570990" indent="-299085" algn="l" rtl="0" eaLnBrk="0" fontAlgn="base" hangingPunct="0">
        <a:spcBef>
          <a:spcPts val="90"/>
        </a:spcBef>
        <a:spcAft>
          <a:spcPct val="0"/>
        </a:spcAft>
        <a:buClr>
          <a:schemeClr val="accent2"/>
        </a:buClr>
        <a:buFont typeface="Wingdings" panose="05000000000000000000" pitchFamily="2" charset="2"/>
        <a:buChar char="§"/>
        <a:defRPr sz="1500">
          <a:solidFill>
            <a:schemeClr val="tx1"/>
          </a:solidFill>
          <a:latin typeface="+mn-lt"/>
        </a:defRPr>
      </a:lvl5pPr>
      <a:lvl6pPr marL="1913890" indent="-299085" algn="l" rtl="0" fontAlgn="base">
        <a:spcBef>
          <a:spcPts val="90"/>
        </a:spcBef>
        <a:spcAft>
          <a:spcPct val="0"/>
        </a:spcAft>
        <a:buClr>
          <a:schemeClr val="accent2"/>
        </a:buClr>
        <a:buFont typeface="Wingdings" panose="05000000000000000000" pitchFamily="2" charset="2"/>
        <a:buChar char="§"/>
        <a:defRPr sz="1500">
          <a:solidFill>
            <a:schemeClr val="tx1"/>
          </a:solidFill>
          <a:latin typeface="+mn-lt"/>
        </a:defRPr>
      </a:lvl6pPr>
      <a:lvl7pPr marL="2256790" indent="-299085" algn="l" rtl="0" fontAlgn="base">
        <a:spcBef>
          <a:spcPts val="90"/>
        </a:spcBef>
        <a:spcAft>
          <a:spcPct val="0"/>
        </a:spcAft>
        <a:buClr>
          <a:schemeClr val="accent2"/>
        </a:buClr>
        <a:buFont typeface="Wingdings" panose="05000000000000000000" pitchFamily="2" charset="2"/>
        <a:buChar char="§"/>
        <a:defRPr sz="1500">
          <a:solidFill>
            <a:schemeClr val="tx1"/>
          </a:solidFill>
          <a:latin typeface="+mn-lt"/>
        </a:defRPr>
      </a:lvl7pPr>
      <a:lvl8pPr marL="2599690" indent="-299085" algn="l" rtl="0" fontAlgn="base">
        <a:spcBef>
          <a:spcPts val="90"/>
        </a:spcBef>
        <a:spcAft>
          <a:spcPct val="0"/>
        </a:spcAft>
        <a:buClr>
          <a:schemeClr val="accent2"/>
        </a:buClr>
        <a:buFont typeface="Wingdings" panose="05000000000000000000" pitchFamily="2" charset="2"/>
        <a:buChar char="§"/>
        <a:defRPr sz="1500">
          <a:solidFill>
            <a:schemeClr val="tx1"/>
          </a:solidFill>
          <a:latin typeface="+mn-lt"/>
        </a:defRPr>
      </a:lvl8pPr>
      <a:lvl9pPr marL="2942590" indent="-299085" algn="l" rtl="0" fontAlgn="base">
        <a:spcBef>
          <a:spcPts val="90"/>
        </a:spcBef>
        <a:spcAft>
          <a:spcPct val="0"/>
        </a:spcAft>
        <a:buClr>
          <a:schemeClr val="accent2"/>
        </a:buClr>
        <a:buFont typeface="Wingdings" panose="05000000000000000000" pitchFamily="2" charset="2"/>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audio" Target="../media/audio1.wav"/></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oleObject" Target="../embeddings/oleObject1.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21.emf"/><Relationship Id="rId3" Type="http://schemas.openxmlformats.org/officeDocument/2006/relationships/oleObject" Target="../embeddings/oleObject3.bin"/><Relationship Id="rId2" Type="http://schemas.openxmlformats.org/officeDocument/2006/relationships/image" Target="../media/image20.emf"/><Relationship Id="rId1" Type="http://schemas.openxmlformats.org/officeDocument/2006/relationships/oleObject" Target="../embeddings/oleObject2.bin"/></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6089D51B-0D4C-4639-BE99-CC406CE0C2B1}" type="datetime4">
              <a:rPr lang="en-US" sz="900"/>
            </a:fld>
            <a:endParaRPr lang="en-US" sz="900"/>
          </a:p>
        </p:txBody>
      </p:sp>
      <p:sp>
        <p:nvSpPr>
          <p:cNvPr id="3075" name="Rectangle 5"/>
          <p:cNvSpPr>
            <a:spLocks noGrp="1" noChangeArrowheads="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3076" name="Rectangle 6"/>
          <p:cNvSpPr>
            <a:spLocks noGrp="1" noChangeArrowheads="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C72A132A-BD38-4C44-99E2-73304153C778}" type="slidenum">
              <a:rPr lang="en-US" sz="900"/>
            </a:fld>
            <a:endParaRPr lang="en-US" sz="900"/>
          </a:p>
        </p:txBody>
      </p:sp>
      <p:sp>
        <p:nvSpPr>
          <p:cNvPr id="3077" name="Rectangle 2"/>
          <p:cNvSpPr>
            <a:spLocks noGrp="1" noChangeArrowheads="1"/>
          </p:cNvSpPr>
          <p:nvPr>
            <p:ph type="ctrTitle"/>
          </p:nvPr>
        </p:nvSpPr>
        <p:spPr/>
        <p:txBody>
          <a:bodyPr/>
          <a:lstStyle/>
          <a:p>
            <a:pPr eaLnBrk="1" hangingPunct="1"/>
            <a:r>
              <a:rPr lang="en-US" smtClean="0"/>
              <a:t>Computer Networks </a:t>
            </a:r>
            <a:endParaRPr lang="en-US" smtClean="0"/>
          </a:p>
        </p:txBody>
      </p:sp>
      <p:sp>
        <p:nvSpPr>
          <p:cNvPr id="3078" name="Rectangle 3"/>
          <p:cNvSpPr>
            <a:spLocks noGrp="1" noChangeArrowheads="1"/>
          </p:cNvSpPr>
          <p:nvPr>
            <p:ph type="subTitle" idx="1"/>
          </p:nvPr>
        </p:nvSpPr>
        <p:spPr/>
        <p:txBody>
          <a:bodyPr/>
          <a:lstStyle/>
          <a:p>
            <a:pPr eaLnBrk="1" hangingPunct="1"/>
            <a:r>
              <a:rPr lang="en-US" dirty="0" smtClean="0"/>
              <a:t>Network Layer</a:t>
            </a: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smtClean="0">
                <a:cs typeface="Arial" panose="020B0604020202020204" pitchFamily="34" charset="0"/>
              </a:rPr>
              <a:t>Routing Algorithms </a:t>
            </a:r>
            <a:endParaRPr lang="en-US" dirty="0" smtClean="0">
              <a:cs typeface="Arial" panose="020B0604020202020204" pitchFamily="34" charset="0"/>
            </a:endParaRPr>
          </a:p>
        </p:txBody>
      </p:sp>
      <p:sp>
        <p:nvSpPr>
          <p:cNvPr id="14339" name="Rectangle 3"/>
          <p:cNvSpPr>
            <a:spLocks noGrp="1" noChangeArrowheads="1"/>
          </p:cNvSpPr>
          <p:nvPr>
            <p:ph idx="1"/>
          </p:nvPr>
        </p:nvSpPr>
        <p:spPr/>
        <p:txBody>
          <a:bodyPr/>
          <a:lstStyle/>
          <a:p>
            <a:pPr eaLnBrk="1" hangingPunct="1">
              <a:buFontTx/>
              <a:buChar char="•"/>
            </a:pPr>
            <a:r>
              <a:rPr lang="en-US" sz="2400" smtClean="0">
                <a:latin typeface="Arial" panose="020B0604020202020204" pitchFamily="34" charset="0"/>
                <a:cs typeface="Arial" panose="020B0604020202020204" pitchFamily="34" charset="0"/>
              </a:rPr>
              <a:t>Broadcast routing</a:t>
            </a:r>
            <a:endParaRPr lang="en-US" sz="2400" smtClean="0">
              <a:latin typeface="Arial" panose="020B0604020202020204" pitchFamily="34" charset="0"/>
              <a:cs typeface="Arial" panose="020B0604020202020204" pitchFamily="34" charset="0"/>
            </a:endParaRPr>
          </a:p>
          <a:p>
            <a:pPr eaLnBrk="1" hangingPunct="1">
              <a:buFontTx/>
              <a:buChar char="•"/>
            </a:pPr>
            <a:r>
              <a:rPr lang="en-US" sz="2400" smtClean="0">
                <a:latin typeface="Arial" panose="020B0604020202020204" pitchFamily="34" charset="0"/>
                <a:cs typeface="Arial" panose="020B0604020202020204" pitchFamily="34" charset="0"/>
              </a:rPr>
              <a:t>Multicast routing</a:t>
            </a:r>
            <a:endParaRPr lang="en-US" sz="2400" smtClean="0">
              <a:latin typeface="Arial" panose="020B0604020202020204" pitchFamily="34" charset="0"/>
              <a:cs typeface="Arial" panose="020B0604020202020204" pitchFamily="34" charset="0"/>
            </a:endParaRPr>
          </a:p>
          <a:p>
            <a:pPr eaLnBrk="1" hangingPunct="1">
              <a:buFontTx/>
              <a:buChar char="•"/>
            </a:pPr>
            <a:r>
              <a:rPr lang="en-US" sz="2400" smtClean="0">
                <a:latin typeface="Arial" panose="020B0604020202020204" pitchFamily="34" charset="0"/>
                <a:cs typeface="Arial" panose="020B0604020202020204" pitchFamily="34" charset="0"/>
              </a:rPr>
              <a:t>Anycast routing</a:t>
            </a:r>
            <a:endParaRPr lang="en-US" sz="2400" smtClean="0">
              <a:latin typeface="Arial" panose="020B0604020202020204" pitchFamily="34" charset="0"/>
              <a:cs typeface="Arial" panose="020B0604020202020204" pitchFamily="34" charset="0"/>
            </a:endParaRPr>
          </a:p>
          <a:p>
            <a:pPr eaLnBrk="1" hangingPunct="1">
              <a:buFontTx/>
              <a:buChar char="•"/>
            </a:pPr>
            <a:r>
              <a:rPr lang="en-US" sz="2400" smtClean="0">
                <a:latin typeface="Arial" panose="020B0604020202020204" pitchFamily="34" charset="0"/>
                <a:cs typeface="Arial" panose="020B0604020202020204" pitchFamily="34" charset="0"/>
              </a:rPr>
              <a:t>Routing for mobile hosts</a:t>
            </a:r>
            <a:endParaRPr lang="en-US" sz="2400" smtClean="0">
              <a:latin typeface="Arial" panose="020B0604020202020204" pitchFamily="34" charset="0"/>
              <a:cs typeface="Arial" panose="020B0604020202020204" pitchFamily="34" charset="0"/>
            </a:endParaRPr>
          </a:p>
          <a:p>
            <a:pPr eaLnBrk="1" hangingPunct="1">
              <a:buFontTx/>
              <a:buChar char="•"/>
            </a:pPr>
            <a:r>
              <a:rPr lang="en-US" sz="2400" smtClean="0">
                <a:latin typeface="Arial" panose="020B0604020202020204" pitchFamily="34" charset="0"/>
                <a:cs typeface="Arial" panose="020B0604020202020204" pitchFamily="34" charset="0"/>
              </a:rPr>
              <a:t>Routing in ad hoc networks</a:t>
            </a:r>
            <a:endParaRPr lang="en-US" sz="24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Load Shedding (2)</a:t>
            </a:r>
            <a:endParaRPr lang="en-US" smtClean="0">
              <a:latin typeface="Arial" panose="020B0604020202020204" pitchFamily="34" charset="0"/>
              <a:cs typeface="Arial" panose="020B0604020202020204" pitchFamily="34" charset="0"/>
            </a:endParaRPr>
          </a:p>
        </p:txBody>
      </p:sp>
      <p:sp>
        <p:nvSpPr>
          <p:cNvPr id="43011" name="Rectangle 3"/>
          <p:cNvSpPr>
            <a:spLocks noGrp="1" noChangeArrowheads="1"/>
          </p:cNvSpPr>
          <p:nvPr>
            <p:ph idx="1"/>
          </p:nvPr>
        </p:nvSpPr>
        <p:spPr>
          <a:xfrm>
            <a:off x="1567528" y="4629960"/>
            <a:ext cx="6001800" cy="457280"/>
          </a:xfrm>
        </p:spPr>
        <p:txBody>
          <a:bodyPr/>
          <a:lstStyle/>
          <a:p>
            <a:pPr algn="ctr" eaLnBrk="1" hangingPunct="1">
              <a:buFontTx/>
              <a:buNone/>
            </a:pPr>
            <a:r>
              <a:rPr lang="en-US" sz="1800" dirty="0" smtClean="0">
                <a:latin typeface="Arial" panose="020B0604020202020204" pitchFamily="34" charset="0"/>
                <a:cs typeface="Arial" panose="020B0604020202020204" pitchFamily="34" charset="0"/>
              </a:rPr>
              <a:t>A choke packet that affects each hop it passes through.</a:t>
            </a:r>
            <a:endParaRPr lang="en-US" sz="1800" dirty="0" smtClean="0">
              <a:latin typeface="Arial" panose="020B0604020202020204" pitchFamily="34" charset="0"/>
              <a:cs typeface="Arial" panose="020B0604020202020204" pitchFamily="34" charset="0"/>
            </a:endParaRPr>
          </a:p>
        </p:txBody>
      </p:sp>
      <p:pic>
        <p:nvPicPr>
          <p:cNvPr id="4301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56840" y="1314680"/>
            <a:ext cx="2457880" cy="331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560" y="1614770"/>
            <a:ext cx="2086340" cy="2272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24330FFB-436E-4BB4-B5DF-8C0CE580830D}" type="datetime4">
              <a:rPr lang="en-US" sz="900"/>
            </a:fld>
            <a:endParaRPr lang="en-US" sz="900"/>
          </a:p>
        </p:txBody>
      </p:sp>
      <p:sp>
        <p:nvSpPr>
          <p:cNvPr id="76803"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76804"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5E14E97E-862E-4F95-96D2-FB7EC5A4A29B}" type="slidenum">
              <a:rPr lang="en-US" sz="900"/>
            </a:fld>
            <a:endParaRPr lang="en-US" sz="900"/>
          </a:p>
        </p:txBody>
      </p:sp>
      <p:sp>
        <p:nvSpPr>
          <p:cNvPr id="76805" name="Rectangle 2"/>
          <p:cNvSpPr>
            <a:spLocks noGrp="1" noChangeArrowheads="1"/>
          </p:cNvSpPr>
          <p:nvPr>
            <p:ph type="title"/>
          </p:nvPr>
        </p:nvSpPr>
        <p:spPr/>
        <p:txBody>
          <a:bodyPr/>
          <a:lstStyle/>
          <a:p>
            <a:pPr algn="ctr" eaLnBrk="1" hangingPunct="1"/>
            <a:r>
              <a:rPr lang="en-US" sz="2550" smtClean="0"/>
              <a:t>Negotiated Approach to Congestion Control</a:t>
            </a:r>
            <a:endParaRPr lang="en-US" sz="2550" smtClean="0"/>
          </a:p>
        </p:txBody>
      </p:sp>
      <p:sp>
        <p:nvSpPr>
          <p:cNvPr id="76806" name="Rectangle 3"/>
          <p:cNvSpPr>
            <a:spLocks noGrp="1" noChangeArrowheads="1"/>
          </p:cNvSpPr>
          <p:nvPr>
            <p:ph type="body" idx="1"/>
          </p:nvPr>
        </p:nvSpPr>
        <p:spPr/>
        <p:txBody>
          <a:bodyPr/>
          <a:lstStyle/>
          <a:p>
            <a:pPr eaLnBrk="1" hangingPunct="1">
              <a:lnSpc>
                <a:spcPct val="80000"/>
              </a:lnSpc>
            </a:pPr>
            <a:r>
              <a:rPr lang="en-US" sz="1575" smtClean="0"/>
              <a:t>Agreement is negotiated between the host and subnet when a virtual circuit is set-up.</a:t>
            </a:r>
            <a:endParaRPr lang="en-US" sz="1575" smtClean="0"/>
          </a:p>
          <a:p>
            <a:pPr lvl="1" eaLnBrk="1" hangingPunct="1">
              <a:lnSpc>
                <a:spcPct val="80000"/>
              </a:lnSpc>
            </a:pPr>
            <a:r>
              <a:rPr lang="en-US" sz="1500" smtClean="0"/>
              <a:t>Agreement specifies:</a:t>
            </a:r>
            <a:endParaRPr lang="en-US" sz="1500" smtClean="0"/>
          </a:p>
          <a:p>
            <a:pPr lvl="2" eaLnBrk="1" hangingPunct="1">
              <a:lnSpc>
                <a:spcPct val="80000"/>
              </a:lnSpc>
            </a:pPr>
            <a:r>
              <a:rPr lang="en-US" sz="1350" smtClean="0"/>
              <a:t>Volume and shape of the traffic,</a:t>
            </a:r>
            <a:endParaRPr lang="en-US" sz="1350" smtClean="0"/>
          </a:p>
          <a:p>
            <a:pPr lvl="2" eaLnBrk="1" hangingPunct="1">
              <a:lnSpc>
                <a:spcPct val="80000"/>
              </a:lnSpc>
            </a:pPr>
            <a:r>
              <a:rPr lang="en-US" sz="1350" smtClean="0"/>
              <a:t>Quality of service requires, etc. </a:t>
            </a:r>
            <a:endParaRPr lang="en-US" sz="1350" smtClean="0"/>
          </a:p>
          <a:p>
            <a:pPr lvl="1" eaLnBrk="1" hangingPunct="1">
              <a:lnSpc>
                <a:spcPct val="80000"/>
              </a:lnSpc>
            </a:pPr>
            <a:r>
              <a:rPr lang="en-US" sz="1500" smtClean="0"/>
              <a:t>Subnet guarantees the connection since it will make all necessary resource available during the set. Resource typically include:</a:t>
            </a:r>
            <a:endParaRPr lang="en-US" sz="1500" smtClean="0"/>
          </a:p>
          <a:p>
            <a:pPr lvl="2" eaLnBrk="1" hangingPunct="1">
              <a:lnSpc>
                <a:spcPct val="80000"/>
              </a:lnSpc>
            </a:pPr>
            <a:r>
              <a:rPr lang="en-US" sz="1350" smtClean="0"/>
              <a:t>Table and buffer space in the routers, and</a:t>
            </a:r>
            <a:endParaRPr lang="en-US" sz="1350" smtClean="0"/>
          </a:p>
          <a:p>
            <a:pPr lvl="2" eaLnBrk="1" hangingPunct="1">
              <a:lnSpc>
                <a:spcPct val="80000"/>
              </a:lnSpc>
            </a:pPr>
            <a:r>
              <a:rPr lang="en-US" sz="1350" smtClean="0"/>
              <a:t> bandwidth on the lines.</a:t>
            </a:r>
            <a:endParaRPr lang="en-US" sz="1350" smtClean="0"/>
          </a:p>
          <a:p>
            <a:pPr lvl="1" eaLnBrk="1" hangingPunct="1">
              <a:lnSpc>
                <a:spcPct val="80000"/>
              </a:lnSpc>
            </a:pPr>
            <a:r>
              <a:rPr lang="en-US" sz="1500" smtClean="0"/>
              <a:t>Agreement can be done </a:t>
            </a:r>
            <a:endParaRPr lang="en-US" sz="1500" smtClean="0"/>
          </a:p>
          <a:p>
            <a:pPr lvl="2" eaLnBrk="1" hangingPunct="1">
              <a:lnSpc>
                <a:spcPct val="80000"/>
              </a:lnSpc>
            </a:pPr>
            <a:r>
              <a:rPr lang="en-US" sz="1350" smtClean="0"/>
              <a:t>All the time as part of standard operating procedure (wastes resources), or</a:t>
            </a:r>
            <a:endParaRPr lang="en-US" sz="1350" smtClean="0"/>
          </a:p>
          <a:p>
            <a:pPr lvl="2" eaLnBrk="1" hangingPunct="1">
              <a:lnSpc>
                <a:spcPct val="80000"/>
              </a:lnSpc>
            </a:pPr>
            <a:r>
              <a:rPr lang="en-US" sz="1350" smtClean="0"/>
              <a:t>Only when the subnet is congested.</a:t>
            </a:r>
            <a:endParaRPr lang="en-US" sz="1350" smtClean="0"/>
          </a:p>
          <a:p>
            <a:pPr lvl="2" eaLnBrk="1" hangingPunct="1">
              <a:lnSpc>
                <a:spcPct val="80000"/>
              </a:lnSpc>
            </a:pPr>
            <a:endParaRPr lang="en-US" sz="1350"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6"/>
          <p:cNvSpPr>
            <a:spLocks noGrp="1"/>
          </p:cNvSpPr>
          <p:nvPr>
            <p:ph type="ctrTitle"/>
          </p:nvPr>
        </p:nvSpPr>
        <p:spPr/>
        <p:txBody>
          <a:bodyPr/>
          <a:lstStyle/>
          <a:p>
            <a:pPr eaLnBrk="1" hangingPunct="1"/>
            <a:endParaRPr lang="en-US" smtClean="0"/>
          </a:p>
        </p:txBody>
      </p:sp>
      <p:sp>
        <p:nvSpPr>
          <p:cNvPr id="77827" name="Subtitle 7"/>
          <p:cNvSpPr>
            <a:spLocks noGrp="1"/>
          </p:cNvSpPr>
          <p:nvPr>
            <p:ph type="subTitle" idx="1"/>
          </p:nvPr>
        </p:nvSpPr>
        <p:spPr/>
        <p:txBody>
          <a:bodyPr/>
          <a:lstStyle/>
          <a:p>
            <a:pPr eaLnBrk="1" hangingPunct="1"/>
            <a:r>
              <a:rPr lang="en-US" smtClean="0"/>
              <a:t>End</a:t>
            </a:r>
            <a:endParaRPr lang="en-US" smtClean="0"/>
          </a:p>
        </p:txBody>
      </p:sp>
      <p:sp>
        <p:nvSpPr>
          <p:cNvPr id="77828"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6C578F15-088B-4B61-96C3-19DDD80E1EC9}" type="datetime4">
              <a:rPr lang="en-US" sz="900"/>
            </a:fld>
            <a:endParaRPr lang="en-US" sz="900"/>
          </a:p>
        </p:txBody>
      </p:sp>
      <p:sp>
        <p:nvSpPr>
          <p:cNvPr id="77829"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77830"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AAE6CF0D-02B3-4061-9796-345DE7B7A983}" type="slidenum">
              <a:rPr lang="en-US" sz="900"/>
            </a:fld>
            <a:endParaRPr lang="en-US" sz="9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Algorithms</a:t>
            </a:r>
            <a:endParaRPr lang="en-US" dirty="0"/>
          </a:p>
        </p:txBody>
      </p:sp>
      <p:sp>
        <p:nvSpPr>
          <p:cNvPr id="3" name="Content Placeholder 2"/>
          <p:cNvSpPr>
            <a:spLocks noGrp="1"/>
          </p:cNvSpPr>
          <p:nvPr>
            <p:ph idx="1"/>
          </p:nvPr>
        </p:nvSpPr>
        <p:spPr/>
        <p:txBody>
          <a:bodyPr/>
          <a:lstStyle/>
          <a:p>
            <a:pPr eaLnBrk="1" hangingPunct="1">
              <a:lnSpc>
                <a:spcPct val="80000"/>
              </a:lnSpc>
            </a:pPr>
            <a:r>
              <a:rPr lang="en-US" sz="2100" dirty="0" smtClean="0"/>
              <a:t>Routing Algorithm:</a:t>
            </a:r>
            <a:endParaRPr lang="en-US" sz="2100" dirty="0" smtClean="0"/>
          </a:p>
          <a:p>
            <a:pPr lvl="1" eaLnBrk="1" hangingPunct="1">
              <a:lnSpc>
                <a:spcPct val="80000"/>
              </a:lnSpc>
            </a:pPr>
            <a:r>
              <a:rPr lang="en-US" sz="1800" dirty="0" smtClean="0"/>
              <a:t>Network Layer Software responsible for deciding which output line an incoming packed should be transmitted on.</a:t>
            </a:r>
            <a:endParaRPr lang="en-US" sz="1800" dirty="0" smtClean="0"/>
          </a:p>
          <a:p>
            <a:pPr lvl="2" eaLnBrk="1" hangingPunct="1">
              <a:lnSpc>
                <a:spcPct val="80000"/>
              </a:lnSpc>
            </a:pPr>
            <a:r>
              <a:rPr lang="en-US" sz="1800" dirty="0" smtClean="0"/>
              <a:t>Datagrams:</a:t>
            </a:r>
            <a:endParaRPr lang="en-US" sz="1800" dirty="0" smtClean="0"/>
          </a:p>
          <a:p>
            <a:pPr lvl="3" eaLnBrk="1" hangingPunct="1">
              <a:lnSpc>
                <a:spcPct val="80000"/>
              </a:lnSpc>
            </a:pPr>
            <a:r>
              <a:rPr lang="en-US" sz="1200" dirty="0" smtClean="0"/>
              <a:t>require computation of decision making tables for each packed</a:t>
            </a:r>
            <a:endParaRPr lang="en-US" sz="1200" dirty="0" smtClean="0"/>
          </a:p>
          <a:p>
            <a:pPr lvl="2" eaLnBrk="1" hangingPunct="1">
              <a:lnSpc>
                <a:spcPct val="80000"/>
              </a:lnSpc>
            </a:pPr>
            <a:r>
              <a:rPr lang="en-US" sz="1800" dirty="0" smtClean="0"/>
              <a:t>Virtual Circuit:</a:t>
            </a:r>
            <a:endParaRPr lang="en-US" sz="1800" dirty="0" smtClean="0"/>
          </a:p>
          <a:p>
            <a:pPr lvl="3" eaLnBrk="1" hangingPunct="1">
              <a:lnSpc>
                <a:spcPct val="80000"/>
              </a:lnSpc>
            </a:pPr>
            <a:r>
              <a:rPr lang="en-US" sz="1200" dirty="0" smtClean="0"/>
              <a:t>routing decision are made only when a new virtual circuit is being set up.</a:t>
            </a:r>
            <a:endParaRPr lang="en-US" sz="1200" dirty="0" smtClean="0"/>
          </a:p>
          <a:p>
            <a:pPr lvl="2" eaLnBrk="1" hangingPunct="1">
              <a:lnSpc>
                <a:spcPct val="80000"/>
              </a:lnSpc>
            </a:pPr>
            <a:r>
              <a:rPr lang="en-US" sz="1800" dirty="0" smtClean="0"/>
              <a:t>Session Routing:</a:t>
            </a:r>
            <a:endParaRPr lang="en-US" sz="1800" dirty="0" smtClean="0"/>
          </a:p>
          <a:p>
            <a:pPr lvl="3" eaLnBrk="1" hangingPunct="1">
              <a:lnSpc>
                <a:spcPct val="80000"/>
              </a:lnSpc>
            </a:pPr>
            <a:r>
              <a:rPr lang="en-US" sz="1200" dirty="0" smtClean="0"/>
              <a:t>data packets follow the same routing for the entire session.</a:t>
            </a:r>
            <a:endParaRPr lang="en-US" sz="1200" dirty="0" smtClean="0"/>
          </a:p>
        </p:txBody>
      </p:sp>
      <p:sp>
        <p:nvSpPr>
          <p:cNvPr id="4" name="Date Placeholder 3"/>
          <p:cNvSpPr>
            <a:spLocks noGrp="1"/>
          </p:cNvSpPr>
          <p:nvPr>
            <p:ph type="dt" sz="half" idx="10"/>
          </p:nvPr>
        </p:nvSpPr>
        <p:spPr/>
        <p:txBody>
          <a:bodyPr/>
          <a:lstStyle/>
          <a:p>
            <a:pPr>
              <a:defRPr/>
            </a:pPr>
            <a:fld id="{B33B72E9-7CDB-4C26-8E14-F44097C624BE}" type="datetime4">
              <a:rPr lang="en-US" sz="900" smtClean="0"/>
            </a:fld>
            <a:endParaRPr lang="en-US" sz="900"/>
          </a:p>
        </p:txBody>
      </p:sp>
      <p:sp>
        <p:nvSpPr>
          <p:cNvPr id="5" name="Footer Placeholder 4"/>
          <p:cNvSpPr>
            <a:spLocks noGrp="1"/>
          </p:cNvSpPr>
          <p:nvPr>
            <p:ph type="ftr" sz="quarter" idx="11"/>
          </p:nvPr>
        </p:nvSpPr>
        <p:spPr/>
        <p:txBody>
          <a:bodyPr/>
          <a:lstStyle/>
          <a:p>
            <a:pPr>
              <a:defRPr/>
            </a:pPr>
            <a:r>
              <a:rPr lang="en-US" sz="900" smtClean="0"/>
              <a:t>Veton Këpuska</a:t>
            </a:r>
            <a:endParaRPr lang="en-US" sz="900"/>
          </a:p>
        </p:txBody>
      </p:sp>
      <p:sp>
        <p:nvSpPr>
          <p:cNvPr id="6" name="Slide Number Placeholder 5"/>
          <p:cNvSpPr>
            <a:spLocks noGrp="1"/>
          </p:cNvSpPr>
          <p:nvPr>
            <p:ph type="sldNum" sz="quarter" idx="12"/>
          </p:nvPr>
        </p:nvSpPr>
        <p:spPr/>
        <p:txBody>
          <a:bodyPr/>
          <a:lstStyle/>
          <a:p>
            <a:pPr>
              <a:defRPr/>
            </a:pPr>
            <a:fld id="{3014F73C-285E-420C-A984-DFCA3D858D9B}" type="slidenum">
              <a:rPr lang="en-US" sz="900" smtClean="0"/>
            </a:fld>
            <a:endParaRPr lang="en-US" sz="9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Algorithms</a:t>
            </a:r>
            <a:endParaRPr lang="en-US" dirty="0"/>
          </a:p>
        </p:txBody>
      </p:sp>
      <p:sp>
        <p:nvSpPr>
          <p:cNvPr id="3" name="Content Placeholder 2"/>
          <p:cNvSpPr>
            <a:spLocks noGrp="1"/>
          </p:cNvSpPr>
          <p:nvPr>
            <p:ph idx="1"/>
          </p:nvPr>
        </p:nvSpPr>
        <p:spPr/>
        <p:txBody>
          <a:bodyPr/>
          <a:lstStyle/>
          <a:p>
            <a:pPr lvl="1" eaLnBrk="1" hangingPunct="1">
              <a:lnSpc>
                <a:spcPct val="80000"/>
              </a:lnSpc>
            </a:pPr>
            <a:r>
              <a:rPr lang="en-US" sz="1800" dirty="0" smtClean="0"/>
              <a:t>Routing vs. Forwarding:</a:t>
            </a:r>
            <a:endParaRPr lang="en-US" sz="1800" dirty="0" smtClean="0"/>
          </a:p>
          <a:p>
            <a:pPr lvl="2" eaLnBrk="1" hangingPunct="1">
              <a:lnSpc>
                <a:spcPct val="80000"/>
              </a:lnSpc>
            </a:pPr>
            <a:r>
              <a:rPr lang="en-US" sz="1800" dirty="0" smtClean="0"/>
              <a:t>Routing:</a:t>
            </a:r>
            <a:endParaRPr lang="en-US" sz="1800" dirty="0" smtClean="0"/>
          </a:p>
          <a:p>
            <a:pPr lvl="3" eaLnBrk="1" hangingPunct="1">
              <a:lnSpc>
                <a:spcPct val="80000"/>
              </a:lnSpc>
            </a:pPr>
            <a:r>
              <a:rPr lang="en-US" sz="1200" dirty="0" smtClean="0"/>
              <a:t>Filling and Updating routing tables </a:t>
            </a:r>
            <a:endParaRPr lang="en-US" sz="1200" dirty="0" smtClean="0"/>
          </a:p>
          <a:p>
            <a:pPr lvl="2" eaLnBrk="1" hangingPunct="1">
              <a:lnSpc>
                <a:spcPct val="80000"/>
              </a:lnSpc>
            </a:pPr>
            <a:r>
              <a:rPr lang="en-US" sz="1800" dirty="0" smtClean="0"/>
              <a:t>Forwarding:</a:t>
            </a:r>
            <a:endParaRPr lang="en-US" sz="1800" dirty="0" smtClean="0"/>
          </a:p>
          <a:p>
            <a:pPr lvl="3" eaLnBrk="1" hangingPunct="1">
              <a:lnSpc>
                <a:spcPct val="80000"/>
              </a:lnSpc>
            </a:pPr>
            <a:r>
              <a:rPr lang="en-US" sz="1200" dirty="0" smtClean="0"/>
              <a:t>making the decision which routes to use based on routing tables.</a:t>
            </a:r>
            <a:endParaRPr lang="en-US" sz="1200" dirty="0" smtClean="0"/>
          </a:p>
          <a:p>
            <a:pPr lvl="1" eaLnBrk="1" hangingPunct="1">
              <a:lnSpc>
                <a:spcPct val="80000"/>
              </a:lnSpc>
            </a:pPr>
            <a:r>
              <a:rPr lang="en-US" sz="1800" dirty="0" smtClean="0"/>
              <a:t>Adaptive vs. Non-Adaptive Algorithms.</a:t>
            </a:r>
            <a:endParaRPr lang="en-US" sz="1800" dirty="0" smtClean="0"/>
          </a:p>
          <a:p>
            <a:pPr lvl="2" eaLnBrk="1" hangingPunct="1">
              <a:lnSpc>
                <a:spcPct val="80000"/>
              </a:lnSpc>
            </a:pPr>
            <a:r>
              <a:rPr lang="en-US" sz="1800" dirty="0" smtClean="0"/>
              <a:t>Non-Adaptive Algorithms:</a:t>
            </a:r>
            <a:endParaRPr lang="en-US" sz="1800" dirty="0" smtClean="0"/>
          </a:p>
          <a:p>
            <a:pPr lvl="3" eaLnBrk="1" hangingPunct="1">
              <a:lnSpc>
                <a:spcPct val="80000"/>
              </a:lnSpc>
            </a:pPr>
            <a:r>
              <a:rPr lang="en-US" sz="1200" dirty="0" smtClean="0"/>
              <a:t>Routing decision is based on pre-computed measurements or estimates and do not update the table based on current traffic and topology</a:t>
            </a:r>
            <a:endParaRPr lang="en-US" sz="1200" dirty="0" smtClean="0"/>
          </a:p>
          <a:p>
            <a:pPr lvl="2" eaLnBrk="1" hangingPunct="1">
              <a:lnSpc>
                <a:spcPct val="80000"/>
              </a:lnSpc>
            </a:pPr>
            <a:r>
              <a:rPr lang="en-US" sz="1800" dirty="0" smtClean="0"/>
              <a:t>Adaptive Algorithms:</a:t>
            </a:r>
            <a:endParaRPr lang="en-US" sz="1800" dirty="0" smtClean="0"/>
          </a:p>
          <a:p>
            <a:pPr lvl="3" eaLnBrk="1" hangingPunct="1">
              <a:lnSpc>
                <a:spcPct val="80000"/>
              </a:lnSpc>
            </a:pPr>
            <a:r>
              <a:rPr lang="en-US" sz="1200" dirty="0" smtClean="0"/>
              <a:t>Change their routing decisions to reflect changes in the topology and traffic.</a:t>
            </a:r>
            <a:endParaRPr lang="en-US" sz="1200" dirty="0" smtClean="0"/>
          </a:p>
          <a:p>
            <a:pPr marL="0" indent="0">
              <a:buNone/>
            </a:pPr>
            <a:endParaRPr lang="en-US" dirty="0"/>
          </a:p>
        </p:txBody>
      </p:sp>
      <p:sp>
        <p:nvSpPr>
          <p:cNvPr id="4" name="Date Placeholder 3"/>
          <p:cNvSpPr>
            <a:spLocks noGrp="1"/>
          </p:cNvSpPr>
          <p:nvPr>
            <p:ph type="dt" sz="half" idx="10"/>
          </p:nvPr>
        </p:nvSpPr>
        <p:spPr/>
        <p:txBody>
          <a:bodyPr/>
          <a:lstStyle/>
          <a:p>
            <a:pPr>
              <a:defRPr/>
            </a:pPr>
            <a:fld id="{B33B72E9-7CDB-4C26-8E14-F44097C624BE}" type="datetime4">
              <a:rPr lang="en-US" sz="900" smtClean="0"/>
            </a:fld>
            <a:endParaRPr lang="en-US" sz="900"/>
          </a:p>
        </p:txBody>
      </p:sp>
      <p:sp>
        <p:nvSpPr>
          <p:cNvPr id="5" name="Footer Placeholder 4"/>
          <p:cNvSpPr>
            <a:spLocks noGrp="1"/>
          </p:cNvSpPr>
          <p:nvPr>
            <p:ph type="ftr" sz="quarter" idx="11"/>
          </p:nvPr>
        </p:nvSpPr>
        <p:spPr/>
        <p:txBody>
          <a:bodyPr/>
          <a:lstStyle/>
          <a:p>
            <a:pPr>
              <a:defRPr/>
            </a:pPr>
            <a:r>
              <a:rPr lang="en-US" sz="900" smtClean="0"/>
              <a:t>Veton Këpuska</a:t>
            </a:r>
            <a:endParaRPr lang="en-US" sz="900"/>
          </a:p>
        </p:txBody>
      </p:sp>
      <p:sp>
        <p:nvSpPr>
          <p:cNvPr id="6" name="Slide Number Placeholder 5"/>
          <p:cNvSpPr>
            <a:spLocks noGrp="1"/>
          </p:cNvSpPr>
          <p:nvPr>
            <p:ph type="sldNum" sz="quarter" idx="12"/>
          </p:nvPr>
        </p:nvSpPr>
        <p:spPr/>
        <p:txBody>
          <a:bodyPr/>
          <a:lstStyle/>
          <a:p>
            <a:pPr>
              <a:defRPr/>
            </a:pPr>
            <a:fld id="{3014F73C-285E-420C-A984-DFCA3D858D9B}" type="slidenum">
              <a:rPr lang="en-US" sz="900" smtClean="0"/>
            </a:fld>
            <a:endParaRPr lang="en-US" sz="9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cs typeface="Arial" panose="020B0604020202020204" pitchFamily="34" charset="0"/>
              </a:rPr>
              <a:t>Fairness vs. Efficiency</a:t>
            </a:r>
            <a:endParaRPr lang="en-US" dirty="0" smtClean="0">
              <a:cs typeface="Arial" panose="020B0604020202020204" pitchFamily="34" charset="0"/>
            </a:endParaRPr>
          </a:p>
        </p:txBody>
      </p:sp>
      <p:sp>
        <p:nvSpPr>
          <p:cNvPr id="15363" name="Content Placeholder 2"/>
          <p:cNvSpPr>
            <a:spLocks noGrp="1"/>
          </p:cNvSpPr>
          <p:nvPr>
            <p:ph idx="1"/>
          </p:nvPr>
        </p:nvSpPr>
        <p:spPr/>
        <p:txBody>
          <a:bodyPr/>
          <a:lstStyle/>
          <a:p>
            <a:pPr algn="ctr">
              <a:buFontTx/>
              <a:buNone/>
            </a:pPr>
            <a:r>
              <a:rPr lang="en-US" smtClean="0">
                <a:latin typeface="Arial" panose="020B0604020202020204" pitchFamily="34" charset="0"/>
                <a:cs typeface="Arial" panose="020B0604020202020204" pitchFamily="34" charset="0"/>
              </a:rPr>
              <a:t>Network with a conflict between fairness and efficiency.</a:t>
            </a:r>
            <a:endParaRPr lang="en-US" smtClean="0">
              <a:latin typeface="Arial" panose="020B0604020202020204" pitchFamily="34" charset="0"/>
              <a:cs typeface="Arial" panose="020B0604020202020204" pitchFamily="34" charset="0"/>
            </a:endParaRPr>
          </a:p>
        </p:txBody>
      </p:sp>
      <p:pic>
        <p:nvPicPr>
          <p:cNvPr id="1536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03253" y="2279255"/>
            <a:ext cx="5937495" cy="217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317CCB83-5DCE-4D27-A812-9450BCEED43E}" type="datetime4">
              <a:rPr lang="en-US" sz="900"/>
            </a:fld>
            <a:endParaRPr lang="en-US" sz="900"/>
          </a:p>
        </p:txBody>
      </p:sp>
      <p:sp>
        <p:nvSpPr>
          <p:cNvPr id="5123"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5124"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A6B38964-F909-41AB-B821-576AAEF821E9}" type="slidenum">
              <a:rPr lang="en-US" sz="900"/>
            </a:fld>
            <a:endParaRPr lang="en-US" sz="900"/>
          </a:p>
        </p:txBody>
      </p:sp>
      <p:sp>
        <p:nvSpPr>
          <p:cNvPr id="5125" name="Rectangle 2"/>
          <p:cNvSpPr>
            <a:spLocks noGrp="1" noChangeArrowheads="1"/>
          </p:cNvSpPr>
          <p:nvPr>
            <p:ph type="title"/>
          </p:nvPr>
        </p:nvSpPr>
        <p:spPr/>
        <p:txBody>
          <a:bodyPr/>
          <a:lstStyle/>
          <a:p>
            <a:pPr eaLnBrk="1" hangingPunct="1"/>
            <a:r>
              <a:rPr lang="en-US" smtClean="0"/>
              <a:t>Optimality Principle</a:t>
            </a:r>
            <a:endParaRPr lang="en-US" smtClean="0"/>
          </a:p>
        </p:txBody>
      </p:sp>
      <p:sp>
        <p:nvSpPr>
          <p:cNvPr id="5126" name="Rectangle 3"/>
          <p:cNvSpPr>
            <a:spLocks noGrp="1" noChangeArrowheads="1"/>
          </p:cNvSpPr>
          <p:nvPr>
            <p:ph type="body" idx="1"/>
          </p:nvPr>
        </p:nvSpPr>
        <p:spPr>
          <a:xfrm>
            <a:off x="1567528" y="1200360"/>
            <a:ext cx="6001800" cy="3200960"/>
          </a:xfrm>
        </p:spPr>
        <p:txBody>
          <a:bodyPr/>
          <a:lstStyle/>
          <a:p>
            <a:pPr eaLnBrk="1" hangingPunct="1"/>
            <a:r>
              <a:rPr lang="en-US" sz="2100" dirty="0" smtClean="0"/>
              <a:t>If router J is on the optimal path from router I to router K, then the optimal path form J to K also falls along the same (optimal path) route.</a:t>
            </a:r>
            <a:endParaRPr lang="en-US" sz="2100" dirty="0" smtClean="0"/>
          </a:p>
          <a:p>
            <a:pPr lvl="1" eaLnBrk="1" hangingPunct="1"/>
            <a:r>
              <a:rPr lang="en-US" sz="1800" dirty="0" smtClean="0"/>
              <a:t>r1: I to J graph</a:t>
            </a:r>
            <a:endParaRPr lang="en-US" sz="1800" dirty="0" smtClean="0"/>
          </a:p>
          <a:p>
            <a:pPr lvl="1" eaLnBrk="1" hangingPunct="1"/>
            <a:r>
              <a:rPr lang="en-US" sz="1800" dirty="0" smtClean="0"/>
              <a:t>r2: The rest of the graph</a:t>
            </a:r>
            <a:endParaRPr lang="en-US" sz="1800" dirty="0" smtClean="0"/>
          </a:p>
          <a:p>
            <a:pPr lvl="1" eaLnBrk="1" hangingPunct="1"/>
            <a:r>
              <a:rPr lang="en-US" sz="1800" dirty="0" smtClean="0"/>
              <a:t>If a route better than r2 existed from J to K it could be concatenated with r1 to improve the route from J to K! Contradiction with the base assumption that r1r2 are optimal.</a:t>
            </a:r>
            <a:endParaRPr lang="en-US" sz="1800" dirty="0" smtClean="0"/>
          </a:p>
          <a:p>
            <a:pPr eaLnBrk="1" hangingPunct="1"/>
            <a:endParaRPr lang="en-US" sz="2100" dirty="0" smtClean="0"/>
          </a:p>
          <a:p>
            <a:pPr eaLnBrk="1" hangingPunct="1"/>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cs typeface="Arial" panose="020B0604020202020204" pitchFamily="34" charset="0"/>
              </a:rPr>
              <a:t>The Optimality Principle</a:t>
            </a:r>
            <a:endParaRPr lang="en-US" dirty="0" smtClean="0">
              <a:cs typeface="Arial" panose="020B0604020202020204" pitchFamily="34" charset="0"/>
            </a:endParaRPr>
          </a:p>
        </p:txBody>
      </p:sp>
      <p:sp>
        <p:nvSpPr>
          <p:cNvPr id="16387" name="Rectangle 3"/>
          <p:cNvSpPr>
            <a:spLocks noGrp="1" noChangeArrowheads="1"/>
          </p:cNvSpPr>
          <p:nvPr>
            <p:ph idx="1"/>
          </p:nvPr>
        </p:nvSpPr>
        <p:spPr>
          <a:xfrm>
            <a:off x="1357941" y="4058360"/>
            <a:ext cx="6643659" cy="628760"/>
          </a:xfrm>
        </p:spPr>
        <p:txBody>
          <a:bodyPr/>
          <a:lstStyle/>
          <a:p>
            <a:pPr algn="ctr" eaLnBrk="1" hangingPunct="1">
              <a:buFontTx/>
              <a:buNone/>
              <a:defRPr/>
            </a:pPr>
            <a:r>
              <a:rPr lang="en-US" dirty="0" smtClean="0">
                <a:solidFill>
                  <a:schemeClr val="accent6">
                    <a:lumMod val="75000"/>
                  </a:schemeClr>
                </a:solidFill>
                <a:latin typeface="Arial" panose="020B0604020202020204" pitchFamily="34" charset="0"/>
                <a:cs typeface="Arial" panose="020B0604020202020204" pitchFamily="34" charset="0"/>
              </a:rPr>
              <a:t>(a) </a:t>
            </a:r>
            <a:r>
              <a:rPr lang="en-US" dirty="0" smtClean="0">
                <a:latin typeface="Arial" panose="020B0604020202020204" pitchFamily="34" charset="0"/>
                <a:cs typeface="Arial" panose="020B0604020202020204" pitchFamily="34" charset="0"/>
              </a:rPr>
              <a:t>A network.</a:t>
            </a:r>
            <a:r>
              <a:rPr lang="en-US" dirty="0" smtClean="0">
                <a:solidFill>
                  <a:schemeClr val="accent6">
                    <a:lumMod val="75000"/>
                  </a:schemeClr>
                </a:solidFill>
                <a:latin typeface="Arial" panose="020B0604020202020204" pitchFamily="34" charset="0"/>
                <a:cs typeface="Arial" panose="020B0604020202020204" pitchFamily="34" charset="0"/>
              </a:rPr>
              <a:t> (b) </a:t>
            </a:r>
            <a:r>
              <a:rPr lang="en-US" dirty="0" smtClean="0">
                <a:latin typeface="Arial" panose="020B0604020202020204" pitchFamily="34" charset="0"/>
                <a:cs typeface="Arial" panose="020B0604020202020204" pitchFamily="34" charset="0"/>
              </a:rPr>
              <a:t>A sink tree for router </a:t>
            </a:r>
            <a:r>
              <a:rPr lang="en-US" i="1" dirty="0" smtClean="0">
                <a:latin typeface="Arial" panose="020B0604020202020204" pitchFamily="34" charset="0"/>
                <a:cs typeface="Arial" panose="020B0604020202020204" pitchFamily="34" charset="0"/>
              </a:rPr>
              <a:t>B.</a:t>
            </a:r>
            <a:endParaRPr lang="en-US" dirty="0" smtClean="0">
              <a:latin typeface="Arial" panose="020B0604020202020204" pitchFamily="34" charset="0"/>
              <a:cs typeface="Arial" panose="020B0604020202020204" pitchFamily="34" charset="0"/>
            </a:endParaRPr>
          </a:p>
        </p:txBody>
      </p:sp>
      <p:pic>
        <p:nvPicPr>
          <p:cNvPr id="1638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97208" y="1202742"/>
            <a:ext cx="6563873" cy="2844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38BBCA63-3B9F-48BE-933E-A514C2673908}" type="datetime4">
              <a:rPr lang="en-US" sz="900"/>
            </a:fld>
            <a:endParaRPr lang="en-US" sz="900"/>
          </a:p>
        </p:txBody>
      </p:sp>
      <p:sp>
        <p:nvSpPr>
          <p:cNvPr id="6147"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6148"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880DDA03-8E8F-4E75-A4A2-225CF89BFC87}" type="slidenum">
              <a:rPr lang="en-US" sz="900"/>
            </a:fld>
            <a:endParaRPr lang="en-US" sz="900"/>
          </a:p>
        </p:txBody>
      </p:sp>
      <p:sp>
        <p:nvSpPr>
          <p:cNvPr id="6149" name="Rectangle 2"/>
          <p:cNvSpPr>
            <a:spLocks noGrp="1" noChangeArrowheads="1"/>
          </p:cNvSpPr>
          <p:nvPr>
            <p:ph type="title"/>
          </p:nvPr>
        </p:nvSpPr>
        <p:spPr>
          <a:xfrm>
            <a:off x="1573482" y="288182"/>
            <a:ext cx="6001800" cy="912178"/>
          </a:xfrm>
        </p:spPr>
        <p:txBody>
          <a:bodyPr/>
          <a:lstStyle/>
          <a:p>
            <a:pPr eaLnBrk="1" hangingPunct="1"/>
            <a:r>
              <a:rPr lang="en-US" smtClean="0"/>
              <a:t>Shortest Path Routing</a:t>
            </a:r>
            <a:endParaRPr lang="en-US" smtClean="0"/>
          </a:p>
        </p:txBody>
      </p:sp>
      <p:sp>
        <p:nvSpPr>
          <p:cNvPr id="6150" name="Rectangle 3"/>
          <p:cNvSpPr>
            <a:spLocks noGrp="1" noChangeArrowheads="1"/>
          </p:cNvSpPr>
          <p:nvPr>
            <p:ph type="body" idx="1"/>
          </p:nvPr>
        </p:nvSpPr>
        <p:spPr/>
        <p:txBody>
          <a:bodyPr/>
          <a:lstStyle/>
          <a:p>
            <a:pPr eaLnBrk="1" hangingPunct="1">
              <a:lnSpc>
                <a:spcPct val="90000"/>
              </a:lnSpc>
            </a:pPr>
            <a:r>
              <a:rPr lang="en-US" sz="1950" smtClean="0"/>
              <a:t>Optimization criterion:</a:t>
            </a:r>
            <a:endParaRPr lang="en-US" sz="1950" smtClean="0"/>
          </a:p>
          <a:p>
            <a:pPr lvl="1" eaLnBrk="1" hangingPunct="1">
              <a:lnSpc>
                <a:spcPct val="90000"/>
              </a:lnSpc>
            </a:pPr>
            <a:r>
              <a:rPr lang="en-US" sz="1650" smtClean="0"/>
              <a:t>Distance,</a:t>
            </a:r>
            <a:endParaRPr lang="en-US" sz="1650" smtClean="0"/>
          </a:p>
          <a:p>
            <a:pPr lvl="1" eaLnBrk="1" hangingPunct="1">
              <a:lnSpc>
                <a:spcPct val="90000"/>
              </a:lnSpc>
            </a:pPr>
            <a:r>
              <a:rPr lang="en-US" sz="1650" smtClean="0"/>
              <a:t>Bandwidth,</a:t>
            </a:r>
            <a:endParaRPr lang="en-US" sz="1650" smtClean="0"/>
          </a:p>
          <a:p>
            <a:pPr lvl="1" eaLnBrk="1" hangingPunct="1">
              <a:lnSpc>
                <a:spcPct val="90000"/>
              </a:lnSpc>
            </a:pPr>
            <a:r>
              <a:rPr lang="en-US" sz="1650" smtClean="0"/>
              <a:t>Average Traffic</a:t>
            </a:r>
            <a:endParaRPr lang="en-US" sz="1650" smtClean="0"/>
          </a:p>
          <a:p>
            <a:pPr lvl="1" eaLnBrk="1" hangingPunct="1">
              <a:lnSpc>
                <a:spcPct val="90000"/>
              </a:lnSpc>
            </a:pPr>
            <a:r>
              <a:rPr lang="en-US" sz="1650" smtClean="0"/>
              <a:t>Communication cost,</a:t>
            </a:r>
            <a:endParaRPr lang="en-US" sz="1650" smtClean="0"/>
          </a:p>
          <a:p>
            <a:pPr lvl="1" eaLnBrk="1" hangingPunct="1">
              <a:lnSpc>
                <a:spcPct val="90000"/>
              </a:lnSpc>
            </a:pPr>
            <a:r>
              <a:rPr lang="en-US" sz="1650" smtClean="0"/>
              <a:t>Mean Queue Length,</a:t>
            </a:r>
            <a:endParaRPr lang="en-US" sz="1650" smtClean="0"/>
          </a:p>
          <a:p>
            <a:pPr lvl="1" eaLnBrk="1" hangingPunct="1">
              <a:lnSpc>
                <a:spcPct val="90000"/>
              </a:lnSpc>
            </a:pPr>
            <a:r>
              <a:rPr lang="en-US" sz="1650" smtClean="0"/>
              <a:t>Measured Delay, …</a:t>
            </a:r>
            <a:endParaRPr lang="en-US" sz="1650" smtClean="0"/>
          </a:p>
          <a:p>
            <a:pPr eaLnBrk="1" hangingPunct="1">
              <a:lnSpc>
                <a:spcPct val="90000"/>
              </a:lnSpc>
            </a:pPr>
            <a:r>
              <a:rPr lang="en-US" sz="1950" smtClean="0"/>
              <a:t>Algorithms:</a:t>
            </a:r>
            <a:endParaRPr lang="en-US" sz="1950" smtClean="0"/>
          </a:p>
          <a:p>
            <a:pPr lvl="1" eaLnBrk="1" hangingPunct="1">
              <a:lnSpc>
                <a:spcPct val="90000"/>
              </a:lnSpc>
            </a:pPr>
            <a:r>
              <a:rPr lang="en-US" sz="1650" smtClean="0"/>
              <a:t>Dijkstra</a:t>
            </a:r>
            <a:endParaRPr lang="en-US" sz="1650" smtClean="0"/>
          </a:p>
          <a:p>
            <a:pPr lvl="1" eaLnBrk="1" hangingPunct="1">
              <a:lnSpc>
                <a:spcPct val="90000"/>
              </a:lnSpc>
            </a:pPr>
            <a:r>
              <a:rPr lang="en-US" sz="1650" smtClean="0"/>
              <a:t>Flooding</a:t>
            </a:r>
            <a:endParaRPr lang="en-US" sz="1650" smtClean="0"/>
          </a:p>
          <a:p>
            <a:pPr lvl="2" eaLnBrk="1" hangingPunct="1">
              <a:lnSpc>
                <a:spcPct val="90000"/>
              </a:lnSpc>
            </a:pPr>
            <a:r>
              <a:rPr lang="en-US" sz="1575" smtClean="0"/>
              <a:t>Selective Flooding</a:t>
            </a:r>
            <a:endParaRPr lang="en-US" sz="1575"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smtClean="0">
                <a:cs typeface="Arial" panose="020B0604020202020204" pitchFamily="34" charset="0"/>
              </a:rPr>
              <a:t>Shortest Path Algorithm</a:t>
            </a:r>
            <a:endParaRPr lang="en-US" dirty="0" smtClean="0">
              <a:cs typeface="Arial" panose="020B0604020202020204" pitchFamily="34" charset="0"/>
            </a:endParaRPr>
          </a:p>
        </p:txBody>
      </p:sp>
      <p:sp>
        <p:nvSpPr>
          <p:cNvPr id="17411" name="Rectangle 3"/>
          <p:cNvSpPr>
            <a:spLocks noGrp="1" noChangeArrowheads="1"/>
          </p:cNvSpPr>
          <p:nvPr>
            <p:ph idx="1"/>
          </p:nvPr>
        </p:nvSpPr>
        <p:spPr>
          <a:xfrm>
            <a:off x="1567528" y="4344160"/>
            <a:ext cx="6001800" cy="800240"/>
          </a:xfrm>
        </p:spPr>
        <p:txBody>
          <a:bodyPr/>
          <a:lstStyle/>
          <a:p>
            <a:pPr marL="0" indent="0" algn="ctr">
              <a:buNone/>
            </a:pPr>
            <a:r>
              <a:rPr lang="en-US" sz="1800" dirty="0" smtClean="0">
                <a:latin typeface="Arial" panose="020B0604020202020204" pitchFamily="34" charset="0"/>
                <a:cs typeface="Arial" panose="020B0604020202020204" pitchFamily="34" charset="0"/>
              </a:rPr>
              <a:t>The first five steps used in computing the shortest path from </a:t>
            </a:r>
            <a:r>
              <a:rPr lang="en-US" sz="1800" i="1" dirty="0" smtClean="0">
                <a:latin typeface="Arial" panose="020B0604020202020204" pitchFamily="34" charset="0"/>
                <a:cs typeface="Arial" panose="020B0604020202020204" pitchFamily="34" charset="0"/>
              </a:rPr>
              <a:t>A to D. </a:t>
            </a:r>
            <a:r>
              <a:rPr lang="en-US" sz="1800" dirty="0" smtClean="0">
                <a:latin typeface="Arial" panose="020B0604020202020204" pitchFamily="34" charset="0"/>
                <a:cs typeface="Arial" panose="020B0604020202020204" pitchFamily="34" charset="0"/>
              </a:rPr>
              <a:t>The arrows indicate the working node</a:t>
            </a:r>
            <a:endParaRPr lang="en-US" sz="1800" dirty="0" smtClean="0">
              <a:latin typeface="Arial" panose="020B0604020202020204" pitchFamily="34" charset="0"/>
              <a:cs typeface="Arial" panose="020B0604020202020204" pitchFamily="34" charset="0"/>
            </a:endParaRPr>
          </a:p>
        </p:txBody>
      </p:sp>
      <p:pic>
        <p:nvPicPr>
          <p:cNvPr id="1741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85720" y="1315870"/>
            <a:ext cx="3929376" cy="2971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smtClean="0">
                <a:cs typeface="Arial" panose="020B0604020202020204" pitchFamily="34" charset="0"/>
              </a:rPr>
              <a:t>Shortest Path Algorithm</a:t>
            </a:r>
            <a:endParaRPr lang="en-US" dirty="0" smtClean="0">
              <a:cs typeface="Arial" panose="020B0604020202020204" pitchFamily="34" charset="0"/>
            </a:endParaRPr>
          </a:p>
        </p:txBody>
      </p:sp>
      <p:sp>
        <p:nvSpPr>
          <p:cNvPr id="18435" name="Rectangle 3"/>
          <p:cNvSpPr>
            <a:spLocks noGrp="1" noChangeArrowheads="1"/>
          </p:cNvSpPr>
          <p:nvPr>
            <p:ph idx="1"/>
          </p:nvPr>
        </p:nvSpPr>
        <p:spPr>
          <a:xfrm>
            <a:off x="1567528" y="3918436"/>
            <a:ext cx="6001800" cy="597203"/>
          </a:xfrm>
        </p:spPr>
        <p:txBody>
          <a:bodyPr/>
          <a:lstStyle/>
          <a:p>
            <a:pPr algn="ctr" eaLnBrk="1" hangingPunct="1">
              <a:buFontTx/>
              <a:buNone/>
            </a:pPr>
            <a:r>
              <a:rPr lang="en-US" dirty="0" err="1" smtClean="0">
                <a:latin typeface="Arial" panose="020B0604020202020204" pitchFamily="34" charset="0"/>
                <a:cs typeface="Arial" panose="020B0604020202020204" pitchFamily="34" charset="0"/>
              </a:rPr>
              <a:t>Dijkstra’s</a:t>
            </a:r>
            <a:r>
              <a:rPr lang="en-US" dirty="0" smtClean="0">
                <a:latin typeface="Arial" panose="020B0604020202020204" pitchFamily="34" charset="0"/>
                <a:cs typeface="Arial" panose="020B0604020202020204" pitchFamily="34" charset="0"/>
              </a:rPr>
              <a:t> algorithm to compute the shortest path through a graph.</a:t>
            </a:r>
            <a:endParaRPr lang="en-US" dirty="0" smtClean="0">
              <a:latin typeface="Arial" panose="020B0604020202020204" pitchFamily="34" charset="0"/>
              <a:cs typeface="Arial" panose="020B0604020202020204" pitchFamily="34" charset="0"/>
            </a:endParaRPr>
          </a:p>
        </p:txBody>
      </p:sp>
      <p:pic>
        <p:nvPicPr>
          <p:cNvPr id="1843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40138" y="1529030"/>
            <a:ext cx="6112548" cy="210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TextBox 4"/>
          <p:cNvSpPr txBox="1">
            <a:spLocks noChangeArrowheads="1"/>
          </p:cNvSpPr>
          <p:nvPr/>
        </p:nvSpPr>
        <p:spPr bwMode="auto">
          <a:xfrm>
            <a:off x="1861663" y="3722545"/>
            <a:ext cx="764515"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smtClean="0">
                <a:cs typeface="Arial" panose="020B0604020202020204" pitchFamily="34" charset="0"/>
              </a:rPr>
              <a:t>Shortest Path Algorithm (3)</a:t>
            </a:r>
            <a:endParaRPr lang="en-US" dirty="0" smtClean="0">
              <a:cs typeface="Arial" panose="020B0604020202020204" pitchFamily="34" charset="0"/>
            </a:endParaRPr>
          </a:p>
        </p:txBody>
      </p:sp>
      <p:sp>
        <p:nvSpPr>
          <p:cNvPr id="19459" name="Rectangle 3"/>
          <p:cNvSpPr>
            <a:spLocks noGrp="1" noChangeArrowheads="1"/>
          </p:cNvSpPr>
          <p:nvPr>
            <p:ph idx="1"/>
          </p:nvPr>
        </p:nvSpPr>
        <p:spPr>
          <a:xfrm>
            <a:off x="1567528" y="4287000"/>
            <a:ext cx="6001800" cy="597203"/>
          </a:xfrm>
        </p:spPr>
        <p:txBody>
          <a:bodyPr/>
          <a:lstStyle/>
          <a:p>
            <a:pPr algn="ctr" eaLnBrk="1" hangingPunct="1">
              <a:buFontTx/>
              <a:buNone/>
            </a:pPr>
            <a:r>
              <a:rPr lang="en-US" dirty="0" err="1" smtClean="0">
                <a:latin typeface="Arial" panose="020B0604020202020204" pitchFamily="34" charset="0"/>
                <a:cs typeface="Arial" panose="020B0604020202020204" pitchFamily="34" charset="0"/>
              </a:rPr>
              <a:t>Dijkstra’s</a:t>
            </a:r>
            <a:r>
              <a:rPr lang="en-US" dirty="0" smtClean="0">
                <a:latin typeface="Arial" panose="020B0604020202020204" pitchFamily="34" charset="0"/>
                <a:cs typeface="Arial" panose="020B0604020202020204" pitchFamily="34" charset="0"/>
              </a:rPr>
              <a:t> algorithm to compute the shortest path through a graph.</a:t>
            </a:r>
            <a:endParaRPr lang="en-US" dirty="0" smtClean="0">
              <a:latin typeface="Arial" panose="020B0604020202020204" pitchFamily="34" charset="0"/>
              <a:cs typeface="Arial" panose="020B0604020202020204" pitchFamily="34" charset="0"/>
            </a:endParaRPr>
          </a:p>
        </p:txBody>
      </p:sp>
      <p:pic>
        <p:nvPicPr>
          <p:cNvPr id="1946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14000" y="1429000"/>
            <a:ext cx="5771969" cy="2912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TextBox 5"/>
          <p:cNvSpPr txBox="1">
            <a:spLocks noChangeArrowheads="1"/>
          </p:cNvSpPr>
          <p:nvPr/>
        </p:nvSpPr>
        <p:spPr bwMode="auto">
          <a:xfrm>
            <a:off x="1861663" y="3722545"/>
            <a:ext cx="764515"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a:t>. . .</a:t>
            </a:r>
            <a:endParaRPr lang="en-US" sz="2100"/>
          </a:p>
        </p:txBody>
      </p:sp>
      <p:sp>
        <p:nvSpPr>
          <p:cNvPr id="19462" name="TextBox 6"/>
          <p:cNvSpPr txBox="1">
            <a:spLocks noChangeArrowheads="1"/>
          </p:cNvSpPr>
          <p:nvPr/>
        </p:nvSpPr>
        <p:spPr bwMode="auto">
          <a:xfrm>
            <a:off x="1599680" y="1093185"/>
            <a:ext cx="764515"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dirty="0"/>
              <a:t>. . .</a:t>
            </a:r>
            <a:endParaRPr lang="en-US" sz="21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892CF8BA-77DB-4E12-AB6D-BCB47B2C1E21}" type="datetime4">
              <a:rPr lang="en-US" sz="900"/>
            </a:fld>
            <a:endParaRPr lang="en-US" sz="900"/>
          </a:p>
        </p:txBody>
      </p:sp>
      <p:sp>
        <p:nvSpPr>
          <p:cNvPr id="4099"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4100"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75024589-72A4-4C57-8258-E59756318659}" type="slidenum">
              <a:rPr lang="en-US" sz="900"/>
            </a:fld>
            <a:endParaRPr lang="en-US" sz="900"/>
          </a:p>
        </p:txBody>
      </p:sp>
      <p:sp>
        <p:nvSpPr>
          <p:cNvPr id="4101" name="Rectangle 2"/>
          <p:cNvSpPr>
            <a:spLocks noGrp="1" noChangeArrowheads="1"/>
          </p:cNvSpPr>
          <p:nvPr>
            <p:ph type="title"/>
          </p:nvPr>
        </p:nvSpPr>
        <p:spPr/>
        <p:txBody>
          <a:bodyPr/>
          <a:lstStyle/>
          <a:p>
            <a:pPr eaLnBrk="1" hangingPunct="1"/>
            <a:r>
              <a:rPr lang="en-US" dirty="0" smtClean="0"/>
              <a:t>Network Layer</a:t>
            </a:r>
            <a:endParaRPr lang="en-US" dirty="0" smtClean="0"/>
          </a:p>
        </p:txBody>
      </p:sp>
      <p:sp>
        <p:nvSpPr>
          <p:cNvPr id="4102" name="Rectangle 3"/>
          <p:cNvSpPr>
            <a:spLocks noGrp="1" noChangeArrowheads="1"/>
          </p:cNvSpPr>
          <p:nvPr>
            <p:ph type="body" idx="1"/>
          </p:nvPr>
        </p:nvSpPr>
        <p:spPr/>
        <p:txBody>
          <a:bodyPr/>
          <a:lstStyle/>
          <a:p>
            <a:pPr eaLnBrk="1" hangingPunct="1">
              <a:lnSpc>
                <a:spcPct val="80000"/>
              </a:lnSpc>
            </a:pPr>
            <a:r>
              <a:rPr lang="en-US" sz="1800" dirty="0" smtClean="0"/>
              <a:t>Main function of Network Layer:</a:t>
            </a:r>
            <a:endParaRPr lang="en-US" sz="1800" dirty="0" smtClean="0"/>
          </a:p>
          <a:p>
            <a:pPr lvl="1" eaLnBrk="1" hangingPunct="1">
              <a:lnSpc>
                <a:spcPct val="80000"/>
              </a:lnSpc>
            </a:pPr>
            <a:r>
              <a:rPr lang="en-US" sz="1500" dirty="0" smtClean="0"/>
              <a:t>Routing of packets form the source machine to the destination machine.</a:t>
            </a:r>
            <a:endParaRPr lang="en-US" sz="15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smtClean="0">
                <a:cs typeface="Arial" panose="020B0604020202020204" pitchFamily="34" charset="0"/>
              </a:rPr>
              <a:t>Shortest Path Algorithm </a:t>
            </a:r>
            <a:endParaRPr lang="en-US" dirty="0" smtClean="0">
              <a:cs typeface="Arial" panose="020B0604020202020204" pitchFamily="34" charset="0"/>
            </a:endParaRPr>
          </a:p>
        </p:txBody>
      </p:sp>
      <p:sp>
        <p:nvSpPr>
          <p:cNvPr id="20483" name="Rectangle 3"/>
          <p:cNvSpPr>
            <a:spLocks noGrp="1" noChangeArrowheads="1"/>
          </p:cNvSpPr>
          <p:nvPr>
            <p:ph idx="1"/>
          </p:nvPr>
        </p:nvSpPr>
        <p:spPr>
          <a:xfrm>
            <a:off x="1583008" y="4227458"/>
            <a:ext cx="6001800" cy="743080"/>
          </a:xfrm>
        </p:spPr>
        <p:txBody>
          <a:bodyPr/>
          <a:lstStyle/>
          <a:p>
            <a:pPr algn="ctr" eaLnBrk="1" hangingPunct="1">
              <a:buFontTx/>
              <a:buNone/>
            </a:pPr>
            <a:r>
              <a:rPr lang="en-US" dirty="0" err="1" smtClean="0">
                <a:latin typeface="Arial" panose="020B0604020202020204" pitchFamily="34" charset="0"/>
                <a:cs typeface="Arial" panose="020B0604020202020204" pitchFamily="34" charset="0"/>
              </a:rPr>
              <a:t>Dijkstra’s</a:t>
            </a:r>
            <a:r>
              <a:rPr lang="en-US" dirty="0" smtClean="0">
                <a:latin typeface="Arial" panose="020B0604020202020204" pitchFamily="34" charset="0"/>
                <a:cs typeface="Arial" panose="020B0604020202020204" pitchFamily="34" charset="0"/>
              </a:rPr>
              <a:t> algorithm to compute the shortest path through a graph.</a:t>
            </a:r>
            <a:endParaRPr lang="en-US" dirty="0" smtClean="0">
              <a:latin typeface="Arial" panose="020B0604020202020204" pitchFamily="34" charset="0"/>
              <a:cs typeface="Arial" panose="020B0604020202020204" pitchFamily="34" charset="0"/>
            </a:endParaRPr>
          </a:p>
        </p:txBody>
      </p:sp>
      <p:pic>
        <p:nvPicPr>
          <p:cNvPr id="2048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83008" y="1314680"/>
            <a:ext cx="5271819" cy="2975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Box 6"/>
          <p:cNvSpPr txBox="1">
            <a:spLocks noChangeArrowheads="1"/>
          </p:cNvSpPr>
          <p:nvPr/>
        </p:nvSpPr>
        <p:spPr bwMode="auto">
          <a:xfrm>
            <a:off x="1592535" y="1169398"/>
            <a:ext cx="764515"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100" dirty="0"/>
              <a:t>. . .</a:t>
            </a:r>
            <a:endParaRPr lang="en-US" sz="21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ECDEC83B-4B41-4215-B42B-095FCE1B0E62}" type="datetime4">
              <a:rPr lang="en-US" sz="900"/>
            </a:fld>
            <a:endParaRPr lang="en-US" sz="900"/>
          </a:p>
        </p:txBody>
      </p:sp>
      <p:sp>
        <p:nvSpPr>
          <p:cNvPr id="7171"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7172"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F947C9A5-DA28-4C70-983D-4254A9AA77A9}" type="slidenum">
              <a:rPr lang="en-US" sz="900"/>
            </a:fld>
            <a:endParaRPr lang="en-US" sz="900"/>
          </a:p>
        </p:txBody>
      </p:sp>
      <p:sp>
        <p:nvSpPr>
          <p:cNvPr id="7173" name="Rectangle 2"/>
          <p:cNvSpPr>
            <a:spLocks noGrp="1" noChangeArrowheads="1"/>
          </p:cNvSpPr>
          <p:nvPr>
            <p:ph type="title"/>
          </p:nvPr>
        </p:nvSpPr>
        <p:spPr/>
        <p:txBody>
          <a:bodyPr/>
          <a:lstStyle/>
          <a:p>
            <a:pPr eaLnBrk="1" hangingPunct="1"/>
            <a:r>
              <a:rPr lang="en-US" smtClean="0"/>
              <a:t>Distance Vector Routing</a:t>
            </a:r>
            <a:endParaRPr lang="en-US" smtClean="0"/>
          </a:p>
        </p:txBody>
      </p:sp>
      <p:sp>
        <p:nvSpPr>
          <p:cNvPr id="7174" name="Rectangle 3"/>
          <p:cNvSpPr>
            <a:spLocks noGrp="1" noChangeArrowheads="1"/>
          </p:cNvSpPr>
          <p:nvPr>
            <p:ph type="body" idx="1"/>
          </p:nvPr>
        </p:nvSpPr>
        <p:spPr/>
        <p:txBody>
          <a:bodyPr/>
          <a:lstStyle/>
          <a:p>
            <a:pPr eaLnBrk="1" hangingPunct="1"/>
            <a:r>
              <a:rPr lang="en-US" sz="1950" dirty="0" smtClean="0"/>
              <a:t>Static Routing Algorithms</a:t>
            </a:r>
            <a:endParaRPr lang="en-US" sz="1950" dirty="0" smtClean="0"/>
          </a:p>
          <a:p>
            <a:pPr lvl="1" eaLnBrk="1" hangingPunct="1"/>
            <a:r>
              <a:rPr lang="en-US" sz="1650" dirty="0" smtClean="0"/>
              <a:t>Do not take into account actual network load.</a:t>
            </a:r>
            <a:endParaRPr lang="en-US" sz="1650" dirty="0" smtClean="0"/>
          </a:p>
          <a:p>
            <a:pPr eaLnBrk="1" hangingPunct="1"/>
            <a:r>
              <a:rPr lang="en-US" sz="1950" dirty="0" smtClean="0"/>
              <a:t>Dynamic Routing Algorithms</a:t>
            </a:r>
            <a:endParaRPr lang="en-US" sz="1950" dirty="0" smtClean="0"/>
          </a:p>
          <a:p>
            <a:pPr lvl="1" eaLnBrk="1" hangingPunct="1"/>
            <a:r>
              <a:rPr lang="en-US" sz="1650" dirty="0" smtClean="0"/>
              <a:t>Taking into account actual network load</a:t>
            </a:r>
            <a:endParaRPr lang="en-US" sz="1650" dirty="0" smtClean="0"/>
          </a:p>
          <a:p>
            <a:pPr lvl="1" eaLnBrk="1" hangingPunct="1"/>
            <a:r>
              <a:rPr lang="en-US" sz="1650" b="1" dirty="0" smtClean="0">
                <a:solidFill>
                  <a:srgbClr val="FF0000"/>
                </a:solidFill>
              </a:rPr>
              <a:t>Distance Vector Routing</a:t>
            </a:r>
            <a:r>
              <a:rPr lang="en-US" sz="1650" dirty="0" smtClean="0"/>
              <a:t>: Each router maintain a table with the best known distance to each destination and which line to use to get there. Tables updated by exchanging information with the neighbors.</a:t>
            </a:r>
            <a:endParaRPr lang="en-US" sz="1650" dirty="0" smtClean="0"/>
          </a:p>
          <a:p>
            <a:pPr lvl="1" eaLnBrk="1" hangingPunct="1"/>
            <a:r>
              <a:rPr lang="en-US" sz="1650" b="1" dirty="0" smtClean="0">
                <a:solidFill>
                  <a:srgbClr val="FF0000"/>
                </a:solidFill>
              </a:rPr>
              <a:t>Link State Routing</a:t>
            </a:r>
            <a:endParaRPr lang="en-US" sz="1650" b="1" dirty="0" smtClean="0">
              <a:solidFill>
                <a:srgbClr val="FF0000"/>
              </a:solidFill>
            </a:endParaRPr>
          </a:p>
          <a:p>
            <a:pPr eaLnBrk="1" hangingPunct="1"/>
            <a:endParaRPr lang="en-US" sz="195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itle 1"/>
          <p:cNvSpPr>
            <a:spLocks noGrp="1"/>
          </p:cNvSpPr>
          <p:nvPr>
            <p:ph type="title"/>
          </p:nvPr>
        </p:nvSpPr>
        <p:spPr/>
        <p:txBody>
          <a:bodyPr/>
          <a:lstStyle/>
          <a:p>
            <a:r>
              <a:rPr lang="en-US" dirty="0" smtClean="0">
                <a:cs typeface="Arial" panose="020B0604020202020204" pitchFamily="34" charset="0"/>
              </a:rPr>
              <a:t>Distance Vector Routing</a:t>
            </a:r>
            <a:endParaRPr lang="en-US" dirty="0" smtClean="0">
              <a:cs typeface="Arial" panose="020B0604020202020204" pitchFamily="34" charset="0"/>
            </a:endParaRPr>
          </a:p>
        </p:txBody>
      </p:sp>
      <p:sp>
        <p:nvSpPr>
          <p:cNvPr id="21506" name="Content Placeholder 2"/>
          <p:cNvSpPr>
            <a:spLocks noGrp="1"/>
          </p:cNvSpPr>
          <p:nvPr>
            <p:ph idx="1"/>
          </p:nvPr>
        </p:nvSpPr>
        <p:spPr/>
        <p:txBody>
          <a:bodyPr/>
          <a:lstStyle/>
          <a:p>
            <a:pPr marL="0" indent="0">
              <a:buFontTx/>
              <a:buNone/>
              <a:defRPr/>
            </a:pPr>
            <a:r>
              <a:rPr lang="en-US" sz="1800" dirty="0" smtClean="0">
                <a:solidFill>
                  <a:schemeClr val="accent6">
                    <a:lumMod val="75000"/>
                  </a:schemeClr>
                </a:solidFill>
                <a:latin typeface="Arial" panose="020B0604020202020204" pitchFamily="34" charset="0"/>
                <a:cs typeface="Arial" panose="020B0604020202020204" pitchFamily="34" charset="0"/>
              </a:rPr>
              <a:t>(a) </a:t>
            </a:r>
            <a:r>
              <a:rPr lang="en-US" sz="1800" dirty="0" smtClean="0">
                <a:latin typeface="Arial" panose="020B0604020202020204" pitchFamily="34" charset="0"/>
                <a:cs typeface="Arial" panose="020B0604020202020204" pitchFamily="34" charset="0"/>
              </a:rPr>
              <a:t>A network. </a:t>
            </a:r>
            <a:br>
              <a:rPr lang="en-US" sz="1800" dirty="0" smtClean="0">
                <a:latin typeface="Arial" panose="020B0604020202020204" pitchFamily="34" charset="0"/>
                <a:cs typeface="Arial" panose="020B0604020202020204" pitchFamily="34" charset="0"/>
              </a:rPr>
            </a:br>
            <a:r>
              <a:rPr lang="en-US" sz="1800" dirty="0" smtClean="0">
                <a:solidFill>
                  <a:schemeClr val="accent6">
                    <a:lumMod val="75000"/>
                  </a:schemeClr>
                </a:solidFill>
                <a:latin typeface="Arial" panose="020B0604020202020204" pitchFamily="34" charset="0"/>
                <a:cs typeface="Arial" panose="020B0604020202020204" pitchFamily="34" charset="0"/>
              </a:rPr>
              <a:t>(b) </a:t>
            </a:r>
            <a:r>
              <a:rPr lang="en-US" sz="1800" dirty="0" smtClean="0">
                <a:latin typeface="Arial" panose="020B0604020202020204" pitchFamily="34" charset="0"/>
                <a:cs typeface="Arial" panose="020B0604020202020204" pitchFamily="34" charset="0"/>
              </a:rPr>
              <a:t>Input from </a:t>
            </a:r>
            <a:r>
              <a:rPr lang="en-US" sz="1800" i="1" dirty="0" smtClean="0">
                <a:latin typeface="Arial" panose="020B0604020202020204" pitchFamily="34" charset="0"/>
                <a:cs typeface="Arial" panose="020B0604020202020204" pitchFamily="34" charset="0"/>
              </a:rPr>
              <a:t>A, I, H, K, and the new routing table </a:t>
            </a:r>
            <a:r>
              <a:rPr lang="en-US" sz="1800" dirty="0" smtClean="0">
                <a:latin typeface="Arial" panose="020B0604020202020204" pitchFamily="34" charset="0"/>
                <a:cs typeface="Arial" panose="020B0604020202020204" pitchFamily="34" charset="0"/>
              </a:rPr>
              <a:t>for </a:t>
            </a:r>
            <a:r>
              <a:rPr lang="en-US" sz="1800" i="1" dirty="0" smtClean="0">
                <a:latin typeface="Arial" panose="020B0604020202020204" pitchFamily="34" charset="0"/>
                <a:cs typeface="Arial" panose="020B0604020202020204" pitchFamily="34" charset="0"/>
              </a:rPr>
              <a:t>J.</a:t>
            </a:r>
            <a:endParaRPr lang="en-US" sz="1800" dirty="0" smtClean="0">
              <a:latin typeface="Arial" panose="020B0604020202020204" pitchFamily="34" charset="0"/>
              <a:cs typeface="Arial" panose="020B0604020202020204" pitchFamily="34" charset="0"/>
            </a:endParaRPr>
          </a:p>
        </p:txBody>
      </p:sp>
      <p:pic>
        <p:nvPicPr>
          <p:cNvPr id="21507" name="Picture 2"/>
          <p:cNvPicPr>
            <a:picLocks noChangeAspect="1" noChangeArrowheads="1"/>
          </p:cNvPicPr>
          <p:nvPr/>
        </p:nvPicPr>
        <p:blipFill>
          <a:blip r:embed="rId1">
            <a:extLst>
              <a:ext uri="{28A0092B-C50C-407E-A947-70E740481C1C}">
                <a14:useLocalDpi xmlns:a14="http://schemas.microsoft.com/office/drawing/2010/main" val="0"/>
              </a:ext>
            </a:extLst>
          </a:blip>
          <a:srcRect b="2142"/>
          <a:stretch>
            <a:fillRect/>
          </a:stretch>
        </p:blipFill>
        <p:spPr bwMode="auto">
          <a:xfrm>
            <a:off x="1567528" y="1943440"/>
            <a:ext cx="6091112" cy="2774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le 1"/>
          <p:cNvSpPr/>
          <p:nvPr/>
        </p:nvSpPr>
        <p:spPr bwMode="auto">
          <a:xfrm>
            <a:off x="4581527" y="3048533"/>
            <a:ext cx="1902356" cy="171480"/>
          </a:xfrm>
          <a:prstGeom prst="roundRect">
            <a:avLst/>
          </a:prstGeom>
          <a:noFill/>
          <a:ln w="38100" cap="flat" cmpd="dbl" algn="ctr">
            <a:solidFill>
              <a:srgbClr val="FF0000"/>
            </a:solidFill>
            <a:prstDash val="solid"/>
            <a:round/>
            <a:headEnd type="none" w="med" len="med"/>
            <a:tailEnd type="triangle" w="med" len="med"/>
          </a:ln>
          <a:effectLst/>
        </p:spPr>
        <p:txBody>
          <a:bodyPr vert="horz" wrap="none" lIns="68591" tIns="34295" rIns="68591" bIns="34295"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endParaRPr kumimoji="0" lang="en-US" sz="1350" b="0" i="0" u="none" strike="noStrike" cap="none" normalizeH="0" baseline="0" smtClean="0">
              <a:ln>
                <a:noFill/>
              </a:ln>
              <a:solidFill>
                <a:schemeClr val="tx1"/>
              </a:solidFill>
              <a:effectLst/>
              <a:latin typeface="Verdana" panose="020B0604030504040204" pitchFamily="34" charset="0"/>
            </a:endParaRPr>
          </a:p>
        </p:txBody>
      </p:sp>
      <mc:AlternateContent xmlns:mc="http://schemas.openxmlformats.org/markup-compatibility/2006">
        <mc:Choice xmlns:a14="http://schemas.microsoft.com/office/drawing/2010/main" Requires="a14">
          <p:sp>
            <p:nvSpPr>
              <p:cNvPr id="3" name="TextBox 2"/>
              <p:cNvSpPr txBox="1"/>
              <p:nvPr/>
            </p:nvSpPr>
            <p:spPr>
              <a:xfrm>
                <a:off x="-19005" y="5105400"/>
                <a:ext cx="4578305"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a:rPr>
                          </m:ctrlPr>
                        </m:funcPr>
                        <m:fName>
                          <m:r>
                            <m:rPr>
                              <m:sty m:val="p"/>
                            </m:rPr>
                            <a:rPr lang="en-US" b="0" i="0" smtClean="0">
                              <a:latin typeface="Cambria Math"/>
                            </a:rPr>
                            <m:t>min</m:t>
                          </m:r>
                        </m:fName>
                        <m:e>
                          <m:d>
                            <m:dPr>
                              <m:begChr m:val="["/>
                              <m:endChr m:val="]"/>
                              <m:ctrlPr>
                                <a:rPr lang="en-US" b="0" i="1" smtClean="0">
                                  <a:latin typeface="Cambria Math"/>
                                </a:rPr>
                              </m:ctrlPr>
                            </m:dPr>
                            <m:e>
                              <m:d>
                                <m:dPr>
                                  <m:ctrlPr>
                                    <a:rPr lang="en-US" b="0" i="1" smtClean="0">
                                      <a:latin typeface="Cambria Math"/>
                                    </a:rPr>
                                  </m:ctrlPr>
                                </m:dPr>
                                <m:e>
                                  <m:r>
                                    <a:rPr lang="en-US" b="0" i="1" smtClean="0">
                                      <a:latin typeface="Cambria Math"/>
                                    </a:rPr>
                                    <m:t>18+8</m:t>
                                  </m:r>
                                </m:e>
                              </m:d>
                              <m:r>
                                <a:rPr lang="en-US" b="0" i="1" smtClean="0">
                                  <a:latin typeface="Cambria Math"/>
                                </a:rPr>
                                <m:t>,</m:t>
                              </m:r>
                              <m:d>
                                <m:dPr>
                                  <m:ctrlPr>
                                    <a:rPr lang="en-US" b="0" i="1" smtClean="0">
                                      <a:latin typeface="Cambria Math"/>
                                    </a:rPr>
                                  </m:ctrlPr>
                                </m:dPr>
                                <m:e>
                                  <m:r>
                                    <a:rPr lang="en-US" b="0" i="1" smtClean="0">
                                      <a:latin typeface="Cambria Math"/>
                                    </a:rPr>
                                    <m:t>31+10</m:t>
                                  </m:r>
                                </m:e>
                              </m:d>
                              <m:r>
                                <a:rPr lang="en-US" b="0" i="1" smtClean="0">
                                  <a:latin typeface="Cambria Math"/>
                                </a:rPr>
                                <m:t>, </m:t>
                              </m:r>
                              <m:d>
                                <m:dPr>
                                  <m:ctrlPr>
                                    <a:rPr lang="en-US" b="0" i="1" smtClean="0">
                                      <a:latin typeface="Cambria Math"/>
                                    </a:rPr>
                                  </m:ctrlPr>
                                </m:dPr>
                                <m:e>
                                  <m:r>
                                    <a:rPr lang="en-US" b="0" i="1" smtClean="0">
                                      <a:latin typeface="Cambria Math"/>
                                    </a:rPr>
                                    <m:t>6+12</m:t>
                                  </m:r>
                                </m:e>
                              </m:d>
                              <m:r>
                                <a:rPr lang="en-US" b="0" i="1" smtClean="0">
                                  <a:latin typeface="Cambria Math"/>
                                </a:rPr>
                                <m:t>, </m:t>
                              </m:r>
                              <m:d>
                                <m:dPr>
                                  <m:ctrlPr>
                                    <a:rPr lang="en-US" b="0" i="1" smtClean="0">
                                      <a:latin typeface="Cambria Math"/>
                                    </a:rPr>
                                  </m:ctrlPr>
                                </m:dPr>
                                <m:e>
                                  <m:r>
                                    <a:rPr lang="en-US" b="0" i="1" smtClean="0">
                                      <a:latin typeface="Cambria Math"/>
                                    </a:rPr>
                                    <m:t>31+6</m:t>
                                  </m:r>
                                </m:e>
                              </m:d>
                            </m:e>
                          </m:d>
                        </m:e>
                      </m:func>
                    </m:oMath>
                  </m:oMathPara>
                </a14:m>
                <a:endParaRPr lang="en-US" b="0" i="1" dirty="0" smtClean="0">
                  <a:latin typeface="Cambria Math"/>
                </a:endParaRPr>
              </a:p>
              <a:p>
                <a:pPr/>
                <a14:m>
                  <m:oMathPara xmlns:m="http://schemas.openxmlformats.org/officeDocument/2006/math">
                    <m:oMathParaPr>
                      <m:jc m:val="centerGroup"/>
                    </m:oMathParaPr>
                    <m:oMath xmlns:m="http://schemas.openxmlformats.org/officeDocument/2006/math">
                      <m:r>
                        <a:rPr lang="en-US" b="0" i="0" smtClean="0">
                          <a:latin typeface="Cambria Math"/>
                        </a:rPr>
                        <m:t>=</m:t>
                      </m:r>
                      <m:r>
                        <m:rPr>
                          <m:sty m:val="p"/>
                        </m:rPr>
                        <a:rPr lang="en-US" b="0" i="0" smtClean="0">
                          <a:latin typeface="Cambria Math"/>
                        </a:rPr>
                        <m:t>min</m:t>
                      </m:r>
                      <m:d>
                        <m:dPr>
                          <m:begChr m:val="["/>
                          <m:endChr m:val="]"/>
                          <m:ctrlPr>
                            <a:rPr lang="en-US" b="0" i="1" smtClean="0">
                              <a:latin typeface="Cambria Math"/>
                            </a:rPr>
                          </m:ctrlPr>
                        </m:dPr>
                        <m:e>
                          <m:r>
                            <a:rPr lang="en-US" b="0" i="0" smtClean="0">
                              <a:latin typeface="Cambria Math"/>
                            </a:rPr>
                            <m:t>26,41,18,37</m:t>
                          </m:r>
                        </m:e>
                      </m:d>
                      <m:r>
                        <a:rPr lang="en-US" b="0" i="0" smtClean="0">
                          <a:latin typeface="Cambria Math"/>
                        </a:rPr>
                        <m:t>=18</m:t>
                      </m:r>
                    </m:oMath>
                  </m:oMathPara>
                </a14:m>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1128144" y="3829720"/>
                <a:ext cx="3434329" cy="484833"/>
              </a:xfrm>
              <a:prstGeom prst="rect">
                <a:avLst/>
              </a:prstGeom>
              <a:blipFill rotWithShape="1">
                <a:blip r:embed="rId2"/>
                <a:stretch>
                  <a:fillRect/>
                </a:stretch>
              </a:blipFill>
            </p:spPr>
            <p:txBody>
              <a:bodyPr/>
              <a:lstStyle/>
              <a:p>
                <a:r>
                  <a:rPr lang="en-US" sz="100">
                    <a:noFill/>
                  </a:rPr>
                  <a:t> </a:t>
                </a:r>
                <a:endParaRPr lang="en-US" sz="100">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F27A2819-5062-4146-8B04-A280E2CA39AF}" type="datetime4">
              <a:rPr lang="en-US" sz="900"/>
            </a:fld>
            <a:endParaRPr lang="en-US" sz="900"/>
          </a:p>
        </p:txBody>
      </p:sp>
      <p:sp>
        <p:nvSpPr>
          <p:cNvPr id="8195"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8196"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C902CE85-544A-4639-9A93-E2D6691F0A49}" type="slidenum">
              <a:rPr lang="en-US" sz="900"/>
            </a:fld>
            <a:endParaRPr lang="en-US" sz="900"/>
          </a:p>
        </p:txBody>
      </p:sp>
      <p:sp>
        <p:nvSpPr>
          <p:cNvPr id="8197" name="Rectangle 2"/>
          <p:cNvSpPr>
            <a:spLocks noGrp="1" noChangeArrowheads="1"/>
          </p:cNvSpPr>
          <p:nvPr>
            <p:ph type="title"/>
          </p:nvPr>
        </p:nvSpPr>
        <p:spPr/>
        <p:txBody>
          <a:bodyPr/>
          <a:lstStyle/>
          <a:p>
            <a:pPr eaLnBrk="1" hangingPunct="1"/>
            <a:r>
              <a:rPr lang="en-US" smtClean="0"/>
              <a:t>Count–to-Infinity Problem</a:t>
            </a:r>
            <a:endParaRPr lang="en-US" smtClean="0"/>
          </a:p>
        </p:txBody>
      </p:sp>
      <p:sp>
        <p:nvSpPr>
          <p:cNvPr id="8198" name="Rectangle 3"/>
          <p:cNvSpPr>
            <a:spLocks noGrp="1" noChangeArrowheads="1"/>
          </p:cNvSpPr>
          <p:nvPr>
            <p:ph type="body" idx="1"/>
          </p:nvPr>
        </p:nvSpPr>
        <p:spPr/>
        <p:txBody>
          <a:bodyPr/>
          <a:lstStyle/>
          <a:p>
            <a:pPr eaLnBrk="1" hangingPunct="1"/>
            <a:r>
              <a:rPr lang="en-US" smtClean="0"/>
              <a:t>Slow Convergence to the correct answer. </a:t>
            </a:r>
            <a:endParaRPr lang="en-US" smtClean="0"/>
          </a:p>
          <a:p>
            <a:pPr eaLnBrk="1" hangingPunct="1"/>
            <a:r>
              <a:rPr lang="en-US" smtClean="0"/>
              <a:t>“Good news” Propagate fast</a:t>
            </a:r>
            <a:endParaRPr lang="en-US" smtClean="0"/>
          </a:p>
          <a:p>
            <a:pPr eaLnBrk="1" hangingPunct="1"/>
            <a:r>
              <a:rPr lang="en-US" smtClean="0"/>
              <a:t>“Bad news” Propagate slowly:</a:t>
            </a:r>
            <a:endParaRPr lang="en-US" smtClean="0"/>
          </a:p>
          <a:p>
            <a:pPr lvl="1" eaLnBrk="1" hangingPunct="1"/>
            <a:r>
              <a:rPr lang="en-US" smtClean="0"/>
              <a:t>The core of the problem is that when X tells Y that I has a path somewhere, Y has no way of knowing whether it itself is on the path.</a:t>
            </a:r>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smtClean="0">
                <a:cs typeface="Arial" panose="020B0604020202020204" pitchFamily="34" charset="0"/>
              </a:rPr>
              <a:t>The Count-to-Infinity Problem</a:t>
            </a:r>
            <a:endParaRPr lang="en-US" dirty="0" smtClean="0">
              <a:cs typeface="Arial" panose="020B0604020202020204" pitchFamily="34" charset="0"/>
            </a:endParaRPr>
          </a:p>
        </p:txBody>
      </p:sp>
      <p:sp>
        <p:nvSpPr>
          <p:cNvPr id="22531"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The count-to-infinity problem</a:t>
            </a:r>
            <a:endParaRPr lang="en-US" smtClean="0">
              <a:latin typeface="Arial" panose="020B0604020202020204" pitchFamily="34" charset="0"/>
              <a:cs typeface="Arial" panose="020B0604020202020204" pitchFamily="34" charset="0"/>
            </a:endParaRPr>
          </a:p>
        </p:txBody>
      </p:sp>
      <p:pic>
        <p:nvPicPr>
          <p:cNvPr id="2253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81788" y="1314680"/>
            <a:ext cx="6180425" cy="25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C9E68610-3EAB-4D07-A457-67D826B4BD76}" type="datetime4">
              <a:rPr lang="en-US" sz="900"/>
            </a:fld>
            <a:endParaRPr lang="en-US" sz="900"/>
          </a:p>
        </p:txBody>
      </p:sp>
      <p:sp>
        <p:nvSpPr>
          <p:cNvPr id="9219"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9220"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7FC316F1-6793-4D05-8B4F-8109AA9B2E99}" type="slidenum">
              <a:rPr lang="en-US" sz="900"/>
            </a:fld>
            <a:endParaRPr lang="en-US" sz="900"/>
          </a:p>
        </p:txBody>
      </p:sp>
      <p:sp>
        <p:nvSpPr>
          <p:cNvPr id="9221" name="Rectangle 2"/>
          <p:cNvSpPr>
            <a:spLocks noGrp="1" noChangeArrowheads="1"/>
          </p:cNvSpPr>
          <p:nvPr>
            <p:ph type="title"/>
          </p:nvPr>
        </p:nvSpPr>
        <p:spPr/>
        <p:txBody>
          <a:bodyPr/>
          <a:lstStyle/>
          <a:p>
            <a:pPr eaLnBrk="1" hangingPunct="1"/>
            <a:r>
              <a:rPr lang="en-US" smtClean="0"/>
              <a:t>Link State Routing</a:t>
            </a:r>
            <a:endParaRPr lang="en-US" smtClean="0"/>
          </a:p>
        </p:txBody>
      </p:sp>
      <p:sp>
        <p:nvSpPr>
          <p:cNvPr id="9222" name="Rectangle 3"/>
          <p:cNvSpPr>
            <a:spLocks noGrp="1" noChangeArrowheads="1"/>
          </p:cNvSpPr>
          <p:nvPr>
            <p:ph type="body" idx="1"/>
          </p:nvPr>
        </p:nvSpPr>
        <p:spPr/>
        <p:txBody>
          <a:bodyPr/>
          <a:lstStyle/>
          <a:p>
            <a:pPr marL="571500" indent="-571500" eaLnBrk="1" hangingPunct="1">
              <a:lnSpc>
                <a:spcPct val="90000"/>
              </a:lnSpc>
            </a:pPr>
            <a:r>
              <a:rPr lang="en-US" sz="1950" smtClean="0"/>
              <a:t>Distance Vector Routing was used in the ARPANET until 1979 – when it was replaced by link state routing.</a:t>
            </a:r>
            <a:endParaRPr lang="en-US" sz="1950" smtClean="0"/>
          </a:p>
          <a:p>
            <a:pPr marL="967105" lvl="1" indent="-495300" eaLnBrk="1" hangingPunct="1">
              <a:lnSpc>
                <a:spcPct val="90000"/>
              </a:lnSpc>
            </a:pPr>
            <a:r>
              <a:rPr lang="en-US" sz="1650" smtClean="0"/>
              <a:t>Delay Metric was Queue Length thus did not take into account line bandwidth when choosing routes.</a:t>
            </a:r>
            <a:endParaRPr lang="en-US" sz="1650" smtClean="0"/>
          </a:p>
          <a:p>
            <a:pPr marL="1348105" lvl="2" indent="-438150" eaLnBrk="1" hangingPunct="1">
              <a:lnSpc>
                <a:spcPct val="90000"/>
              </a:lnSpc>
              <a:buFont typeface="Wingdings" panose="05000000000000000000" pitchFamily="2" charset="2"/>
              <a:buAutoNum type="arabicPeriod"/>
            </a:pPr>
            <a:r>
              <a:rPr lang="en-US" smtClean="0"/>
              <a:t>Problem when line bandwidth changed for some bands from 56 kbps to 230 kbps or 1.544 Mbps.</a:t>
            </a:r>
            <a:endParaRPr lang="en-US" smtClean="0"/>
          </a:p>
          <a:p>
            <a:pPr marL="1348105" lvl="2" indent="-438150" eaLnBrk="1" hangingPunct="1">
              <a:lnSpc>
                <a:spcPct val="90000"/>
              </a:lnSpc>
              <a:buFont typeface="Wingdings" panose="05000000000000000000" pitchFamily="2" charset="2"/>
              <a:buAutoNum type="arabicPeriod"/>
            </a:pPr>
            <a:r>
              <a:rPr lang="en-US" smtClean="0"/>
              <a:t>Algorithm took to long to converge (the count-to-infinity problem).</a:t>
            </a:r>
            <a:endParaRPr lang="en-US" smtClean="0"/>
          </a:p>
          <a:p>
            <a:pPr marL="1348105" lvl="2" indent="-438150" eaLnBrk="1" hangingPunct="1">
              <a:lnSpc>
                <a:spcPct val="90000"/>
              </a:lnSpc>
            </a:pPr>
            <a:r>
              <a:rPr lang="en-US" smtClean="0"/>
              <a:t>Solution: Link State Routing</a:t>
            </a:r>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DB318370-3B1A-4001-A482-D468251ECA77}" type="datetime4">
              <a:rPr lang="en-US" sz="900"/>
            </a:fld>
            <a:endParaRPr lang="en-US" sz="900"/>
          </a:p>
        </p:txBody>
      </p:sp>
      <p:sp>
        <p:nvSpPr>
          <p:cNvPr id="10243"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10244"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AB3913E1-6539-4AB2-95A3-454D886E826B}" type="slidenum">
              <a:rPr lang="en-US" sz="900"/>
            </a:fld>
            <a:endParaRPr lang="en-US" sz="900"/>
          </a:p>
        </p:txBody>
      </p:sp>
      <p:sp>
        <p:nvSpPr>
          <p:cNvPr id="10245" name="Rectangle 2"/>
          <p:cNvSpPr>
            <a:spLocks noGrp="1" noChangeArrowheads="1"/>
          </p:cNvSpPr>
          <p:nvPr>
            <p:ph type="title"/>
          </p:nvPr>
        </p:nvSpPr>
        <p:spPr/>
        <p:txBody>
          <a:bodyPr/>
          <a:lstStyle/>
          <a:p>
            <a:pPr eaLnBrk="1" hangingPunct="1"/>
            <a:r>
              <a:rPr lang="en-US" smtClean="0"/>
              <a:t>Link State Routing (2)</a:t>
            </a:r>
            <a:endParaRPr lang="en-US" smtClean="0"/>
          </a:p>
        </p:txBody>
      </p:sp>
      <p:sp>
        <p:nvSpPr>
          <p:cNvPr id="10246" name="Rectangle 3"/>
          <p:cNvSpPr>
            <a:spLocks noGrp="1" noChangeArrowheads="1"/>
          </p:cNvSpPr>
          <p:nvPr>
            <p:ph type="body" idx="1"/>
          </p:nvPr>
        </p:nvSpPr>
        <p:spPr/>
        <p:txBody>
          <a:bodyPr/>
          <a:lstStyle/>
          <a:p>
            <a:pPr marL="571500" indent="-571500" eaLnBrk="1" hangingPunct="1">
              <a:lnSpc>
                <a:spcPct val="90000"/>
              </a:lnSpc>
            </a:pPr>
            <a:r>
              <a:rPr lang="en-US" sz="1575" smtClean="0"/>
              <a:t>Each router must do the following:</a:t>
            </a:r>
            <a:endParaRPr lang="en-US" sz="1575" smtClean="0"/>
          </a:p>
          <a:p>
            <a:pPr marL="571500" indent="-571500" eaLnBrk="1" hangingPunct="1">
              <a:lnSpc>
                <a:spcPct val="90000"/>
              </a:lnSpc>
              <a:buFont typeface="Wingdings" panose="05000000000000000000" pitchFamily="2" charset="2"/>
              <a:buNone/>
            </a:pPr>
            <a:endParaRPr lang="en-US" sz="1575" smtClean="0"/>
          </a:p>
          <a:p>
            <a:pPr marL="967105" lvl="1" indent="-495300" eaLnBrk="1" hangingPunct="1">
              <a:lnSpc>
                <a:spcPct val="90000"/>
              </a:lnSpc>
              <a:buFont typeface="Wingdings" panose="05000000000000000000" pitchFamily="2" charset="2"/>
              <a:buAutoNum type="arabicPeriod"/>
            </a:pPr>
            <a:r>
              <a:rPr lang="en-US" sz="1500" smtClean="0"/>
              <a:t>Discover its neighbors and learn their network addresses.</a:t>
            </a:r>
            <a:endParaRPr lang="en-US" sz="1500" smtClean="0"/>
          </a:p>
          <a:p>
            <a:pPr marL="967105" lvl="1" indent="-495300" eaLnBrk="1" hangingPunct="1">
              <a:lnSpc>
                <a:spcPct val="90000"/>
              </a:lnSpc>
              <a:buFont typeface="Wingdings" panose="05000000000000000000" pitchFamily="2" charset="2"/>
              <a:buAutoNum type="arabicPeriod"/>
            </a:pPr>
            <a:r>
              <a:rPr lang="en-US" sz="1500" smtClean="0"/>
              <a:t>Measure the delay or cost to each of its neighbors.</a:t>
            </a:r>
            <a:endParaRPr lang="en-US" sz="1500" smtClean="0"/>
          </a:p>
          <a:p>
            <a:pPr marL="967105" lvl="1" indent="-495300" eaLnBrk="1" hangingPunct="1">
              <a:lnSpc>
                <a:spcPct val="90000"/>
              </a:lnSpc>
              <a:buFont typeface="Wingdings" panose="05000000000000000000" pitchFamily="2" charset="2"/>
              <a:buAutoNum type="arabicPeriod"/>
            </a:pPr>
            <a:r>
              <a:rPr lang="en-US" sz="1500" smtClean="0"/>
              <a:t>Construct a packet telling all it has just learned.</a:t>
            </a:r>
            <a:endParaRPr lang="en-US" sz="1500" smtClean="0"/>
          </a:p>
          <a:p>
            <a:pPr marL="967105" lvl="1" indent="-495300" eaLnBrk="1" hangingPunct="1">
              <a:lnSpc>
                <a:spcPct val="90000"/>
              </a:lnSpc>
              <a:buFont typeface="Wingdings" panose="05000000000000000000" pitchFamily="2" charset="2"/>
              <a:buAutoNum type="arabicPeriod"/>
            </a:pPr>
            <a:r>
              <a:rPr lang="en-US" sz="1500" smtClean="0"/>
              <a:t>Send this packet to all other routers.</a:t>
            </a:r>
            <a:endParaRPr lang="en-US" sz="1500" smtClean="0"/>
          </a:p>
          <a:p>
            <a:pPr marL="967105" lvl="1" indent="-495300" eaLnBrk="1" hangingPunct="1">
              <a:lnSpc>
                <a:spcPct val="90000"/>
              </a:lnSpc>
              <a:buFont typeface="Wingdings" panose="05000000000000000000" pitchFamily="2" charset="2"/>
              <a:buAutoNum type="arabicPeriod"/>
            </a:pPr>
            <a:r>
              <a:rPr lang="en-US" sz="1500" smtClean="0"/>
              <a:t>Compute the shortest path to every other router.</a:t>
            </a:r>
            <a:endParaRPr lang="en-US" sz="1500" smtClean="0"/>
          </a:p>
          <a:p>
            <a:pPr marL="967105" lvl="1" indent="-495300" eaLnBrk="1" hangingPunct="1">
              <a:lnSpc>
                <a:spcPct val="90000"/>
              </a:lnSpc>
              <a:buFont typeface="Wingdings" panose="05000000000000000000" pitchFamily="2" charset="2"/>
              <a:buNone/>
            </a:pPr>
            <a:endParaRPr lang="en-US" sz="1500" smtClean="0"/>
          </a:p>
          <a:p>
            <a:pPr marL="571500" indent="-571500" eaLnBrk="1" hangingPunct="1">
              <a:lnSpc>
                <a:spcPct val="90000"/>
              </a:lnSpc>
            </a:pPr>
            <a:r>
              <a:rPr lang="en-US" sz="1575" smtClean="0"/>
              <a:t>Complete topology and all delays are experimentally measured and distributed to every router. Dijkstra’s algorithm can be run to find the shortest path to every other router.</a:t>
            </a:r>
            <a:endParaRPr lang="en-US" sz="1575"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7AEA2947-54C8-4683-8DF5-FB975A6E70B4}" type="datetime4">
              <a:rPr lang="en-US" sz="900"/>
            </a:fld>
            <a:endParaRPr lang="en-US" sz="900"/>
          </a:p>
        </p:txBody>
      </p:sp>
      <p:sp>
        <p:nvSpPr>
          <p:cNvPr id="11267"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11268"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1E6AD462-DEC8-455A-852B-2A4433B8E1A2}" type="slidenum">
              <a:rPr lang="en-US" sz="900"/>
            </a:fld>
            <a:endParaRPr lang="en-US" sz="900"/>
          </a:p>
        </p:txBody>
      </p:sp>
      <p:sp>
        <p:nvSpPr>
          <p:cNvPr id="11269" name="Rectangle 2"/>
          <p:cNvSpPr>
            <a:spLocks noGrp="1" noChangeArrowheads="1"/>
          </p:cNvSpPr>
          <p:nvPr>
            <p:ph type="title"/>
          </p:nvPr>
        </p:nvSpPr>
        <p:spPr/>
        <p:txBody>
          <a:bodyPr/>
          <a:lstStyle/>
          <a:p>
            <a:pPr eaLnBrk="1" hangingPunct="1"/>
            <a:r>
              <a:rPr lang="en-US" sz="2550" dirty="0" smtClean="0"/>
              <a:t>(1) Learning About the Neighbors</a:t>
            </a:r>
            <a:endParaRPr lang="en-US" sz="2550" dirty="0" smtClean="0"/>
          </a:p>
        </p:txBody>
      </p:sp>
      <p:sp>
        <p:nvSpPr>
          <p:cNvPr id="11270" name="Rectangle 3"/>
          <p:cNvSpPr>
            <a:spLocks noGrp="1" noChangeArrowheads="1"/>
          </p:cNvSpPr>
          <p:nvPr>
            <p:ph type="body" idx="1"/>
          </p:nvPr>
        </p:nvSpPr>
        <p:spPr/>
        <p:txBody>
          <a:bodyPr/>
          <a:lstStyle/>
          <a:p>
            <a:pPr eaLnBrk="1" hangingPunct="1"/>
            <a:r>
              <a:rPr lang="en-US" dirty="0" smtClean="0"/>
              <a:t>“HELLO” packed send on each point-to-point line from a booted router. </a:t>
            </a:r>
            <a:endParaRPr lang="en-US" dirty="0" smtClean="0"/>
          </a:p>
          <a:p>
            <a:pPr eaLnBrk="1" hangingPunct="1"/>
            <a:r>
              <a:rPr lang="en-US" dirty="0" smtClean="0"/>
              <a:t>Router on the other end must reply by sending its globally unique “name”.</a:t>
            </a:r>
            <a:endParaRPr lang="en-US" dirty="0" smtClean="0"/>
          </a:p>
          <a:p>
            <a:pPr eaLnBrk="1" hangingPunct="1"/>
            <a:endParaRPr lang="en-US" dirty="0" smtClean="0"/>
          </a:p>
          <a:p>
            <a:pPr eaLnBrk="1" hangingPunct="1"/>
            <a:r>
              <a:rPr lang="en-US" dirty="0" smtClean="0"/>
              <a:t>Example of routers connected by a LAN.</a:t>
            </a: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9225093D-6C2C-4D70-959D-4F54DC1359FF}" type="datetime4">
              <a:rPr lang="en-US" sz="900"/>
            </a:fld>
            <a:endParaRPr lang="en-US" sz="900"/>
          </a:p>
        </p:txBody>
      </p:sp>
      <p:sp>
        <p:nvSpPr>
          <p:cNvPr id="12291"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12292"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216C525B-F7D7-4F1B-B845-23A902B11E18}" type="slidenum">
              <a:rPr lang="en-US" sz="900"/>
            </a:fld>
            <a:endParaRPr lang="en-US" sz="900"/>
          </a:p>
        </p:txBody>
      </p:sp>
      <p:sp>
        <p:nvSpPr>
          <p:cNvPr id="12293" name="Rectangle 2"/>
          <p:cNvSpPr>
            <a:spLocks noGrp="1" noChangeArrowheads="1"/>
          </p:cNvSpPr>
          <p:nvPr>
            <p:ph type="title"/>
          </p:nvPr>
        </p:nvSpPr>
        <p:spPr/>
        <p:txBody>
          <a:bodyPr/>
          <a:lstStyle/>
          <a:p>
            <a:pPr eaLnBrk="1" hangingPunct="1"/>
            <a:r>
              <a:rPr lang="en-US" sz="2550" dirty="0" smtClean="0"/>
              <a:t>(1) Learning About the Neighbors</a:t>
            </a:r>
            <a:endParaRPr lang="en-US" sz="2550" dirty="0" smtClean="0"/>
          </a:p>
        </p:txBody>
      </p:sp>
      <p:sp>
        <p:nvSpPr>
          <p:cNvPr id="12294" name="Rectangle 3"/>
          <p:cNvSpPr>
            <a:spLocks noGrp="1" noChangeArrowheads="1"/>
          </p:cNvSpPr>
          <p:nvPr>
            <p:ph type="body" idx="1"/>
          </p:nvPr>
        </p:nvSpPr>
        <p:spPr>
          <a:noFill/>
        </p:spPr>
        <p:txBody>
          <a:bodyPr/>
          <a:lstStyle/>
          <a:p>
            <a:pPr eaLnBrk="1" hangingPunct="1">
              <a:lnSpc>
                <a:spcPct val="90000"/>
              </a:lnSpc>
            </a:pPr>
            <a:r>
              <a:rPr lang="en-US" smtClean="0"/>
              <a:t>Nine routers and a LAN:</a:t>
            </a: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pPr>
            <a:endParaRPr lang="en-US" smtClean="0"/>
          </a:p>
          <a:p>
            <a:pPr eaLnBrk="1" hangingPunct="1">
              <a:lnSpc>
                <a:spcPct val="90000"/>
              </a:lnSpc>
              <a:buFont typeface="Wingdings" panose="05000000000000000000" pitchFamily="2" charset="2"/>
              <a:buNone/>
            </a:pPr>
            <a:endParaRPr lang="en-US" smtClean="0"/>
          </a:p>
          <a:p>
            <a:pPr eaLnBrk="1" hangingPunct="1">
              <a:lnSpc>
                <a:spcPct val="90000"/>
              </a:lnSpc>
            </a:pPr>
            <a:endParaRPr lang="en-US" smtClean="0"/>
          </a:p>
          <a:p>
            <a:pPr eaLnBrk="1" hangingPunct="1">
              <a:lnSpc>
                <a:spcPct val="90000"/>
              </a:lnSpc>
            </a:pPr>
            <a:r>
              <a:rPr lang="en-US" smtClean="0"/>
              <a:t>One way to model LAN is to consider it as node (Graph model).</a:t>
            </a:r>
            <a:endParaRPr lang="en-US" smtClean="0"/>
          </a:p>
        </p:txBody>
      </p:sp>
      <p:sp>
        <p:nvSpPr>
          <p:cNvPr id="12295" name="Oval 4"/>
          <p:cNvSpPr>
            <a:spLocks noChangeArrowheads="1"/>
          </p:cNvSpPr>
          <p:nvPr/>
        </p:nvSpPr>
        <p:spPr bwMode="auto">
          <a:xfrm>
            <a:off x="2114120" y="2743680"/>
            <a:ext cx="57160" cy="5716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12296" name="Oval 5"/>
          <p:cNvSpPr>
            <a:spLocks noChangeArrowheads="1"/>
          </p:cNvSpPr>
          <p:nvPr/>
        </p:nvSpPr>
        <p:spPr bwMode="auto">
          <a:xfrm>
            <a:off x="2114120" y="2457880"/>
            <a:ext cx="57160" cy="5716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p>
        </p:txBody>
      </p:sp>
      <p:sp>
        <p:nvSpPr>
          <p:cNvPr id="12297" name="Oval 6"/>
          <p:cNvSpPr>
            <a:spLocks noChangeArrowheads="1"/>
          </p:cNvSpPr>
          <p:nvPr/>
        </p:nvSpPr>
        <p:spPr bwMode="auto">
          <a:xfrm>
            <a:off x="2514240" y="2457880"/>
            <a:ext cx="57160" cy="5716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12298" name="Oval 7"/>
          <p:cNvSpPr>
            <a:spLocks noChangeArrowheads="1"/>
          </p:cNvSpPr>
          <p:nvPr/>
        </p:nvSpPr>
        <p:spPr bwMode="auto">
          <a:xfrm>
            <a:off x="2685720" y="2743680"/>
            <a:ext cx="57160" cy="5716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12299" name="Oval 8"/>
          <p:cNvSpPr>
            <a:spLocks noChangeArrowheads="1"/>
          </p:cNvSpPr>
          <p:nvPr/>
        </p:nvSpPr>
        <p:spPr bwMode="auto">
          <a:xfrm>
            <a:off x="2857200" y="2457880"/>
            <a:ext cx="57160" cy="5716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12300" name="Oval 9"/>
          <p:cNvSpPr>
            <a:spLocks noChangeArrowheads="1"/>
          </p:cNvSpPr>
          <p:nvPr/>
        </p:nvSpPr>
        <p:spPr bwMode="auto">
          <a:xfrm>
            <a:off x="3143000" y="2457880"/>
            <a:ext cx="57160" cy="5716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12301" name="Oval 10"/>
          <p:cNvSpPr>
            <a:spLocks noChangeArrowheads="1"/>
          </p:cNvSpPr>
          <p:nvPr/>
        </p:nvSpPr>
        <p:spPr bwMode="auto">
          <a:xfrm>
            <a:off x="3314480" y="2743680"/>
            <a:ext cx="57160" cy="5716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12302" name="Oval 11"/>
          <p:cNvSpPr>
            <a:spLocks noChangeArrowheads="1"/>
          </p:cNvSpPr>
          <p:nvPr/>
        </p:nvSpPr>
        <p:spPr bwMode="auto">
          <a:xfrm>
            <a:off x="3485960" y="2457880"/>
            <a:ext cx="57160" cy="5716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12303" name="Oval 12"/>
          <p:cNvSpPr>
            <a:spLocks noChangeArrowheads="1"/>
          </p:cNvSpPr>
          <p:nvPr/>
        </p:nvSpPr>
        <p:spPr bwMode="auto">
          <a:xfrm>
            <a:off x="3314480" y="2172080"/>
            <a:ext cx="57160" cy="5716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12304" name="Text Box 13"/>
          <p:cNvSpPr txBox="1">
            <a:spLocks noChangeArrowheads="1"/>
          </p:cNvSpPr>
          <p:nvPr/>
        </p:nvSpPr>
        <p:spPr bwMode="auto">
          <a:xfrm>
            <a:off x="1885480" y="240072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B</a:t>
            </a:r>
            <a:endParaRPr lang="en-US" sz="900"/>
          </a:p>
        </p:txBody>
      </p:sp>
      <p:sp>
        <p:nvSpPr>
          <p:cNvPr id="12305" name="Text Box 14"/>
          <p:cNvSpPr txBox="1">
            <a:spLocks noChangeArrowheads="1"/>
          </p:cNvSpPr>
          <p:nvPr/>
        </p:nvSpPr>
        <p:spPr bwMode="auto">
          <a:xfrm>
            <a:off x="1885480" y="268652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A</a:t>
            </a:r>
            <a:endParaRPr lang="en-US" sz="900"/>
          </a:p>
        </p:txBody>
      </p:sp>
      <p:sp>
        <p:nvSpPr>
          <p:cNvPr id="12306" name="Text Box 15"/>
          <p:cNvSpPr txBox="1">
            <a:spLocks noChangeArrowheads="1"/>
          </p:cNvSpPr>
          <p:nvPr/>
        </p:nvSpPr>
        <p:spPr bwMode="auto">
          <a:xfrm>
            <a:off x="2285600" y="240072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D</a:t>
            </a:r>
            <a:endParaRPr lang="en-US" sz="900"/>
          </a:p>
        </p:txBody>
      </p:sp>
      <p:sp>
        <p:nvSpPr>
          <p:cNvPr id="12307" name="Text Box 16"/>
          <p:cNvSpPr txBox="1">
            <a:spLocks noChangeArrowheads="1"/>
          </p:cNvSpPr>
          <p:nvPr/>
        </p:nvSpPr>
        <p:spPr bwMode="auto">
          <a:xfrm>
            <a:off x="2457080" y="268652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C</a:t>
            </a:r>
            <a:endParaRPr lang="en-US" sz="900"/>
          </a:p>
        </p:txBody>
      </p:sp>
      <p:sp>
        <p:nvSpPr>
          <p:cNvPr id="12308" name="Text Box 17"/>
          <p:cNvSpPr txBox="1">
            <a:spLocks noChangeArrowheads="1"/>
          </p:cNvSpPr>
          <p:nvPr/>
        </p:nvSpPr>
        <p:spPr bwMode="auto">
          <a:xfrm>
            <a:off x="2971520" y="234356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G</a:t>
            </a:r>
            <a:endParaRPr lang="en-US" sz="900"/>
          </a:p>
        </p:txBody>
      </p:sp>
      <p:sp>
        <p:nvSpPr>
          <p:cNvPr id="12309" name="Text Box 18"/>
          <p:cNvSpPr txBox="1">
            <a:spLocks noChangeArrowheads="1"/>
          </p:cNvSpPr>
          <p:nvPr/>
        </p:nvSpPr>
        <p:spPr bwMode="auto">
          <a:xfrm>
            <a:off x="3143000" y="268652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F</a:t>
            </a:r>
            <a:endParaRPr lang="en-US" sz="900"/>
          </a:p>
        </p:txBody>
      </p:sp>
      <p:sp>
        <p:nvSpPr>
          <p:cNvPr id="12310" name="Text Box 19"/>
          <p:cNvSpPr txBox="1">
            <a:spLocks noChangeArrowheads="1"/>
          </p:cNvSpPr>
          <p:nvPr/>
        </p:nvSpPr>
        <p:spPr bwMode="auto">
          <a:xfrm>
            <a:off x="2857200" y="245788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E</a:t>
            </a:r>
            <a:endParaRPr lang="en-US" sz="900"/>
          </a:p>
        </p:txBody>
      </p:sp>
      <p:sp>
        <p:nvSpPr>
          <p:cNvPr id="12311" name="Text Box 20"/>
          <p:cNvSpPr txBox="1">
            <a:spLocks noChangeArrowheads="1"/>
          </p:cNvSpPr>
          <p:nvPr/>
        </p:nvSpPr>
        <p:spPr bwMode="auto">
          <a:xfrm>
            <a:off x="3200160" y="205776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F</a:t>
            </a:r>
            <a:endParaRPr lang="en-US" sz="900"/>
          </a:p>
        </p:txBody>
      </p:sp>
      <p:sp>
        <p:nvSpPr>
          <p:cNvPr id="12312" name="Text Box 21"/>
          <p:cNvSpPr txBox="1">
            <a:spLocks noChangeArrowheads="1"/>
          </p:cNvSpPr>
          <p:nvPr/>
        </p:nvSpPr>
        <p:spPr bwMode="auto">
          <a:xfrm>
            <a:off x="3600280" y="2057760"/>
            <a:ext cx="62876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Router</a:t>
            </a:r>
            <a:endParaRPr lang="en-US" sz="900"/>
          </a:p>
        </p:txBody>
      </p:sp>
      <p:sp>
        <p:nvSpPr>
          <p:cNvPr id="12313" name="Text Box 22"/>
          <p:cNvSpPr txBox="1">
            <a:spLocks noChangeArrowheads="1"/>
          </p:cNvSpPr>
          <p:nvPr/>
        </p:nvSpPr>
        <p:spPr bwMode="auto">
          <a:xfrm>
            <a:off x="3485960" y="245788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I</a:t>
            </a:r>
            <a:endParaRPr lang="en-US" sz="900"/>
          </a:p>
        </p:txBody>
      </p:sp>
      <p:sp>
        <p:nvSpPr>
          <p:cNvPr id="12314" name="Line 23"/>
          <p:cNvSpPr>
            <a:spLocks noChangeShapeType="1"/>
          </p:cNvSpPr>
          <p:nvPr/>
        </p:nvSpPr>
        <p:spPr bwMode="auto">
          <a:xfrm>
            <a:off x="1999800" y="3200960"/>
            <a:ext cx="18291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
          </a:p>
        </p:txBody>
      </p:sp>
      <p:cxnSp>
        <p:nvCxnSpPr>
          <p:cNvPr id="12315" name="AutoShape 24"/>
          <p:cNvCxnSpPr>
            <a:cxnSpLocks noChangeShapeType="1"/>
            <a:stCxn id="12296" idx="4"/>
            <a:endCxn id="12295" idx="0"/>
          </p:cNvCxnSpPr>
          <p:nvPr/>
        </p:nvCxnSpPr>
        <p:spPr bwMode="auto">
          <a:xfrm>
            <a:off x="2142700" y="2515040"/>
            <a:ext cx="0" cy="22864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6" name="AutoShape 27"/>
          <p:cNvCxnSpPr>
            <a:cxnSpLocks noChangeShapeType="1"/>
            <a:stCxn id="12297" idx="4"/>
            <a:endCxn id="12298" idx="1"/>
          </p:cNvCxnSpPr>
          <p:nvPr/>
        </p:nvCxnSpPr>
        <p:spPr bwMode="auto">
          <a:xfrm>
            <a:off x="2542820" y="2515040"/>
            <a:ext cx="151236" cy="23697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7" name="AutoShape 28"/>
          <p:cNvCxnSpPr>
            <a:cxnSpLocks noChangeShapeType="1"/>
            <a:stCxn id="12299" idx="4"/>
            <a:endCxn id="12298" idx="7"/>
          </p:cNvCxnSpPr>
          <p:nvPr/>
        </p:nvCxnSpPr>
        <p:spPr bwMode="auto">
          <a:xfrm flipH="1">
            <a:off x="2734545" y="2515040"/>
            <a:ext cx="151235" cy="23697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8" name="AutoShape 29"/>
          <p:cNvCxnSpPr>
            <a:cxnSpLocks noChangeShapeType="1"/>
            <a:stCxn id="12297" idx="6"/>
            <a:endCxn id="12299" idx="2"/>
          </p:cNvCxnSpPr>
          <p:nvPr/>
        </p:nvCxnSpPr>
        <p:spPr bwMode="auto">
          <a:xfrm>
            <a:off x="2571400" y="2486460"/>
            <a:ext cx="285800" cy="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9" name="AutoShape 30"/>
          <p:cNvCxnSpPr>
            <a:cxnSpLocks noChangeShapeType="1"/>
            <a:stCxn id="12300" idx="5"/>
            <a:endCxn id="12301" idx="1"/>
          </p:cNvCxnSpPr>
          <p:nvPr/>
        </p:nvCxnSpPr>
        <p:spPr bwMode="auto">
          <a:xfrm>
            <a:off x="3191825" y="2506704"/>
            <a:ext cx="130992" cy="24531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20" name="AutoShape 31"/>
          <p:cNvCxnSpPr>
            <a:cxnSpLocks noChangeShapeType="1"/>
            <a:stCxn id="12302" idx="3"/>
            <a:endCxn id="12301" idx="7"/>
          </p:cNvCxnSpPr>
          <p:nvPr/>
        </p:nvCxnSpPr>
        <p:spPr bwMode="auto">
          <a:xfrm flipH="1">
            <a:off x="3363305" y="2506704"/>
            <a:ext cx="130992" cy="24531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21" name="AutoShape 32"/>
          <p:cNvCxnSpPr>
            <a:cxnSpLocks noChangeShapeType="1"/>
            <a:stCxn id="12303" idx="5"/>
            <a:endCxn id="12302" idx="1"/>
          </p:cNvCxnSpPr>
          <p:nvPr/>
        </p:nvCxnSpPr>
        <p:spPr bwMode="auto">
          <a:xfrm>
            <a:off x="3363305" y="2220904"/>
            <a:ext cx="130992" cy="24531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22" name="AutoShape 33"/>
          <p:cNvCxnSpPr>
            <a:cxnSpLocks noChangeShapeType="1"/>
            <a:stCxn id="12303" idx="3"/>
            <a:endCxn id="12300" idx="7"/>
          </p:cNvCxnSpPr>
          <p:nvPr/>
        </p:nvCxnSpPr>
        <p:spPr bwMode="auto">
          <a:xfrm flipH="1">
            <a:off x="3191825" y="2220904"/>
            <a:ext cx="130992" cy="24531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23" name="AutoShape 34"/>
          <p:cNvCxnSpPr>
            <a:cxnSpLocks noChangeShapeType="1"/>
            <a:stCxn id="12300" idx="6"/>
            <a:endCxn id="12302" idx="2"/>
          </p:cNvCxnSpPr>
          <p:nvPr/>
        </p:nvCxnSpPr>
        <p:spPr bwMode="auto">
          <a:xfrm>
            <a:off x="3200160" y="2486460"/>
            <a:ext cx="285800" cy="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24" name="AutoShape 35"/>
          <p:cNvCxnSpPr>
            <a:cxnSpLocks noChangeShapeType="1"/>
            <a:stCxn id="12312" idx="1"/>
            <a:endCxn id="12303" idx="6"/>
          </p:cNvCxnSpPr>
          <p:nvPr/>
        </p:nvCxnSpPr>
        <p:spPr bwMode="auto">
          <a:xfrm flipH="1">
            <a:off x="3671730" y="1629775"/>
            <a:ext cx="171480" cy="20959"/>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25" name="AutoShape 38"/>
          <p:cNvCxnSpPr>
            <a:cxnSpLocks noChangeShapeType="1"/>
            <a:stCxn id="12295" idx="4"/>
          </p:cNvCxnSpPr>
          <p:nvPr/>
        </p:nvCxnSpPr>
        <p:spPr bwMode="auto">
          <a:xfrm flipH="1">
            <a:off x="2115311" y="2800840"/>
            <a:ext cx="27389" cy="40012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26" name="AutoShape 39"/>
          <p:cNvCxnSpPr>
            <a:cxnSpLocks noChangeShapeType="1"/>
          </p:cNvCxnSpPr>
          <p:nvPr/>
        </p:nvCxnSpPr>
        <p:spPr bwMode="auto">
          <a:xfrm flipH="1">
            <a:off x="2685720" y="2800840"/>
            <a:ext cx="27390" cy="40012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27" name="AutoShape 40"/>
          <p:cNvCxnSpPr>
            <a:cxnSpLocks noChangeShapeType="1"/>
          </p:cNvCxnSpPr>
          <p:nvPr/>
        </p:nvCxnSpPr>
        <p:spPr bwMode="auto">
          <a:xfrm flipH="1">
            <a:off x="3314480" y="2800840"/>
            <a:ext cx="27390" cy="40012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28" name="Text Box 41"/>
          <p:cNvSpPr txBox="1">
            <a:spLocks noChangeArrowheads="1"/>
          </p:cNvSpPr>
          <p:nvPr/>
        </p:nvSpPr>
        <p:spPr bwMode="auto">
          <a:xfrm>
            <a:off x="1885480" y="3258120"/>
            <a:ext cx="1886280" cy="41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1050"/>
              <a:t>Routers connected to LAN</a:t>
            </a:r>
            <a:endParaRPr lang="en-US" sz="1050"/>
          </a:p>
        </p:txBody>
      </p:sp>
      <p:sp>
        <p:nvSpPr>
          <p:cNvPr id="12329" name="Oval 42"/>
          <p:cNvSpPr>
            <a:spLocks noChangeArrowheads="1"/>
          </p:cNvSpPr>
          <p:nvPr/>
        </p:nvSpPr>
        <p:spPr bwMode="auto">
          <a:xfrm>
            <a:off x="5372240" y="2572200"/>
            <a:ext cx="57160" cy="5716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12330" name="Oval 43"/>
          <p:cNvSpPr>
            <a:spLocks noChangeArrowheads="1"/>
          </p:cNvSpPr>
          <p:nvPr/>
        </p:nvSpPr>
        <p:spPr bwMode="auto">
          <a:xfrm>
            <a:off x="5086440" y="2229240"/>
            <a:ext cx="57160" cy="5716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12331" name="Oval 44"/>
          <p:cNvSpPr>
            <a:spLocks noChangeArrowheads="1"/>
          </p:cNvSpPr>
          <p:nvPr/>
        </p:nvSpPr>
        <p:spPr bwMode="auto">
          <a:xfrm>
            <a:off x="5658040" y="2858000"/>
            <a:ext cx="57160" cy="5716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12332" name="Oval 45"/>
          <p:cNvSpPr>
            <a:spLocks noChangeArrowheads="1"/>
          </p:cNvSpPr>
          <p:nvPr/>
        </p:nvSpPr>
        <p:spPr bwMode="auto">
          <a:xfrm>
            <a:off x="5658040" y="2400720"/>
            <a:ext cx="57160" cy="5716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12333" name="Oval 46"/>
          <p:cNvSpPr>
            <a:spLocks noChangeArrowheads="1"/>
          </p:cNvSpPr>
          <p:nvPr/>
        </p:nvSpPr>
        <p:spPr bwMode="auto">
          <a:xfrm>
            <a:off x="6229640" y="2572200"/>
            <a:ext cx="57160" cy="5716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12334" name="Oval 47"/>
          <p:cNvSpPr>
            <a:spLocks noChangeArrowheads="1"/>
          </p:cNvSpPr>
          <p:nvPr/>
        </p:nvSpPr>
        <p:spPr bwMode="auto">
          <a:xfrm>
            <a:off x="5886680" y="2057760"/>
            <a:ext cx="57160" cy="5716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12335" name="Oval 48"/>
          <p:cNvSpPr>
            <a:spLocks noChangeArrowheads="1"/>
          </p:cNvSpPr>
          <p:nvPr/>
        </p:nvSpPr>
        <p:spPr bwMode="auto">
          <a:xfrm>
            <a:off x="5429400" y="2057760"/>
            <a:ext cx="57160" cy="5716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12336" name="Oval 49"/>
          <p:cNvSpPr>
            <a:spLocks noChangeArrowheads="1"/>
          </p:cNvSpPr>
          <p:nvPr/>
        </p:nvSpPr>
        <p:spPr bwMode="auto">
          <a:xfrm>
            <a:off x="6229640" y="2229240"/>
            <a:ext cx="57160" cy="5716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12337" name="Oval 50"/>
          <p:cNvSpPr>
            <a:spLocks noChangeArrowheads="1"/>
          </p:cNvSpPr>
          <p:nvPr/>
        </p:nvSpPr>
        <p:spPr bwMode="auto">
          <a:xfrm>
            <a:off x="6572600" y="2572200"/>
            <a:ext cx="57160" cy="5716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12338" name="Oval 51"/>
          <p:cNvSpPr>
            <a:spLocks noChangeArrowheads="1"/>
          </p:cNvSpPr>
          <p:nvPr/>
        </p:nvSpPr>
        <p:spPr bwMode="auto">
          <a:xfrm>
            <a:off x="6572600" y="2229240"/>
            <a:ext cx="57160" cy="5716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12339" name="Text Box 52"/>
          <p:cNvSpPr txBox="1">
            <a:spLocks noChangeArrowheads="1"/>
          </p:cNvSpPr>
          <p:nvPr/>
        </p:nvSpPr>
        <p:spPr bwMode="auto">
          <a:xfrm>
            <a:off x="5372240" y="3200960"/>
            <a:ext cx="1086040" cy="252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1050"/>
              <a:t>Graph Model</a:t>
            </a:r>
            <a:endParaRPr lang="en-US" sz="1050"/>
          </a:p>
        </p:txBody>
      </p:sp>
      <p:cxnSp>
        <p:nvCxnSpPr>
          <p:cNvPr id="12340" name="AutoShape 53"/>
          <p:cNvCxnSpPr>
            <a:cxnSpLocks noChangeShapeType="1"/>
            <a:stCxn id="12331" idx="1"/>
            <a:endCxn id="12329" idx="5"/>
          </p:cNvCxnSpPr>
          <p:nvPr/>
        </p:nvCxnSpPr>
        <p:spPr bwMode="auto">
          <a:xfrm flipH="1" flipV="1">
            <a:off x="5421065" y="2621024"/>
            <a:ext cx="245312" cy="24531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41" name="AutoShape 54"/>
          <p:cNvCxnSpPr>
            <a:cxnSpLocks noChangeShapeType="1"/>
            <a:stCxn id="12329" idx="1"/>
            <a:endCxn id="12330" idx="5"/>
          </p:cNvCxnSpPr>
          <p:nvPr/>
        </p:nvCxnSpPr>
        <p:spPr bwMode="auto">
          <a:xfrm flipH="1" flipV="1">
            <a:off x="5135265" y="2278064"/>
            <a:ext cx="245312" cy="3024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42" name="AutoShape 55"/>
          <p:cNvCxnSpPr>
            <a:cxnSpLocks noChangeShapeType="1"/>
            <a:stCxn id="12331" idx="0"/>
            <a:endCxn id="12332" idx="4"/>
          </p:cNvCxnSpPr>
          <p:nvPr/>
        </p:nvCxnSpPr>
        <p:spPr bwMode="auto">
          <a:xfrm flipV="1">
            <a:off x="5686620" y="2457880"/>
            <a:ext cx="0" cy="40012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43" name="AutoShape 56"/>
          <p:cNvCxnSpPr>
            <a:cxnSpLocks noChangeShapeType="1"/>
            <a:stCxn id="12332" idx="1"/>
            <a:endCxn id="12335" idx="5"/>
          </p:cNvCxnSpPr>
          <p:nvPr/>
        </p:nvCxnSpPr>
        <p:spPr bwMode="auto">
          <a:xfrm flipH="1" flipV="1">
            <a:off x="5478225" y="2106584"/>
            <a:ext cx="188152" cy="3024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44" name="AutoShape 57"/>
          <p:cNvCxnSpPr>
            <a:cxnSpLocks noChangeShapeType="1"/>
            <a:stCxn id="12332" idx="7"/>
            <a:endCxn id="12334" idx="3"/>
          </p:cNvCxnSpPr>
          <p:nvPr/>
        </p:nvCxnSpPr>
        <p:spPr bwMode="auto">
          <a:xfrm flipV="1">
            <a:off x="5706864" y="2106584"/>
            <a:ext cx="188152" cy="3024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45" name="AutoShape 58"/>
          <p:cNvCxnSpPr>
            <a:cxnSpLocks noChangeShapeType="1"/>
            <a:stCxn id="12331" idx="7"/>
            <a:endCxn id="12333" idx="3"/>
          </p:cNvCxnSpPr>
          <p:nvPr/>
        </p:nvCxnSpPr>
        <p:spPr bwMode="auto">
          <a:xfrm flipV="1">
            <a:off x="5706864" y="2621024"/>
            <a:ext cx="531112" cy="24531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46" name="AutoShape 59"/>
          <p:cNvCxnSpPr>
            <a:cxnSpLocks noChangeShapeType="1"/>
            <a:stCxn id="12333" idx="0"/>
            <a:endCxn id="12336" idx="4"/>
          </p:cNvCxnSpPr>
          <p:nvPr/>
        </p:nvCxnSpPr>
        <p:spPr bwMode="auto">
          <a:xfrm flipV="1">
            <a:off x="6258220" y="2286400"/>
            <a:ext cx="0" cy="2858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47" name="AutoShape 60"/>
          <p:cNvCxnSpPr>
            <a:cxnSpLocks noChangeShapeType="1"/>
            <a:stCxn id="12336" idx="6"/>
            <a:endCxn id="12338" idx="2"/>
          </p:cNvCxnSpPr>
          <p:nvPr/>
        </p:nvCxnSpPr>
        <p:spPr bwMode="auto">
          <a:xfrm>
            <a:off x="6286800" y="2257820"/>
            <a:ext cx="285800" cy="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48" name="AutoShape 61"/>
          <p:cNvCxnSpPr>
            <a:cxnSpLocks noChangeShapeType="1"/>
            <a:stCxn id="12335" idx="6"/>
            <a:endCxn id="12334" idx="2"/>
          </p:cNvCxnSpPr>
          <p:nvPr/>
        </p:nvCxnSpPr>
        <p:spPr bwMode="auto">
          <a:xfrm>
            <a:off x="5486560" y="2086340"/>
            <a:ext cx="400120" cy="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49" name="AutoShape 62"/>
          <p:cNvCxnSpPr>
            <a:cxnSpLocks noChangeShapeType="1"/>
            <a:stCxn id="12333" idx="6"/>
            <a:endCxn id="12337" idx="2"/>
          </p:cNvCxnSpPr>
          <p:nvPr/>
        </p:nvCxnSpPr>
        <p:spPr bwMode="auto">
          <a:xfrm>
            <a:off x="6286800" y="2600780"/>
            <a:ext cx="285800" cy="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50" name="AutoShape 63"/>
          <p:cNvCxnSpPr>
            <a:cxnSpLocks noChangeShapeType="1"/>
            <a:stCxn id="12337" idx="0"/>
            <a:endCxn id="12338" idx="4"/>
          </p:cNvCxnSpPr>
          <p:nvPr/>
        </p:nvCxnSpPr>
        <p:spPr bwMode="auto">
          <a:xfrm flipV="1">
            <a:off x="6601180" y="2286400"/>
            <a:ext cx="0" cy="2858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51" name="AutoShape 64"/>
          <p:cNvCxnSpPr>
            <a:cxnSpLocks noChangeShapeType="1"/>
            <a:stCxn id="12336" idx="5"/>
            <a:endCxn id="12337" idx="1"/>
          </p:cNvCxnSpPr>
          <p:nvPr/>
        </p:nvCxnSpPr>
        <p:spPr bwMode="auto">
          <a:xfrm>
            <a:off x="6278464" y="2278064"/>
            <a:ext cx="302472" cy="3024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52" name="Text Box 66"/>
          <p:cNvSpPr txBox="1">
            <a:spLocks noChangeArrowheads="1"/>
          </p:cNvSpPr>
          <p:nvPr/>
        </p:nvSpPr>
        <p:spPr bwMode="auto">
          <a:xfrm>
            <a:off x="5200760" y="251504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A</a:t>
            </a:r>
            <a:endParaRPr lang="en-US" sz="900"/>
          </a:p>
        </p:txBody>
      </p:sp>
      <p:sp>
        <p:nvSpPr>
          <p:cNvPr id="12353" name="Text Box 67"/>
          <p:cNvSpPr txBox="1">
            <a:spLocks noChangeArrowheads="1"/>
          </p:cNvSpPr>
          <p:nvPr/>
        </p:nvSpPr>
        <p:spPr bwMode="auto">
          <a:xfrm>
            <a:off x="5600880" y="291516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N</a:t>
            </a:r>
            <a:endParaRPr lang="en-US" sz="900"/>
          </a:p>
        </p:txBody>
      </p:sp>
      <p:sp>
        <p:nvSpPr>
          <p:cNvPr id="12354" name="Text Box 68"/>
          <p:cNvSpPr txBox="1">
            <a:spLocks noChangeArrowheads="1"/>
          </p:cNvSpPr>
          <p:nvPr/>
        </p:nvSpPr>
        <p:spPr bwMode="auto">
          <a:xfrm>
            <a:off x="4914960" y="217208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B</a:t>
            </a:r>
            <a:endParaRPr lang="en-US" sz="900"/>
          </a:p>
        </p:txBody>
      </p:sp>
      <p:sp>
        <p:nvSpPr>
          <p:cNvPr id="12355" name="Text Box 69"/>
          <p:cNvSpPr txBox="1">
            <a:spLocks noChangeArrowheads="1"/>
          </p:cNvSpPr>
          <p:nvPr/>
        </p:nvSpPr>
        <p:spPr bwMode="auto">
          <a:xfrm>
            <a:off x="5486560" y="234356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C</a:t>
            </a:r>
            <a:endParaRPr lang="en-US" sz="900"/>
          </a:p>
        </p:txBody>
      </p:sp>
      <p:sp>
        <p:nvSpPr>
          <p:cNvPr id="12356" name="Text Box 70"/>
          <p:cNvSpPr txBox="1">
            <a:spLocks noChangeArrowheads="1"/>
          </p:cNvSpPr>
          <p:nvPr/>
        </p:nvSpPr>
        <p:spPr bwMode="auto">
          <a:xfrm>
            <a:off x="5257920" y="194344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D</a:t>
            </a:r>
            <a:endParaRPr lang="en-US" sz="900"/>
          </a:p>
        </p:txBody>
      </p:sp>
      <p:sp>
        <p:nvSpPr>
          <p:cNvPr id="12357" name="Text Box 71"/>
          <p:cNvSpPr txBox="1">
            <a:spLocks noChangeArrowheads="1"/>
          </p:cNvSpPr>
          <p:nvPr/>
        </p:nvSpPr>
        <p:spPr bwMode="auto">
          <a:xfrm>
            <a:off x="5886680" y="188628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E</a:t>
            </a:r>
            <a:endParaRPr lang="en-US" sz="900"/>
          </a:p>
        </p:txBody>
      </p:sp>
      <p:sp>
        <p:nvSpPr>
          <p:cNvPr id="12358" name="Text Box 72"/>
          <p:cNvSpPr txBox="1">
            <a:spLocks noChangeArrowheads="1"/>
          </p:cNvSpPr>
          <p:nvPr/>
        </p:nvSpPr>
        <p:spPr bwMode="auto">
          <a:xfrm>
            <a:off x="6229640" y="257220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F</a:t>
            </a:r>
            <a:endParaRPr lang="en-US" sz="900"/>
          </a:p>
        </p:txBody>
      </p:sp>
      <p:sp>
        <p:nvSpPr>
          <p:cNvPr id="12359" name="Text Box 73"/>
          <p:cNvSpPr txBox="1">
            <a:spLocks noChangeArrowheads="1"/>
          </p:cNvSpPr>
          <p:nvPr/>
        </p:nvSpPr>
        <p:spPr bwMode="auto">
          <a:xfrm>
            <a:off x="6572600" y="257220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I</a:t>
            </a:r>
            <a:endParaRPr lang="en-US" sz="900"/>
          </a:p>
        </p:txBody>
      </p:sp>
      <p:sp>
        <p:nvSpPr>
          <p:cNvPr id="12360" name="Text Box 74"/>
          <p:cNvSpPr txBox="1">
            <a:spLocks noChangeArrowheads="1"/>
          </p:cNvSpPr>
          <p:nvPr/>
        </p:nvSpPr>
        <p:spPr bwMode="auto">
          <a:xfrm>
            <a:off x="6172480" y="205776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G</a:t>
            </a:r>
            <a:endParaRPr lang="en-US" sz="900"/>
          </a:p>
        </p:txBody>
      </p:sp>
      <p:sp>
        <p:nvSpPr>
          <p:cNvPr id="12361" name="Text Box 75"/>
          <p:cNvSpPr txBox="1">
            <a:spLocks noChangeArrowheads="1"/>
          </p:cNvSpPr>
          <p:nvPr/>
        </p:nvSpPr>
        <p:spPr bwMode="auto">
          <a:xfrm>
            <a:off x="6515440" y="205776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H</a:t>
            </a:r>
            <a:endParaRPr lang="en-US" sz="9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C15B8F4D-CCD7-45C3-B5D4-BB6AEBD49409}" type="datetime4">
              <a:rPr lang="en-US" sz="900"/>
            </a:fld>
            <a:endParaRPr lang="en-US" sz="900"/>
          </a:p>
        </p:txBody>
      </p:sp>
      <p:sp>
        <p:nvSpPr>
          <p:cNvPr id="13315"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13316"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611F067E-4DFF-4BE3-87C1-76F11A9B6033}" type="slidenum">
              <a:rPr lang="en-US" sz="900"/>
            </a:fld>
            <a:endParaRPr lang="en-US" sz="900"/>
          </a:p>
        </p:txBody>
      </p:sp>
      <p:sp>
        <p:nvSpPr>
          <p:cNvPr id="13317" name="Rectangle 2"/>
          <p:cNvSpPr>
            <a:spLocks noGrp="1" noChangeArrowheads="1"/>
          </p:cNvSpPr>
          <p:nvPr>
            <p:ph type="title"/>
          </p:nvPr>
        </p:nvSpPr>
        <p:spPr/>
        <p:txBody>
          <a:bodyPr/>
          <a:lstStyle/>
          <a:p>
            <a:pPr eaLnBrk="1" hangingPunct="1"/>
            <a:r>
              <a:rPr lang="en-US" smtClean="0"/>
              <a:t>(2) Measuring Line Cost</a:t>
            </a:r>
            <a:endParaRPr lang="en-US" smtClean="0"/>
          </a:p>
        </p:txBody>
      </p:sp>
      <p:sp>
        <p:nvSpPr>
          <p:cNvPr id="13318" name="Rectangle 3"/>
          <p:cNvSpPr>
            <a:spLocks noGrp="1" noChangeArrowheads="1"/>
          </p:cNvSpPr>
          <p:nvPr>
            <p:ph type="body" idx="1"/>
          </p:nvPr>
        </p:nvSpPr>
        <p:spPr/>
        <p:txBody>
          <a:bodyPr/>
          <a:lstStyle/>
          <a:p>
            <a:pPr eaLnBrk="1" hangingPunct="1">
              <a:lnSpc>
                <a:spcPct val="80000"/>
              </a:lnSpc>
            </a:pPr>
            <a:r>
              <a:rPr lang="en-US" sz="1575" smtClean="0"/>
              <a:t>It is required by the Link State Routing algorithm that each router not have a reasonable estimate of the delay/cost to each of its neighbors.</a:t>
            </a:r>
            <a:endParaRPr lang="en-US" sz="1575" smtClean="0"/>
          </a:p>
          <a:p>
            <a:pPr lvl="1" eaLnBrk="1" hangingPunct="1">
              <a:lnSpc>
                <a:spcPct val="80000"/>
              </a:lnSpc>
            </a:pPr>
            <a:r>
              <a:rPr lang="en-US" sz="1500" smtClean="0"/>
              <a:t>Send “ECHO” packet (ping) that the other side is required to send back immediately.</a:t>
            </a:r>
            <a:endParaRPr lang="en-US" sz="1500" smtClean="0"/>
          </a:p>
          <a:p>
            <a:pPr lvl="2" eaLnBrk="1" hangingPunct="1">
              <a:lnSpc>
                <a:spcPct val="80000"/>
              </a:lnSpc>
            </a:pPr>
            <a:r>
              <a:rPr lang="en-US" sz="1350" smtClean="0"/>
              <a:t>Measure Round Trip time; Divide by 2 to get an estimate.</a:t>
            </a:r>
            <a:endParaRPr lang="en-US" sz="1350" smtClean="0"/>
          </a:p>
          <a:p>
            <a:pPr lvl="2" eaLnBrk="1" hangingPunct="1">
              <a:lnSpc>
                <a:spcPct val="80000"/>
              </a:lnSpc>
            </a:pPr>
            <a:r>
              <a:rPr lang="en-US" sz="1350" smtClean="0"/>
              <a:t>More accurate estimate by repeating the process several times and by averaging estimates.</a:t>
            </a:r>
            <a:endParaRPr lang="en-US" sz="1350" smtClean="0"/>
          </a:p>
          <a:p>
            <a:pPr lvl="2" eaLnBrk="1" hangingPunct="1">
              <a:lnSpc>
                <a:spcPct val="80000"/>
              </a:lnSpc>
            </a:pPr>
            <a:r>
              <a:rPr lang="en-US" sz="1350" smtClean="0"/>
              <a:t>Assumes symmetric delay. </a:t>
            </a:r>
            <a:endParaRPr lang="en-US" sz="1350" smtClean="0"/>
          </a:p>
          <a:p>
            <a:pPr eaLnBrk="1" hangingPunct="1">
              <a:lnSpc>
                <a:spcPct val="80000"/>
              </a:lnSpc>
            </a:pPr>
            <a:r>
              <a:rPr lang="en-US" sz="1575" smtClean="0"/>
              <a:t>Channel Load Issue when Measuring Delay</a:t>
            </a:r>
            <a:endParaRPr lang="en-US" sz="1575" smtClean="0"/>
          </a:p>
          <a:p>
            <a:pPr lvl="1" eaLnBrk="1" hangingPunct="1">
              <a:lnSpc>
                <a:spcPct val="80000"/>
              </a:lnSpc>
            </a:pPr>
            <a:r>
              <a:rPr lang="en-US" sz="1500" smtClean="0"/>
              <a:t>To factor the load in: round trip timer must be started when the ECHO packed is queued.</a:t>
            </a:r>
            <a:endParaRPr lang="en-US" sz="1500" smtClean="0"/>
          </a:p>
          <a:p>
            <a:pPr lvl="1" eaLnBrk="1" hangingPunct="1">
              <a:lnSpc>
                <a:spcPct val="80000"/>
              </a:lnSpc>
            </a:pPr>
            <a:r>
              <a:rPr lang="en-US" sz="1500" smtClean="0"/>
              <a:t>To ignore the load: round trip timer must be started when ECHO packed reaches front of the queue.</a:t>
            </a:r>
            <a:endParaRPr lang="en-US" sz="15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99680" y="235785"/>
            <a:ext cx="6001800" cy="857400"/>
          </a:xfrm>
        </p:spPr>
        <p:txBody>
          <a:bodyPr/>
          <a:lstStyle/>
          <a:p>
            <a:pPr eaLnBrk="1" hangingPunct="1"/>
            <a:r>
              <a:rPr lang="en-US" dirty="0" smtClean="0">
                <a:cs typeface="Arial" panose="020B0604020202020204" pitchFamily="34" charset="0"/>
              </a:rPr>
              <a:t>Network Layer Design Issues</a:t>
            </a:r>
            <a:endParaRPr lang="en-US" dirty="0" smtClean="0">
              <a:cs typeface="Arial" panose="020B0604020202020204" pitchFamily="34" charset="0"/>
            </a:endParaRPr>
          </a:p>
        </p:txBody>
      </p:sp>
      <p:sp>
        <p:nvSpPr>
          <p:cNvPr id="7171" name="Rectangle 3"/>
          <p:cNvSpPr>
            <a:spLocks noGrp="1" noChangeArrowheads="1"/>
          </p:cNvSpPr>
          <p:nvPr>
            <p:ph idx="1"/>
          </p:nvPr>
        </p:nvSpPr>
        <p:spPr>
          <a:xfrm>
            <a:off x="1428200" y="1525458"/>
            <a:ext cx="6573400" cy="3390302"/>
          </a:xfrm>
        </p:spPr>
        <p:txBody>
          <a:bodyPr/>
          <a:lstStyle/>
          <a:p>
            <a:pPr eaLnBrk="1" hangingPunct="1">
              <a:buFontTx/>
              <a:buChar char="•"/>
            </a:pPr>
            <a:r>
              <a:rPr lang="en-US" sz="2250" smtClean="0">
                <a:latin typeface="Arial" panose="020B0604020202020204" pitchFamily="34" charset="0"/>
                <a:cs typeface="Arial" panose="020B0604020202020204" pitchFamily="34" charset="0"/>
              </a:rPr>
              <a:t>Store-and-forward packet switching</a:t>
            </a:r>
            <a:endParaRPr lang="en-US" sz="2250" smtClean="0">
              <a:latin typeface="Arial" panose="020B0604020202020204" pitchFamily="34" charset="0"/>
              <a:cs typeface="Arial" panose="020B0604020202020204" pitchFamily="34" charset="0"/>
            </a:endParaRPr>
          </a:p>
          <a:p>
            <a:pPr eaLnBrk="1" hangingPunct="1">
              <a:buFontTx/>
              <a:buChar char="•"/>
            </a:pPr>
            <a:r>
              <a:rPr lang="en-US" sz="2250" smtClean="0">
                <a:latin typeface="Arial" panose="020B0604020202020204" pitchFamily="34" charset="0"/>
                <a:cs typeface="Arial" panose="020B0604020202020204" pitchFamily="34" charset="0"/>
              </a:rPr>
              <a:t>Services provided to transport layer</a:t>
            </a:r>
            <a:endParaRPr lang="en-US" sz="2250" smtClean="0">
              <a:latin typeface="Arial" panose="020B0604020202020204" pitchFamily="34" charset="0"/>
              <a:cs typeface="Arial" panose="020B0604020202020204" pitchFamily="34" charset="0"/>
            </a:endParaRPr>
          </a:p>
          <a:p>
            <a:pPr eaLnBrk="1" hangingPunct="1">
              <a:buFontTx/>
              <a:buChar char="•"/>
            </a:pPr>
            <a:r>
              <a:rPr lang="en-US" sz="2250" smtClean="0">
                <a:latin typeface="Arial" panose="020B0604020202020204" pitchFamily="34" charset="0"/>
                <a:cs typeface="Arial" panose="020B0604020202020204" pitchFamily="34" charset="0"/>
              </a:rPr>
              <a:t>Implementation of connectionless service</a:t>
            </a:r>
            <a:endParaRPr lang="en-US" sz="2250" smtClean="0">
              <a:latin typeface="Arial" panose="020B0604020202020204" pitchFamily="34" charset="0"/>
              <a:cs typeface="Arial" panose="020B0604020202020204" pitchFamily="34" charset="0"/>
            </a:endParaRPr>
          </a:p>
          <a:p>
            <a:pPr eaLnBrk="1" hangingPunct="1">
              <a:buFontTx/>
              <a:buChar char="•"/>
            </a:pPr>
            <a:r>
              <a:rPr lang="en-US" sz="2250" smtClean="0">
                <a:latin typeface="Arial" panose="020B0604020202020204" pitchFamily="34" charset="0"/>
                <a:cs typeface="Arial" panose="020B0604020202020204" pitchFamily="34" charset="0"/>
              </a:rPr>
              <a:t>Implementation of connection-oriented service</a:t>
            </a:r>
            <a:endParaRPr lang="en-US" sz="2250" smtClean="0">
              <a:latin typeface="Arial" panose="020B0604020202020204" pitchFamily="34" charset="0"/>
              <a:cs typeface="Arial" panose="020B0604020202020204" pitchFamily="34" charset="0"/>
            </a:endParaRPr>
          </a:p>
          <a:p>
            <a:pPr eaLnBrk="1" hangingPunct="1">
              <a:buFontTx/>
              <a:buChar char="•"/>
            </a:pPr>
            <a:r>
              <a:rPr lang="en-US" sz="2250" smtClean="0">
                <a:latin typeface="Arial" panose="020B0604020202020204" pitchFamily="34" charset="0"/>
                <a:cs typeface="Arial" panose="020B0604020202020204" pitchFamily="34" charset="0"/>
              </a:rPr>
              <a:t>Comparison of virtual-circuit and datagram networks</a:t>
            </a:r>
            <a:endParaRPr lang="en-US" sz="2250" smtClean="0">
              <a:latin typeface="Arial" panose="020B060402020202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8E0874F3-4AE9-4962-86B1-A69E677BD0F1}" type="datetime4">
              <a:rPr lang="en-US" sz="900"/>
            </a:fld>
            <a:endParaRPr lang="en-US" sz="900"/>
          </a:p>
        </p:txBody>
      </p:sp>
      <p:sp>
        <p:nvSpPr>
          <p:cNvPr id="14339"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14340"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15674358-812D-4CF9-A16F-AA8424183667}" type="slidenum">
              <a:rPr lang="en-US" sz="900"/>
            </a:fld>
            <a:endParaRPr lang="en-US" sz="900"/>
          </a:p>
        </p:txBody>
      </p:sp>
      <p:sp>
        <p:nvSpPr>
          <p:cNvPr id="14341" name="Rectangle 2"/>
          <p:cNvSpPr>
            <a:spLocks noGrp="1" noChangeArrowheads="1"/>
          </p:cNvSpPr>
          <p:nvPr>
            <p:ph type="title"/>
          </p:nvPr>
        </p:nvSpPr>
        <p:spPr/>
        <p:txBody>
          <a:bodyPr/>
          <a:lstStyle/>
          <a:p>
            <a:pPr eaLnBrk="1" hangingPunct="1"/>
            <a:r>
              <a:rPr lang="en-US" smtClean="0"/>
              <a:t>(2) Measuring Line Cost (cont.)</a:t>
            </a:r>
            <a:endParaRPr lang="en-US" smtClean="0"/>
          </a:p>
        </p:txBody>
      </p:sp>
      <p:sp>
        <p:nvSpPr>
          <p:cNvPr id="14342" name="Rectangle 3"/>
          <p:cNvSpPr>
            <a:spLocks noGrp="1" noChangeArrowheads="1"/>
          </p:cNvSpPr>
          <p:nvPr>
            <p:ph type="body" idx="1"/>
          </p:nvPr>
        </p:nvSpPr>
        <p:spPr/>
        <p:txBody>
          <a:bodyPr/>
          <a:lstStyle/>
          <a:p>
            <a:pPr eaLnBrk="1" hangingPunct="1">
              <a:lnSpc>
                <a:spcPct val="90000"/>
              </a:lnSpc>
            </a:pPr>
            <a:r>
              <a:rPr lang="en-US" smtClean="0"/>
              <a:t>Including Traffic-induced Delays:</a:t>
            </a:r>
            <a:endParaRPr lang="en-US" smtClean="0"/>
          </a:p>
          <a:p>
            <a:pPr lvl="1" eaLnBrk="1" hangingPunct="1">
              <a:lnSpc>
                <a:spcPct val="90000"/>
              </a:lnSpc>
            </a:pPr>
            <a:r>
              <a:rPr lang="en-US" smtClean="0"/>
              <a:t>If a router has a choice from 2 lines with the same bandwidth, one of which is heavily loaded all the time and one of which is not, the router will regard the route over the unloaded line as shorter path. This choice in general will result in better performance</a:t>
            </a:r>
            <a:endParaRPr lang="en-US" smtClean="0"/>
          </a:p>
          <a:p>
            <a:pPr lvl="1" eaLnBrk="1" hangingPunct="1">
              <a:lnSpc>
                <a:spcPct val="90000"/>
              </a:lnSpc>
            </a:pPr>
            <a:r>
              <a:rPr lang="en-US" smtClean="0"/>
              <a:t>Problem with Oscillations in the choice of best path.</a:t>
            </a:r>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99633672-FEE0-4DE5-B0DD-9CDB7A2EFF79}" type="datetime4">
              <a:rPr lang="en-US" sz="900"/>
            </a:fld>
            <a:endParaRPr lang="en-US" sz="900"/>
          </a:p>
        </p:txBody>
      </p:sp>
      <p:sp>
        <p:nvSpPr>
          <p:cNvPr id="15363"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15364"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69A7A6A9-5009-46AE-B501-19C48043796F}" type="slidenum">
              <a:rPr lang="en-US" sz="900"/>
            </a:fld>
            <a:endParaRPr lang="en-US" sz="900"/>
          </a:p>
        </p:txBody>
      </p:sp>
      <p:sp>
        <p:nvSpPr>
          <p:cNvPr id="15365" name="Rectangle 2"/>
          <p:cNvSpPr>
            <a:spLocks noGrp="1" noChangeArrowheads="1"/>
          </p:cNvSpPr>
          <p:nvPr>
            <p:ph type="title"/>
          </p:nvPr>
        </p:nvSpPr>
        <p:spPr/>
        <p:txBody>
          <a:bodyPr/>
          <a:lstStyle/>
          <a:p>
            <a:pPr eaLnBrk="1" hangingPunct="1"/>
            <a:r>
              <a:rPr lang="en-US" smtClean="0"/>
              <a:t>(2) Measuring Line Cost (cont.)</a:t>
            </a:r>
            <a:endParaRPr lang="en-US" smtClean="0"/>
          </a:p>
        </p:txBody>
      </p:sp>
      <p:sp>
        <p:nvSpPr>
          <p:cNvPr id="15366" name="Oval 4"/>
          <p:cNvSpPr>
            <a:spLocks noChangeArrowheads="1"/>
          </p:cNvSpPr>
          <p:nvPr/>
        </p:nvSpPr>
        <p:spPr bwMode="auto">
          <a:xfrm>
            <a:off x="2457080" y="217208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15367" name="Oval 5"/>
          <p:cNvSpPr>
            <a:spLocks noChangeArrowheads="1"/>
          </p:cNvSpPr>
          <p:nvPr/>
        </p:nvSpPr>
        <p:spPr bwMode="auto">
          <a:xfrm>
            <a:off x="1885480" y="268652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15368" name="Oval 6"/>
          <p:cNvSpPr>
            <a:spLocks noChangeArrowheads="1"/>
          </p:cNvSpPr>
          <p:nvPr/>
        </p:nvSpPr>
        <p:spPr bwMode="auto">
          <a:xfrm>
            <a:off x="2457080" y="325812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15369" name="Oval 7"/>
          <p:cNvSpPr>
            <a:spLocks noChangeArrowheads="1"/>
          </p:cNvSpPr>
          <p:nvPr/>
        </p:nvSpPr>
        <p:spPr bwMode="auto">
          <a:xfrm>
            <a:off x="3314480" y="291516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15370" name="Oval 8"/>
          <p:cNvSpPr>
            <a:spLocks noChangeArrowheads="1"/>
          </p:cNvSpPr>
          <p:nvPr/>
        </p:nvSpPr>
        <p:spPr bwMode="auto">
          <a:xfrm>
            <a:off x="6286800" y="182912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15371" name="Oval 9"/>
          <p:cNvSpPr>
            <a:spLocks noChangeArrowheads="1"/>
          </p:cNvSpPr>
          <p:nvPr/>
        </p:nvSpPr>
        <p:spPr bwMode="auto">
          <a:xfrm>
            <a:off x="5600880" y="234356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15372" name="Oval 10"/>
          <p:cNvSpPr>
            <a:spLocks noChangeArrowheads="1"/>
          </p:cNvSpPr>
          <p:nvPr/>
        </p:nvSpPr>
        <p:spPr bwMode="auto">
          <a:xfrm>
            <a:off x="3485960" y="205776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15373" name="Oval 11"/>
          <p:cNvSpPr>
            <a:spLocks noChangeArrowheads="1"/>
          </p:cNvSpPr>
          <p:nvPr/>
        </p:nvSpPr>
        <p:spPr bwMode="auto">
          <a:xfrm>
            <a:off x="6744080" y="262936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15374" name="Oval 12"/>
          <p:cNvSpPr>
            <a:spLocks noChangeArrowheads="1"/>
          </p:cNvSpPr>
          <p:nvPr/>
        </p:nvSpPr>
        <p:spPr bwMode="auto">
          <a:xfrm>
            <a:off x="6229640" y="348676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15375" name="Oval 13"/>
          <p:cNvSpPr>
            <a:spLocks noChangeArrowheads="1"/>
          </p:cNvSpPr>
          <p:nvPr/>
        </p:nvSpPr>
        <p:spPr bwMode="auto">
          <a:xfrm>
            <a:off x="5315080" y="320096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cxnSp>
        <p:nvCxnSpPr>
          <p:cNvPr id="15376" name="AutoShape 14"/>
          <p:cNvCxnSpPr>
            <a:cxnSpLocks noChangeShapeType="1"/>
            <a:stCxn id="15369" idx="6"/>
            <a:endCxn id="15375" idx="2"/>
          </p:cNvCxnSpPr>
          <p:nvPr/>
        </p:nvCxnSpPr>
        <p:spPr bwMode="auto">
          <a:xfrm>
            <a:off x="3428800" y="2972320"/>
            <a:ext cx="1886280" cy="2858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7" name="AutoShape 15"/>
          <p:cNvCxnSpPr>
            <a:cxnSpLocks noChangeShapeType="1"/>
            <a:stCxn id="15372" idx="4"/>
            <a:endCxn id="15369" idx="0"/>
          </p:cNvCxnSpPr>
          <p:nvPr/>
        </p:nvCxnSpPr>
        <p:spPr bwMode="auto">
          <a:xfrm flipH="1">
            <a:off x="3371640" y="2172080"/>
            <a:ext cx="171480" cy="7430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8" name="AutoShape 16"/>
          <p:cNvCxnSpPr>
            <a:cxnSpLocks noChangeShapeType="1"/>
            <a:stCxn id="15366" idx="6"/>
            <a:endCxn id="15369" idx="1"/>
          </p:cNvCxnSpPr>
          <p:nvPr/>
        </p:nvCxnSpPr>
        <p:spPr bwMode="auto">
          <a:xfrm>
            <a:off x="2571400" y="2229240"/>
            <a:ext cx="759752" cy="70259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79" name="AutoShape 17"/>
          <p:cNvCxnSpPr>
            <a:cxnSpLocks noChangeShapeType="1"/>
            <a:stCxn id="15367" idx="4"/>
            <a:endCxn id="15368" idx="1"/>
          </p:cNvCxnSpPr>
          <p:nvPr/>
        </p:nvCxnSpPr>
        <p:spPr bwMode="auto">
          <a:xfrm>
            <a:off x="1942640" y="2800840"/>
            <a:ext cx="531112" cy="47395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0" name="AutoShape 18"/>
          <p:cNvCxnSpPr>
            <a:cxnSpLocks noChangeShapeType="1"/>
            <a:stCxn id="15367" idx="6"/>
            <a:endCxn id="15369" idx="2"/>
          </p:cNvCxnSpPr>
          <p:nvPr/>
        </p:nvCxnSpPr>
        <p:spPr bwMode="auto">
          <a:xfrm>
            <a:off x="1999800" y="2743680"/>
            <a:ext cx="1314680" cy="22864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1" name="AutoShape 19"/>
          <p:cNvCxnSpPr>
            <a:cxnSpLocks noChangeShapeType="1"/>
            <a:stCxn id="15366" idx="4"/>
            <a:endCxn id="15368" idx="0"/>
          </p:cNvCxnSpPr>
          <p:nvPr/>
        </p:nvCxnSpPr>
        <p:spPr bwMode="auto">
          <a:xfrm>
            <a:off x="2514240" y="2286400"/>
            <a:ext cx="0" cy="97172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2" name="AutoShape 20"/>
          <p:cNvCxnSpPr>
            <a:cxnSpLocks noChangeShapeType="1"/>
            <a:stCxn id="15366" idx="3"/>
            <a:endCxn id="15367" idx="7"/>
          </p:cNvCxnSpPr>
          <p:nvPr/>
        </p:nvCxnSpPr>
        <p:spPr bwMode="auto">
          <a:xfrm flipH="1">
            <a:off x="1983128" y="2269728"/>
            <a:ext cx="490623" cy="43346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3" name="AutoShape 21"/>
          <p:cNvCxnSpPr>
            <a:cxnSpLocks noChangeShapeType="1"/>
            <a:stCxn id="15369" idx="3"/>
            <a:endCxn id="15368" idx="6"/>
          </p:cNvCxnSpPr>
          <p:nvPr/>
        </p:nvCxnSpPr>
        <p:spPr bwMode="auto">
          <a:xfrm flipH="1">
            <a:off x="2571400" y="3012808"/>
            <a:ext cx="759752" cy="3024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4" name="AutoShape 22"/>
          <p:cNvCxnSpPr>
            <a:cxnSpLocks noChangeShapeType="1"/>
            <a:stCxn id="15372" idx="2"/>
            <a:endCxn id="15366" idx="6"/>
          </p:cNvCxnSpPr>
          <p:nvPr/>
        </p:nvCxnSpPr>
        <p:spPr bwMode="auto">
          <a:xfrm flipH="1">
            <a:off x="2571400" y="2114920"/>
            <a:ext cx="914560" cy="11432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5" name="AutoShape 23"/>
          <p:cNvCxnSpPr>
            <a:cxnSpLocks noChangeShapeType="1"/>
            <a:stCxn id="15371" idx="1"/>
            <a:endCxn id="15372" idx="6"/>
          </p:cNvCxnSpPr>
          <p:nvPr/>
        </p:nvCxnSpPr>
        <p:spPr bwMode="auto">
          <a:xfrm flipH="1" flipV="1">
            <a:off x="3600280" y="2114920"/>
            <a:ext cx="2017272" cy="24531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6" name="AutoShape 24"/>
          <p:cNvCxnSpPr>
            <a:cxnSpLocks noChangeShapeType="1"/>
            <a:stCxn id="15370" idx="3"/>
            <a:endCxn id="15371" idx="7"/>
          </p:cNvCxnSpPr>
          <p:nvPr/>
        </p:nvCxnSpPr>
        <p:spPr bwMode="auto">
          <a:xfrm flipH="1">
            <a:off x="5698528" y="1926768"/>
            <a:ext cx="604943" cy="43346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7" name="AutoShape 25"/>
          <p:cNvCxnSpPr>
            <a:cxnSpLocks noChangeShapeType="1"/>
            <a:stCxn id="15375" idx="0"/>
            <a:endCxn id="15371" idx="4"/>
          </p:cNvCxnSpPr>
          <p:nvPr/>
        </p:nvCxnSpPr>
        <p:spPr bwMode="auto">
          <a:xfrm flipV="1">
            <a:off x="5372240" y="2457880"/>
            <a:ext cx="285800" cy="7430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8" name="AutoShape 26"/>
          <p:cNvCxnSpPr>
            <a:cxnSpLocks noChangeShapeType="1"/>
            <a:stCxn id="15374" idx="1"/>
            <a:endCxn id="15375" idx="6"/>
          </p:cNvCxnSpPr>
          <p:nvPr/>
        </p:nvCxnSpPr>
        <p:spPr bwMode="auto">
          <a:xfrm flipH="1" flipV="1">
            <a:off x="5429400" y="3258120"/>
            <a:ext cx="816912" cy="24531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89" name="AutoShape 27"/>
          <p:cNvCxnSpPr>
            <a:cxnSpLocks noChangeShapeType="1"/>
            <a:stCxn id="15373" idx="1"/>
            <a:endCxn id="15371" idx="6"/>
          </p:cNvCxnSpPr>
          <p:nvPr/>
        </p:nvCxnSpPr>
        <p:spPr bwMode="auto">
          <a:xfrm flipH="1" flipV="1">
            <a:off x="5715200" y="2400720"/>
            <a:ext cx="1045552" cy="24531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0" name="AutoShape 28"/>
          <p:cNvCxnSpPr>
            <a:cxnSpLocks noChangeShapeType="1"/>
            <a:stCxn id="15373" idx="1"/>
            <a:endCxn id="15370" idx="5"/>
          </p:cNvCxnSpPr>
          <p:nvPr/>
        </p:nvCxnSpPr>
        <p:spPr bwMode="auto">
          <a:xfrm flipH="1" flipV="1">
            <a:off x="6384448" y="1926768"/>
            <a:ext cx="376303" cy="71926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91" name="AutoShape 29"/>
          <p:cNvCxnSpPr>
            <a:cxnSpLocks noChangeShapeType="1"/>
            <a:stCxn id="15374" idx="0"/>
            <a:endCxn id="15373" idx="3"/>
          </p:cNvCxnSpPr>
          <p:nvPr/>
        </p:nvCxnSpPr>
        <p:spPr bwMode="auto">
          <a:xfrm flipV="1">
            <a:off x="6286800" y="2727008"/>
            <a:ext cx="473952" cy="75975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92" name="Text Box 31"/>
          <p:cNvSpPr txBox="1">
            <a:spLocks noChangeArrowheads="1"/>
          </p:cNvSpPr>
          <p:nvPr/>
        </p:nvSpPr>
        <p:spPr bwMode="auto">
          <a:xfrm>
            <a:off x="1656840" y="2515040"/>
            <a:ext cx="228640" cy="106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100"/>
              <a:t>A</a:t>
            </a:r>
            <a:endParaRPr lang="en-US" sz="100"/>
          </a:p>
        </p:txBody>
      </p:sp>
      <p:sp>
        <p:nvSpPr>
          <p:cNvPr id="15393" name="Text Box 33"/>
          <p:cNvSpPr txBox="1">
            <a:spLocks noChangeArrowheads="1"/>
          </p:cNvSpPr>
          <p:nvPr/>
        </p:nvSpPr>
        <p:spPr bwMode="auto">
          <a:xfrm>
            <a:off x="2285600" y="2000600"/>
            <a:ext cx="228640" cy="106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100"/>
              <a:t>B</a:t>
            </a:r>
            <a:endParaRPr lang="en-US" sz="100"/>
          </a:p>
        </p:txBody>
      </p:sp>
      <p:sp>
        <p:nvSpPr>
          <p:cNvPr id="15394" name="Text Box 35"/>
          <p:cNvSpPr txBox="1">
            <a:spLocks noChangeArrowheads="1"/>
          </p:cNvSpPr>
          <p:nvPr/>
        </p:nvSpPr>
        <p:spPr bwMode="auto">
          <a:xfrm>
            <a:off x="3314480" y="1829120"/>
            <a:ext cx="228640" cy="106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100"/>
              <a:t>C</a:t>
            </a:r>
            <a:endParaRPr lang="en-US" sz="100"/>
          </a:p>
        </p:txBody>
      </p:sp>
      <p:sp>
        <p:nvSpPr>
          <p:cNvPr id="15395" name="Text Box 36"/>
          <p:cNvSpPr>
            <a:spLocks noGrp="1" noChangeArrowheads="1"/>
          </p:cNvSpPr>
          <p:nvPr>
            <p:ph type="body" idx="1"/>
          </p:nvPr>
        </p:nvSpPr>
        <p:spPr>
          <a:noFill/>
        </p:spPr>
        <p:txBody>
          <a:bodyPr/>
          <a:lstStyle/>
          <a:p>
            <a:pPr>
              <a:spcBef>
                <a:spcPct val="50000"/>
              </a:spcBef>
              <a:buClrTx/>
              <a:buFontTx/>
              <a:buNone/>
            </a:pPr>
            <a:r>
              <a:rPr lang="en-US" smtClean="0"/>
              <a:t> </a:t>
            </a:r>
            <a:endParaRPr lang="en-US" smtClean="0"/>
          </a:p>
        </p:txBody>
      </p:sp>
      <p:sp>
        <p:nvSpPr>
          <p:cNvPr id="15396" name="Text Box 37"/>
          <p:cNvSpPr txBox="1">
            <a:spLocks noChangeArrowheads="1"/>
          </p:cNvSpPr>
          <p:nvPr/>
        </p:nvSpPr>
        <p:spPr bwMode="auto">
          <a:xfrm>
            <a:off x="2514240" y="3372440"/>
            <a:ext cx="228640" cy="106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100"/>
              <a:t>D</a:t>
            </a:r>
            <a:endParaRPr lang="en-US" sz="100"/>
          </a:p>
        </p:txBody>
      </p:sp>
      <p:sp>
        <p:nvSpPr>
          <p:cNvPr id="15397" name="Text Box 38"/>
          <p:cNvSpPr txBox="1">
            <a:spLocks noChangeArrowheads="1"/>
          </p:cNvSpPr>
          <p:nvPr/>
        </p:nvSpPr>
        <p:spPr bwMode="auto">
          <a:xfrm>
            <a:off x="3314480" y="3029480"/>
            <a:ext cx="228640" cy="106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100"/>
              <a:t>E</a:t>
            </a:r>
            <a:endParaRPr lang="en-US" sz="100"/>
          </a:p>
        </p:txBody>
      </p:sp>
      <p:sp>
        <p:nvSpPr>
          <p:cNvPr id="15398" name="Text Box 39"/>
          <p:cNvSpPr txBox="1">
            <a:spLocks noChangeArrowheads="1"/>
          </p:cNvSpPr>
          <p:nvPr/>
        </p:nvSpPr>
        <p:spPr bwMode="auto">
          <a:xfrm>
            <a:off x="5257920" y="3315280"/>
            <a:ext cx="228640" cy="106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100"/>
              <a:t>I</a:t>
            </a:r>
            <a:endParaRPr lang="en-US" sz="100"/>
          </a:p>
        </p:txBody>
      </p:sp>
      <p:sp>
        <p:nvSpPr>
          <p:cNvPr id="15399" name="Text Box 40"/>
          <p:cNvSpPr txBox="1">
            <a:spLocks noChangeArrowheads="1"/>
          </p:cNvSpPr>
          <p:nvPr/>
        </p:nvSpPr>
        <p:spPr bwMode="auto">
          <a:xfrm>
            <a:off x="6229640" y="3658240"/>
            <a:ext cx="228640" cy="106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100"/>
              <a:t>J</a:t>
            </a:r>
            <a:endParaRPr lang="en-US" sz="100"/>
          </a:p>
        </p:txBody>
      </p:sp>
      <p:sp>
        <p:nvSpPr>
          <p:cNvPr id="15400" name="Text Box 41"/>
          <p:cNvSpPr txBox="1">
            <a:spLocks noChangeArrowheads="1"/>
          </p:cNvSpPr>
          <p:nvPr/>
        </p:nvSpPr>
        <p:spPr bwMode="auto">
          <a:xfrm>
            <a:off x="5486560" y="2114920"/>
            <a:ext cx="228640" cy="106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100"/>
              <a:t>F</a:t>
            </a:r>
            <a:endParaRPr lang="en-US" sz="100"/>
          </a:p>
        </p:txBody>
      </p:sp>
      <p:sp>
        <p:nvSpPr>
          <p:cNvPr id="15401" name="Text Box 42"/>
          <p:cNvSpPr txBox="1">
            <a:spLocks noChangeArrowheads="1"/>
          </p:cNvSpPr>
          <p:nvPr/>
        </p:nvSpPr>
        <p:spPr bwMode="auto">
          <a:xfrm>
            <a:off x="6801240" y="2343560"/>
            <a:ext cx="228640" cy="106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100"/>
              <a:t>H</a:t>
            </a:r>
            <a:endParaRPr lang="en-US" sz="100"/>
          </a:p>
        </p:txBody>
      </p:sp>
      <p:sp>
        <p:nvSpPr>
          <p:cNvPr id="15402" name="Text Box 43"/>
          <p:cNvSpPr txBox="1">
            <a:spLocks noChangeArrowheads="1"/>
          </p:cNvSpPr>
          <p:nvPr/>
        </p:nvSpPr>
        <p:spPr bwMode="auto">
          <a:xfrm>
            <a:off x="6343960" y="1657640"/>
            <a:ext cx="228640" cy="106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100"/>
              <a:t>G</a:t>
            </a:r>
            <a:endParaRPr lang="en-US" sz="100"/>
          </a:p>
        </p:txBody>
      </p:sp>
      <p:sp>
        <p:nvSpPr>
          <p:cNvPr id="15403" name="Line 44"/>
          <p:cNvSpPr>
            <a:spLocks noChangeShapeType="1"/>
          </p:cNvSpPr>
          <p:nvPr/>
        </p:nvSpPr>
        <p:spPr bwMode="auto">
          <a:xfrm>
            <a:off x="4457680" y="1429000"/>
            <a:ext cx="0" cy="2743680"/>
          </a:xfrm>
          <a:prstGeom prst="line">
            <a:avLst/>
          </a:prstGeom>
          <a:noFill/>
          <a:ln w="1270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00"/>
          </a:p>
        </p:txBody>
      </p:sp>
      <p:sp>
        <p:nvSpPr>
          <p:cNvPr id="15404" name="Text Box 45"/>
          <p:cNvSpPr txBox="1">
            <a:spLocks noChangeArrowheads="1"/>
          </p:cNvSpPr>
          <p:nvPr/>
        </p:nvSpPr>
        <p:spPr bwMode="auto">
          <a:xfrm>
            <a:off x="2457080" y="1429000"/>
            <a:ext cx="628760" cy="106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100"/>
              <a:t>West</a:t>
            </a:r>
            <a:endParaRPr lang="en-US" sz="100"/>
          </a:p>
        </p:txBody>
      </p:sp>
      <p:sp>
        <p:nvSpPr>
          <p:cNvPr id="15405" name="Text Box 46"/>
          <p:cNvSpPr txBox="1">
            <a:spLocks noChangeArrowheads="1"/>
          </p:cNvSpPr>
          <p:nvPr/>
        </p:nvSpPr>
        <p:spPr bwMode="auto">
          <a:xfrm>
            <a:off x="5429400" y="1371840"/>
            <a:ext cx="628760" cy="106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100"/>
              <a:t>East</a:t>
            </a:r>
            <a:endParaRPr lang="en-US" sz="1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5"/>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4A8BC6AE-5221-462E-BD18-9AF7F62E76BF}" type="datetime4">
              <a:rPr lang="en-US" sz="900"/>
            </a:fld>
            <a:endParaRPr lang="en-US" sz="900"/>
          </a:p>
        </p:txBody>
      </p:sp>
      <p:sp>
        <p:nvSpPr>
          <p:cNvPr id="16387" name="Footer Placeholder 6"/>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16388" name="Slide Number Placeholder 7"/>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A3B5421E-C1AF-4B98-A23C-C0DD0A3881EF}" type="slidenum">
              <a:rPr lang="en-US" sz="900"/>
            </a:fld>
            <a:endParaRPr lang="en-US" sz="900"/>
          </a:p>
        </p:txBody>
      </p:sp>
      <p:sp>
        <p:nvSpPr>
          <p:cNvPr id="16389" name="Rectangle 2"/>
          <p:cNvSpPr>
            <a:spLocks noGrp="1" noChangeArrowheads="1"/>
          </p:cNvSpPr>
          <p:nvPr>
            <p:ph type="title"/>
          </p:nvPr>
        </p:nvSpPr>
        <p:spPr/>
        <p:txBody>
          <a:bodyPr/>
          <a:lstStyle/>
          <a:p>
            <a:pPr eaLnBrk="1" hangingPunct="1"/>
            <a:r>
              <a:rPr lang="en-US" smtClean="0"/>
              <a:t>(3) Building Link State Packets</a:t>
            </a:r>
            <a:endParaRPr lang="en-US" smtClean="0"/>
          </a:p>
        </p:txBody>
      </p:sp>
      <p:sp>
        <p:nvSpPr>
          <p:cNvPr id="16390" name="Rectangle 3"/>
          <p:cNvSpPr>
            <a:spLocks noGrp="1" noChangeArrowheads="1"/>
          </p:cNvSpPr>
          <p:nvPr>
            <p:ph type="body" sz="half" idx="1"/>
          </p:nvPr>
        </p:nvSpPr>
        <p:spPr/>
        <p:txBody>
          <a:bodyPr/>
          <a:lstStyle/>
          <a:p>
            <a:pPr eaLnBrk="1" hangingPunct="1"/>
            <a:r>
              <a:rPr lang="en-US" sz="900" smtClean="0"/>
              <a:t>Packet Format:</a:t>
            </a:r>
            <a:endParaRPr lang="en-US" sz="900" smtClean="0"/>
          </a:p>
          <a:p>
            <a:pPr lvl="1" eaLnBrk="1" hangingPunct="1"/>
            <a:r>
              <a:rPr lang="en-US" sz="825" smtClean="0"/>
              <a:t>Identity of Sender</a:t>
            </a:r>
            <a:endParaRPr lang="en-US" sz="825" smtClean="0"/>
          </a:p>
          <a:p>
            <a:pPr lvl="1" eaLnBrk="1" hangingPunct="1"/>
            <a:r>
              <a:rPr lang="en-US" sz="825" smtClean="0"/>
              <a:t>Sequence Number</a:t>
            </a:r>
            <a:endParaRPr lang="en-US" sz="825" smtClean="0"/>
          </a:p>
          <a:p>
            <a:pPr lvl="1" eaLnBrk="1" hangingPunct="1"/>
            <a:r>
              <a:rPr lang="en-US" sz="825" smtClean="0"/>
              <a:t>Age</a:t>
            </a:r>
            <a:endParaRPr lang="en-US" sz="825" smtClean="0"/>
          </a:p>
          <a:p>
            <a:pPr lvl="1" eaLnBrk="1" hangingPunct="1"/>
            <a:r>
              <a:rPr lang="en-US" sz="825" smtClean="0"/>
              <a:t>List of Neighbors</a:t>
            </a:r>
            <a:endParaRPr lang="en-US" sz="825" smtClean="0"/>
          </a:p>
          <a:p>
            <a:pPr lvl="1" eaLnBrk="1" hangingPunct="1"/>
            <a:r>
              <a:rPr lang="en-US" sz="825" smtClean="0"/>
              <a:t>Corresponding Delay</a:t>
            </a:r>
            <a:endParaRPr lang="en-US" sz="825" smtClean="0"/>
          </a:p>
          <a:p>
            <a:pPr lvl="1" eaLnBrk="1" hangingPunct="1"/>
            <a:endParaRPr lang="en-US" sz="825" smtClean="0"/>
          </a:p>
          <a:p>
            <a:pPr lvl="1" eaLnBrk="1" hangingPunct="1"/>
            <a:endParaRPr lang="en-US" sz="825" smtClean="0"/>
          </a:p>
          <a:p>
            <a:pPr lvl="1" eaLnBrk="1" hangingPunct="1"/>
            <a:endParaRPr lang="en-US" sz="825" smtClean="0"/>
          </a:p>
          <a:p>
            <a:pPr lvl="1" eaLnBrk="1" hangingPunct="1"/>
            <a:endParaRPr lang="en-US" sz="825" smtClean="0"/>
          </a:p>
          <a:p>
            <a:pPr lvl="1" eaLnBrk="1" hangingPunct="1"/>
            <a:endParaRPr lang="en-US" sz="825" smtClean="0"/>
          </a:p>
          <a:p>
            <a:pPr lvl="1" eaLnBrk="1" hangingPunct="1"/>
            <a:endParaRPr lang="en-US" sz="825" smtClean="0"/>
          </a:p>
          <a:p>
            <a:pPr lvl="1" eaLnBrk="1" hangingPunct="1"/>
            <a:endParaRPr lang="en-US" sz="825" smtClean="0"/>
          </a:p>
          <a:p>
            <a:pPr lvl="1" eaLnBrk="1" hangingPunct="1"/>
            <a:endParaRPr lang="en-US" sz="825" smtClean="0"/>
          </a:p>
          <a:p>
            <a:pPr lvl="1" eaLnBrk="1" hangingPunct="1"/>
            <a:endParaRPr lang="en-US" sz="825" smtClean="0"/>
          </a:p>
          <a:p>
            <a:pPr lvl="1" eaLnBrk="1" hangingPunct="1"/>
            <a:endParaRPr lang="en-US" sz="825" smtClean="0"/>
          </a:p>
          <a:p>
            <a:pPr lvl="1" eaLnBrk="1" hangingPunct="1"/>
            <a:endParaRPr lang="en-US" sz="825" smtClean="0"/>
          </a:p>
          <a:p>
            <a:pPr lvl="1" eaLnBrk="1" hangingPunct="1"/>
            <a:endParaRPr lang="en-US" sz="825" smtClean="0"/>
          </a:p>
          <a:p>
            <a:pPr eaLnBrk="1" hangingPunct="1"/>
            <a:endParaRPr lang="en-US" sz="750" smtClean="0"/>
          </a:p>
          <a:p>
            <a:pPr eaLnBrk="1" hangingPunct="1"/>
            <a:r>
              <a:rPr lang="en-US" sz="750" smtClean="0"/>
              <a:t>Packets easily built – problem with knowing when to built them.</a:t>
            </a:r>
            <a:endParaRPr lang="en-US" sz="750" smtClean="0"/>
          </a:p>
        </p:txBody>
      </p:sp>
      <p:graphicFrame>
        <p:nvGraphicFramePr>
          <p:cNvPr id="21566" name="Group 62"/>
          <p:cNvGraphicFramePr>
            <a:graphicFrameLocks noGrp="1"/>
          </p:cNvGraphicFramePr>
          <p:nvPr>
            <p:ph sz="quarter" idx="2"/>
          </p:nvPr>
        </p:nvGraphicFramePr>
        <p:xfrm>
          <a:off x="4625588" y="1314680"/>
          <a:ext cx="574675" cy="1028700"/>
        </p:xfrm>
        <a:graphic>
          <a:graphicData uri="http://schemas.openxmlformats.org/drawingml/2006/table">
            <a:tbl>
              <a:tblPr/>
              <a:tblGrid>
                <a:gridCol w="288290"/>
                <a:gridCol w="286385"/>
              </a:tblGrid>
              <a:tr h="206375">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A</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205740">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Seq.</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204470">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Age</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2063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B</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4</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574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E</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5</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408" name="Text Box 26"/>
          <p:cNvSpPr txBox="1">
            <a:spLocks noChangeArrowheads="1"/>
          </p:cNvSpPr>
          <p:nvPr/>
        </p:nvSpPr>
        <p:spPr bwMode="auto">
          <a:xfrm>
            <a:off x="2171280" y="3944040"/>
            <a:ext cx="228640" cy="106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100"/>
              <a:t>E</a:t>
            </a:r>
            <a:endParaRPr lang="en-US" sz="100"/>
          </a:p>
        </p:txBody>
      </p:sp>
      <p:grpSp>
        <p:nvGrpSpPr>
          <p:cNvPr id="16409" name="Group 244"/>
          <p:cNvGrpSpPr/>
          <p:nvPr/>
        </p:nvGrpSpPr>
        <p:grpSpPr bwMode="auto">
          <a:xfrm>
            <a:off x="1485360" y="2400720"/>
            <a:ext cx="2858000" cy="1707655"/>
            <a:chOff x="288" y="2256"/>
            <a:chExt cx="2400" cy="1434"/>
          </a:xfrm>
        </p:grpSpPr>
        <p:grpSp>
          <p:nvGrpSpPr>
            <p:cNvPr id="16507" name="Group 20"/>
            <p:cNvGrpSpPr/>
            <p:nvPr/>
          </p:nvGrpSpPr>
          <p:grpSpPr bwMode="auto">
            <a:xfrm>
              <a:off x="528" y="2448"/>
              <a:ext cx="2016" cy="1200"/>
              <a:chOff x="1152" y="2496"/>
              <a:chExt cx="2016" cy="1200"/>
            </a:xfrm>
          </p:grpSpPr>
          <p:sp>
            <p:nvSpPr>
              <p:cNvPr id="16521" name="Oval 4"/>
              <p:cNvSpPr>
                <a:spLocks noChangeArrowheads="1"/>
              </p:cNvSpPr>
              <p:nvPr/>
            </p:nvSpPr>
            <p:spPr bwMode="auto">
              <a:xfrm>
                <a:off x="1152" y="3072"/>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16522" name="Oval 7"/>
              <p:cNvSpPr>
                <a:spLocks noChangeArrowheads="1"/>
              </p:cNvSpPr>
              <p:nvPr/>
            </p:nvSpPr>
            <p:spPr bwMode="auto">
              <a:xfrm>
                <a:off x="1632" y="2496"/>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16523" name="Oval 8"/>
              <p:cNvSpPr>
                <a:spLocks noChangeArrowheads="1"/>
              </p:cNvSpPr>
              <p:nvPr/>
            </p:nvSpPr>
            <p:spPr bwMode="auto">
              <a:xfrm>
                <a:off x="1632" y="3600"/>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16524" name="Oval 9"/>
              <p:cNvSpPr>
                <a:spLocks noChangeArrowheads="1"/>
              </p:cNvSpPr>
              <p:nvPr/>
            </p:nvSpPr>
            <p:spPr bwMode="auto">
              <a:xfrm>
                <a:off x="2544" y="2496"/>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16525" name="Oval 10"/>
              <p:cNvSpPr>
                <a:spLocks noChangeArrowheads="1"/>
              </p:cNvSpPr>
              <p:nvPr/>
            </p:nvSpPr>
            <p:spPr bwMode="auto">
              <a:xfrm>
                <a:off x="2544" y="3600"/>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16526" name="Oval 11"/>
              <p:cNvSpPr>
                <a:spLocks noChangeArrowheads="1"/>
              </p:cNvSpPr>
              <p:nvPr/>
            </p:nvSpPr>
            <p:spPr bwMode="auto">
              <a:xfrm>
                <a:off x="3072" y="3072"/>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cxnSp>
            <p:nvCxnSpPr>
              <p:cNvPr id="16527" name="AutoShape 12"/>
              <p:cNvCxnSpPr>
                <a:cxnSpLocks noChangeShapeType="1"/>
                <a:stCxn id="16521" idx="7"/>
                <a:endCxn id="16522" idx="3"/>
              </p:cNvCxnSpPr>
              <p:nvPr/>
            </p:nvCxnSpPr>
            <p:spPr bwMode="auto">
              <a:xfrm flipV="1">
                <a:off x="1234" y="2578"/>
                <a:ext cx="412" cy="50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28" name="AutoShape 13"/>
              <p:cNvCxnSpPr>
                <a:cxnSpLocks noChangeShapeType="1"/>
                <a:stCxn id="16525" idx="7"/>
                <a:endCxn id="16526" idx="3"/>
              </p:cNvCxnSpPr>
              <p:nvPr/>
            </p:nvCxnSpPr>
            <p:spPr bwMode="auto">
              <a:xfrm flipV="1">
                <a:off x="2626" y="3154"/>
                <a:ext cx="460" cy="46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29" name="AutoShape 14"/>
              <p:cNvCxnSpPr>
                <a:cxnSpLocks noChangeShapeType="1"/>
                <a:stCxn id="16524" idx="5"/>
                <a:endCxn id="16526" idx="1"/>
              </p:cNvCxnSpPr>
              <p:nvPr/>
            </p:nvCxnSpPr>
            <p:spPr bwMode="auto">
              <a:xfrm>
                <a:off x="2626" y="2578"/>
                <a:ext cx="460" cy="50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30" name="AutoShape 15"/>
              <p:cNvCxnSpPr>
                <a:cxnSpLocks noChangeShapeType="1"/>
                <a:stCxn id="16521" idx="5"/>
                <a:endCxn id="16523" idx="1"/>
              </p:cNvCxnSpPr>
              <p:nvPr/>
            </p:nvCxnSpPr>
            <p:spPr bwMode="auto">
              <a:xfrm>
                <a:off x="1234" y="3154"/>
                <a:ext cx="412" cy="46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31" name="AutoShape 16"/>
              <p:cNvCxnSpPr>
                <a:cxnSpLocks noChangeShapeType="1"/>
                <a:stCxn id="16523" idx="6"/>
                <a:endCxn id="16525" idx="2"/>
              </p:cNvCxnSpPr>
              <p:nvPr/>
            </p:nvCxnSpPr>
            <p:spPr bwMode="auto">
              <a:xfrm>
                <a:off x="1728" y="3648"/>
                <a:ext cx="816" cy="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32" name="AutoShape 17"/>
              <p:cNvCxnSpPr>
                <a:cxnSpLocks noChangeShapeType="1"/>
                <a:stCxn id="16522" idx="6"/>
                <a:endCxn id="16524" idx="2"/>
              </p:cNvCxnSpPr>
              <p:nvPr/>
            </p:nvCxnSpPr>
            <p:spPr bwMode="auto">
              <a:xfrm>
                <a:off x="1728" y="2544"/>
                <a:ext cx="816" cy="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33" name="AutoShape 18"/>
              <p:cNvCxnSpPr>
                <a:cxnSpLocks noChangeShapeType="1"/>
                <a:stCxn id="16522" idx="5"/>
                <a:endCxn id="16525" idx="1"/>
              </p:cNvCxnSpPr>
              <p:nvPr/>
            </p:nvCxnSpPr>
            <p:spPr bwMode="auto">
              <a:xfrm>
                <a:off x="1714" y="2578"/>
                <a:ext cx="844" cy="10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534" name="AutoShape 19"/>
              <p:cNvCxnSpPr>
                <a:cxnSpLocks noChangeShapeType="1"/>
                <a:stCxn id="16524" idx="3"/>
                <a:endCxn id="16523" idx="7"/>
              </p:cNvCxnSpPr>
              <p:nvPr/>
            </p:nvCxnSpPr>
            <p:spPr bwMode="auto">
              <a:xfrm flipH="1">
                <a:off x="1714" y="2578"/>
                <a:ext cx="844" cy="10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508" name="Text Box 21"/>
            <p:cNvSpPr txBox="1">
              <a:spLocks noChangeArrowheads="1"/>
            </p:cNvSpPr>
            <p:nvPr/>
          </p:nvSpPr>
          <p:spPr bwMode="auto">
            <a:xfrm>
              <a:off x="288" y="2928"/>
              <a:ext cx="192"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100"/>
                <a:t>A</a:t>
              </a:r>
              <a:endParaRPr lang="en-US" sz="100"/>
            </a:p>
          </p:txBody>
        </p:sp>
        <p:sp>
          <p:nvSpPr>
            <p:cNvPr id="16509" name="Text Box 22"/>
            <p:cNvSpPr txBox="1">
              <a:spLocks noChangeArrowheads="1"/>
            </p:cNvSpPr>
            <p:nvPr/>
          </p:nvSpPr>
          <p:spPr bwMode="auto">
            <a:xfrm>
              <a:off x="864" y="2304"/>
              <a:ext cx="192"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100"/>
                <a:t>B</a:t>
              </a:r>
              <a:endParaRPr lang="en-US" sz="100"/>
            </a:p>
          </p:txBody>
        </p:sp>
        <p:sp>
          <p:nvSpPr>
            <p:cNvPr id="16510" name="Text Box 23"/>
            <p:cNvSpPr txBox="1">
              <a:spLocks noChangeArrowheads="1"/>
            </p:cNvSpPr>
            <p:nvPr/>
          </p:nvSpPr>
          <p:spPr bwMode="auto">
            <a:xfrm>
              <a:off x="1776" y="2256"/>
              <a:ext cx="192"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100"/>
                <a:t>C</a:t>
              </a:r>
              <a:endParaRPr lang="en-US" sz="100"/>
            </a:p>
          </p:txBody>
        </p:sp>
        <p:sp>
          <p:nvSpPr>
            <p:cNvPr id="16511" name="Text Box 24"/>
            <p:cNvSpPr txBox="1">
              <a:spLocks noChangeArrowheads="1"/>
            </p:cNvSpPr>
            <p:nvPr/>
          </p:nvSpPr>
          <p:spPr bwMode="auto">
            <a:xfrm>
              <a:off x="2496" y="2784"/>
              <a:ext cx="192"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100"/>
                <a:t>D</a:t>
              </a:r>
              <a:endParaRPr lang="en-US" sz="100"/>
            </a:p>
          </p:txBody>
        </p:sp>
        <p:sp>
          <p:nvSpPr>
            <p:cNvPr id="16512" name="Text Box 25"/>
            <p:cNvSpPr txBox="1">
              <a:spLocks noChangeArrowheads="1"/>
            </p:cNvSpPr>
            <p:nvPr/>
          </p:nvSpPr>
          <p:spPr bwMode="auto">
            <a:xfrm>
              <a:off x="2064" y="3552"/>
              <a:ext cx="192"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100"/>
                <a:t>F</a:t>
              </a:r>
              <a:endParaRPr lang="en-US" sz="100"/>
            </a:p>
          </p:txBody>
        </p:sp>
        <p:sp>
          <p:nvSpPr>
            <p:cNvPr id="16513" name="Text Box 27"/>
            <p:cNvSpPr txBox="1">
              <a:spLocks noChangeArrowheads="1"/>
            </p:cNvSpPr>
            <p:nvPr/>
          </p:nvSpPr>
          <p:spPr bwMode="auto">
            <a:xfrm>
              <a:off x="624" y="2640"/>
              <a:ext cx="192"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100"/>
                <a:t>4</a:t>
              </a:r>
              <a:endParaRPr lang="en-US" sz="100"/>
            </a:p>
          </p:txBody>
        </p:sp>
        <p:sp>
          <p:nvSpPr>
            <p:cNvPr id="16514" name="Text Box 28"/>
            <p:cNvSpPr txBox="1">
              <a:spLocks noChangeArrowheads="1"/>
            </p:cNvSpPr>
            <p:nvPr/>
          </p:nvSpPr>
          <p:spPr bwMode="auto">
            <a:xfrm>
              <a:off x="1440" y="2304"/>
              <a:ext cx="192"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100"/>
                <a:t>2</a:t>
              </a:r>
              <a:endParaRPr lang="en-US" sz="100"/>
            </a:p>
          </p:txBody>
        </p:sp>
        <p:sp>
          <p:nvSpPr>
            <p:cNvPr id="16515" name="Text Box 29"/>
            <p:cNvSpPr txBox="1">
              <a:spLocks noChangeArrowheads="1"/>
            </p:cNvSpPr>
            <p:nvPr/>
          </p:nvSpPr>
          <p:spPr bwMode="auto">
            <a:xfrm>
              <a:off x="2208" y="2592"/>
              <a:ext cx="192"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100"/>
                <a:t>3</a:t>
              </a:r>
              <a:endParaRPr lang="en-US" sz="100"/>
            </a:p>
          </p:txBody>
        </p:sp>
        <p:sp>
          <p:nvSpPr>
            <p:cNvPr id="16516" name="Text Box 30"/>
            <p:cNvSpPr txBox="1">
              <a:spLocks noChangeArrowheads="1"/>
            </p:cNvSpPr>
            <p:nvPr/>
          </p:nvSpPr>
          <p:spPr bwMode="auto">
            <a:xfrm>
              <a:off x="2208" y="3312"/>
              <a:ext cx="192"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100"/>
                <a:t>4</a:t>
              </a:r>
              <a:endParaRPr lang="en-US" sz="100"/>
            </a:p>
          </p:txBody>
        </p:sp>
        <p:sp>
          <p:nvSpPr>
            <p:cNvPr id="16517" name="Text Box 31"/>
            <p:cNvSpPr txBox="1">
              <a:spLocks noChangeArrowheads="1"/>
            </p:cNvSpPr>
            <p:nvPr/>
          </p:nvSpPr>
          <p:spPr bwMode="auto">
            <a:xfrm>
              <a:off x="1632" y="2976"/>
              <a:ext cx="192"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100"/>
                <a:t>6</a:t>
              </a:r>
              <a:endParaRPr lang="en-US" sz="100"/>
            </a:p>
          </p:txBody>
        </p:sp>
        <p:sp>
          <p:nvSpPr>
            <p:cNvPr id="16518" name="Text Box 32"/>
            <p:cNvSpPr txBox="1">
              <a:spLocks noChangeArrowheads="1"/>
            </p:cNvSpPr>
            <p:nvPr/>
          </p:nvSpPr>
          <p:spPr bwMode="auto">
            <a:xfrm>
              <a:off x="1440" y="3600"/>
              <a:ext cx="192"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100"/>
                <a:t>8</a:t>
              </a:r>
              <a:endParaRPr lang="en-US" sz="100"/>
            </a:p>
          </p:txBody>
        </p:sp>
        <p:sp>
          <p:nvSpPr>
            <p:cNvPr id="16519" name="Text Box 33"/>
            <p:cNvSpPr txBox="1">
              <a:spLocks noChangeArrowheads="1"/>
            </p:cNvSpPr>
            <p:nvPr/>
          </p:nvSpPr>
          <p:spPr bwMode="auto">
            <a:xfrm>
              <a:off x="1152" y="3120"/>
              <a:ext cx="192"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100"/>
                <a:t>1</a:t>
              </a:r>
              <a:endParaRPr lang="en-US" sz="100"/>
            </a:p>
          </p:txBody>
        </p:sp>
        <p:sp>
          <p:nvSpPr>
            <p:cNvPr id="16520" name="Text Box 63"/>
            <p:cNvSpPr txBox="1">
              <a:spLocks noChangeArrowheads="1"/>
            </p:cNvSpPr>
            <p:nvPr/>
          </p:nvSpPr>
          <p:spPr bwMode="auto">
            <a:xfrm>
              <a:off x="672" y="3264"/>
              <a:ext cx="192"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100"/>
                <a:t>5</a:t>
              </a:r>
              <a:endParaRPr lang="en-US" sz="100"/>
            </a:p>
          </p:txBody>
        </p:sp>
      </p:grpSp>
      <p:graphicFrame>
        <p:nvGraphicFramePr>
          <p:cNvPr id="21653" name="Group 149"/>
          <p:cNvGraphicFramePr>
            <a:graphicFrameLocks noGrp="1"/>
          </p:cNvGraphicFramePr>
          <p:nvPr>
            <p:ph sz="quarter" idx="3"/>
          </p:nvPr>
        </p:nvGraphicFramePr>
        <p:xfrm>
          <a:off x="5257920" y="1314680"/>
          <a:ext cx="571500" cy="1234440"/>
        </p:xfrm>
        <a:graphic>
          <a:graphicData uri="http://schemas.openxmlformats.org/drawingml/2006/table">
            <a:tbl>
              <a:tblPr/>
              <a:tblGrid>
                <a:gridCol w="285750"/>
                <a:gridCol w="285750"/>
              </a:tblGrid>
              <a:tr h="206375">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B</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205105">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Seq.</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205105">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Age</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2063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A</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4</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510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C</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2</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63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F</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6</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1671" name="Group 167"/>
          <p:cNvGraphicFramePr>
            <a:graphicFrameLocks noGrp="1"/>
          </p:cNvGraphicFramePr>
          <p:nvPr/>
        </p:nvGraphicFramePr>
        <p:xfrm>
          <a:off x="5886680" y="1314680"/>
          <a:ext cx="571500" cy="1234440"/>
        </p:xfrm>
        <a:graphic>
          <a:graphicData uri="http://schemas.openxmlformats.org/drawingml/2006/table">
            <a:tbl>
              <a:tblPr/>
              <a:tblGrid>
                <a:gridCol w="285750"/>
                <a:gridCol w="285750"/>
              </a:tblGrid>
              <a:tr h="206375">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C</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205105">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Seq.</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205105">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Age</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2063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B</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2</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510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D</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3</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63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E</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1</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1691" name="Group 187"/>
          <p:cNvGraphicFramePr>
            <a:graphicFrameLocks noGrp="1"/>
          </p:cNvGraphicFramePr>
          <p:nvPr/>
        </p:nvGraphicFramePr>
        <p:xfrm>
          <a:off x="5257920" y="3086640"/>
          <a:ext cx="571500" cy="1234440"/>
        </p:xfrm>
        <a:graphic>
          <a:graphicData uri="http://schemas.openxmlformats.org/drawingml/2006/table">
            <a:tbl>
              <a:tblPr/>
              <a:tblGrid>
                <a:gridCol w="285750"/>
                <a:gridCol w="285750"/>
              </a:tblGrid>
              <a:tr h="206375">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E</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205105">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Seq.</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205105">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Age</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2063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A</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5</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510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C</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1</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63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F</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8</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1711" name="Group 207"/>
          <p:cNvGraphicFramePr>
            <a:graphicFrameLocks noGrp="1"/>
          </p:cNvGraphicFramePr>
          <p:nvPr/>
        </p:nvGraphicFramePr>
        <p:xfrm>
          <a:off x="5886680" y="3086640"/>
          <a:ext cx="571500" cy="1234440"/>
        </p:xfrm>
        <a:graphic>
          <a:graphicData uri="http://schemas.openxmlformats.org/drawingml/2006/table">
            <a:tbl>
              <a:tblPr/>
              <a:tblGrid>
                <a:gridCol w="285750"/>
                <a:gridCol w="285750"/>
              </a:tblGrid>
              <a:tr h="206375">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F</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205105">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Seq.</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205105">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Age</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2063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B</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6</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510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D</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4</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63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E</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8</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1731" name="Group 227"/>
          <p:cNvGraphicFramePr>
            <a:graphicFrameLocks noGrp="1"/>
          </p:cNvGraphicFramePr>
          <p:nvPr/>
        </p:nvGraphicFramePr>
        <p:xfrm>
          <a:off x="4629160" y="3086640"/>
          <a:ext cx="574675" cy="1028700"/>
        </p:xfrm>
        <a:graphic>
          <a:graphicData uri="http://schemas.openxmlformats.org/drawingml/2006/table">
            <a:tbl>
              <a:tblPr/>
              <a:tblGrid>
                <a:gridCol w="287655"/>
                <a:gridCol w="287020"/>
              </a:tblGrid>
              <a:tr h="206375">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D</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205740">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Seq.</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204470">
                <a:tc gridSpan="2">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Age</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2063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C</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3</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574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F</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4</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66"/>
                                        </p:tgtEl>
                                        <p:attrNameLst>
                                          <p:attrName>style.visibility</p:attrName>
                                        </p:attrNameLst>
                                      </p:cBhvr>
                                      <p:to>
                                        <p:strVal val="visible"/>
                                      </p:to>
                                    </p:set>
                                    <p:animEffect transition="in" filter="blinds(horizontal)">
                                      <p:cBhvr>
                                        <p:cTn id="7" dur="500"/>
                                        <p:tgtEl>
                                          <p:spTgt spid="2156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1653"/>
                                        </p:tgtEl>
                                        <p:attrNameLst>
                                          <p:attrName>style.visibility</p:attrName>
                                        </p:attrNameLst>
                                      </p:cBhvr>
                                      <p:to>
                                        <p:strVal val="visible"/>
                                      </p:to>
                                    </p:set>
                                    <p:animEffect transition="in" filter="checkerboard(across)">
                                      <p:cBhvr>
                                        <p:cTn id="12" dur="500"/>
                                        <p:tgtEl>
                                          <p:spTgt spid="2165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1671"/>
                                        </p:tgtEl>
                                        <p:attrNameLst>
                                          <p:attrName>style.visibility</p:attrName>
                                        </p:attrNameLst>
                                      </p:cBhvr>
                                      <p:to>
                                        <p:strVal val="visible"/>
                                      </p:to>
                                    </p:set>
                                    <p:anim calcmode="lin" valueType="num">
                                      <p:cBhvr additive="base">
                                        <p:cTn id="17" dur="500" fill="hold"/>
                                        <p:tgtEl>
                                          <p:spTgt spid="21671"/>
                                        </p:tgtEl>
                                        <p:attrNameLst>
                                          <p:attrName>ppt_x</p:attrName>
                                        </p:attrNameLst>
                                      </p:cBhvr>
                                      <p:tavLst>
                                        <p:tav tm="0">
                                          <p:val>
                                            <p:strVal val="#ppt_x"/>
                                          </p:val>
                                        </p:tav>
                                        <p:tav tm="100000">
                                          <p:val>
                                            <p:strVal val="#ppt_x"/>
                                          </p:val>
                                        </p:tav>
                                      </p:tavLst>
                                    </p:anim>
                                    <p:anim calcmode="lin" valueType="num">
                                      <p:cBhvr additive="base">
                                        <p:cTn id="18" dur="500" fill="hold"/>
                                        <p:tgtEl>
                                          <p:spTgt spid="2167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21731"/>
                                        </p:tgtEl>
                                        <p:attrNameLst>
                                          <p:attrName>style.visibility</p:attrName>
                                        </p:attrNameLst>
                                      </p:cBhvr>
                                      <p:to>
                                        <p:strVal val="visible"/>
                                      </p:to>
                                    </p:set>
                                    <p:animEffect transition="in" filter="box(in)">
                                      <p:cBhvr>
                                        <p:cTn id="23" dur="500"/>
                                        <p:tgtEl>
                                          <p:spTgt spid="21731"/>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21691"/>
                                        </p:tgtEl>
                                        <p:attrNameLst>
                                          <p:attrName>style.visibility</p:attrName>
                                        </p:attrNameLst>
                                      </p:cBhvr>
                                      <p:to>
                                        <p:strVal val="visible"/>
                                      </p:to>
                                    </p:set>
                                    <p:animEffect transition="in" filter="diamond(in)">
                                      <p:cBhvr>
                                        <p:cTn id="28" dur="2000"/>
                                        <p:tgtEl>
                                          <p:spTgt spid="21691"/>
                                        </p:tgtEl>
                                      </p:cBhvr>
                                    </p:animEffect>
                                  </p:childTnLst>
                                </p:cTn>
                              </p:par>
                            </p:childTnLst>
                          </p:cTn>
                        </p:par>
                      </p:childTnLst>
                    </p:cTn>
                  </p:par>
                  <p:par>
                    <p:cTn id="29" fill="hold">
                      <p:stCondLst>
                        <p:cond delay="indefinite"/>
                      </p:stCondLst>
                      <p:childTnLst>
                        <p:par>
                          <p:cTn id="30" fill="hold">
                            <p:stCondLst>
                              <p:cond delay="0"/>
                            </p:stCondLst>
                            <p:childTnLst>
                              <p:par>
                                <p:cTn id="31" presetID="7" presetClass="entr" presetSubtype="4" fill="hold" nodeType="clickEffect">
                                  <p:stCondLst>
                                    <p:cond delay="0"/>
                                  </p:stCondLst>
                                  <p:childTnLst>
                                    <p:set>
                                      <p:cBhvr>
                                        <p:cTn id="32" dur="1" fill="hold">
                                          <p:stCondLst>
                                            <p:cond delay="0"/>
                                          </p:stCondLst>
                                        </p:cTn>
                                        <p:tgtEl>
                                          <p:spTgt spid="21711"/>
                                        </p:tgtEl>
                                        <p:attrNameLst>
                                          <p:attrName>style.visibility</p:attrName>
                                        </p:attrNameLst>
                                      </p:cBhvr>
                                      <p:to>
                                        <p:strVal val="visible"/>
                                      </p:to>
                                    </p:set>
                                    <p:anim calcmode="lin" valueType="num">
                                      <p:cBhvr additive="base">
                                        <p:cTn id="33" dur="1000" fill="hold"/>
                                        <p:tgtEl>
                                          <p:spTgt spid="21711"/>
                                        </p:tgtEl>
                                        <p:attrNameLst>
                                          <p:attrName>ppt_x</p:attrName>
                                        </p:attrNameLst>
                                      </p:cBhvr>
                                      <p:tavLst>
                                        <p:tav tm="0">
                                          <p:val>
                                            <p:strVal val="#ppt_x"/>
                                          </p:val>
                                        </p:tav>
                                        <p:tav tm="100000">
                                          <p:val>
                                            <p:strVal val="#ppt_x"/>
                                          </p:val>
                                        </p:tav>
                                      </p:tavLst>
                                    </p:anim>
                                    <p:anim calcmode="lin" valueType="num">
                                      <p:cBhvr additive="base">
                                        <p:cTn id="34" dur="1000" fill="hold"/>
                                        <p:tgtEl>
                                          <p:spTgt spid="2171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1" name="breez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A393D5CF-C6A6-47BA-A150-D9AF361788A7}" type="datetime4">
              <a:rPr lang="en-US" sz="900"/>
            </a:fld>
            <a:endParaRPr lang="en-US" sz="900"/>
          </a:p>
        </p:txBody>
      </p:sp>
      <p:sp>
        <p:nvSpPr>
          <p:cNvPr id="17411"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17412"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1E7C4154-A7CE-4EEF-B26F-63BE3AF4A6B0}" type="slidenum">
              <a:rPr lang="en-US" sz="900"/>
            </a:fld>
            <a:endParaRPr lang="en-US" sz="900"/>
          </a:p>
        </p:txBody>
      </p:sp>
      <p:sp>
        <p:nvSpPr>
          <p:cNvPr id="17413" name="Rectangle 2"/>
          <p:cNvSpPr>
            <a:spLocks noGrp="1" noChangeArrowheads="1"/>
          </p:cNvSpPr>
          <p:nvPr>
            <p:ph type="title"/>
          </p:nvPr>
        </p:nvSpPr>
        <p:spPr/>
        <p:txBody>
          <a:bodyPr/>
          <a:lstStyle/>
          <a:p>
            <a:pPr eaLnBrk="1" hangingPunct="1"/>
            <a:r>
              <a:rPr lang="en-US" smtClean="0"/>
              <a:t>(4) </a:t>
            </a:r>
            <a:r>
              <a:rPr lang="en-US" sz="2250" smtClean="0"/>
              <a:t>Distributing the Link State Packets</a:t>
            </a:r>
            <a:endParaRPr lang="en-US" sz="2250" smtClean="0"/>
          </a:p>
        </p:txBody>
      </p:sp>
      <p:sp>
        <p:nvSpPr>
          <p:cNvPr id="17414" name="Rectangle 3"/>
          <p:cNvSpPr>
            <a:spLocks noGrp="1" noChangeArrowheads="1"/>
          </p:cNvSpPr>
          <p:nvPr>
            <p:ph type="body" idx="1"/>
          </p:nvPr>
        </p:nvSpPr>
        <p:spPr/>
        <p:txBody>
          <a:bodyPr/>
          <a:lstStyle/>
          <a:p>
            <a:pPr eaLnBrk="1" hangingPunct="1">
              <a:lnSpc>
                <a:spcPct val="80000"/>
              </a:lnSpc>
            </a:pPr>
            <a:r>
              <a:rPr lang="en-US" sz="1425" smtClean="0"/>
              <a:t>Distributing Link State Packets </a:t>
            </a:r>
            <a:r>
              <a:rPr lang="en-US" sz="1425" b="1" i="1" smtClean="0">
                <a:solidFill>
                  <a:schemeClr val="accent2"/>
                </a:solidFill>
              </a:rPr>
              <a:t>Reliably</a:t>
            </a:r>
            <a:r>
              <a:rPr lang="en-US" sz="1425" smtClean="0"/>
              <a:t> is tricky:</a:t>
            </a:r>
            <a:endParaRPr lang="en-US" sz="1425" smtClean="0"/>
          </a:p>
          <a:p>
            <a:pPr lvl="1" eaLnBrk="1" hangingPunct="1">
              <a:lnSpc>
                <a:spcPct val="80000"/>
              </a:lnSpc>
            </a:pPr>
            <a:r>
              <a:rPr lang="en-US" sz="1275" smtClean="0"/>
              <a:t>As the packets are distributed and installed, the routers getting the first ones will change their routes before other routers in the network update their routing tables.</a:t>
            </a:r>
            <a:endParaRPr lang="en-US" sz="1275" smtClean="0"/>
          </a:p>
          <a:p>
            <a:pPr lvl="1" eaLnBrk="1" hangingPunct="1">
              <a:lnSpc>
                <a:spcPct val="80000"/>
              </a:lnSpc>
            </a:pPr>
            <a:r>
              <a:rPr lang="en-US" sz="1275" smtClean="0"/>
              <a:t>Different Routers may be using different versions of the topology (inconsistencies, loops, unreachable machines, etc.)</a:t>
            </a:r>
            <a:endParaRPr lang="en-US" sz="1275" smtClean="0"/>
          </a:p>
          <a:p>
            <a:pPr eaLnBrk="1" hangingPunct="1">
              <a:lnSpc>
                <a:spcPct val="80000"/>
              </a:lnSpc>
            </a:pPr>
            <a:r>
              <a:rPr lang="en-US" sz="1425" smtClean="0"/>
              <a:t>Basic Algorithm: </a:t>
            </a:r>
            <a:r>
              <a:rPr lang="en-US" sz="1425" b="1" i="1" smtClean="0">
                <a:solidFill>
                  <a:schemeClr val="accent2"/>
                </a:solidFill>
              </a:rPr>
              <a:t>Flooding</a:t>
            </a:r>
            <a:endParaRPr lang="en-US" sz="1425" b="1" i="1" smtClean="0">
              <a:solidFill>
                <a:schemeClr val="accent2"/>
              </a:solidFill>
            </a:endParaRPr>
          </a:p>
          <a:p>
            <a:pPr lvl="1" eaLnBrk="1" hangingPunct="1">
              <a:lnSpc>
                <a:spcPct val="80000"/>
              </a:lnSpc>
            </a:pPr>
            <a:r>
              <a:rPr lang="en-US" sz="1275" smtClean="0"/>
              <a:t>Sequence Number (incremented for each new packet sent) is used to keep the flood in check.</a:t>
            </a:r>
            <a:endParaRPr lang="en-US" sz="1275" smtClean="0"/>
          </a:p>
          <a:p>
            <a:pPr lvl="1" eaLnBrk="1" hangingPunct="1">
              <a:lnSpc>
                <a:spcPct val="80000"/>
              </a:lnSpc>
            </a:pPr>
            <a:r>
              <a:rPr lang="en-US" sz="1275" smtClean="0"/>
              <a:t>Routers keep track of all the source router packets they have been sent to.</a:t>
            </a:r>
            <a:endParaRPr lang="en-US" sz="1275" smtClean="0"/>
          </a:p>
          <a:p>
            <a:pPr lvl="1" eaLnBrk="1" hangingPunct="1">
              <a:lnSpc>
                <a:spcPct val="80000"/>
              </a:lnSpc>
            </a:pPr>
            <a:r>
              <a:rPr lang="en-US" sz="1275" smtClean="0"/>
              <a:t>New link state packets is checked against the track list:</a:t>
            </a:r>
            <a:endParaRPr lang="en-US" sz="1275" smtClean="0"/>
          </a:p>
          <a:p>
            <a:pPr lvl="2" eaLnBrk="1" hangingPunct="1">
              <a:lnSpc>
                <a:spcPct val="80000"/>
              </a:lnSpc>
            </a:pPr>
            <a:r>
              <a:rPr lang="en-US" sz="1200" smtClean="0"/>
              <a:t>If new/unseen (based on the sequence number) then it is broadcasted to all neighboring routers with exception of the sender. </a:t>
            </a:r>
            <a:endParaRPr lang="en-US" sz="1200" smtClean="0"/>
          </a:p>
          <a:p>
            <a:pPr lvl="2" eaLnBrk="1" hangingPunct="1">
              <a:lnSpc>
                <a:spcPct val="80000"/>
              </a:lnSpc>
            </a:pPr>
            <a:r>
              <a:rPr lang="en-US" sz="1200" smtClean="0"/>
              <a:t>If duplicate, it is disregarded.</a:t>
            </a:r>
            <a:endParaRPr lang="en-US" sz="1200" smtClean="0"/>
          </a:p>
          <a:p>
            <a:pPr lvl="2" eaLnBrk="1" hangingPunct="1">
              <a:lnSpc>
                <a:spcPct val="80000"/>
              </a:lnSpc>
            </a:pPr>
            <a:r>
              <a:rPr lang="en-US" sz="1200" smtClean="0"/>
              <a:t>If sequence number is lower than the highest one in the track list, it is rejected.</a:t>
            </a:r>
            <a:endParaRPr lang="en-US" sz="120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52DA4717-373B-4F60-9FE4-B88138B7DFFA}" type="datetime4">
              <a:rPr lang="en-US" sz="900"/>
            </a:fld>
            <a:endParaRPr lang="en-US" sz="900"/>
          </a:p>
        </p:txBody>
      </p:sp>
      <p:sp>
        <p:nvSpPr>
          <p:cNvPr id="18435"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18436"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192AAD98-07B7-4616-A1B3-201913F3563B}" type="slidenum">
              <a:rPr lang="en-US" sz="900"/>
            </a:fld>
            <a:endParaRPr lang="en-US" sz="900"/>
          </a:p>
        </p:txBody>
      </p:sp>
      <p:sp>
        <p:nvSpPr>
          <p:cNvPr id="18437" name="Rectangle 2"/>
          <p:cNvSpPr>
            <a:spLocks noGrp="1" noChangeArrowheads="1"/>
          </p:cNvSpPr>
          <p:nvPr>
            <p:ph type="title"/>
          </p:nvPr>
        </p:nvSpPr>
        <p:spPr/>
        <p:txBody>
          <a:bodyPr/>
          <a:lstStyle/>
          <a:p>
            <a:pPr eaLnBrk="1" hangingPunct="1"/>
            <a:r>
              <a:rPr lang="en-US" smtClean="0"/>
              <a:t>(4) </a:t>
            </a:r>
            <a:r>
              <a:rPr lang="en-US" sz="1950" smtClean="0"/>
              <a:t>Distributing the Link State Packets (cont)</a:t>
            </a:r>
            <a:endParaRPr lang="en-US" sz="1950" smtClean="0"/>
          </a:p>
        </p:txBody>
      </p:sp>
      <p:sp>
        <p:nvSpPr>
          <p:cNvPr id="18438" name="Rectangle 3"/>
          <p:cNvSpPr>
            <a:spLocks noGrp="1" noChangeArrowheads="1"/>
          </p:cNvSpPr>
          <p:nvPr>
            <p:ph type="body" idx="1"/>
          </p:nvPr>
        </p:nvSpPr>
        <p:spPr/>
        <p:txBody>
          <a:bodyPr/>
          <a:lstStyle/>
          <a:p>
            <a:pPr marL="571500" indent="-571500" eaLnBrk="1" hangingPunct="1">
              <a:lnSpc>
                <a:spcPct val="90000"/>
              </a:lnSpc>
            </a:pPr>
            <a:r>
              <a:rPr lang="en-US" sz="1575" smtClean="0"/>
              <a:t>Problems with basic algorithm:</a:t>
            </a:r>
            <a:endParaRPr lang="en-US" sz="1575" smtClean="0"/>
          </a:p>
          <a:p>
            <a:pPr marL="967105" lvl="1" indent="-495300" eaLnBrk="1" hangingPunct="1">
              <a:lnSpc>
                <a:spcPct val="90000"/>
              </a:lnSpc>
              <a:buFont typeface="Wingdings" panose="05000000000000000000" pitchFamily="2" charset="2"/>
              <a:buAutoNum type="arabicPeriod"/>
            </a:pPr>
            <a:r>
              <a:rPr lang="en-US" sz="1500" smtClean="0"/>
              <a:t>Sequence Number wrap around.</a:t>
            </a:r>
            <a:endParaRPr lang="en-US" sz="1500" smtClean="0"/>
          </a:p>
          <a:p>
            <a:pPr marL="1348105" lvl="2" indent="-438150" eaLnBrk="1" hangingPunct="1">
              <a:lnSpc>
                <a:spcPct val="90000"/>
              </a:lnSpc>
            </a:pPr>
            <a:r>
              <a:rPr lang="en-US" sz="1350" smtClean="0"/>
              <a:t>Make a long precision number (e.g., 32-bit)</a:t>
            </a:r>
            <a:endParaRPr lang="en-US" sz="1350" smtClean="0"/>
          </a:p>
          <a:p>
            <a:pPr marL="967105" lvl="1" indent="-495300" eaLnBrk="1" hangingPunct="1">
              <a:lnSpc>
                <a:spcPct val="90000"/>
              </a:lnSpc>
              <a:buFont typeface="Wingdings" panose="05000000000000000000" pitchFamily="2" charset="2"/>
              <a:buAutoNum type="arabicPeriod"/>
            </a:pPr>
            <a:r>
              <a:rPr lang="en-US" sz="1500" smtClean="0"/>
              <a:t>Crash of a router: losing track of sequence number.</a:t>
            </a:r>
            <a:endParaRPr lang="en-US" sz="1500" smtClean="0"/>
          </a:p>
          <a:p>
            <a:pPr marL="967105" lvl="1" indent="-495300" eaLnBrk="1" hangingPunct="1">
              <a:lnSpc>
                <a:spcPct val="90000"/>
              </a:lnSpc>
              <a:buFont typeface="Wingdings" panose="05000000000000000000" pitchFamily="2" charset="2"/>
              <a:buAutoNum type="arabicPeriod"/>
            </a:pPr>
            <a:r>
              <a:rPr lang="en-US" sz="1500" smtClean="0"/>
              <a:t>Corruption of sequence number.</a:t>
            </a:r>
            <a:endParaRPr lang="en-US" sz="1500" smtClean="0"/>
          </a:p>
          <a:p>
            <a:pPr marL="571500" indent="-571500" eaLnBrk="1" hangingPunct="1">
              <a:lnSpc>
                <a:spcPct val="90000"/>
              </a:lnSpc>
              <a:buFont typeface="Wingdings" panose="05000000000000000000" pitchFamily="2" charset="2"/>
              <a:buChar char="n"/>
            </a:pPr>
            <a:r>
              <a:rPr lang="en-US" sz="1575" smtClean="0"/>
              <a:t>Solution: Include Age of each packet.</a:t>
            </a:r>
            <a:endParaRPr lang="en-US" sz="1575" smtClean="0"/>
          </a:p>
          <a:p>
            <a:pPr marL="967105" lvl="1" indent="-495300" eaLnBrk="1" hangingPunct="1">
              <a:lnSpc>
                <a:spcPct val="90000"/>
              </a:lnSpc>
            </a:pPr>
            <a:r>
              <a:rPr lang="en-US" sz="1500" smtClean="0"/>
              <a:t>Decrement this value once per second. </a:t>
            </a:r>
            <a:endParaRPr lang="en-US" sz="1500" smtClean="0"/>
          </a:p>
          <a:p>
            <a:pPr marL="967105" lvl="1" indent="-495300" eaLnBrk="1" hangingPunct="1">
              <a:lnSpc>
                <a:spcPct val="90000"/>
              </a:lnSpc>
            </a:pPr>
            <a:r>
              <a:rPr lang="en-US" sz="1500" smtClean="0"/>
              <a:t>When zero, this state information is disregarded.</a:t>
            </a:r>
            <a:endParaRPr lang="en-US" sz="1500" smtClean="0"/>
          </a:p>
          <a:p>
            <a:pPr marL="967105" lvl="1" indent="-495300" eaLnBrk="1" hangingPunct="1">
              <a:lnSpc>
                <a:spcPct val="90000"/>
              </a:lnSpc>
            </a:pPr>
            <a:endParaRPr lang="en-US" sz="1500" smtClean="0"/>
          </a:p>
          <a:p>
            <a:pPr marL="967105" lvl="1" indent="-495300" eaLnBrk="1" hangingPunct="1">
              <a:lnSpc>
                <a:spcPct val="90000"/>
              </a:lnSpc>
            </a:pPr>
            <a:r>
              <a:rPr lang="en-US" sz="1500" smtClean="0"/>
              <a:t>Normally a new packed is send every 10 sec.</a:t>
            </a:r>
            <a:endParaRPr lang="en-US" sz="1500" smtClean="0"/>
          </a:p>
          <a:p>
            <a:pPr marL="1348105" lvl="2" indent="-438150" eaLnBrk="1" hangingPunct="1">
              <a:lnSpc>
                <a:spcPct val="90000"/>
              </a:lnSpc>
              <a:buFont typeface="Wingdings" panose="05000000000000000000" pitchFamily="2" charset="2"/>
              <a:buChar char="n"/>
            </a:pPr>
            <a:r>
              <a:rPr lang="en-US" sz="1350" smtClean="0"/>
              <a:t>Router information times out when:</a:t>
            </a:r>
            <a:endParaRPr lang="en-US" sz="1350" smtClean="0"/>
          </a:p>
          <a:p>
            <a:pPr lvl="3" eaLnBrk="1" hangingPunct="1">
              <a:lnSpc>
                <a:spcPct val="90000"/>
              </a:lnSpc>
            </a:pPr>
            <a:r>
              <a:rPr lang="en-US" sz="1200" smtClean="0"/>
              <a:t>Router is down, or</a:t>
            </a:r>
            <a:endParaRPr lang="en-US" sz="1200" smtClean="0"/>
          </a:p>
          <a:p>
            <a:pPr lvl="3" eaLnBrk="1" hangingPunct="1">
              <a:lnSpc>
                <a:spcPct val="90000"/>
              </a:lnSpc>
            </a:pPr>
            <a:r>
              <a:rPr lang="en-US" sz="1200" smtClean="0"/>
              <a:t>A Number of (e.g., 6) consecutive packets have been lost.</a:t>
            </a:r>
            <a:endParaRPr lang="en-US" sz="1200" smtClean="0"/>
          </a:p>
          <a:p>
            <a:pPr marL="967105" lvl="1" indent="-495300" eaLnBrk="1" hangingPunct="1">
              <a:lnSpc>
                <a:spcPct val="90000"/>
              </a:lnSpc>
            </a:pPr>
            <a:endParaRPr lang="en-US" sz="1500" smtClean="0"/>
          </a:p>
          <a:p>
            <a:pPr marL="967105" lvl="1" indent="-495300" eaLnBrk="1" hangingPunct="1">
              <a:lnSpc>
                <a:spcPct val="90000"/>
              </a:lnSpc>
              <a:buFont typeface="Wingdings" panose="05000000000000000000" pitchFamily="2" charset="2"/>
              <a:buNone/>
            </a:pPr>
            <a:endParaRPr lang="en-US" sz="15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F8A398CD-4E33-4816-80A9-01D81A3DA7EF}" type="datetime4">
              <a:rPr lang="en-US" sz="900"/>
            </a:fld>
            <a:endParaRPr lang="en-US" sz="900"/>
          </a:p>
        </p:txBody>
      </p:sp>
      <p:sp>
        <p:nvSpPr>
          <p:cNvPr id="19459"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19460"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523C4293-6F5A-415E-933C-4A8B076A3A1F}" type="slidenum">
              <a:rPr lang="en-US" sz="900"/>
            </a:fld>
            <a:endParaRPr lang="en-US" sz="900"/>
          </a:p>
        </p:txBody>
      </p:sp>
      <p:sp>
        <p:nvSpPr>
          <p:cNvPr id="19461" name="Rectangle 2"/>
          <p:cNvSpPr>
            <a:spLocks noGrp="1" noChangeArrowheads="1"/>
          </p:cNvSpPr>
          <p:nvPr>
            <p:ph type="title"/>
          </p:nvPr>
        </p:nvSpPr>
        <p:spPr/>
        <p:txBody>
          <a:bodyPr/>
          <a:lstStyle/>
          <a:p>
            <a:pPr eaLnBrk="1" hangingPunct="1"/>
            <a:r>
              <a:rPr lang="en-US" smtClean="0"/>
              <a:t>(4) </a:t>
            </a:r>
            <a:r>
              <a:rPr lang="en-US" sz="1950" smtClean="0"/>
              <a:t>Distributing the Link State Packets (cont)</a:t>
            </a:r>
            <a:endParaRPr lang="en-US" sz="1950" smtClean="0"/>
          </a:p>
        </p:txBody>
      </p:sp>
      <p:sp>
        <p:nvSpPr>
          <p:cNvPr id="19462" name="Rectangle 3"/>
          <p:cNvSpPr>
            <a:spLocks noGrp="1" noChangeArrowheads="1"/>
          </p:cNvSpPr>
          <p:nvPr>
            <p:ph type="body" idx="1"/>
          </p:nvPr>
        </p:nvSpPr>
        <p:spPr/>
        <p:txBody>
          <a:bodyPr/>
          <a:lstStyle/>
          <a:p>
            <a:pPr eaLnBrk="1" hangingPunct="1"/>
            <a:r>
              <a:rPr lang="en-US" sz="1650" smtClean="0"/>
              <a:t>Refinements of Distribution Algorithm:</a:t>
            </a:r>
            <a:endParaRPr lang="en-US" sz="1650" smtClean="0"/>
          </a:p>
          <a:p>
            <a:pPr lvl="1" eaLnBrk="1" hangingPunct="1"/>
            <a:r>
              <a:rPr lang="en-US" sz="1500" smtClean="0"/>
              <a:t>Holding the packet:</a:t>
            </a:r>
            <a:endParaRPr lang="en-US" sz="1500" smtClean="0"/>
          </a:p>
          <a:p>
            <a:pPr lvl="1" eaLnBrk="1" hangingPunct="1"/>
            <a:r>
              <a:rPr lang="en-US" sz="1500" smtClean="0"/>
              <a:t>Example of packed buffer for router B of subnet in previous figure (Fig. 5-13 (a))</a:t>
            </a:r>
            <a:endParaRPr lang="en-US" sz="1500" smtClean="0"/>
          </a:p>
        </p:txBody>
      </p:sp>
      <p:graphicFrame>
        <p:nvGraphicFramePr>
          <p:cNvPr id="29888" name="Group 192"/>
          <p:cNvGraphicFramePr>
            <a:graphicFrameLocks noGrp="1"/>
          </p:cNvGraphicFramePr>
          <p:nvPr/>
        </p:nvGraphicFramePr>
        <p:xfrm>
          <a:off x="1656840" y="2515040"/>
          <a:ext cx="5887085" cy="1943100"/>
        </p:xfrm>
        <a:graphic>
          <a:graphicData uri="http://schemas.openxmlformats.org/drawingml/2006/table">
            <a:tbl>
              <a:tblPr/>
              <a:tblGrid>
                <a:gridCol w="1257300"/>
                <a:gridCol w="457200"/>
                <a:gridCol w="457200"/>
                <a:gridCol w="285750"/>
                <a:gridCol w="285750"/>
                <a:gridCol w="286385"/>
                <a:gridCol w="285750"/>
                <a:gridCol w="285750"/>
                <a:gridCol w="285750"/>
                <a:gridCol w="2000250"/>
              </a:tblGrid>
              <a:tr h="38862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sz="1050" b="0" i="0" u="none" strike="noStrike" cap="none" normalizeH="0" baseline="0" dirty="0" smtClean="0">
                        <a:ln>
                          <a:noFill/>
                        </a:ln>
                        <a:solidFill>
                          <a:schemeClr val="tx1"/>
                        </a:solidFill>
                        <a:effectLst/>
                        <a:latin typeface="Verdana" panose="020B0604030504040204" pitchFamily="34" charset="0"/>
                      </a:endParaRPr>
                    </a:p>
                  </a:txBody>
                  <a:tcPr marL="68591" marR="68591" marT="34287" marB="34287"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Sent Flags</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gridSpan="3">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dirty="0" smtClean="0">
                          <a:ln>
                            <a:noFill/>
                          </a:ln>
                          <a:solidFill>
                            <a:schemeClr val="tx1"/>
                          </a:solidFill>
                          <a:effectLst/>
                          <a:latin typeface="Verdana" panose="020B0604030504040204" pitchFamily="34" charset="0"/>
                        </a:rPr>
                        <a:t>Acknowledged Flags</a:t>
                      </a:r>
                      <a:endParaRPr kumimoji="0" lang="en-US" sz="1050" b="0" i="0" u="none" strike="noStrike" cap="none" normalizeH="0" baseline="0" dirty="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971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Source</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Seq.</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Age</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A</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C</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F</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A</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C</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F</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Data</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25781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A</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21</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60</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0</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1</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1</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1</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0</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0</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971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F</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21</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60</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1</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1</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0</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0</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0</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1</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971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E</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21</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59</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0</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1</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0</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1</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0</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1</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971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C</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20</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60</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1</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0</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1</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0</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1</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0</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781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D</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21</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59</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1</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0</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0</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0</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1</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1</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287" marB="34287"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CD4139ED-C48A-46FF-BAAE-0B4E55A70734}" type="datetime4">
              <a:rPr lang="en-US" sz="900"/>
            </a:fld>
            <a:endParaRPr lang="en-US" sz="900"/>
          </a:p>
        </p:txBody>
      </p:sp>
      <p:sp>
        <p:nvSpPr>
          <p:cNvPr id="20483"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20484"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908B5FA4-7384-4623-B3EF-8A166D8ED712}" type="slidenum">
              <a:rPr lang="en-US" sz="900"/>
            </a:fld>
            <a:endParaRPr lang="en-US" sz="900"/>
          </a:p>
        </p:txBody>
      </p:sp>
      <p:sp>
        <p:nvSpPr>
          <p:cNvPr id="20485" name="Rectangle 2"/>
          <p:cNvSpPr>
            <a:spLocks noGrp="1" noChangeArrowheads="1"/>
          </p:cNvSpPr>
          <p:nvPr>
            <p:ph type="title"/>
          </p:nvPr>
        </p:nvSpPr>
        <p:spPr/>
        <p:txBody>
          <a:bodyPr/>
          <a:lstStyle/>
          <a:p>
            <a:pPr eaLnBrk="1" hangingPunct="1"/>
            <a:r>
              <a:rPr lang="en-US" smtClean="0"/>
              <a:t>Hierarchical Routing</a:t>
            </a:r>
            <a:endParaRPr lang="en-US" smtClean="0"/>
          </a:p>
        </p:txBody>
      </p:sp>
      <p:sp>
        <p:nvSpPr>
          <p:cNvPr id="20486" name="Rectangle 3"/>
          <p:cNvSpPr>
            <a:spLocks noGrp="1" noChangeArrowheads="1"/>
          </p:cNvSpPr>
          <p:nvPr>
            <p:ph type="body" idx="1"/>
          </p:nvPr>
        </p:nvSpPr>
        <p:spPr/>
        <p:txBody>
          <a:bodyPr/>
          <a:lstStyle/>
          <a:p>
            <a:pPr eaLnBrk="1" hangingPunct="1"/>
            <a:r>
              <a:rPr lang="en-US" sz="1950" smtClean="0"/>
              <a:t>Large Networks:</a:t>
            </a:r>
            <a:endParaRPr lang="en-US" sz="1950" smtClean="0"/>
          </a:p>
          <a:p>
            <a:pPr lvl="1" eaLnBrk="1" hangingPunct="1"/>
            <a:r>
              <a:rPr lang="en-US" sz="1650" smtClean="0"/>
              <a:t>Proportionally large routing tables are required for each router</a:t>
            </a:r>
            <a:endParaRPr lang="en-US" sz="1650" smtClean="0"/>
          </a:p>
          <a:p>
            <a:pPr lvl="1" eaLnBrk="1" hangingPunct="1"/>
            <a:r>
              <a:rPr lang="en-US" sz="1650" smtClean="0"/>
              <a:t>More CPU time is needed to scan them </a:t>
            </a:r>
            <a:endParaRPr lang="en-US" sz="1650" smtClean="0"/>
          </a:p>
          <a:p>
            <a:pPr lvl="1" eaLnBrk="1" hangingPunct="1"/>
            <a:r>
              <a:rPr lang="en-US" sz="1650" smtClean="0"/>
              <a:t>More bandwidth is needed to send status reports.</a:t>
            </a:r>
            <a:endParaRPr lang="en-US" sz="1650" smtClean="0"/>
          </a:p>
          <a:p>
            <a:pPr lvl="1" eaLnBrk="1" hangingPunct="1"/>
            <a:r>
              <a:rPr lang="en-US" sz="1650" smtClean="0"/>
              <a:t>At certain point network may grow so large where it is no longer feasible for every router to have an entry for every other router.</a:t>
            </a:r>
            <a:endParaRPr lang="en-US" sz="1650" smtClean="0"/>
          </a:p>
          <a:p>
            <a:pPr lvl="1" eaLnBrk="1" hangingPunct="1"/>
            <a:r>
              <a:rPr lang="en-US" sz="1650" smtClean="0"/>
              <a:t>Solution: Routing has to be done hierarchically.</a:t>
            </a:r>
            <a:endParaRPr lang="en-US" sz="165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212C6C21-A239-482C-A912-EB8353D5FEEE}" type="datetime4">
              <a:rPr lang="en-US" sz="900"/>
            </a:fld>
            <a:endParaRPr lang="en-US" sz="900"/>
          </a:p>
        </p:txBody>
      </p:sp>
      <p:sp>
        <p:nvSpPr>
          <p:cNvPr id="21507"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21508"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F47CD977-490E-4FC9-9664-3E13C9C5DFC9}" type="slidenum">
              <a:rPr lang="en-US" sz="900"/>
            </a:fld>
            <a:endParaRPr lang="en-US" sz="900"/>
          </a:p>
        </p:txBody>
      </p:sp>
      <p:sp>
        <p:nvSpPr>
          <p:cNvPr id="21509" name="Rectangle 2"/>
          <p:cNvSpPr>
            <a:spLocks noGrp="1" noChangeArrowheads="1"/>
          </p:cNvSpPr>
          <p:nvPr>
            <p:ph type="title"/>
          </p:nvPr>
        </p:nvSpPr>
        <p:spPr/>
        <p:txBody>
          <a:bodyPr/>
          <a:lstStyle/>
          <a:p>
            <a:pPr eaLnBrk="1" hangingPunct="1"/>
            <a:r>
              <a:rPr lang="en-US" smtClean="0"/>
              <a:t>Hierarchical Routing (cont.)</a:t>
            </a:r>
            <a:endParaRPr lang="en-US" smtClean="0"/>
          </a:p>
        </p:txBody>
      </p:sp>
      <p:sp>
        <p:nvSpPr>
          <p:cNvPr id="21510" name="Rectangle 3"/>
          <p:cNvSpPr>
            <a:spLocks noGrp="1" noChangeArrowheads="1"/>
          </p:cNvSpPr>
          <p:nvPr>
            <p:ph type="body" idx="1"/>
          </p:nvPr>
        </p:nvSpPr>
        <p:spPr/>
        <p:txBody>
          <a:bodyPr/>
          <a:lstStyle/>
          <a:p>
            <a:pPr eaLnBrk="1" hangingPunct="1">
              <a:lnSpc>
                <a:spcPct val="80000"/>
              </a:lnSpc>
            </a:pPr>
            <a:r>
              <a:rPr lang="en-US" sz="1425" dirty="0" smtClean="0"/>
              <a:t>Routers divided in </a:t>
            </a:r>
            <a:r>
              <a:rPr lang="en-US" sz="1425" b="1" i="1" dirty="0" smtClean="0">
                <a:solidFill>
                  <a:schemeClr val="accent2"/>
                </a:solidFill>
              </a:rPr>
              <a:t>Regions </a:t>
            </a:r>
            <a:r>
              <a:rPr lang="en-US" sz="1425" dirty="0" smtClean="0"/>
              <a:t>(as in telephone network):</a:t>
            </a:r>
            <a:endParaRPr lang="en-US" sz="1425" dirty="0" smtClean="0"/>
          </a:p>
          <a:p>
            <a:pPr lvl="1" eaLnBrk="1" hangingPunct="1">
              <a:lnSpc>
                <a:spcPct val="80000"/>
              </a:lnSpc>
            </a:pPr>
            <a:r>
              <a:rPr lang="en-US" sz="1275" dirty="0" smtClean="0"/>
              <a:t>Each router knows how to route packets to destinations within its own region.</a:t>
            </a:r>
            <a:endParaRPr lang="en-US" sz="1275" dirty="0" smtClean="0"/>
          </a:p>
          <a:p>
            <a:pPr lvl="1" eaLnBrk="1" hangingPunct="1">
              <a:lnSpc>
                <a:spcPct val="80000"/>
              </a:lnSpc>
            </a:pPr>
            <a:r>
              <a:rPr lang="en-US" sz="1275" dirty="0" smtClean="0"/>
              <a:t>However, router does not have any information regarding the topology of the network of other regions.</a:t>
            </a:r>
            <a:endParaRPr lang="en-US" sz="1275" dirty="0" smtClean="0"/>
          </a:p>
          <a:p>
            <a:pPr eaLnBrk="1" hangingPunct="1">
              <a:lnSpc>
                <a:spcPct val="80000"/>
              </a:lnSpc>
            </a:pPr>
            <a:r>
              <a:rPr lang="en-US" sz="1425" dirty="0" smtClean="0"/>
              <a:t>When different networks are interconnected they are regarded as a separate region in order to free the routers in one network from having to know the topological structure of the other ones.</a:t>
            </a:r>
            <a:endParaRPr lang="en-US" sz="1425" dirty="0" smtClean="0"/>
          </a:p>
          <a:p>
            <a:pPr eaLnBrk="1" hangingPunct="1">
              <a:lnSpc>
                <a:spcPct val="80000"/>
              </a:lnSpc>
            </a:pPr>
            <a:r>
              <a:rPr lang="en-US" sz="1425" dirty="0" smtClean="0"/>
              <a:t>Huge networks will require more than two-level hierarchy. </a:t>
            </a:r>
            <a:endParaRPr lang="en-US" sz="1425" dirty="0" smtClean="0"/>
          </a:p>
          <a:p>
            <a:pPr eaLnBrk="1" hangingPunct="1">
              <a:lnSpc>
                <a:spcPct val="80000"/>
              </a:lnSpc>
            </a:pPr>
            <a:r>
              <a:rPr lang="en-US" sz="1425" dirty="0" smtClean="0"/>
              <a:t>How many hierarchical levels are optimal.</a:t>
            </a:r>
            <a:endParaRPr lang="en-US" sz="1425" dirty="0" smtClean="0"/>
          </a:p>
          <a:p>
            <a:pPr lvl="1" eaLnBrk="1" hangingPunct="1">
              <a:lnSpc>
                <a:spcPct val="80000"/>
              </a:lnSpc>
            </a:pPr>
            <a:r>
              <a:rPr lang="en-US" sz="1275" dirty="0" err="1" smtClean="0"/>
              <a:t>Kamoun</a:t>
            </a:r>
            <a:r>
              <a:rPr lang="en-US" sz="1275" dirty="0" smtClean="0"/>
              <a:t> and </a:t>
            </a:r>
            <a:r>
              <a:rPr lang="en-US" sz="1275" dirty="0" err="1" smtClean="0"/>
              <a:t>Kleinrock</a:t>
            </a:r>
            <a:r>
              <a:rPr lang="en-US" sz="1275" dirty="0" smtClean="0"/>
              <a:t> (1979): optimal number for an N router subnet is </a:t>
            </a:r>
            <a:r>
              <a:rPr lang="en-US" sz="1275" dirty="0" err="1" smtClean="0"/>
              <a:t>ln</a:t>
            </a:r>
            <a:r>
              <a:rPr lang="en-US" sz="1275" dirty="0" smtClean="0"/>
              <a:t>(N), requiring total of e*</a:t>
            </a:r>
            <a:r>
              <a:rPr lang="en-US" sz="1275" dirty="0" err="1" smtClean="0"/>
              <a:t>ln</a:t>
            </a:r>
            <a:r>
              <a:rPr lang="en-US" sz="1275" dirty="0" smtClean="0"/>
              <a:t>(N) entries per router. </a:t>
            </a:r>
            <a:endParaRPr lang="en-US" sz="1275"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1DD864E7-6113-4A55-B069-DA295F708E7E}" type="datetime4">
              <a:rPr lang="en-US" sz="900"/>
            </a:fld>
            <a:endParaRPr lang="en-US" sz="900"/>
          </a:p>
        </p:txBody>
      </p:sp>
      <p:sp>
        <p:nvSpPr>
          <p:cNvPr id="22531"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22532"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019F86BD-97F4-4D0A-B6AA-BCF0F3CCD357}" type="slidenum">
              <a:rPr lang="en-US" sz="900"/>
            </a:fld>
            <a:endParaRPr lang="en-US" sz="900"/>
          </a:p>
        </p:txBody>
      </p:sp>
      <p:sp>
        <p:nvSpPr>
          <p:cNvPr id="22533" name="Rectangle 2"/>
          <p:cNvSpPr>
            <a:spLocks noGrp="1" noChangeArrowheads="1"/>
          </p:cNvSpPr>
          <p:nvPr>
            <p:ph type="title"/>
          </p:nvPr>
        </p:nvSpPr>
        <p:spPr/>
        <p:txBody>
          <a:bodyPr/>
          <a:lstStyle/>
          <a:p>
            <a:pPr eaLnBrk="1" hangingPunct="1"/>
            <a:r>
              <a:rPr lang="en-US" smtClean="0"/>
              <a:t>Hierarchical Routing (cont.)</a:t>
            </a:r>
            <a:endParaRPr lang="en-US" smtClean="0"/>
          </a:p>
        </p:txBody>
      </p:sp>
      <p:sp>
        <p:nvSpPr>
          <p:cNvPr id="22534" name="Rectangle 3"/>
          <p:cNvSpPr>
            <a:spLocks noGrp="1" noChangeArrowheads="1"/>
          </p:cNvSpPr>
          <p:nvPr>
            <p:ph type="body" idx="1"/>
          </p:nvPr>
        </p:nvSpPr>
        <p:spPr/>
        <p:txBody>
          <a:bodyPr/>
          <a:lstStyle/>
          <a:p>
            <a:pPr eaLnBrk="1" hangingPunct="1"/>
            <a:r>
              <a:rPr lang="en-US" dirty="0" smtClean="0"/>
              <a:t>Example: </a:t>
            </a:r>
            <a:br>
              <a:rPr lang="en-US" dirty="0" smtClean="0"/>
            </a:br>
            <a:r>
              <a:rPr lang="en-US" dirty="0" smtClean="0"/>
              <a:t>Berkley, California Router to</a:t>
            </a:r>
            <a:br>
              <a:rPr lang="en-US" dirty="0" smtClean="0"/>
            </a:br>
            <a:r>
              <a:rPr lang="en-US" dirty="0" err="1" smtClean="0"/>
              <a:t>Malindi</a:t>
            </a:r>
            <a:r>
              <a:rPr lang="en-US" dirty="0" smtClean="0"/>
              <a:t>, Kenya.</a:t>
            </a:r>
            <a:endParaRPr lang="en-US" dirty="0" smtClean="0"/>
          </a:p>
          <a:p>
            <a:pPr lvl="1" eaLnBrk="1" hangingPunct="1"/>
            <a:r>
              <a:rPr lang="en-US" dirty="0" smtClean="0"/>
              <a:t>Berkley to Los Angeles router (in-state traffic)</a:t>
            </a:r>
            <a:endParaRPr lang="en-US" dirty="0" smtClean="0"/>
          </a:p>
          <a:p>
            <a:pPr lvl="1" eaLnBrk="1" hangingPunct="1"/>
            <a:r>
              <a:rPr lang="en-US" dirty="0" smtClean="0"/>
              <a:t>Los Angeles to New York router (out-of-state traffic)</a:t>
            </a:r>
            <a:endParaRPr lang="en-US" dirty="0" smtClean="0"/>
          </a:p>
          <a:p>
            <a:pPr lvl="1" eaLnBrk="1" hangingPunct="1"/>
            <a:r>
              <a:rPr lang="en-US" dirty="0" smtClean="0"/>
              <a:t>New York to Nairobi (international traffic) …</a:t>
            </a:r>
            <a:endParaRPr lang="en-US" dirty="0" smtClean="0"/>
          </a:p>
          <a:p>
            <a:pPr lvl="1" eaLnBrk="1" hangingPunct="1">
              <a:buFont typeface="Wingdings" panose="05000000000000000000" pitchFamily="2" charset="2"/>
              <a:buNone/>
            </a:pPr>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5"/>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41E03E70-FBC5-4E4C-BE92-DDD50E6A40B9}" type="datetime4">
              <a:rPr lang="en-US" sz="900"/>
            </a:fld>
            <a:endParaRPr lang="en-US" sz="900"/>
          </a:p>
        </p:txBody>
      </p:sp>
      <p:sp>
        <p:nvSpPr>
          <p:cNvPr id="23555" name="Footer Placeholder 6"/>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23556" name="Slide Number Placeholder 7"/>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47638C37-72FD-4281-B482-F04E42A2B240}" type="slidenum">
              <a:rPr lang="en-US" sz="900"/>
            </a:fld>
            <a:endParaRPr lang="en-US" sz="900"/>
          </a:p>
        </p:txBody>
      </p:sp>
      <p:sp>
        <p:nvSpPr>
          <p:cNvPr id="23557" name="Oval 36"/>
          <p:cNvSpPr>
            <a:spLocks noChangeArrowheads="1"/>
          </p:cNvSpPr>
          <p:nvPr/>
        </p:nvSpPr>
        <p:spPr bwMode="auto">
          <a:xfrm>
            <a:off x="1714000" y="1657640"/>
            <a:ext cx="1143200" cy="1143200"/>
          </a:xfrm>
          <a:prstGeom prst="ellipse">
            <a:avLst/>
          </a:prstGeom>
          <a:noFill/>
          <a:ln w="9525" cap="rnd">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solidFill>
                  <a:schemeClr val="accent1"/>
                </a:solidFill>
              </a:rPr>
              <a:t>Region 1</a:t>
            </a:r>
            <a:endParaRPr lang="en-US" sz="100">
              <a:solidFill>
                <a:schemeClr val="accent1"/>
              </a:solidFill>
            </a:endParaRPr>
          </a:p>
        </p:txBody>
      </p:sp>
      <p:sp>
        <p:nvSpPr>
          <p:cNvPr id="23558" name="Rectangle 2"/>
          <p:cNvSpPr>
            <a:spLocks noGrp="1" noChangeArrowheads="1"/>
          </p:cNvSpPr>
          <p:nvPr>
            <p:ph type="title"/>
          </p:nvPr>
        </p:nvSpPr>
        <p:spPr/>
        <p:txBody>
          <a:bodyPr/>
          <a:lstStyle/>
          <a:p>
            <a:pPr eaLnBrk="1" hangingPunct="1"/>
            <a:r>
              <a:rPr lang="en-US" sz="2550" smtClean="0"/>
              <a:t>Two Level Hierarchical Routing Example</a:t>
            </a:r>
            <a:endParaRPr lang="en-US" sz="2550" smtClean="0"/>
          </a:p>
        </p:txBody>
      </p:sp>
      <p:sp>
        <p:nvSpPr>
          <p:cNvPr id="23559" name="Rectangle 3"/>
          <p:cNvSpPr>
            <a:spLocks noGrp="1" noChangeArrowheads="1"/>
          </p:cNvSpPr>
          <p:nvPr>
            <p:ph type="body" sz="half" idx="1"/>
          </p:nvPr>
        </p:nvSpPr>
        <p:spPr/>
        <p:txBody>
          <a:bodyPr/>
          <a:lstStyle/>
          <a:p>
            <a:pPr eaLnBrk="1" hangingPunct="1">
              <a:buFont typeface="Wingdings" panose="05000000000000000000" pitchFamily="2" charset="2"/>
              <a:buNone/>
            </a:pPr>
            <a:r>
              <a:rPr lang="en-US" sz="1950" smtClean="0"/>
              <a:t> </a:t>
            </a:r>
            <a:endParaRPr lang="en-US" sz="1950" smtClean="0"/>
          </a:p>
        </p:txBody>
      </p:sp>
      <p:graphicFrame>
        <p:nvGraphicFramePr>
          <p:cNvPr id="36233" name="Group 393"/>
          <p:cNvGraphicFramePr>
            <a:graphicFrameLocks noGrp="1"/>
          </p:cNvGraphicFramePr>
          <p:nvPr>
            <p:ph sz="quarter" idx="2"/>
          </p:nvPr>
        </p:nvGraphicFramePr>
        <p:xfrm>
          <a:off x="5200760" y="1371840"/>
          <a:ext cx="1143000" cy="3269615"/>
        </p:xfrm>
        <a:graphic>
          <a:graphicData uri="http://schemas.openxmlformats.org/drawingml/2006/table">
            <a:tbl>
              <a:tblPr/>
              <a:tblGrid>
                <a:gridCol w="381000"/>
                <a:gridCol w="381000"/>
                <a:gridCol w="381000"/>
              </a:tblGrid>
              <a:tr h="172085">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Full table for 1A</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r>
              <a:tr h="1720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Dest.</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Line</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Hops</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720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1A</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20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1B</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1B</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1</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20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1C</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1C</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1</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20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2A</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1B</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2</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20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2B</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1B</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3</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20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2C</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1B</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3</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20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2D</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1B</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4</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20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3A</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1C</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3</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20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3B</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1C</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2</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20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4A</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1C</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3</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20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4B</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1C</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4</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20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4C</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1C</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4</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20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5A</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1C</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4</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20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5B</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1C</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5</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20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5C</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1B</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5</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20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5D</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1C</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6</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20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5E</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1C</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5</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640" name="Oval 6"/>
          <p:cNvSpPr>
            <a:spLocks noChangeArrowheads="1"/>
          </p:cNvSpPr>
          <p:nvPr/>
        </p:nvSpPr>
        <p:spPr bwMode="auto">
          <a:xfrm>
            <a:off x="2130792" y="1902952"/>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3641" name="Oval 7"/>
          <p:cNvSpPr>
            <a:spLocks noChangeArrowheads="1"/>
          </p:cNvSpPr>
          <p:nvPr/>
        </p:nvSpPr>
        <p:spPr bwMode="auto">
          <a:xfrm>
            <a:off x="2530912" y="2360232"/>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3642" name="Oval 8"/>
          <p:cNvSpPr>
            <a:spLocks noChangeArrowheads="1"/>
          </p:cNvSpPr>
          <p:nvPr/>
        </p:nvSpPr>
        <p:spPr bwMode="auto">
          <a:xfrm>
            <a:off x="1959312" y="2474552"/>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3643" name="Oval 9"/>
          <p:cNvSpPr>
            <a:spLocks noChangeArrowheads="1"/>
          </p:cNvSpPr>
          <p:nvPr/>
        </p:nvSpPr>
        <p:spPr bwMode="auto">
          <a:xfrm>
            <a:off x="3886080" y="177196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3644" name="Oval 10"/>
          <p:cNvSpPr>
            <a:spLocks noChangeArrowheads="1"/>
          </p:cNvSpPr>
          <p:nvPr/>
        </p:nvSpPr>
        <p:spPr bwMode="auto">
          <a:xfrm>
            <a:off x="3886080" y="234356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3645" name="Oval 11"/>
          <p:cNvSpPr>
            <a:spLocks noChangeArrowheads="1"/>
          </p:cNvSpPr>
          <p:nvPr/>
        </p:nvSpPr>
        <p:spPr bwMode="auto">
          <a:xfrm>
            <a:off x="4572000" y="177196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cxnSp>
        <p:nvCxnSpPr>
          <p:cNvPr id="23646" name="AutoShape 12"/>
          <p:cNvCxnSpPr>
            <a:cxnSpLocks noChangeShapeType="1"/>
            <a:stCxn id="23640" idx="5"/>
            <a:endCxn id="23641" idx="1"/>
          </p:cNvCxnSpPr>
          <p:nvPr/>
        </p:nvCxnSpPr>
        <p:spPr bwMode="auto">
          <a:xfrm>
            <a:off x="2228440" y="2000600"/>
            <a:ext cx="319143" cy="37630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47" name="AutoShape 15"/>
          <p:cNvCxnSpPr>
            <a:cxnSpLocks noChangeShapeType="1"/>
            <a:stCxn id="23640" idx="4"/>
            <a:endCxn id="23642" idx="0"/>
          </p:cNvCxnSpPr>
          <p:nvPr/>
        </p:nvCxnSpPr>
        <p:spPr bwMode="auto">
          <a:xfrm flipH="1">
            <a:off x="2016472" y="2017272"/>
            <a:ext cx="171480" cy="4572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648" name="Text Box 20"/>
          <p:cNvSpPr txBox="1">
            <a:spLocks noChangeArrowheads="1"/>
          </p:cNvSpPr>
          <p:nvPr/>
        </p:nvSpPr>
        <p:spPr bwMode="auto">
          <a:xfrm>
            <a:off x="1714000" y="2286400"/>
            <a:ext cx="40012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1A</a:t>
            </a:r>
            <a:endParaRPr lang="en-US" sz="900"/>
          </a:p>
        </p:txBody>
      </p:sp>
      <p:cxnSp>
        <p:nvCxnSpPr>
          <p:cNvPr id="23649" name="AutoShape 33"/>
          <p:cNvCxnSpPr>
            <a:cxnSpLocks noChangeShapeType="1"/>
            <a:stCxn id="23641" idx="2"/>
            <a:endCxn id="23642" idx="6"/>
          </p:cNvCxnSpPr>
          <p:nvPr/>
        </p:nvCxnSpPr>
        <p:spPr bwMode="auto">
          <a:xfrm flipH="1">
            <a:off x="2073632" y="2417392"/>
            <a:ext cx="457280" cy="11432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650" name="Text Box 34"/>
          <p:cNvSpPr txBox="1">
            <a:spLocks noChangeArrowheads="1"/>
          </p:cNvSpPr>
          <p:nvPr/>
        </p:nvSpPr>
        <p:spPr bwMode="auto">
          <a:xfrm>
            <a:off x="1885480" y="1829120"/>
            <a:ext cx="40012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1B</a:t>
            </a:r>
            <a:endParaRPr lang="en-US" sz="900"/>
          </a:p>
        </p:txBody>
      </p:sp>
      <p:sp>
        <p:nvSpPr>
          <p:cNvPr id="23651" name="Text Box 35"/>
          <p:cNvSpPr txBox="1">
            <a:spLocks noChangeArrowheads="1"/>
          </p:cNvSpPr>
          <p:nvPr/>
        </p:nvSpPr>
        <p:spPr bwMode="auto">
          <a:xfrm>
            <a:off x="2571400" y="2286400"/>
            <a:ext cx="40012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1C</a:t>
            </a:r>
            <a:endParaRPr lang="en-US" sz="900"/>
          </a:p>
        </p:txBody>
      </p:sp>
      <p:sp>
        <p:nvSpPr>
          <p:cNvPr id="23652" name="Oval 37"/>
          <p:cNvSpPr>
            <a:spLocks noChangeArrowheads="1"/>
          </p:cNvSpPr>
          <p:nvPr/>
        </p:nvSpPr>
        <p:spPr bwMode="auto">
          <a:xfrm>
            <a:off x="4572000" y="234356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3653" name="Text Box 38"/>
          <p:cNvSpPr txBox="1">
            <a:spLocks noChangeArrowheads="1"/>
          </p:cNvSpPr>
          <p:nvPr/>
        </p:nvSpPr>
        <p:spPr bwMode="auto">
          <a:xfrm>
            <a:off x="3943240" y="1657640"/>
            <a:ext cx="40012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2A</a:t>
            </a:r>
            <a:endParaRPr lang="en-US" sz="900"/>
          </a:p>
        </p:txBody>
      </p:sp>
      <p:cxnSp>
        <p:nvCxnSpPr>
          <p:cNvPr id="23654" name="AutoShape 39"/>
          <p:cNvCxnSpPr>
            <a:cxnSpLocks noChangeShapeType="1"/>
            <a:stCxn id="23645" idx="2"/>
            <a:endCxn id="23643" idx="6"/>
          </p:cNvCxnSpPr>
          <p:nvPr/>
        </p:nvCxnSpPr>
        <p:spPr bwMode="auto">
          <a:xfrm flipH="1">
            <a:off x="4000400" y="1829120"/>
            <a:ext cx="571600" cy="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55" name="AutoShape 40"/>
          <p:cNvCxnSpPr>
            <a:cxnSpLocks noChangeShapeType="1"/>
            <a:stCxn id="23652" idx="0"/>
            <a:endCxn id="23645" idx="4"/>
          </p:cNvCxnSpPr>
          <p:nvPr/>
        </p:nvCxnSpPr>
        <p:spPr bwMode="auto">
          <a:xfrm flipV="1">
            <a:off x="4629160" y="1886280"/>
            <a:ext cx="0" cy="4572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56" name="AutoShape 41"/>
          <p:cNvCxnSpPr>
            <a:cxnSpLocks noChangeShapeType="1"/>
            <a:stCxn id="23644" idx="0"/>
            <a:endCxn id="23643" idx="4"/>
          </p:cNvCxnSpPr>
          <p:nvPr/>
        </p:nvCxnSpPr>
        <p:spPr bwMode="auto">
          <a:xfrm flipV="1">
            <a:off x="3943240" y="1886280"/>
            <a:ext cx="0" cy="4572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57" name="AutoShape 42"/>
          <p:cNvCxnSpPr>
            <a:cxnSpLocks noChangeShapeType="1"/>
            <a:stCxn id="23652" idx="2"/>
            <a:endCxn id="23644" idx="6"/>
          </p:cNvCxnSpPr>
          <p:nvPr/>
        </p:nvCxnSpPr>
        <p:spPr bwMode="auto">
          <a:xfrm flipH="1">
            <a:off x="4000400" y="2400720"/>
            <a:ext cx="571600" cy="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658" name="Text Box 43"/>
          <p:cNvSpPr txBox="1">
            <a:spLocks noChangeArrowheads="1"/>
          </p:cNvSpPr>
          <p:nvPr/>
        </p:nvSpPr>
        <p:spPr bwMode="auto">
          <a:xfrm>
            <a:off x="4629160" y="1657640"/>
            <a:ext cx="40012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2B</a:t>
            </a:r>
            <a:endParaRPr lang="en-US" sz="900"/>
          </a:p>
        </p:txBody>
      </p:sp>
      <p:sp>
        <p:nvSpPr>
          <p:cNvPr id="23659" name="Text Box 44"/>
          <p:cNvSpPr txBox="1">
            <a:spLocks noChangeArrowheads="1"/>
          </p:cNvSpPr>
          <p:nvPr/>
        </p:nvSpPr>
        <p:spPr bwMode="auto">
          <a:xfrm>
            <a:off x="3943240" y="2400720"/>
            <a:ext cx="40012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2C</a:t>
            </a:r>
            <a:endParaRPr lang="en-US" sz="900"/>
          </a:p>
        </p:txBody>
      </p:sp>
      <p:sp>
        <p:nvSpPr>
          <p:cNvPr id="23660" name="Text Box 45"/>
          <p:cNvSpPr txBox="1">
            <a:spLocks noChangeArrowheads="1"/>
          </p:cNvSpPr>
          <p:nvPr/>
        </p:nvSpPr>
        <p:spPr bwMode="auto">
          <a:xfrm>
            <a:off x="4629160" y="2400720"/>
            <a:ext cx="40012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2D</a:t>
            </a:r>
            <a:endParaRPr lang="en-US" sz="900"/>
          </a:p>
        </p:txBody>
      </p:sp>
      <p:sp>
        <p:nvSpPr>
          <p:cNvPr id="23661" name="Oval 46"/>
          <p:cNvSpPr>
            <a:spLocks noChangeArrowheads="1"/>
          </p:cNvSpPr>
          <p:nvPr/>
        </p:nvSpPr>
        <p:spPr bwMode="auto">
          <a:xfrm>
            <a:off x="3045352" y="3732072"/>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3662" name="Oval 47"/>
          <p:cNvSpPr>
            <a:spLocks noChangeArrowheads="1"/>
          </p:cNvSpPr>
          <p:nvPr/>
        </p:nvSpPr>
        <p:spPr bwMode="auto">
          <a:xfrm>
            <a:off x="3445472" y="4189351"/>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3663" name="Oval 48"/>
          <p:cNvSpPr>
            <a:spLocks noChangeArrowheads="1"/>
          </p:cNvSpPr>
          <p:nvPr/>
        </p:nvSpPr>
        <p:spPr bwMode="auto">
          <a:xfrm>
            <a:off x="2873872" y="4303671"/>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cxnSp>
        <p:nvCxnSpPr>
          <p:cNvPr id="23664" name="AutoShape 49"/>
          <p:cNvCxnSpPr>
            <a:cxnSpLocks noChangeShapeType="1"/>
            <a:stCxn id="23661" idx="5"/>
            <a:endCxn id="23662" idx="1"/>
          </p:cNvCxnSpPr>
          <p:nvPr/>
        </p:nvCxnSpPr>
        <p:spPr bwMode="auto">
          <a:xfrm>
            <a:off x="3143000" y="3829720"/>
            <a:ext cx="319143" cy="37630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65" name="AutoShape 50"/>
          <p:cNvCxnSpPr>
            <a:cxnSpLocks noChangeShapeType="1"/>
            <a:stCxn id="23661" idx="4"/>
            <a:endCxn id="23663" idx="0"/>
          </p:cNvCxnSpPr>
          <p:nvPr/>
        </p:nvCxnSpPr>
        <p:spPr bwMode="auto">
          <a:xfrm flipH="1">
            <a:off x="2931032" y="3846392"/>
            <a:ext cx="171480" cy="4572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666" name="Text Box 51"/>
          <p:cNvSpPr txBox="1">
            <a:spLocks noChangeArrowheads="1"/>
          </p:cNvSpPr>
          <p:nvPr/>
        </p:nvSpPr>
        <p:spPr bwMode="auto">
          <a:xfrm>
            <a:off x="2628560" y="4172680"/>
            <a:ext cx="40012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4B</a:t>
            </a:r>
            <a:endParaRPr lang="en-US" sz="900"/>
          </a:p>
        </p:txBody>
      </p:sp>
      <p:cxnSp>
        <p:nvCxnSpPr>
          <p:cNvPr id="23667" name="AutoShape 52"/>
          <p:cNvCxnSpPr>
            <a:cxnSpLocks noChangeShapeType="1"/>
            <a:stCxn id="23662" idx="2"/>
            <a:endCxn id="23663" idx="6"/>
          </p:cNvCxnSpPr>
          <p:nvPr/>
        </p:nvCxnSpPr>
        <p:spPr bwMode="auto">
          <a:xfrm flipH="1">
            <a:off x="2988192" y="4246511"/>
            <a:ext cx="457280" cy="11432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668" name="Text Box 53"/>
          <p:cNvSpPr txBox="1">
            <a:spLocks noChangeArrowheads="1"/>
          </p:cNvSpPr>
          <p:nvPr/>
        </p:nvSpPr>
        <p:spPr bwMode="auto">
          <a:xfrm>
            <a:off x="2857200" y="3543920"/>
            <a:ext cx="40012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4A</a:t>
            </a:r>
            <a:endParaRPr lang="en-US" sz="900"/>
          </a:p>
        </p:txBody>
      </p:sp>
      <p:sp>
        <p:nvSpPr>
          <p:cNvPr id="23669" name="Text Box 54"/>
          <p:cNvSpPr txBox="1">
            <a:spLocks noChangeArrowheads="1"/>
          </p:cNvSpPr>
          <p:nvPr/>
        </p:nvSpPr>
        <p:spPr bwMode="auto">
          <a:xfrm>
            <a:off x="3371640" y="4001200"/>
            <a:ext cx="40012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4C</a:t>
            </a:r>
            <a:endParaRPr lang="en-US" sz="900"/>
          </a:p>
        </p:txBody>
      </p:sp>
      <p:sp>
        <p:nvSpPr>
          <p:cNvPr id="23670" name="Oval 55"/>
          <p:cNvSpPr>
            <a:spLocks noChangeArrowheads="1"/>
          </p:cNvSpPr>
          <p:nvPr/>
        </p:nvSpPr>
        <p:spPr bwMode="auto">
          <a:xfrm>
            <a:off x="4171880" y="348676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3671" name="Oval 56"/>
          <p:cNvSpPr>
            <a:spLocks noChangeArrowheads="1"/>
          </p:cNvSpPr>
          <p:nvPr/>
        </p:nvSpPr>
        <p:spPr bwMode="auto">
          <a:xfrm>
            <a:off x="4114720" y="411552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3672" name="Oval 57"/>
          <p:cNvSpPr>
            <a:spLocks noChangeArrowheads="1"/>
          </p:cNvSpPr>
          <p:nvPr/>
        </p:nvSpPr>
        <p:spPr bwMode="auto">
          <a:xfrm>
            <a:off x="4572000" y="360108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3673" name="Oval 58"/>
          <p:cNvSpPr>
            <a:spLocks noChangeArrowheads="1"/>
          </p:cNvSpPr>
          <p:nvPr/>
        </p:nvSpPr>
        <p:spPr bwMode="auto">
          <a:xfrm>
            <a:off x="4629160" y="417268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3674" name="Text Box 59"/>
          <p:cNvSpPr txBox="1">
            <a:spLocks noChangeArrowheads="1"/>
          </p:cNvSpPr>
          <p:nvPr/>
        </p:nvSpPr>
        <p:spPr bwMode="auto">
          <a:xfrm>
            <a:off x="4057560" y="3315280"/>
            <a:ext cx="40012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5B</a:t>
            </a:r>
            <a:endParaRPr lang="en-US" sz="900"/>
          </a:p>
        </p:txBody>
      </p:sp>
      <p:cxnSp>
        <p:nvCxnSpPr>
          <p:cNvPr id="23675" name="AutoShape 60"/>
          <p:cNvCxnSpPr>
            <a:cxnSpLocks noChangeShapeType="1"/>
            <a:stCxn id="23672" idx="2"/>
            <a:endCxn id="23670" idx="6"/>
          </p:cNvCxnSpPr>
          <p:nvPr/>
        </p:nvCxnSpPr>
        <p:spPr bwMode="auto">
          <a:xfrm flipH="1" flipV="1">
            <a:off x="4286200" y="3543920"/>
            <a:ext cx="285800" cy="11432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76" name="AutoShape 61"/>
          <p:cNvCxnSpPr>
            <a:cxnSpLocks noChangeShapeType="1"/>
            <a:stCxn id="23673" idx="0"/>
            <a:endCxn id="23672" idx="4"/>
          </p:cNvCxnSpPr>
          <p:nvPr/>
        </p:nvCxnSpPr>
        <p:spPr bwMode="auto">
          <a:xfrm flipH="1" flipV="1">
            <a:off x="4629160" y="3715400"/>
            <a:ext cx="57160" cy="4572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77" name="AutoShape 63"/>
          <p:cNvCxnSpPr>
            <a:cxnSpLocks noChangeShapeType="1"/>
            <a:stCxn id="23673" idx="2"/>
            <a:endCxn id="23671" idx="6"/>
          </p:cNvCxnSpPr>
          <p:nvPr/>
        </p:nvCxnSpPr>
        <p:spPr bwMode="auto">
          <a:xfrm flipH="1" flipV="1">
            <a:off x="4229040" y="4172680"/>
            <a:ext cx="400120" cy="5716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678" name="Text Box 64"/>
          <p:cNvSpPr txBox="1">
            <a:spLocks noChangeArrowheads="1"/>
          </p:cNvSpPr>
          <p:nvPr/>
        </p:nvSpPr>
        <p:spPr bwMode="auto">
          <a:xfrm>
            <a:off x="4629160" y="3486760"/>
            <a:ext cx="40012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5C</a:t>
            </a:r>
            <a:endParaRPr lang="en-US" sz="900"/>
          </a:p>
        </p:txBody>
      </p:sp>
      <p:sp>
        <p:nvSpPr>
          <p:cNvPr id="23679" name="Text Box 65"/>
          <p:cNvSpPr txBox="1">
            <a:spLocks noChangeArrowheads="1"/>
          </p:cNvSpPr>
          <p:nvPr/>
        </p:nvSpPr>
        <p:spPr bwMode="auto">
          <a:xfrm>
            <a:off x="4171880" y="4172680"/>
            <a:ext cx="40012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5E</a:t>
            </a:r>
            <a:endParaRPr lang="en-US" sz="900"/>
          </a:p>
        </p:txBody>
      </p:sp>
      <p:sp>
        <p:nvSpPr>
          <p:cNvPr id="23680" name="Text Box 66"/>
          <p:cNvSpPr txBox="1">
            <a:spLocks noChangeArrowheads="1"/>
          </p:cNvSpPr>
          <p:nvPr/>
        </p:nvSpPr>
        <p:spPr bwMode="auto">
          <a:xfrm>
            <a:off x="4686320" y="4229840"/>
            <a:ext cx="40012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5D</a:t>
            </a:r>
            <a:endParaRPr lang="en-US" sz="900"/>
          </a:p>
        </p:txBody>
      </p:sp>
      <p:sp>
        <p:nvSpPr>
          <p:cNvPr id="23681" name="Oval 68"/>
          <p:cNvSpPr>
            <a:spLocks noChangeArrowheads="1"/>
          </p:cNvSpPr>
          <p:nvPr/>
        </p:nvSpPr>
        <p:spPr bwMode="auto">
          <a:xfrm>
            <a:off x="3771760" y="371540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cxnSp>
        <p:nvCxnSpPr>
          <p:cNvPr id="23682" name="AutoShape 70"/>
          <p:cNvCxnSpPr>
            <a:cxnSpLocks noChangeShapeType="1"/>
            <a:stCxn id="23670" idx="3"/>
            <a:endCxn id="23681" idx="7"/>
          </p:cNvCxnSpPr>
          <p:nvPr/>
        </p:nvCxnSpPr>
        <p:spPr bwMode="auto">
          <a:xfrm flipH="1">
            <a:off x="3869408" y="3584408"/>
            <a:ext cx="319143" cy="14766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83" name="AutoShape 71"/>
          <p:cNvCxnSpPr>
            <a:cxnSpLocks noChangeShapeType="1"/>
            <a:stCxn id="23681" idx="5"/>
            <a:endCxn id="23671" idx="1"/>
          </p:cNvCxnSpPr>
          <p:nvPr/>
        </p:nvCxnSpPr>
        <p:spPr bwMode="auto">
          <a:xfrm>
            <a:off x="3869408" y="3813048"/>
            <a:ext cx="261983" cy="31914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684" name="Text Box 73"/>
          <p:cNvSpPr txBox="1">
            <a:spLocks noChangeArrowheads="1"/>
          </p:cNvSpPr>
          <p:nvPr/>
        </p:nvSpPr>
        <p:spPr bwMode="auto">
          <a:xfrm>
            <a:off x="3600280" y="3543920"/>
            <a:ext cx="40012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5A</a:t>
            </a:r>
            <a:endParaRPr lang="en-US" sz="900"/>
          </a:p>
        </p:txBody>
      </p:sp>
      <p:sp>
        <p:nvSpPr>
          <p:cNvPr id="23685" name="Oval 74"/>
          <p:cNvSpPr>
            <a:spLocks noChangeArrowheads="1"/>
          </p:cNvSpPr>
          <p:nvPr/>
        </p:nvSpPr>
        <p:spPr bwMode="auto">
          <a:xfrm>
            <a:off x="2342760" y="371540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3686" name="Oval 75"/>
          <p:cNvSpPr>
            <a:spLocks noChangeArrowheads="1"/>
          </p:cNvSpPr>
          <p:nvPr/>
        </p:nvSpPr>
        <p:spPr bwMode="auto">
          <a:xfrm>
            <a:off x="1771160" y="371540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3687" name="Text Box 76"/>
          <p:cNvSpPr txBox="1">
            <a:spLocks noChangeArrowheads="1"/>
          </p:cNvSpPr>
          <p:nvPr/>
        </p:nvSpPr>
        <p:spPr bwMode="auto">
          <a:xfrm>
            <a:off x="1599680" y="3486760"/>
            <a:ext cx="40012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3A</a:t>
            </a:r>
            <a:endParaRPr lang="en-US" sz="900"/>
          </a:p>
        </p:txBody>
      </p:sp>
      <p:sp>
        <p:nvSpPr>
          <p:cNvPr id="23688" name="Text Box 77"/>
          <p:cNvSpPr txBox="1">
            <a:spLocks noChangeArrowheads="1"/>
          </p:cNvSpPr>
          <p:nvPr/>
        </p:nvSpPr>
        <p:spPr bwMode="auto">
          <a:xfrm>
            <a:off x="2171280" y="3486760"/>
            <a:ext cx="40012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3B</a:t>
            </a:r>
            <a:endParaRPr lang="en-US" sz="900"/>
          </a:p>
        </p:txBody>
      </p:sp>
      <p:cxnSp>
        <p:nvCxnSpPr>
          <p:cNvPr id="23689" name="AutoShape 78"/>
          <p:cNvCxnSpPr>
            <a:cxnSpLocks noChangeShapeType="1"/>
            <a:stCxn id="23685" idx="2"/>
            <a:endCxn id="23686" idx="6"/>
          </p:cNvCxnSpPr>
          <p:nvPr/>
        </p:nvCxnSpPr>
        <p:spPr bwMode="auto">
          <a:xfrm flipH="1">
            <a:off x="1885480" y="3772560"/>
            <a:ext cx="457280" cy="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90" name="AutoShape 79"/>
          <p:cNvCxnSpPr>
            <a:cxnSpLocks noChangeShapeType="1"/>
            <a:stCxn id="23661" idx="2"/>
            <a:endCxn id="23685" idx="6"/>
          </p:cNvCxnSpPr>
          <p:nvPr/>
        </p:nvCxnSpPr>
        <p:spPr bwMode="auto">
          <a:xfrm flipH="1" flipV="1">
            <a:off x="2457080" y="3772560"/>
            <a:ext cx="588272" cy="166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91" name="AutoShape 80"/>
          <p:cNvCxnSpPr>
            <a:cxnSpLocks noChangeShapeType="1"/>
            <a:stCxn id="23681" idx="2"/>
            <a:endCxn id="23661" idx="6"/>
          </p:cNvCxnSpPr>
          <p:nvPr/>
        </p:nvCxnSpPr>
        <p:spPr bwMode="auto">
          <a:xfrm flipH="1">
            <a:off x="3159672" y="3772560"/>
            <a:ext cx="612088" cy="166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92" name="AutoShape 81"/>
          <p:cNvCxnSpPr>
            <a:cxnSpLocks noChangeShapeType="1"/>
            <a:stCxn id="23652" idx="4"/>
            <a:endCxn id="23672" idx="0"/>
          </p:cNvCxnSpPr>
          <p:nvPr/>
        </p:nvCxnSpPr>
        <p:spPr bwMode="auto">
          <a:xfrm>
            <a:off x="4629160" y="2457880"/>
            <a:ext cx="0" cy="11432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93" name="AutoShape 82"/>
          <p:cNvCxnSpPr>
            <a:cxnSpLocks noChangeShapeType="1"/>
            <a:stCxn id="23643" idx="2"/>
            <a:endCxn id="23640" idx="6"/>
          </p:cNvCxnSpPr>
          <p:nvPr/>
        </p:nvCxnSpPr>
        <p:spPr bwMode="auto">
          <a:xfrm flipH="1">
            <a:off x="2245112" y="1829120"/>
            <a:ext cx="1640968" cy="13099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94" name="AutoShape 83"/>
          <p:cNvCxnSpPr>
            <a:cxnSpLocks noChangeShapeType="1"/>
            <a:stCxn id="23641" idx="4"/>
            <a:endCxn id="23685" idx="0"/>
          </p:cNvCxnSpPr>
          <p:nvPr/>
        </p:nvCxnSpPr>
        <p:spPr bwMode="auto">
          <a:xfrm flipH="1">
            <a:off x="2399920" y="2474552"/>
            <a:ext cx="188152" cy="124084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695" name="Oval 85"/>
          <p:cNvSpPr>
            <a:spLocks noChangeArrowheads="1"/>
          </p:cNvSpPr>
          <p:nvPr/>
        </p:nvSpPr>
        <p:spPr bwMode="auto">
          <a:xfrm>
            <a:off x="3600280" y="1371840"/>
            <a:ext cx="1371840" cy="1429000"/>
          </a:xfrm>
          <a:prstGeom prst="ellipse">
            <a:avLst/>
          </a:prstGeom>
          <a:noFill/>
          <a:ln w="9525" cap="rnd">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solidFill>
                  <a:schemeClr val="accent1"/>
                </a:solidFill>
              </a:rPr>
              <a:t>Region 2</a:t>
            </a:r>
            <a:endParaRPr lang="en-US" sz="100">
              <a:solidFill>
                <a:schemeClr val="accent1"/>
              </a:solidFill>
            </a:endParaRPr>
          </a:p>
        </p:txBody>
      </p:sp>
      <p:sp>
        <p:nvSpPr>
          <p:cNvPr id="23696" name="Oval 86"/>
          <p:cNvSpPr>
            <a:spLocks noChangeArrowheads="1"/>
          </p:cNvSpPr>
          <p:nvPr/>
        </p:nvSpPr>
        <p:spPr bwMode="auto">
          <a:xfrm>
            <a:off x="1714000" y="3486760"/>
            <a:ext cx="800240" cy="857400"/>
          </a:xfrm>
          <a:prstGeom prst="ellipse">
            <a:avLst/>
          </a:prstGeom>
          <a:noFill/>
          <a:ln w="9525" cap="rnd">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solidFill>
                  <a:schemeClr val="accent1"/>
                </a:solidFill>
              </a:rPr>
              <a:t>Region 3</a:t>
            </a:r>
            <a:endParaRPr lang="en-US" sz="100">
              <a:solidFill>
                <a:schemeClr val="accent1"/>
              </a:solidFill>
            </a:endParaRPr>
          </a:p>
        </p:txBody>
      </p:sp>
      <p:sp>
        <p:nvSpPr>
          <p:cNvPr id="23697" name="Oval 87"/>
          <p:cNvSpPr>
            <a:spLocks noChangeArrowheads="1"/>
          </p:cNvSpPr>
          <p:nvPr/>
        </p:nvSpPr>
        <p:spPr bwMode="auto">
          <a:xfrm>
            <a:off x="2571400" y="3429600"/>
            <a:ext cx="1086040" cy="1143200"/>
          </a:xfrm>
          <a:prstGeom prst="ellipse">
            <a:avLst/>
          </a:prstGeom>
          <a:noFill/>
          <a:ln w="9525" cap="rnd">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solidFill>
                  <a:schemeClr val="accent1"/>
                </a:solidFill>
              </a:rPr>
              <a:t>Region 4</a:t>
            </a:r>
            <a:endParaRPr lang="en-US" sz="100">
              <a:solidFill>
                <a:schemeClr val="accent1"/>
              </a:solidFill>
            </a:endParaRPr>
          </a:p>
        </p:txBody>
      </p:sp>
      <p:sp>
        <p:nvSpPr>
          <p:cNvPr id="23698" name="Oval 88"/>
          <p:cNvSpPr>
            <a:spLocks noChangeArrowheads="1"/>
          </p:cNvSpPr>
          <p:nvPr/>
        </p:nvSpPr>
        <p:spPr bwMode="auto">
          <a:xfrm>
            <a:off x="3657440" y="3258120"/>
            <a:ext cx="1429000" cy="1314680"/>
          </a:xfrm>
          <a:prstGeom prst="ellipse">
            <a:avLst/>
          </a:prstGeom>
          <a:noFill/>
          <a:ln w="9525" cap="rnd">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solidFill>
                  <a:schemeClr val="accent1"/>
                </a:solidFill>
              </a:rPr>
              <a:t>Region 5</a:t>
            </a:r>
            <a:endParaRPr lang="en-US" sz="100">
              <a:solidFill>
                <a:schemeClr val="accent1"/>
              </a:solidFill>
            </a:endParaRPr>
          </a:p>
        </p:txBody>
      </p:sp>
      <p:graphicFrame>
        <p:nvGraphicFramePr>
          <p:cNvPr id="36247" name="Group 407"/>
          <p:cNvGraphicFramePr>
            <a:graphicFrameLocks noGrp="1"/>
          </p:cNvGraphicFramePr>
          <p:nvPr>
            <p:ph sz="quarter" idx="3"/>
          </p:nvPr>
        </p:nvGraphicFramePr>
        <p:xfrm>
          <a:off x="6515440" y="1371840"/>
          <a:ext cx="1200150" cy="1548765"/>
        </p:xfrm>
        <a:graphic>
          <a:graphicData uri="http://schemas.openxmlformats.org/drawingml/2006/table">
            <a:tbl>
              <a:tblPr/>
              <a:tblGrid>
                <a:gridCol w="390525"/>
                <a:gridCol w="390525"/>
                <a:gridCol w="419100"/>
              </a:tblGrid>
              <a:tr h="172085">
                <a:tc gridSpan="3">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Hierarchical table for 1A</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r>
              <a:tr h="1720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Dest.</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Line</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Hops</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720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1A</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20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1B</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1B</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1</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20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1C</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1C</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1</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20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2</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1B</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2</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20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3</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1C</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2</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20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4</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1C</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3</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20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5</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1C</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675" b="0" i="0" u="none" strike="noStrike" cap="none" normalizeH="0" baseline="0" smtClean="0">
                          <a:ln>
                            <a:noFill/>
                          </a:ln>
                          <a:solidFill>
                            <a:schemeClr val="tx1"/>
                          </a:solidFill>
                          <a:effectLst/>
                          <a:latin typeface="Verdana" panose="020B0604030504040204" pitchFamily="34" charset="0"/>
                        </a:rPr>
                        <a:t>4</a:t>
                      </a:r>
                      <a:endParaRPr kumimoji="0" lang="en-US" sz="675" b="0" i="0" u="none" strike="noStrike" cap="none" normalizeH="0" baseline="0" smtClean="0">
                        <a:ln>
                          <a:noFill/>
                        </a:ln>
                        <a:solidFill>
                          <a:schemeClr val="tx1"/>
                        </a:solidFill>
                        <a:effectLst/>
                        <a:latin typeface="Verdana" panose="020B0604030504040204" pitchFamily="34" charset="0"/>
                      </a:endParaRPr>
                    </a:p>
                  </a:txBody>
                  <a:tcPr marL="68591" marR="68591"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smtClean="0">
                <a:cs typeface="Arial" panose="020B0604020202020204" pitchFamily="34" charset="0"/>
              </a:rPr>
              <a:t>Store-and-Forward Packet Switching</a:t>
            </a:r>
            <a:endParaRPr lang="en-US" dirty="0" smtClean="0">
              <a:cs typeface="Arial" panose="020B0604020202020204" pitchFamily="34" charset="0"/>
            </a:endParaRPr>
          </a:p>
        </p:txBody>
      </p:sp>
      <p:sp>
        <p:nvSpPr>
          <p:cNvPr id="8195"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The environment of the network layer protocols.</a:t>
            </a:r>
            <a:endParaRPr lang="en-US" smtClean="0">
              <a:latin typeface="Arial" panose="020B0604020202020204" pitchFamily="34" charset="0"/>
              <a:cs typeface="Arial" panose="020B0604020202020204" pitchFamily="34" charset="0"/>
            </a:endParaRPr>
          </a:p>
        </p:txBody>
      </p:sp>
      <p:pic>
        <p:nvPicPr>
          <p:cNvPr id="819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85330" y="1414710"/>
            <a:ext cx="6373340" cy="231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Box 4"/>
          <p:cNvSpPr txBox="1">
            <a:spLocks noChangeArrowheads="1"/>
          </p:cNvSpPr>
          <p:nvPr/>
        </p:nvSpPr>
        <p:spPr bwMode="auto">
          <a:xfrm>
            <a:off x="4572000" y="1371840"/>
            <a:ext cx="1943440" cy="252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050" dirty="0"/>
              <a:t>ISP’s equipment</a:t>
            </a:r>
            <a:endParaRPr lang="en-US" sz="105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19222789-1717-4E34-8568-B499B1BB5048}" type="datetime4">
              <a:rPr lang="en-US" sz="900"/>
            </a:fld>
            <a:endParaRPr lang="en-US" sz="900"/>
          </a:p>
        </p:txBody>
      </p:sp>
      <p:sp>
        <p:nvSpPr>
          <p:cNvPr id="24579"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24580"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D1260217-33D9-496B-B208-7BA178911AF4}" type="slidenum">
              <a:rPr lang="en-US" sz="900"/>
            </a:fld>
            <a:endParaRPr lang="en-US" sz="900"/>
          </a:p>
        </p:txBody>
      </p:sp>
      <p:sp>
        <p:nvSpPr>
          <p:cNvPr id="24581" name="Rectangle 2"/>
          <p:cNvSpPr>
            <a:spLocks noGrp="1" noChangeArrowheads="1"/>
          </p:cNvSpPr>
          <p:nvPr>
            <p:ph type="title"/>
          </p:nvPr>
        </p:nvSpPr>
        <p:spPr/>
        <p:txBody>
          <a:bodyPr/>
          <a:lstStyle/>
          <a:p>
            <a:pPr eaLnBrk="1" hangingPunct="1"/>
            <a:r>
              <a:rPr lang="en-US" smtClean="0"/>
              <a:t>Broadcast Routing</a:t>
            </a:r>
            <a:endParaRPr lang="en-US" smtClean="0"/>
          </a:p>
        </p:txBody>
      </p:sp>
      <p:sp>
        <p:nvSpPr>
          <p:cNvPr id="24582" name="Rectangle 3"/>
          <p:cNvSpPr>
            <a:spLocks noGrp="1" noChangeArrowheads="1"/>
          </p:cNvSpPr>
          <p:nvPr>
            <p:ph type="body" idx="1"/>
          </p:nvPr>
        </p:nvSpPr>
        <p:spPr/>
        <p:txBody>
          <a:bodyPr/>
          <a:lstStyle/>
          <a:p>
            <a:pPr marL="571500" indent="-571500" eaLnBrk="1" hangingPunct="1">
              <a:lnSpc>
                <a:spcPct val="90000"/>
              </a:lnSpc>
            </a:pPr>
            <a:r>
              <a:rPr lang="en-US" sz="1575" smtClean="0"/>
              <a:t>Sending a packed to all destinations simultaneously is called </a:t>
            </a:r>
            <a:r>
              <a:rPr lang="en-US" sz="1575" b="1" i="1" smtClean="0">
                <a:solidFill>
                  <a:schemeClr val="accent2"/>
                </a:solidFill>
              </a:rPr>
              <a:t>Broadcasting</a:t>
            </a:r>
            <a:r>
              <a:rPr lang="en-US" sz="1575" smtClean="0"/>
              <a:t>.</a:t>
            </a:r>
            <a:endParaRPr lang="en-US" sz="1575" smtClean="0"/>
          </a:p>
          <a:p>
            <a:pPr marL="967105" lvl="1" indent="-495300" eaLnBrk="1" hangingPunct="1">
              <a:lnSpc>
                <a:spcPct val="90000"/>
              </a:lnSpc>
            </a:pPr>
            <a:r>
              <a:rPr lang="en-US" sz="1500" smtClean="0"/>
              <a:t>Direct Method: Source sends a distinct packet to each destination routers in the subnet:</a:t>
            </a:r>
            <a:endParaRPr lang="en-US" sz="1500" smtClean="0"/>
          </a:p>
          <a:p>
            <a:pPr marL="1348105" lvl="2" indent="-438150" eaLnBrk="1" hangingPunct="1">
              <a:lnSpc>
                <a:spcPct val="90000"/>
              </a:lnSpc>
              <a:buFont typeface="Wingdings" panose="05000000000000000000" pitchFamily="2" charset="2"/>
              <a:buAutoNum type="arabicPeriod"/>
            </a:pPr>
            <a:r>
              <a:rPr lang="en-US" sz="1350" smtClean="0"/>
              <a:t>Wasteful of the bandwidth.</a:t>
            </a:r>
            <a:endParaRPr lang="en-US" sz="1350" smtClean="0"/>
          </a:p>
          <a:p>
            <a:pPr marL="1348105" lvl="2" indent="-438150" eaLnBrk="1" hangingPunct="1">
              <a:lnSpc>
                <a:spcPct val="90000"/>
              </a:lnSpc>
              <a:buFont typeface="Wingdings" panose="05000000000000000000" pitchFamily="2" charset="2"/>
              <a:buAutoNum type="arabicPeriod"/>
            </a:pPr>
            <a:r>
              <a:rPr lang="en-US" sz="1350" smtClean="0"/>
              <a:t>It requires source to have a list of all destinations.</a:t>
            </a:r>
            <a:endParaRPr lang="en-US" sz="1350" smtClean="0"/>
          </a:p>
          <a:p>
            <a:pPr marL="1348105" lvl="2" indent="-438150" eaLnBrk="1" hangingPunct="1">
              <a:lnSpc>
                <a:spcPct val="90000"/>
              </a:lnSpc>
            </a:pPr>
            <a:r>
              <a:rPr lang="en-US" sz="1350" smtClean="0"/>
              <a:t>In practice this may be the only feasible solution.</a:t>
            </a:r>
            <a:endParaRPr lang="en-US" sz="1350" smtClean="0"/>
          </a:p>
          <a:p>
            <a:pPr marL="967105" lvl="1" indent="-495300" eaLnBrk="1" hangingPunct="1">
              <a:lnSpc>
                <a:spcPct val="90000"/>
              </a:lnSpc>
            </a:pPr>
            <a:r>
              <a:rPr lang="en-US" sz="1500" smtClean="0"/>
              <a:t>Flooding:</a:t>
            </a:r>
            <a:endParaRPr lang="en-US" sz="1500" smtClean="0"/>
          </a:p>
          <a:p>
            <a:pPr marL="1348105" lvl="2" indent="-438150" eaLnBrk="1" hangingPunct="1">
              <a:lnSpc>
                <a:spcPct val="90000"/>
              </a:lnSpc>
            </a:pPr>
            <a:r>
              <a:rPr lang="en-US" sz="1350" smtClean="0"/>
              <a:t>Ordinarily ill suited for point-to-point communication:</a:t>
            </a:r>
            <a:endParaRPr lang="en-US" sz="1350" smtClean="0"/>
          </a:p>
          <a:p>
            <a:pPr lvl="3" eaLnBrk="1" hangingPunct="1">
              <a:lnSpc>
                <a:spcPct val="90000"/>
              </a:lnSpc>
            </a:pPr>
            <a:r>
              <a:rPr lang="en-US" sz="1200" smtClean="0"/>
              <a:t>Generates to many packets, and</a:t>
            </a:r>
            <a:endParaRPr lang="en-US" sz="1200" smtClean="0"/>
          </a:p>
          <a:p>
            <a:pPr lvl="3" eaLnBrk="1" hangingPunct="1">
              <a:lnSpc>
                <a:spcPct val="90000"/>
              </a:lnSpc>
            </a:pPr>
            <a:r>
              <a:rPr lang="en-US" sz="1200" smtClean="0"/>
              <a:t>Consumes to much bandwidth.</a:t>
            </a:r>
            <a:endParaRPr lang="en-US" sz="120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C8DB55DB-FD48-48F1-9BF5-F41C921B9BA5}" type="datetime4">
              <a:rPr lang="en-US" sz="900"/>
            </a:fld>
            <a:endParaRPr lang="en-US" sz="900"/>
          </a:p>
        </p:txBody>
      </p:sp>
      <p:sp>
        <p:nvSpPr>
          <p:cNvPr id="25603"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25604"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E134F4D1-A57B-4B5A-9A30-7C7AE7D5A7DC}" type="slidenum">
              <a:rPr lang="en-US" sz="900"/>
            </a:fld>
            <a:endParaRPr lang="en-US" sz="900"/>
          </a:p>
        </p:txBody>
      </p:sp>
      <p:sp>
        <p:nvSpPr>
          <p:cNvPr id="25605" name="Rectangle 2"/>
          <p:cNvSpPr>
            <a:spLocks noGrp="1" noChangeArrowheads="1"/>
          </p:cNvSpPr>
          <p:nvPr>
            <p:ph type="title"/>
          </p:nvPr>
        </p:nvSpPr>
        <p:spPr/>
        <p:txBody>
          <a:bodyPr/>
          <a:lstStyle/>
          <a:p>
            <a:pPr eaLnBrk="1" hangingPunct="1"/>
            <a:r>
              <a:rPr lang="en-US" smtClean="0"/>
              <a:t>Broadcast Routing (cont.)</a:t>
            </a:r>
            <a:endParaRPr lang="en-US" smtClean="0"/>
          </a:p>
        </p:txBody>
      </p:sp>
      <p:sp>
        <p:nvSpPr>
          <p:cNvPr id="25606" name="Rectangle 3"/>
          <p:cNvSpPr>
            <a:spLocks noGrp="1" noChangeArrowheads="1"/>
          </p:cNvSpPr>
          <p:nvPr>
            <p:ph type="body" idx="1"/>
          </p:nvPr>
        </p:nvSpPr>
        <p:spPr/>
        <p:txBody>
          <a:bodyPr/>
          <a:lstStyle/>
          <a:p>
            <a:pPr lvl="1" eaLnBrk="1" hangingPunct="1">
              <a:lnSpc>
                <a:spcPct val="90000"/>
              </a:lnSpc>
            </a:pPr>
            <a:r>
              <a:rPr lang="en-US" sz="1500" smtClean="0"/>
              <a:t>Multi-destination Routing</a:t>
            </a:r>
            <a:endParaRPr lang="en-US" sz="1500" smtClean="0"/>
          </a:p>
          <a:p>
            <a:pPr lvl="2" eaLnBrk="1" hangingPunct="1">
              <a:lnSpc>
                <a:spcPct val="90000"/>
              </a:lnSpc>
            </a:pPr>
            <a:r>
              <a:rPr lang="en-US" sz="1350" smtClean="0"/>
              <a:t>Each packets contains:</a:t>
            </a:r>
            <a:endParaRPr lang="en-US" sz="1350" smtClean="0"/>
          </a:p>
          <a:p>
            <a:pPr lvl="3" eaLnBrk="1" hangingPunct="1">
              <a:lnSpc>
                <a:spcPct val="90000"/>
              </a:lnSpc>
            </a:pPr>
            <a:r>
              <a:rPr lang="en-US" sz="1200" smtClean="0"/>
              <a:t>A list of designations, or</a:t>
            </a:r>
            <a:endParaRPr lang="en-US" sz="1200" smtClean="0"/>
          </a:p>
          <a:p>
            <a:pPr lvl="3" eaLnBrk="1" hangingPunct="1">
              <a:lnSpc>
                <a:spcPct val="90000"/>
              </a:lnSpc>
            </a:pPr>
            <a:r>
              <a:rPr lang="en-US" sz="1200" smtClean="0"/>
              <a:t>A bit map indicating the desired destinations.</a:t>
            </a:r>
            <a:endParaRPr lang="en-US" sz="1200" smtClean="0"/>
          </a:p>
          <a:p>
            <a:pPr lvl="2" eaLnBrk="1" hangingPunct="1">
              <a:lnSpc>
                <a:spcPct val="90000"/>
              </a:lnSpc>
            </a:pPr>
            <a:r>
              <a:rPr lang="en-US" sz="1350" smtClean="0"/>
              <a:t>When packet arrives at a router:</a:t>
            </a:r>
            <a:endParaRPr lang="en-US" sz="1350" smtClean="0"/>
          </a:p>
          <a:p>
            <a:pPr lvl="3" eaLnBrk="1" hangingPunct="1">
              <a:lnSpc>
                <a:spcPct val="90000"/>
              </a:lnSpc>
            </a:pPr>
            <a:r>
              <a:rPr lang="en-US" sz="1200" smtClean="0"/>
              <a:t>The router checks all the destinations to determine the set of output lines that will be needed.</a:t>
            </a:r>
            <a:endParaRPr lang="en-US" sz="1200" smtClean="0"/>
          </a:p>
          <a:p>
            <a:pPr lvl="3" eaLnBrk="1" hangingPunct="1">
              <a:lnSpc>
                <a:spcPct val="90000"/>
              </a:lnSpc>
            </a:pPr>
            <a:r>
              <a:rPr lang="en-US" sz="1200" smtClean="0"/>
              <a:t>Generates a new copy of the packed for each output line to be used and includes in each packet only those destinations that are to use the line.</a:t>
            </a:r>
            <a:endParaRPr lang="en-US" sz="1200" smtClean="0"/>
          </a:p>
          <a:p>
            <a:pPr lvl="3" eaLnBrk="1" hangingPunct="1">
              <a:lnSpc>
                <a:spcPct val="90000"/>
              </a:lnSpc>
            </a:pPr>
            <a:r>
              <a:rPr lang="en-US" sz="1200" smtClean="0"/>
              <a:t>After a sufficient number of hops, each packed will carry only one destination and can be treated as normal packet.</a:t>
            </a:r>
            <a:endParaRPr lang="en-US" sz="1200" smtClean="0"/>
          </a:p>
          <a:p>
            <a:pPr lvl="2" eaLnBrk="1" hangingPunct="1">
              <a:lnSpc>
                <a:spcPct val="90000"/>
              </a:lnSpc>
            </a:pPr>
            <a:r>
              <a:rPr lang="en-US" sz="1350" smtClean="0"/>
              <a:t>Multi-destination routing is like separately addressed packets, except that when several packets must follow the same rout, one of them pays full fare and the rest ride free.</a:t>
            </a:r>
            <a:endParaRPr lang="en-US" sz="135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F55CE12C-4603-4FBC-A60A-FDA37A4C15B3}" type="datetime4">
              <a:rPr lang="en-US" sz="900"/>
            </a:fld>
            <a:endParaRPr lang="en-US" sz="900"/>
          </a:p>
        </p:txBody>
      </p:sp>
      <p:sp>
        <p:nvSpPr>
          <p:cNvPr id="26627"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26628"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E781A91A-D8A8-4227-B405-0F44ABDB6DFC}" type="slidenum">
              <a:rPr lang="en-US" sz="900"/>
            </a:fld>
            <a:endParaRPr lang="en-US" sz="900"/>
          </a:p>
        </p:txBody>
      </p:sp>
      <p:sp>
        <p:nvSpPr>
          <p:cNvPr id="26629" name="Rectangle 2"/>
          <p:cNvSpPr>
            <a:spLocks noGrp="1" noChangeArrowheads="1"/>
          </p:cNvSpPr>
          <p:nvPr>
            <p:ph type="title"/>
          </p:nvPr>
        </p:nvSpPr>
        <p:spPr/>
        <p:txBody>
          <a:bodyPr/>
          <a:lstStyle/>
          <a:p>
            <a:pPr eaLnBrk="1" hangingPunct="1"/>
            <a:r>
              <a:rPr lang="en-US" smtClean="0"/>
              <a:t>Broadcast Routing (cont.)</a:t>
            </a:r>
            <a:endParaRPr lang="en-US" smtClean="0"/>
          </a:p>
        </p:txBody>
      </p:sp>
      <p:sp>
        <p:nvSpPr>
          <p:cNvPr id="26630" name="Rectangle 3"/>
          <p:cNvSpPr>
            <a:spLocks noGrp="1" noChangeArrowheads="1"/>
          </p:cNvSpPr>
          <p:nvPr>
            <p:ph type="body" idx="1"/>
          </p:nvPr>
        </p:nvSpPr>
        <p:spPr/>
        <p:txBody>
          <a:bodyPr/>
          <a:lstStyle/>
          <a:p>
            <a:pPr eaLnBrk="1" hangingPunct="1">
              <a:lnSpc>
                <a:spcPct val="90000"/>
              </a:lnSpc>
            </a:pPr>
            <a:r>
              <a:rPr lang="en-US" sz="1575" smtClean="0"/>
              <a:t>Spanning Tree:</a:t>
            </a:r>
            <a:endParaRPr lang="en-US" sz="1575" smtClean="0"/>
          </a:p>
          <a:p>
            <a:pPr lvl="1" eaLnBrk="1" hangingPunct="1">
              <a:lnSpc>
                <a:spcPct val="90000"/>
              </a:lnSpc>
            </a:pPr>
            <a:r>
              <a:rPr lang="en-US" sz="1500" smtClean="0"/>
              <a:t>It is a subset of the subnet that includes all routers but contains no loops.</a:t>
            </a:r>
            <a:endParaRPr lang="en-US" sz="1500" smtClean="0"/>
          </a:p>
          <a:p>
            <a:pPr lvl="1" eaLnBrk="1" hangingPunct="1">
              <a:lnSpc>
                <a:spcPct val="90000"/>
              </a:lnSpc>
            </a:pPr>
            <a:r>
              <a:rPr lang="en-US" sz="1500" smtClean="0"/>
              <a:t>Each router knows which of its lines belong to the spanning tree, it can copy an incoming broadcast packet onto all the spanning tree lines except the one it arrived on. </a:t>
            </a:r>
            <a:endParaRPr lang="en-US" sz="1500" smtClean="0"/>
          </a:p>
          <a:p>
            <a:pPr lvl="2" eaLnBrk="1" hangingPunct="1">
              <a:lnSpc>
                <a:spcPct val="90000"/>
              </a:lnSpc>
            </a:pPr>
            <a:r>
              <a:rPr lang="en-US" sz="1350" smtClean="0"/>
              <a:t>Makes excellent use of bandwidth (generates absolute minimum number of packets necessary to do the job)</a:t>
            </a:r>
            <a:endParaRPr lang="en-US" sz="1350" smtClean="0"/>
          </a:p>
          <a:p>
            <a:pPr lvl="2" eaLnBrk="1" hangingPunct="1">
              <a:lnSpc>
                <a:spcPct val="90000"/>
              </a:lnSpc>
            </a:pPr>
            <a:r>
              <a:rPr lang="en-US" sz="1350" smtClean="0"/>
              <a:t>Must have knowledge of some spanning tree for the method to be applicable. </a:t>
            </a:r>
            <a:endParaRPr lang="en-US" sz="1350" smtClean="0"/>
          </a:p>
          <a:p>
            <a:pPr lvl="3" eaLnBrk="1" hangingPunct="1">
              <a:lnSpc>
                <a:spcPct val="90000"/>
              </a:lnSpc>
            </a:pPr>
            <a:r>
              <a:rPr lang="en-US" sz="1200" smtClean="0"/>
              <a:t>Information available in some instances (e.g., link state routing)</a:t>
            </a:r>
            <a:endParaRPr lang="en-US" sz="1200" smtClean="0"/>
          </a:p>
          <a:p>
            <a:pPr lvl="3" eaLnBrk="1" hangingPunct="1">
              <a:lnSpc>
                <a:spcPct val="90000"/>
              </a:lnSpc>
            </a:pPr>
            <a:r>
              <a:rPr lang="en-US" sz="1200" smtClean="0"/>
              <a:t>Information not available (e.g., distance vector routing)</a:t>
            </a:r>
            <a:endParaRPr lang="en-US" sz="120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8F0B6B59-8654-438D-9B15-4E2A6A685AEF}" type="datetime4">
              <a:rPr lang="en-US" sz="900"/>
            </a:fld>
            <a:endParaRPr lang="en-US" sz="900"/>
          </a:p>
        </p:txBody>
      </p:sp>
      <p:sp>
        <p:nvSpPr>
          <p:cNvPr id="27651"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27652"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EDA4F3AF-8CD3-4C31-A4DC-9E3423560439}" type="slidenum">
              <a:rPr lang="en-US" sz="900"/>
            </a:fld>
            <a:endParaRPr lang="en-US" sz="900"/>
          </a:p>
        </p:txBody>
      </p:sp>
      <p:sp>
        <p:nvSpPr>
          <p:cNvPr id="27653" name="Rectangle 2"/>
          <p:cNvSpPr>
            <a:spLocks noGrp="1" noChangeArrowheads="1"/>
          </p:cNvSpPr>
          <p:nvPr>
            <p:ph type="title"/>
          </p:nvPr>
        </p:nvSpPr>
        <p:spPr/>
        <p:txBody>
          <a:bodyPr/>
          <a:lstStyle/>
          <a:p>
            <a:pPr eaLnBrk="1" hangingPunct="1"/>
            <a:r>
              <a:rPr lang="en-US" smtClean="0"/>
              <a:t>Broadcast Routing (cont.)</a:t>
            </a:r>
            <a:endParaRPr lang="en-US" smtClean="0"/>
          </a:p>
        </p:txBody>
      </p:sp>
      <p:sp>
        <p:nvSpPr>
          <p:cNvPr id="27654" name="Rectangle 3"/>
          <p:cNvSpPr>
            <a:spLocks noGrp="1" noChangeArrowheads="1"/>
          </p:cNvSpPr>
          <p:nvPr>
            <p:ph type="body" idx="1"/>
          </p:nvPr>
        </p:nvSpPr>
        <p:spPr/>
        <p:txBody>
          <a:bodyPr/>
          <a:lstStyle/>
          <a:p>
            <a:pPr eaLnBrk="1" hangingPunct="1">
              <a:lnSpc>
                <a:spcPct val="90000"/>
              </a:lnSpc>
            </a:pPr>
            <a:r>
              <a:rPr lang="en-US" sz="1950" smtClean="0"/>
              <a:t>Reverse Path Forwarding:</a:t>
            </a:r>
            <a:endParaRPr lang="en-US" sz="1950" smtClean="0"/>
          </a:p>
          <a:p>
            <a:pPr lvl="1" eaLnBrk="1" hangingPunct="1">
              <a:lnSpc>
                <a:spcPct val="90000"/>
              </a:lnSpc>
            </a:pPr>
            <a:r>
              <a:rPr lang="en-US" sz="1650" smtClean="0"/>
              <a:t>Router checks if the broadcast packet arrived on the line that is normally used for sending packets </a:t>
            </a:r>
            <a:r>
              <a:rPr lang="en-US" sz="1650" b="1" i="1" smtClean="0">
                <a:solidFill>
                  <a:schemeClr val="accent2"/>
                </a:solidFill>
              </a:rPr>
              <a:t>to</a:t>
            </a:r>
            <a:r>
              <a:rPr lang="en-US" sz="1650" smtClean="0"/>
              <a:t> the source of the broadcast.</a:t>
            </a:r>
            <a:endParaRPr lang="en-US" sz="1650" smtClean="0"/>
          </a:p>
          <a:p>
            <a:pPr lvl="1" eaLnBrk="1" hangingPunct="1">
              <a:lnSpc>
                <a:spcPct val="90000"/>
              </a:lnSpc>
            </a:pPr>
            <a:r>
              <a:rPr lang="en-US" sz="1650" smtClean="0"/>
              <a:t>If so, there is excellent chance that the broadcast packet itself followed the best route from the router and is therefore the first copy to arrive at the router. The router forwards copies of it onto all lines except the one it arrived on.</a:t>
            </a:r>
            <a:endParaRPr lang="en-US" sz="1650" smtClean="0"/>
          </a:p>
          <a:p>
            <a:pPr lvl="1" eaLnBrk="1" hangingPunct="1">
              <a:lnSpc>
                <a:spcPct val="90000"/>
              </a:lnSpc>
            </a:pPr>
            <a:r>
              <a:rPr lang="en-US" sz="1650" smtClean="0"/>
              <a:t>If the broadcast packet arrived on a line other than the preferred one for reaching the source, the packet is discarded as a likely duplicate.</a:t>
            </a:r>
            <a:endParaRPr lang="en-US" sz="1650" smtClean="0"/>
          </a:p>
          <a:p>
            <a:pPr lvl="1" eaLnBrk="1" hangingPunct="1">
              <a:lnSpc>
                <a:spcPct val="90000"/>
              </a:lnSpc>
            </a:pPr>
            <a:endParaRPr lang="en-US" sz="165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976EE3E5-E0A6-41DF-ADE7-004F0590E348}" type="datetime4">
              <a:rPr lang="en-US" sz="900"/>
            </a:fld>
            <a:endParaRPr lang="en-US" sz="900"/>
          </a:p>
        </p:txBody>
      </p:sp>
      <p:sp>
        <p:nvSpPr>
          <p:cNvPr id="28675"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28676"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980B53EF-27EE-432A-8B3C-2C9F1B1B057B}" type="slidenum">
              <a:rPr lang="en-US" sz="900"/>
            </a:fld>
            <a:endParaRPr lang="en-US" sz="900"/>
          </a:p>
        </p:txBody>
      </p:sp>
      <p:sp>
        <p:nvSpPr>
          <p:cNvPr id="28677" name="Rectangle 2"/>
          <p:cNvSpPr>
            <a:spLocks noGrp="1" noChangeArrowheads="1"/>
          </p:cNvSpPr>
          <p:nvPr>
            <p:ph type="title"/>
          </p:nvPr>
        </p:nvSpPr>
        <p:spPr/>
        <p:txBody>
          <a:bodyPr/>
          <a:lstStyle/>
          <a:p>
            <a:pPr eaLnBrk="1" hangingPunct="1"/>
            <a:r>
              <a:rPr lang="en-US" smtClean="0"/>
              <a:t>Broadcast Routing (cont.)</a:t>
            </a:r>
            <a:endParaRPr lang="en-US" smtClean="0"/>
          </a:p>
        </p:txBody>
      </p:sp>
      <p:sp>
        <p:nvSpPr>
          <p:cNvPr id="28678" name="Rectangle 3"/>
          <p:cNvSpPr>
            <a:spLocks noGrp="1" noChangeArrowheads="1"/>
          </p:cNvSpPr>
          <p:nvPr>
            <p:ph type="body" idx="1"/>
          </p:nvPr>
        </p:nvSpPr>
        <p:spPr/>
        <p:txBody>
          <a:bodyPr/>
          <a:lstStyle/>
          <a:p>
            <a:pPr eaLnBrk="1" hangingPunct="1"/>
            <a:r>
              <a:rPr lang="en-US" smtClean="0"/>
              <a:t>Example of Reverse path Forwarding</a:t>
            </a:r>
            <a:endParaRPr lang="en-US" smtClean="0"/>
          </a:p>
        </p:txBody>
      </p:sp>
      <p:sp>
        <p:nvSpPr>
          <p:cNvPr id="28679" name="Oval 5"/>
          <p:cNvSpPr>
            <a:spLocks noChangeArrowheads="1"/>
          </p:cNvSpPr>
          <p:nvPr/>
        </p:nvSpPr>
        <p:spPr bwMode="auto">
          <a:xfrm>
            <a:off x="1999800" y="234356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8680" name="Oval 6"/>
          <p:cNvSpPr>
            <a:spLocks noChangeArrowheads="1"/>
          </p:cNvSpPr>
          <p:nvPr/>
        </p:nvSpPr>
        <p:spPr bwMode="auto">
          <a:xfrm>
            <a:off x="1828320" y="268652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8681" name="Oval 7"/>
          <p:cNvSpPr>
            <a:spLocks noChangeArrowheads="1"/>
          </p:cNvSpPr>
          <p:nvPr/>
        </p:nvSpPr>
        <p:spPr bwMode="auto">
          <a:xfrm>
            <a:off x="1771160" y="320096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8682" name="Oval 8"/>
          <p:cNvSpPr>
            <a:spLocks noChangeArrowheads="1"/>
          </p:cNvSpPr>
          <p:nvPr/>
        </p:nvSpPr>
        <p:spPr bwMode="auto">
          <a:xfrm>
            <a:off x="1999800" y="371540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8683" name="Oval 9"/>
          <p:cNvSpPr>
            <a:spLocks noChangeArrowheads="1"/>
          </p:cNvSpPr>
          <p:nvPr/>
        </p:nvSpPr>
        <p:spPr bwMode="auto">
          <a:xfrm>
            <a:off x="2628560" y="400120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8684" name="Oval 10"/>
          <p:cNvSpPr>
            <a:spLocks noChangeArrowheads="1"/>
          </p:cNvSpPr>
          <p:nvPr/>
        </p:nvSpPr>
        <p:spPr bwMode="auto">
          <a:xfrm>
            <a:off x="2399920" y="337244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8685" name="Oval 11"/>
          <p:cNvSpPr>
            <a:spLocks noChangeArrowheads="1"/>
          </p:cNvSpPr>
          <p:nvPr/>
        </p:nvSpPr>
        <p:spPr bwMode="auto">
          <a:xfrm>
            <a:off x="2857200" y="360108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8686" name="Oval 12"/>
          <p:cNvSpPr>
            <a:spLocks noChangeArrowheads="1"/>
          </p:cNvSpPr>
          <p:nvPr/>
        </p:nvSpPr>
        <p:spPr bwMode="auto">
          <a:xfrm>
            <a:off x="2685720" y="291516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8687" name="Oval 13"/>
          <p:cNvSpPr>
            <a:spLocks noChangeArrowheads="1"/>
          </p:cNvSpPr>
          <p:nvPr/>
        </p:nvSpPr>
        <p:spPr bwMode="auto">
          <a:xfrm>
            <a:off x="3485960" y="360108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8688" name="Oval 14"/>
          <p:cNvSpPr>
            <a:spLocks noChangeArrowheads="1"/>
          </p:cNvSpPr>
          <p:nvPr/>
        </p:nvSpPr>
        <p:spPr bwMode="auto">
          <a:xfrm>
            <a:off x="3657440" y="314380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8689" name="Oval 15"/>
          <p:cNvSpPr>
            <a:spLocks noChangeArrowheads="1"/>
          </p:cNvSpPr>
          <p:nvPr/>
        </p:nvSpPr>
        <p:spPr bwMode="auto">
          <a:xfrm>
            <a:off x="3714600" y="285800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8690" name="Oval 16"/>
          <p:cNvSpPr>
            <a:spLocks noChangeArrowheads="1"/>
          </p:cNvSpPr>
          <p:nvPr/>
        </p:nvSpPr>
        <p:spPr bwMode="auto">
          <a:xfrm>
            <a:off x="3657440" y="245788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8691" name="Oval 17"/>
          <p:cNvSpPr>
            <a:spLocks noChangeArrowheads="1"/>
          </p:cNvSpPr>
          <p:nvPr/>
        </p:nvSpPr>
        <p:spPr bwMode="auto">
          <a:xfrm>
            <a:off x="3200160" y="217208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8692" name="Oval 18"/>
          <p:cNvSpPr>
            <a:spLocks noChangeArrowheads="1"/>
          </p:cNvSpPr>
          <p:nvPr/>
        </p:nvSpPr>
        <p:spPr bwMode="auto">
          <a:xfrm>
            <a:off x="2742880" y="217208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8693" name="Oval 19"/>
          <p:cNvSpPr>
            <a:spLocks noChangeArrowheads="1"/>
          </p:cNvSpPr>
          <p:nvPr/>
        </p:nvSpPr>
        <p:spPr bwMode="auto">
          <a:xfrm>
            <a:off x="3085840" y="257220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8694" name="Text Box 20"/>
          <p:cNvSpPr txBox="1">
            <a:spLocks noChangeArrowheads="1"/>
          </p:cNvSpPr>
          <p:nvPr/>
        </p:nvSpPr>
        <p:spPr bwMode="auto">
          <a:xfrm>
            <a:off x="1828320" y="222924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A</a:t>
            </a:r>
            <a:endParaRPr lang="en-US" sz="900"/>
          </a:p>
        </p:txBody>
      </p:sp>
      <p:cxnSp>
        <p:nvCxnSpPr>
          <p:cNvPr id="28695" name="AutoShape 21"/>
          <p:cNvCxnSpPr>
            <a:cxnSpLocks noChangeShapeType="1"/>
            <a:stCxn id="28679" idx="6"/>
            <a:endCxn id="28693" idx="2"/>
          </p:cNvCxnSpPr>
          <p:nvPr/>
        </p:nvCxnSpPr>
        <p:spPr bwMode="auto">
          <a:xfrm>
            <a:off x="2114120" y="2400720"/>
            <a:ext cx="971720" cy="22864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6" name="AutoShape 22"/>
          <p:cNvCxnSpPr>
            <a:cxnSpLocks noChangeShapeType="1"/>
            <a:stCxn id="28679" idx="3"/>
            <a:endCxn id="28680" idx="0"/>
          </p:cNvCxnSpPr>
          <p:nvPr/>
        </p:nvCxnSpPr>
        <p:spPr bwMode="auto">
          <a:xfrm flipH="1">
            <a:off x="1885480" y="2441208"/>
            <a:ext cx="130992" cy="24531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7" name="AutoShape 23"/>
          <p:cNvCxnSpPr>
            <a:cxnSpLocks noChangeShapeType="1"/>
            <a:stCxn id="28681" idx="0"/>
            <a:endCxn id="28680" idx="3"/>
          </p:cNvCxnSpPr>
          <p:nvPr/>
        </p:nvCxnSpPr>
        <p:spPr bwMode="auto">
          <a:xfrm flipV="1">
            <a:off x="1828320" y="2784168"/>
            <a:ext cx="16672" cy="41679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8" name="AutoShape 24"/>
          <p:cNvCxnSpPr>
            <a:cxnSpLocks noChangeShapeType="1"/>
            <a:stCxn id="28681" idx="4"/>
            <a:endCxn id="28682" idx="0"/>
          </p:cNvCxnSpPr>
          <p:nvPr/>
        </p:nvCxnSpPr>
        <p:spPr bwMode="auto">
          <a:xfrm>
            <a:off x="1828320" y="3315280"/>
            <a:ext cx="228640" cy="40012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9" name="AutoShape 25"/>
          <p:cNvCxnSpPr>
            <a:cxnSpLocks noChangeShapeType="1"/>
            <a:stCxn id="28682" idx="5"/>
            <a:endCxn id="28683" idx="1"/>
          </p:cNvCxnSpPr>
          <p:nvPr/>
        </p:nvCxnSpPr>
        <p:spPr bwMode="auto">
          <a:xfrm>
            <a:off x="2097448" y="3813048"/>
            <a:ext cx="547783" cy="20482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00" name="AutoShape 26"/>
          <p:cNvCxnSpPr>
            <a:cxnSpLocks noChangeShapeType="1"/>
            <a:stCxn id="28685" idx="4"/>
            <a:endCxn id="28683" idx="7"/>
          </p:cNvCxnSpPr>
          <p:nvPr/>
        </p:nvCxnSpPr>
        <p:spPr bwMode="auto">
          <a:xfrm flipH="1">
            <a:off x="2726208" y="3715400"/>
            <a:ext cx="188152" cy="3024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01" name="AutoShape 27"/>
          <p:cNvCxnSpPr>
            <a:cxnSpLocks noChangeShapeType="1"/>
            <a:stCxn id="28685" idx="6"/>
            <a:endCxn id="28687" idx="2"/>
          </p:cNvCxnSpPr>
          <p:nvPr/>
        </p:nvCxnSpPr>
        <p:spPr bwMode="auto">
          <a:xfrm>
            <a:off x="2971520" y="3658240"/>
            <a:ext cx="514440" cy="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02" name="AutoShape 28"/>
          <p:cNvCxnSpPr>
            <a:cxnSpLocks noChangeShapeType="1"/>
            <a:stCxn id="28688" idx="4"/>
            <a:endCxn id="28687" idx="0"/>
          </p:cNvCxnSpPr>
          <p:nvPr/>
        </p:nvCxnSpPr>
        <p:spPr bwMode="auto">
          <a:xfrm flipH="1">
            <a:off x="3543120" y="3258120"/>
            <a:ext cx="171480" cy="34296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03" name="AutoShape 29"/>
          <p:cNvCxnSpPr>
            <a:cxnSpLocks noChangeShapeType="1"/>
            <a:stCxn id="28689" idx="4"/>
            <a:endCxn id="28688" idx="0"/>
          </p:cNvCxnSpPr>
          <p:nvPr/>
        </p:nvCxnSpPr>
        <p:spPr bwMode="auto">
          <a:xfrm flipH="1">
            <a:off x="3714600" y="2972320"/>
            <a:ext cx="57160" cy="1714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04" name="AutoShape 30"/>
          <p:cNvCxnSpPr>
            <a:cxnSpLocks noChangeShapeType="1"/>
            <a:stCxn id="28690" idx="4"/>
            <a:endCxn id="28689" idx="0"/>
          </p:cNvCxnSpPr>
          <p:nvPr/>
        </p:nvCxnSpPr>
        <p:spPr bwMode="auto">
          <a:xfrm>
            <a:off x="3714600" y="2572200"/>
            <a:ext cx="57160" cy="2858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05" name="AutoShape 31"/>
          <p:cNvCxnSpPr>
            <a:cxnSpLocks noChangeShapeType="1"/>
            <a:stCxn id="28691" idx="5"/>
            <a:endCxn id="28690" idx="1"/>
          </p:cNvCxnSpPr>
          <p:nvPr/>
        </p:nvCxnSpPr>
        <p:spPr bwMode="auto">
          <a:xfrm>
            <a:off x="3297808" y="2269728"/>
            <a:ext cx="376303" cy="20482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06" name="AutoShape 32"/>
          <p:cNvCxnSpPr>
            <a:cxnSpLocks noChangeShapeType="1"/>
            <a:stCxn id="28691" idx="2"/>
            <a:endCxn id="28692" idx="6"/>
          </p:cNvCxnSpPr>
          <p:nvPr/>
        </p:nvCxnSpPr>
        <p:spPr bwMode="auto">
          <a:xfrm flipH="1">
            <a:off x="2857200" y="2229240"/>
            <a:ext cx="342960" cy="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07" name="AutoShape 33"/>
          <p:cNvCxnSpPr>
            <a:cxnSpLocks noChangeShapeType="1"/>
            <a:stCxn id="28684" idx="0"/>
            <a:endCxn id="28692" idx="4"/>
          </p:cNvCxnSpPr>
          <p:nvPr/>
        </p:nvCxnSpPr>
        <p:spPr bwMode="auto">
          <a:xfrm flipV="1">
            <a:off x="2457080" y="2286400"/>
            <a:ext cx="342960" cy="108604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08" name="AutoShape 34"/>
          <p:cNvCxnSpPr>
            <a:cxnSpLocks noChangeShapeType="1"/>
            <a:stCxn id="28684" idx="3"/>
            <a:endCxn id="28682" idx="7"/>
          </p:cNvCxnSpPr>
          <p:nvPr/>
        </p:nvCxnSpPr>
        <p:spPr bwMode="auto">
          <a:xfrm flipH="1">
            <a:off x="2097448" y="3470088"/>
            <a:ext cx="319143" cy="26198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09" name="AutoShape 35"/>
          <p:cNvCxnSpPr>
            <a:cxnSpLocks noChangeShapeType="1"/>
            <a:stCxn id="28686" idx="4"/>
            <a:endCxn id="28685" idx="0"/>
          </p:cNvCxnSpPr>
          <p:nvPr/>
        </p:nvCxnSpPr>
        <p:spPr bwMode="auto">
          <a:xfrm>
            <a:off x="2742880" y="3029480"/>
            <a:ext cx="171480" cy="5716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10" name="AutoShape 36"/>
          <p:cNvCxnSpPr>
            <a:cxnSpLocks noChangeShapeType="1"/>
            <a:stCxn id="28681" idx="6"/>
            <a:endCxn id="28686" idx="3"/>
          </p:cNvCxnSpPr>
          <p:nvPr/>
        </p:nvCxnSpPr>
        <p:spPr bwMode="auto">
          <a:xfrm flipV="1">
            <a:off x="1885480" y="3012808"/>
            <a:ext cx="816912" cy="24531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11" name="AutoShape 37"/>
          <p:cNvCxnSpPr>
            <a:cxnSpLocks noChangeShapeType="1"/>
            <a:stCxn id="28686" idx="6"/>
            <a:endCxn id="28688" idx="1"/>
          </p:cNvCxnSpPr>
          <p:nvPr/>
        </p:nvCxnSpPr>
        <p:spPr bwMode="auto">
          <a:xfrm>
            <a:off x="2800040" y="2972320"/>
            <a:ext cx="874072" cy="18815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12" name="AutoShape 38"/>
          <p:cNvCxnSpPr>
            <a:cxnSpLocks noChangeShapeType="1"/>
            <a:stCxn id="28686" idx="6"/>
            <a:endCxn id="28693" idx="3"/>
          </p:cNvCxnSpPr>
          <p:nvPr/>
        </p:nvCxnSpPr>
        <p:spPr bwMode="auto">
          <a:xfrm flipV="1">
            <a:off x="2800040" y="2669848"/>
            <a:ext cx="302472" cy="3024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13" name="AutoShape 39"/>
          <p:cNvCxnSpPr>
            <a:cxnSpLocks noChangeShapeType="1"/>
            <a:stCxn id="28693" idx="7"/>
            <a:endCxn id="28690" idx="4"/>
          </p:cNvCxnSpPr>
          <p:nvPr/>
        </p:nvCxnSpPr>
        <p:spPr bwMode="auto">
          <a:xfrm flipV="1">
            <a:off x="3183488" y="2572200"/>
            <a:ext cx="531112" cy="166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714" name="Text Box 40"/>
          <p:cNvSpPr txBox="1">
            <a:spLocks noChangeArrowheads="1"/>
          </p:cNvSpPr>
          <p:nvPr/>
        </p:nvSpPr>
        <p:spPr bwMode="auto">
          <a:xfrm>
            <a:off x="2628560" y="200060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B</a:t>
            </a:r>
            <a:endParaRPr lang="en-US" sz="900"/>
          </a:p>
        </p:txBody>
      </p:sp>
      <p:sp>
        <p:nvSpPr>
          <p:cNvPr id="28715" name="Text Box 41"/>
          <p:cNvSpPr txBox="1">
            <a:spLocks noChangeArrowheads="1"/>
          </p:cNvSpPr>
          <p:nvPr/>
        </p:nvSpPr>
        <p:spPr bwMode="auto">
          <a:xfrm>
            <a:off x="3143000" y="200060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C</a:t>
            </a:r>
            <a:endParaRPr lang="en-US" sz="900"/>
          </a:p>
        </p:txBody>
      </p:sp>
      <p:sp>
        <p:nvSpPr>
          <p:cNvPr id="28716" name="Text Box 42"/>
          <p:cNvSpPr txBox="1">
            <a:spLocks noChangeArrowheads="1"/>
          </p:cNvSpPr>
          <p:nvPr/>
        </p:nvSpPr>
        <p:spPr bwMode="auto">
          <a:xfrm>
            <a:off x="3714600" y="228640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D</a:t>
            </a:r>
            <a:endParaRPr lang="en-US" sz="900"/>
          </a:p>
        </p:txBody>
      </p:sp>
      <p:sp>
        <p:nvSpPr>
          <p:cNvPr id="28717" name="Text Box 43"/>
          <p:cNvSpPr txBox="1">
            <a:spLocks noChangeArrowheads="1"/>
          </p:cNvSpPr>
          <p:nvPr/>
        </p:nvSpPr>
        <p:spPr bwMode="auto">
          <a:xfrm>
            <a:off x="3771760" y="274368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G</a:t>
            </a:r>
            <a:endParaRPr lang="en-US" sz="900"/>
          </a:p>
        </p:txBody>
      </p:sp>
      <p:sp>
        <p:nvSpPr>
          <p:cNvPr id="28718" name="Text Box 44"/>
          <p:cNvSpPr txBox="1">
            <a:spLocks noChangeArrowheads="1"/>
          </p:cNvSpPr>
          <p:nvPr/>
        </p:nvSpPr>
        <p:spPr bwMode="auto">
          <a:xfrm>
            <a:off x="3771760" y="308664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J</a:t>
            </a:r>
            <a:endParaRPr lang="en-US" sz="900"/>
          </a:p>
        </p:txBody>
      </p:sp>
      <p:sp>
        <p:nvSpPr>
          <p:cNvPr id="28719" name="Text Box 45"/>
          <p:cNvSpPr txBox="1">
            <a:spLocks noChangeArrowheads="1"/>
          </p:cNvSpPr>
          <p:nvPr/>
        </p:nvSpPr>
        <p:spPr bwMode="auto">
          <a:xfrm>
            <a:off x="3600280" y="354392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O</a:t>
            </a:r>
            <a:endParaRPr lang="en-US" sz="900"/>
          </a:p>
        </p:txBody>
      </p:sp>
      <p:sp>
        <p:nvSpPr>
          <p:cNvPr id="28720" name="Text Box 46"/>
          <p:cNvSpPr txBox="1">
            <a:spLocks noChangeArrowheads="1"/>
          </p:cNvSpPr>
          <p:nvPr/>
        </p:nvSpPr>
        <p:spPr bwMode="auto">
          <a:xfrm>
            <a:off x="2685720" y="405836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M</a:t>
            </a:r>
            <a:endParaRPr lang="en-US" sz="900"/>
          </a:p>
        </p:txBody>
      </p:sp>
      <p:sp>
        <p:nvSpPr>
          <p:cNvPr id="28721" name="Text Box 47"/>
          <p:cNvSpPr txBox="1">
            <a:spLocks noChangeArrowheads="1"/>
          </p:cNvSpPr>
          <p:nvPr/>
        </p:nvSpPr>
        <p:spPr bwMode="auto">
          <a:xfrm>
            <a:off x="2914360" y="348676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N</a:t>
            </a:r>
            <a:endParaRPr lang="en-US" sz="900"/>
          </a:p>
        </p:txBody>
      </p:sp>
      <p:sp>
        <p:nvSpPr>
          <p:cNvPr id="28722" name="Text Box 48"/>
          <p:cNvSpPr txBox="1">
            <a:spLocks noChangeArrowheads="1"/>
          </p:cNvSpPr>
          <p:nvPr/>
        </p:nvSpPr>
        <p:spPr bwMode="auto">
          <a:xfrm>
            <a:off x="2457080" y="331528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L</a:t>
            </a:r>
            <a:endParaRPr lang="en-US" sz="900"/>
          </a:p>
        </p:txBody>
      </p:sp>
      <p:sp>
        <p:nvSpPr>
          <p:cNvPr id="28723" name="Text Box 49"/>
          <p:cNvSpPr txBox="1">
            <a:spLocks noChangeArrowheads="1"/>
          </p:cNvSpPr>
          <p:nvPr/>
        </p:nvSpPr>
        <p:spPr bwMode="auto">
          <a:xfrm>
            <a:off x="1828320" y="371540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K</a:t>
            </a:r>
            <a:endParaRPr lang="en-US" sz="900"/>
          </a:p>
        </p:txBody>
      </p:sp>
      <p:sp>
        <p:nvSpPr>
          <p:cNvPr id="28724" name="Text Box 50"/>
          <p:cNvSpPr txBox="1">
            <a:spLocks noChangeArrowheads="1"/>
          </p:cNvSpPr>
          <p:nvPr/>
        </p:nvSpPr>
        <p:spPr bwMode="auto">
          <a:xfrm>
            <a:off x="1542520" y="320096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H</a:t>
            </a:r>
            <a:endParaRPr lang="en-US" sz="900"/>
          </a:p>
        </p:txBody>
      </p:sp>
      <p:sp>
        <p:nvSpPr>
          <p:cNvPr id="28725" name="Text Box 51"/>
          <p:cNvSpPr txBox="1">
            <a:spLocks noChangeArrowheads="1"/>
          </p:cNvSpPr>
          <p:nvPr/>
        </p:nvSpPr>
        <p:spPr bwMode="auto">
          <a:xfrm>
            <a:off x="1599680" y="262936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E</a:t>
            </a:r>
            <a:endParaRPr lang="en-US" sz="900"/>
          </a:p>
        </p:txBody>
      </p:sp>
      <p:sp>
        <p:nvSpPr>
          <p:cNvPr id="28726" name="Text Box 52"/>
          <p:cNvSpPr txBox="1">
            <a:spLocks noChangeArrowheads="1"/>
          </p:cNvSpPr>
          <p:nvPr/>
        </p:nvSpPr>
        <p:spPr bwMode="auto">
          <a:xfrm>
            <a:off x="2685720" y="274368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I</a:t>
            </a:r>
            <a:endParaRPr lang="en-US" sz="900"/>
          </a:p>
        </p:txBody>
      </p:sp>
      <p:sp>
        <p:nvSpPr>
          <p:cNvPr id="28727" name="Text Box 53"/>
          <p:cNvSpPr txBox="1">
            <a:spLocks noChangeArrowheads="1"/>
          </p:cNvSpPr>
          <p:nvPr/>
        </p:nvSpPr>
        <p:spPr bwMode="auto">
          <a:xfrm>
            <a:off x="2971520" y="240072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F</a:t>
            </a:r>
            <a:endParaRPr lang="en-US" sz="900"/>
          </a:p>
        </p:txBody>
      </p:sp>
      <p:sp>
        <p:nvSpPr>
          <p:cNvPr id="28728" name="Oval 54"/>
          <p:cNvSpPr>
            <a:spLocks noChangeArrowheads="1"/>
          </p:cNvSpPr>
          <p:nvPr/>
        </p:nvSpPr>
        <p:spPr bwMode="auto">
          <a:xfrm>
            <a:off x="5143600" y="222924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8729" name="Oval 55"/>
          <p:cNvSpPr>
            <a:spLocks noChangeArrowheads="1"/>
          </p:cNvSpPr>
          <p:nvPr/>
        </p:nvSpPr>
        <p:spPr bwMode="auto">
          <a:xfrm>
            <a:off x="4972120" y="257220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8730" name="Oval 56"/>
          <p:cNvSpPr>
            <a:spLocks noChangeArrowheads="1"/>
          </p:cNvSpPr>
          <p:nvPr/>
        </p:nvSpPr>
        <p:spPr bwMode="auto">
          <a:xfrm>
            <a:off x="4914960" y="308664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8731" name="Oval 57"/>
          <p:cNvSpPr>
            <a:spLocks noChangeArrowheads="1"/>
          </p:cNvSpPr>
          <p:nvPr/>
        </p:nvSpPr>
        <p:spPr bwMode="auto">
          <a:xfrm>
            <a:off x="5143600" y="360108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8732" name="Oval 58"/>
          <p:cNvSpPr>
            <a:spLocks noChangeArrowheads="1"/>
          </p:cNvSpPr>
          <p:nvPr/>
        </p:nvSpPr>
        <p:spPr bwMode="auto">
          <a:xfrm>
            <a:off x="5772360" y="388688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8733" name="Oval 59"/>
          <p:cNvSpPr>
            <a:spLocks noChangeArrowheads="1"/>
          </p:cNvSpPr>
          <p:nvPr/>
        </p:nvSpPr>
        <p:spPr bwMode="auto">
          <a:xfrm>
            <a:off x="5543720" y="325812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8734" name="Oval 60"/>
          <p:cNvSpPr>
            <a:spLocks noChangeArrowheads="1"/>
          </p:cNvSpPr>
          <p:nvPr/>
        </p:nvSpPr>
        <p:spPr bwMode="auto">
          <a:xfrm>
            <a:off x="6001000" y="348676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8735" name="Oval 61"/>
          <p:cNvSpPr>
            <a:spLocks noChangeArrowheads="1"/>
          </p:cNvSpPr>
          <p:nvPr/>
        </p:nvSpPr>
        <p:spPr bwMode="auto">
          <a:xfrm>
            <a:off x="5829520" y="280084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8736" name="Oval 62"/>
          <p:cNvSpPr>
            <a:spLocks noChangeArrowheads="1"/>
          </p:cNvSpPr>
          <p:nvPr/>
        </p:nvSpPr>
        <p:spPr bwMode="auto">
          <a:xfrm>
            <a:off x="6629760" y="348676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8737" name="Oval 63"/>
          <p:cNvSpPr>
            <a:spLocks noChangeArrowheads="1"/>
          </p:cNvSpPr>
          <p:nvPr/>
        </p:nvSpPr>
        <p:spPr bwMode="auto">
          <a:xfrm>
            <a:off x="6801240" y="302948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8738" name="Oval 64"/>
          <p:cNvSpPr>
            <a:spLocks noChangeArrowheads="1"/>
          </p:cNvSpPr>
          <p:nvPr/>
        </p:nvSpPr>
        <p:spPr bwMode="auto">
          <a:xfrm>
            <a:off x="6858400" y="274368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8739" name="Oval 65"/>
          <p:cNvSpPr>
            <a:spLocks noChangeArrowheads="1"/>
          </p:cNvSpPr>
          <p:nvPr/>
        </p:nvSpPr>
        <p:spPr bwMode="auto">
          <a:xfrm>
            <a:off x="6801240" y="234356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8740" name="Oval 66"/>
          <p:cNvSpPr>
            <a:spLocks noChangeArrowheads="1"/>
          </p:cNvSpPr>
          <p:nvPr/>
        </p:nvSpPr>
        <p:spPr bwMode="auto">
          <a:xfrm>
            <a:off x="6343960" y="205776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8741" name="Oval 67"/>
          <p:cNvSpPr>
            <a:spLocks noChangeArrowheads="1"/>
          </p:cNvSpPr>
          <p:nvPr/>
        </p:nvSpPr>
        <p:spPr bwMode="auto">
          <a:xfrm>
            <a:off x="5886680" y="205776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8742" name="Oval 68"/>
          <p:cNvSpPr>
            <a:spLocks noChangeArrowheads="1"/>
          </p:cNvSpPr>
          <p:nvPr/>
        </p:nvSpPr>
        <p:spPr bwMode="auto">
          <a:xfrm>
            <a:off x="6229640" y="2457880"/>
            <a:ext cx="114320" cy="11432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28743" name="Text Box 69"/>
          <p:cNvSpPr txBox="1">
            <a:spLocks noChangeArrowheads="1"/>
          </p:cNvSpPr>
          <p:nvPr/>
        </p:nvSpPr>
        <p:spPr bwMode="auto">
          <a:xfrm>
            <a:off x="4972120" y="211492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A</a:t>
            </a:r>
            <a:endParaRPr lang="en-US" sz="900"/>
          </a:p>
        </p:txBody>
      </p:sp>
      <p:cxnSp>
        <p:nvCxnSpPr>
          <p:cNvPr id="28744" name="AutoShape 70"/>
          <p:cNvCxnSpPr>
            <a:cxnSpLocks noChangeShapeType="1"/>
            <a:stCxn id="28728" idx="6"/>
            <a:endCxn id="28742" idx="2"/>
          </p:cNvCxnSpPr>
          <p:nvPr/>
        </p:nvCxnSpPr>
        <p:spPr bwMode="auto">
          <a:xfrm>
            <a:off x="5257920" y="2286400"/>
            <a:ext cx="971720" cy="22864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45" name="AutoShape 71"/>
          <p:cNvCxnSpPr>
            <a:cxnSpLocks noChangeShapeType="1"/>
            <a:stCxn id="28728" idx="3"/>
            <a:endCxn id="28729" idx="0"/>
          </p:cNvCxnSpPr>
          <p:nvPr/>
        </p:nvCxnSpPr>
        <p:spPr bwMode="auto">
          <a:xfrm flipH="1">
            <a:off x="5029280" y="2326888"/>
            <a:ext cx="130992" cy="24531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46" name="AutoShape 74"/>
          <p:cNvCxnSpPr>
            <a:cxnSpLocks noChangeShapeType="1"/>
            <a:stCxn id="28731" idx="5"/>
            <a:endCxn id="28732" idx="1"/>
          </p:cNvCxnSpPr>
          <p:nvPr/>
        </p:nvCxnSpPr>
        <p:spPr bwMode="auto">
          <a:xfrm>
            <a:off x="5241248" y="3698728"/>
            <a:ext cx="547783" cy="20482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47" name="AutoShape 75"/>
          <p:cNvCxnSpPr>
            <a:cxnSpLocks noChangeShapeType="1"/>
            <a:stCxn id="28734" idx="4"/>
            <a:endCxn id="28732" idx="7"/>
          </p:cNvCxnSpPr>
          <p:nvPr/>
        </p:nvCxnSpPr>
        <p:spPr bwMode="auto">
          <a:xfrm flipH="1">
            <a:off x="5870008" y="3601080"/>
            <a:ext cx="188152" cy="3024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48" name="AutoShape 77"/>
          <p:cNvCxnSpPr>
            <a:cxnSpLocks noChangeShapeType="1"/>
            <a:stCxn id="28737" idx="4"/>
            <a:endCxn id="28736" idx="0"/>
          </p:cNvCxnSpPr>
          <p:nvPr/>
        </p:nvCxnSpPr>
        <p:spPr bwMode="auto">
          <a:xfrm flipH="1">
            <a:off x="6686920" y="3143800"/>
            <a:ext cx="171480" cy="34296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49" name="AutoShape 78"/>
          <p:cNvCxnSpPr>
            <a:cxnSpLocks noChangeShapeType="1"/>
            <a:stCxn id="28738" idx="4"/>
            <a:endCxn id="28737" idx="0"/>
          </p:cNvCxnSpPr>
          <p:nvPr/>
        </p:nvCxnSpPr>
        <p:spPr bwMode="auto">
          <a:xfrm flipH="1">
            <a:off x="6858400" y="2858000"/>
            <a:ext cx="57160" cy="1714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50" name="AutoShape 80"/>
          <p:cNvCxnSpPr>
            <a:cxnSpLocks noChangeShapeType="1"/>
            <a:stCxn id="28740" idx="5"/>
            <a:endCxn id="28739" idx="1"/>
          </p:cNvCxnSpPr>
          <p:nvPr/>
        </p:nvCxnSpPr>
        <p:spPr bwMode="auto">
          <a:xfrm>
            <a:off x="6441608" y="2155408"/>
            <a:ext cx="376303" cy="20482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51" name="AutoShape 81"/>
          <p:cNvCxnSpPr>
            <a:cxnSpLocks noChangeShapeType="1"/>
            <a:stCxn id="28740" idx="2"/>
            <a:endCxn id="28741" idx="6"/>
          </p:cNvCxnSpPr>
          <p:nvPr/>
        </p:nvCxnSpPr>
        <p:spPr bwMode="auto">
          <a:xfrm flipH="1">
            <a:off x="6001000" y="2114920"/>
            <a:ext cx="342960" cy="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52" name="AutoShape 83"/>
          <p:cNvCxnSpPr>
            <a:cxnSpLocks noChangeShapeType="1"/>
            <a:stCxn id="28733" idx="3"/>
            <a:endCxn id="28731" idx="7"/>
          </p:cNvCxnSpPr>
          <p:nvPr/>
        </p:nvCxnSpPr>
        <p:spPr bwMode="auto">
          <a:xfrm flipH="1">
            <a:off x="5241248" y="3355768"/>
            <a:ext cx="319143" cy="26198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53" name="AutoShape 84"/>
          <p:cNvCxnSpPr>
            <a:cxnSpLocks noChangeShapeType="1"/>
            <a:stCxn id="28735" idx="4"/>
            <a:endCxn id="28734" idx="0"/>
          </p:cNvCxnSpPr>
          <p:nvPr/>
        </p:nvCxnSpPr>
        <p:spPr bwMode="auto">
          <a:xfrm>
            <a:off x="5886680" y="2915160"/>
            <a:ext cx="171480" cy="5716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54" name="AutoShape 85"/>
          <p:cNvCxnSpPr>
            <a:cxnSpLocks noChangeShapeType="1"/>
            <a:stCxn id="28730" idx="6"/>
            <a:endCxn id="28735" idx="3"/>
          </p:cNvCxnSpPr>
          <p:nvPr/>
        </p:nvCxnSpPr>
        <p:spPr bwMode="auto">
          <a:xfrm flipV="1">
            <a:off x="5029280" y="2898488"/>
            <a:ext cx="816912" cy="24531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55" name="AutoShape 86"/>
          <p:cNvCxnSpPr>
            <a:cxnSpLocks noChangeShapeType="1"/>
            <a:stCxn id="28735" idx="6"/>
            <a:endCxn id="28737" idx="1"/>
          </p:cNvCxnSpPr>
          <p:nvPr/>
        </p:nvCxnSpPr>
        <p:spPr bwMode="auto">
          <a:xfrm>
            <a:off x="5943840" y="2858000"/>
            <a:ext cx="874072" cy="18815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56" name="AutoShape 87"/>
          <p:cNvCxnSpPr>
            <a:cxnSpLocks noChangeShapeType="1"/>
            <a:stCxn id="28735" idx="6"/>
            <a:endCxn id="28742" idx="3"/>
          </p:cNvCxnSpPr>
          <p:nvPr/>
        </p:nvCxnSpPr>
        <p:spPr bwMode="auto">
          <a:xfrm flipV="1">
            <a:off x="5943840" y="2555528"/>
            <a:ext cx="302472" cy="3024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57" name="AutoShape 88"/>
          <p:cNvCxnSpPr>
            <a:cxnSpLocks noChangeShapeType="1"/>
            <a:stCxn id="28742" idx="7"/>
            <a:endCxn id="28739" idx="4"/>
          </p:cNvCxnSpPr>
          <p:nvPr/>
        </p:nvCxnSpPr>
        <p:spPr bwMode="auto">
          <a:xfrm flipV="1">
            <a:off x="6327288" y="2457880"/>
            <a:ext cx="531112" cy="166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758" name="Text Box 89"/>
          <p:cNvSpPr txBox="1">
            <a:spLocks noChangeArrowheads="1"/>
          </p:cNvSpPr>
          <p:nvPr/>
        </p:nvSpPr>
        <p:spPr bwMode="auto">
          <a:xfrm>
            <a:off x="5772360" y="188628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B</a:t>
            </a:r>
            <a:endParaRPr lang="en-US" sz="900"/>
          </a:p>
        </p:txBody>
      </p:sp>
      <p:sp>
        <p:nvSpPr>
          <p:cNvPr id="28759" name="Text Box 90"/>
          <p:cNvSpPr txBox="1">
            <a:spLocks noChangeArrowheads="1"/>
          </p:cNvSpPr>
          <p:nvPr/>
        </p:nvSpPr>
        <p:spPr bwMode="auto">
          <a:xfrm>
            <a:off x="6286800" y="188628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C</a:t>
            </a:r>
            <a:endParaRPr lang="en-US" sz="900"/>
          </a:p>
        </p:txBody>
      </p:sp>
      <p:sp>
        <p:nvSpPr>
          <p:cNvPr id="28760" name="Text Box 91"/>
          <p:cNvSpPr txBox="1">
            <a:spLocks noChangeArrowheads="1"/>
          </p:cNvSpPr>
          <p:nvPr/>
        </p:nvSpPr>
        <p:spPr bwMode="auto">
          <a:xfrm>
            <a:off x="6858400" y="217208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D</a:t>
            </a:r>
            <a:endParaRPr lang="en-US" sz="900"/>
          </a:p>
        </p:txBody>
      </p:sp>
      <p:sp>
        <p:nvSpPr>
          <p:cNvPr id="28761" name="Text Box 92"/>
          <p:cNvSpPr txBox="1">
            <a:spLocks noChangeArrowheads="1"/>
          </p:cNvSpPr>
          <p:nvPr/>
        </p:nvSpPr>
        <p:spPr bwMode="auto">
          <a:xfrm>
            <a:off x="6915560" y="262936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G</a:t>
            </a:r>
            <a:endParaRPr lang="en-US" sz="900"/>
          </a:p>
        </p:txBody>
      </p:sp>
      <p:sp>
        <p:nvSpPr>
          <p:cNvPr id="28762" name="Text Box 93"/>
          <p:cNvSpPr txBox="1">
            <a:spLocks noChangeArrowheads="1"/>
          </p:cNvSpPr>
          <p:nvPr/>
        </p:nvSpPr>
        <p:spPr bwMode="auto">
          <a:xfrm>
            <a:off x="6915560" y="297232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J</a:t>
            </a:r>
            <a:endParaRPr lang="en-US" sz="900"/>
          </a:p>
        </p:txBody>
      </p:sp>
      <p:sp>
        <p:nvSpPr>
          <p:cNvPr id="28763" name="Text Box 94"/>
          <p:cNvSpPr txBox="1">
            <a:spLocks noChangeArrowheads="1"/>
          </p:cNvSpPr>
          <p:nvPr/>
        </p:nvSpPr>
        <p:spPr bwMode="auto">
          <a:xfrm>
            <a:off x="6744080" y="342960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O</a:t>
            </a:r>
            <a:endParaRPr lang="en-US" sz="900"/>
          </a:p>
        </p:txBody>
      </p:sp>
      <p:sp>
        <p:nvSpPr>
          <p:cNvPr id="28764" name="Text Box 95"/>
          <p:cNvSpPr txBox="1">
            <a:spLocks noChangeArrowheads="1"/>
          </p:cNvSpPr>
          <p:nvPr/>
        </p:nvSpPr>
        <p:spPr bwMode="auto">
          <a:xfrm>
            <a:off x="5829520" y="394404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M</a:t>
            </a:r>
            <a:endParaRPr lang="en-US" sz="900"/>
          </a:p>
        </p:txBody>
      </p:sp>
      <p:sp>
        <p:nvSpPr>
          <p:cNvPr id="28765" name="Text Box 96"/>
          <p:cNvSpPr txBox="1">
            <a:spLocks noChangeArrowheads="1"/>
          </p:cNvSpPr>
          <p:nvPr/>
        </p:nvSpPr>
        <p:spPr bwMode="auto">
          <a:xfrm>
            <a:off x="6058160" y="337244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N</a:t>
            </a:r>
            <a:endParaRPr lang="en-US" sz="900"/>
          </a:p>
        </p:txBody>
      </p:sp>
      <p:sp>
        <p:nvSpPr>
          <p:cNvPr id="28766" name="Text Box 97"/>
          <p:cNvSpPr txBox="1">
            <a:spLocks noChangeArrowheads="1"/>
          </p:cNvSpPr>
          <p:nvPr/>
        </p:nvSpPr>
        <p:spPr bwMode="auto">
          <a:xfrm>
            <a:off x="5600880" y="320096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L</a:t>
            </a:r>
            <a:endParaRPr lang="en-US" sz="900"/>
          </a:p>
        </p:txBody>
      </p:sp>
      <p:sp>
        <p:nvSpPr>
          <p:cNvPr id="28767" name="Text Box 98"/>
          <p:cNvSpPr txBox="1">
            <a:spLocks noChangeArrowheads="1"/>
          </p:cNvSpPr>
          <p:nvPr/>
        </p:nvSpPr>
        <p:spPr bwMode="auto">
          <a:xfrm>
            <a:off x="4972120" y="360108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K</a:t>
            </a:r>
            <a:endParaRPr lang="en-US" sz="900"/>
          </a:p>
        </p:txBody>
      </p:sp>
      <p:sp>
        <p:nvSpPr>
          <p:cNvPr id="28768" name="Text Box 99"/>
          <p:cNvSpPr txBox="1">
            <a:spLocks noChangeArrowheads="1"/>
          </p:cNvSpPr>
          <p:nvPr/>
        </p:nvSpPr>
        <p:spPr bwMode="auto">
          <a:xfrm>
            <a:off x="4686320" y="308664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H</a:t>
            </a:r>
            <a:endParaRPr lang="en-US" sz="900"/>
          </a:p>
        </p:txBody>
      </p:sp>
      <p:sp>
        <p:nvSpPr>
          <p:cNvPr id="28769" name="Text Box 100"/>
          <p:cNvSpPr txBox="1">
            <a:spLocks noChangeArrowheads="1"/>
          </p:cNvSpPr>
          <p:nvPr/>
        </p:nvSpPr>
        <p:spPr bwMode="auto">
          <a:xfrm>
            <a:off x="4743480" y="251504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E</a:t>
            </a:r>
            <a:endParaRPr lang="en-US" sz="900"/>
          </a:p>
        </p:txBody>
      </p:sp>
      <p:sp>
        <p:nvSpPr>
          <p:cNvPr id="28770" name="Text Box 101"/>
          <p:cNvSpPr txBox="1">
            <a:spLocks noChangeArrowheads="1"/>
          </p:cNvSpPr>
          <p:nvPr/>
        </p:nvSpPr>
        <p:spPr bwMode="auto">
          <a:xfrm>
            <a:off x="5829520" y="262936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I</a:t>
            </a:r>
            <a:endParaRPr lang="en-US" sz="900"/>
          </a:p>
        </p:txBody>
      </p:sp>
      <p:sp>
        <p:nvSpPr>
          <p:cNvPr id="28771" name="Text Box 102"/>
          <p:cNvSpPr txBox="1">
            <a:spLocks noChangeArrowheads="1"/>
          </p:cNvSpPr>
          <p:nvPr/>
        </p:nvSpPr>
        <p:spPr bwMode="auto">
          <a:xfrm>
            <a:off x="6115320" y="228640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F</a:t>
            </a:r>
            <a:endParaRPr lang="en-US" sz="900"/>
          </a:p>
        </p:txBody>
      </p:sp>
      <p:sp>
        <p:nvSpPr>
          <p:cNvPr id="28772" name="Text Box 103"/>
          <p:cNvSpPr txBox="1">
            <a:spLocks noChangeArrowheads="1"/>
          </p:cNvSpPr>
          <p:nvPr/>
        </p:nvSpPr>
        <p:spPr bwMode="auto">
          <a:xfrm>
            <a:off x="2056960" y="4344160"/>
            <a:ext cx="1543320" cy="106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100"/>
              <a:t>A subnet</a:t>
            </a:r>
            <a:endParaRPr lang="en-US" sz="100"/>
          </a:p>
        </p:txBody>
      </p:sp>
      <p:sp>
        <p:nvSpPr>
          <p:cNvPr id="28773" name="Text Box 104"/>
          <p:cNvSpPr txBox="1">
            <a:spLocks noChangeArrowheads="1"/>
          </p:cNvSpPr>
          <p:nvPr/>
        </p:nvSpPr>
        <p:spPr bwMode="auto">
          <a:xfrm>
            <a:off x="5143600" y="4344160"/>
            <a:ext cx="2286400" cy="106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100"/>
              <a:t>A sink tree for router I</a:t>
            </a:r>
            <a:endParaRPr lang="en-US" sz="1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F995BDB0-6C8D-4E9D-8199-E0BC1A2FE956}" type="datetime4">
              <a:rPr lang="en-US" sz="900"/>
            </a:fld>
            <a:endParaRPr lang="en-US" sz="900"/>
          </a:p>
        </p:txBody>
      </p:sp>
      <p:sp>
        <p:nvSpPr>
          <p:cNvPr id="29699"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29700"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21415491-EEEC-4D7A-AD9C-98BB4341543B}" type="slidenum">
              <a:rPr lang="en-US" sz="900"/>
            </a:fld>
            <a:endParaRPr lang="en-US" sz="900"/>
          </a:p>
        </p:txBody>
      </p:sp>
      <p:sp>
        <p:nvSpPr>
          <p:cNvPr id="29701" name="Rectangle 2"/>
          <p:cNvSpPr>
            <a:spLocks noGrp="1" noChangeArrowheads="1"/>
          </p:cNvSpPr>
          <p:nvPr>
            <p:ph type="title"/>
          </p:nvPr>
        </p:nvSpPr>
        <p:spPr/>
        <p:txBody>
          <a:bodyPr/>
          <a:lstStyle/>
          <a:p>
            <a:pPr eaLnBrk="1" hangingPunct="1"/>
            <a:r>
              <a:rPr lang="en-US" smtClean="0"/>
              <a:t>Broadcast Routing (cont.)</a:t>
            </a:r>
            <a:endParaRPr lang="en-US" smtClean="0"/>
          </a:p>
        </p:txBody>
      </p:sp>
      <p:sp>
        <p:nvSpPr>
          <p:cNvPr id="29702" name="Rectangle 3"/>
          <p:cNvSpPr>
            <a:spLocks noGrp="1" noChangeArrowheads="1"/>
          </p:cNvSpPr>
          <p:nvPr>
            <p:ph type="body" idx="1"/>
          </p:nvPr>
        </p:nvSpPr>
        <p:spPr/>
        <p:txBody>
          <a:bodyPr/>
          <a:lstStyle/>
          <a:p>
            <a:pPr eaLnBrk="1" hangingPunct="1"/>
            <a:r>
              <a:rPr lang="en-US" sz="1200" smtClean="0"/>
              <a:t>The tree build by reverse path forwarding. After 5 hops and 24 packets the broadcasting terminates compared to 14 packets had the sink tree been followed exactly</a:t>
            </a:r>
            <a:endParaRPr lang="en-US" sz="1200" smtClean="0"/>
          </a:p>
        </p:txBody>
      </p:sp>
      <p:grpSp>
        <p:nvGrpSpPr>
          <p:cNvPr id="29703" name="Group 55"/>
          <p:cNvGrpSpPr/>
          <p:nvPr/>
        </p:nvGrpSpPr>
        <p:grpSpPr bwMode="auto">
          <a:xfrm>
            <a:off x="2171280" y="1886280"/>
            <a:ext cx="4572800" cy="2622215"/>
            <a:chOff x="864" y="1584"/>
            <a:chExt cx="3840" cy="2202"/>
          </a:xfrm>
        </p:grpSpPr>
        <p:sp>
          <p:nvSpPr>
            <p:cNvPr id="29704" name="Oval 4"/>
            <p:cNvSpPr>
              <a:spLocks noChangeArrowheads="1"/>
            </p:cNvSpPr>
            <p:nvPr/>
          </p:nvSpPr>
          <p:spPr bwMode="auto">
            <a:xfrm>
              <a:off x="2496" y="1584"/>
              <a:ext cx="192" cy="192"/>
            </a:xfrm>
            <a:prstGeom prst="ellipse">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I</a:t>
              </a:r>
              <a:endParaRPr lang="en-US" sz="100"/>
            </a:p>
          </p:txBody>
        </p:sp>
        <p:sp>
          <p:nvSpPr>
            <p:cNvPr id="29705" name="Oval 5"/>
            <p:cNvSpPr>
              <a:spLocks noChangeArrowheads="1"/>
            </p:cNvSpPr>
            <p:nvPr/>
          </p:nvSpPr>
          <p:spPr bwMode="auto">
            <a:xfrm>
              <a:off x="1104" y="1968"/>
              <a:ext cx="192" cy="192"/>
            </a:xfrm>
            <a:prstGeom prst="ellipse">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F</a:t>
              </a:r>
              <a:endParaRPr lang="en-US" sz="100"/>
            </a:p>
          </p:txBody>
        </p:sp>
        <p:sp>
          <p:nvSpPr>
            <p:cNvPr id="29706" name="Oval 6"/>
            <p:cNvSpPr>
              <a:spLocks noChangeArrowheads="1"/>
            </p:cNvSpPr>
            <p:nvPr/>
          </p:nvSpPr>
          <p:spPr bwMode="auto">
            <a:xfrm>
              <a:off x="2016" y="1968"/>
              <a:ext cx="192" cy="192"/>
            </a:xfrm>
            <a:prstGeom prst="ellipse">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H</a:t>
              </a:r>
              <a:endParaRPr lang="en-US" sz="100"/>
            </a:p>
          </p:txBody>
        </p:sp>
        <p:sp>
          <p:nvSpPr>
            <p:cNvPr id="29707" name="Oval 7"/>
            <p:cNvSpPr>
              <a:spLocks noChangeArrowheads="1"/>
            </p:cNvSpPr>
            <p:nvPr/>
          </p:nvSpPr>
          <p:spPr bwMode="auto">
            <a:xfrm>
              <a:off x="2928" y="1968"/>
              <a:ext cx="192" cy="192"/>
            </a:xfrm>
            <a:prstGeom prst="ellipse">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J</a:t>
              </a:r>
              <a:endParaRPr lang="en-US" sz="100"/>
            </a:p>
          </p:txBody>
        </p:sp>
        <p:sp>
          <p:nvSpPr>
            <p:cNvPr id="29708" name="Oval 8"/>
            <p:cNvSpPr>
              <a:spLocks noChangeArrowheads="1"/>
            </p:cNvSpPr>
            <p:nvPr/>
          </p:nvSpPr>
          <p:spPr bwMode="auto">
            <a:xfrm>
              <a:off x="4128" y="1968"/>
              <a:ext cx="192" cy="192"/>
            </a:xfrm>
            <a:prstGeom prst="ellipse">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N</a:t>
              </a:r>
              <a:endParaRPr lang="en-US" sz="100"/>
            </a:p>
          </p:txBody>
        </p:sp>
        <p:sp>
          <p:nvSpPr>
            <p:cNvPr id="29709" name="Oval 9"/>
            <p:cNvSpPr>
              <a:spLocks noChangeArrowheads="1"/>
            </p:cNvSpPr>
            <p:nvPr/>
          </p:nvSpPr>
          <p:spPr bwMode="auto">
            <a:xfrm>
              <a:off x="912" y="2400"/>
              <a:ext cx="192" cy="192"/>
            </a:xfrm>
            <a:prstGeom prst="ellipse">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A</a:t>
              </a:r>
              <a:endParaRPr lang="en-US" sz="100"/>
            </a:p>
          </p:txBody>
        </p:sp>
        <p:sp>
          <p:nvSpPr>
            <p:cNvPr id="29710" name="Oval 10"/>
            <p:cNvSpPr>
              <a:spLocks noChangeArrowheads="1"/>
            </p:cNvSpPr>
            <p:nvPr/>
          </p:nvSpPr>
          <p:spPr bwMode="auto">
            <a:xfrm>
              <a:off x="1344" y="2400"/>
              <a:ext cx="192" cy="192"/>
            </a:xfrm>
            <a:prstGeom prst="ellipse">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D</a:t>
              </a:r>
              <a:endParaRPr lang="en-US" sz="100"/>
            </a:p>
          </p:txBody>
        </p:sp>
        <p:sp>
          <p:nvSpPr>
            <p:cNvPr id="29711" name="Oval 11"/>
            <p:cNvSpPr>
              <a:spLocks noChangeArrowheads="1"/>
            </p:cNvSpPr>
            <p:nvPr/>
          </p:nvSpPr>
          <p:spPr bwMode="auto">
            <a:xfrm>
              <a:off x="912" y="2832"/>
              <a:ext cx="192" cy="192"/>
            </a:xfrm>
            <a:prstGeom prst="ellipse">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E</a:t>
              </a:r>
              <a:endParaRPr lang="en-US" sz="100"/>
            </a:p>
          </p:txBody>
        </p:sp>
        <p:sp>
          <p:nvSpPr>
            <p:cNvPr id="29712" name="Oval 12"/>
            <p:cNvSpPr>
              <a:spLocks noChangeArrowheads="1"/>
            </p:cNvSpPr>
            <p:nvPr/>
          </p:nvSpPr>
          <p:spPr bwMode="auto">
            <a:xfrm>
              <a:off x="1344" y="2832"/>
              <a:ext cx="192" cy="192"/>
            </a:xfrm>
            <a:prstGeom prst="ellipse">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C</a:t>
              </a:r>
              <a:endParaRPr lang="en-US" sz="100"/>
            </a:p>
          </p:txBody>
        </p:sp>
        <p:sp>
          <p:nvSpPr>
            <p:cNvPr id="29713" name="Oval 13"/>
            <p:cNvSpPr>
              <a:spLocks noChangeArrowheads="1"/>
            </p:cNvSpPr>
            <p:nvPr/>
          </p:nvSpPr>
          <p:spPr bwMode="auto">
            <a:xfrm>
              <a:off x="1344" y="3264"/>
              <a:ext cx="192" cy="192"/>
            </a:xfrm>
            <a:prstGeom prst="ellipse">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B</a:t>
              </a:r>
              <a:endParaRPr lang="en-US" sz="100"/>
            </a:p>
          </p:txBody>
        </p:sp>
        <p:sp>
          <p:nvSpPr>
            <p:cNvPr id="29714" name="Oval 14"/>
            <p:cNvSpPr>
              <a:spLocks noChangeArrowheads="1"/>
            </p:cNvSpPr>
            <p:nvPr/>
          </p:nvSpPr>
          <p:spPr bwMode="auto">
            <a:xfrm>
              <a:off x="2736" y="2352"/>
              <a:ext cx="192" cy="192"/>
            </a:xfrm>
            <a:prstGeom prst="ellipse">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G</a:t>
              </a:r>
              <a:endParaRPr lang="en-US" sz="100"/>
            </a:p>
          </p:txBody>
        </p:sp>
        <p:sp>
          <p:nvSpPr>
            <p:cNvPr id="29715" name="Oval 15"/>
            <p:cNvSpPr>
              <a:spLocks noChangeArrowheads="1"/>
            </p:cNvSpPr>
            <p:nvPr/>
          </p:nvSpPr>
          <p:spPr bwMode="auto">
            <a:xfrm>
              <a:off x="3168" y="2352"/>
              <a:ext cx="192" cy="192"/>
            </a:xfrm>
            <a:prstGeom prst="ellipse">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O</a:t>
              </a:r>
              <a:endParaRPr lang="en-US" sz="100"/>
            </a:p>
          </p:txBody>
        </p:sp>
        <p:sp>
          <p:nvSpPr>
            <p:cNvPr id="29716" name="Oval 16"/>
            <p:cNvSpPr>
              <a:spLocks noChangeArrowheads="1"/>
            </p:cNvSpPr>
            <p:nvPr/>
          </p:nvSpPr>
          <p:spPr bwMode="auto">
            <a:xfrm>
              <a:off x="3840" y="2352"/>
              <a:ext cx="192" cy="192"/>
            </a:xfrm>
            <a:prstGeom prst="ellipse">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M</a:t>
              </a:r>
              <a:endParaRPr lang="en-US" sz="100"/>
            </a:p>
          </p:txBody>
        </p:sp>
        <p:sp>
          <p:nvSpPr>
            <p:cNvPr id="29717" name="Oval 17"/>
            <p:cNvSpPr>
              <a:spLocks noChangeArrowheads="1"/>
            </p:cNvSpPr>
            <p:nvPr/>
          </p:nvSpPr>
          <p:spPr bwMode="auto">
            <a:xfrm>
              <a:off x="3840" y="2784"/>
              <a:ext cx="192" cy="192"/>
            </a:xfrm>
            <a:prstGeom prst="ellipse">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K</a:t>
              </a:r>
              <a:endParaRPr lang="en-US" sz="100"/>
            </a:p>
          </p:txBody>
        </p:sp>
        <p:sp>
          <p:nvSpPr>
            <p:cNvPr id="29718" name="Oval 18"/>
            <p:cNvSpPr>
              <a:spLocks noChangeArrowheads="1"/>
            </p:cNvSpPr>
            <p:nvPr/>
          </p:nvSpPr>
          <p:spPr bwMode="auto">
            <a:xfrm>
              <a:off x="3840" y="3216"/>
              <a:ext cx="192" cy="192"/>
            </a:xfrm>
            <a:prstGeom prst="ellipse">
              <a:avLst/>
            </a:prstGeom>
            <a:solidFill>
              <a:schemeClr val="accent1"/>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L</a:t>
              </a:r>
              <a:endParaRPr lang="en-US" sz="100"/>
            </a:p>
          </p:txBody>
        </p:sp>
        <p:cxnSp>
          <p:nvCxnSpPr>
            <p:cNvPr id="29719" name="AutoShape 19"/>
            <p:cNvCxnSpPr>
              <a:cxnSpLocks noChangeShapeType="1"/>
              <a:stCxn id="29704" idx="3"/>
              <a:endCxn id="29706" idx="7"/>
            </p:cNvCxnSpPr>
            <p:nvPr/>
          </p:nvCxnSpPr>
          <p:spPr bwMode="auto">
            <a:xfrm flipH="1">
              <a:off x="2180" y="1748"/>
              <a:ext cx="344" cy="24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0" name="AutoShape 20"/>
            <p:cNvCxnSpPr>
              <a:cxnSpLocks noChangeShapeType="1"/>
              <a:stCxn id="29704" idx="3"/>
              <a:endCxn id="29705" idx="7"/>
            </p:cNvCxnSpPr>
            <p:nvPr/>
          </p:nvCxnSpPr>
          <p:spPr bwMode="auto">
            <a:xfrm flipH="1">
              <a:off x="1268" y="1748"/>
              <a:ext cx="1256" cy="24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1" name="AutoShape 21"/>
            <p:cNvCxnSpPr>
              <a:cxnSpLocks noChangeShapeType="1"/>
              <a:stCxn id="29704" idx="5"/>
              <a:endCxn id="29707" idx="1"/>
            </p:cNvCxnSpPr>
            <p:nvPr/>
          </p:nvCxnSpPr>
          <p:spPr bwMode="auto">
            <a:xfrm>
              <a:off x="2660" y="1748"/>
              <a:ext cx="296" cy="24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2" name="AutoShape 22"/>
            <p:cNvCxnSpPr>
              <a:cxnSpLocks noChangeShapeType="1"/>
              <a:stCxn id="29704" idx="5"/>
              <a:endCxn id="29708" idx="1"/>
            </p:cNvCxnSpPr>
            <p:nvPr/>
          </p:nvCxnSpPr>
          <p:spPr bwMode="auto">
            <a:xfrm>
              <a:off x="2660" y="1748"/>
              <a:ext cx="1496" cy="24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3" name="AutoShape 23"/>
            <p:cNvCxnSpPr>
              <a:cxnSpLocks noChangeShapeType="1"/>
              <a:stCxn id="29705" idx="3"/>
              <a:endCxn id="29709" idx="0"/>
            </p:cNvCxnSpPr>
            <p:nvPr/>
          </p:nvCxnSpPr>
          <p:spPr bwMode="auto">
            <a:xfrm flipH="1">
              <a:off x="1008" y="2132"/>
              <a:ext cx="124" cy="26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4" name="AutoShape 24"/>
            <p:cNvCxnSpPr>
              <a:cxnSpLocks noChangeShapeType="1"/>
              <a:stCxn id="29705" idx="5"/>
              <a:endCxn id="29710" idx="0"/>
            </p:cNvCxnSpPr>
            <p:nvPr/>
          </p:nvCxnSpPr>
          <p:spPr bwMode="auto">
            <a:xfrm>
              <a:off x="1268" y="2132"/>
              <a:ext cx="172" cy="26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5" name="AutoShape 25"/>
            <p:cNvCxnSpPr>
              <a:cxnSpLocks noChangeShapeType="1"/>
              <a:stCxn id="29710" idx="4"/>
              <a:endCxn id="29712" idx="0"/>
            </p:cNvCxnSpPr>
            <p:nvPr/>
          </p:nvCxnSpPr>
          <p:spPr bwMode="auto">
            <a:xfrm>
              <a:off x="1440" y="2592"/>
              <a:ext cx="0" cy="24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6" name="AutoShape 26"/>
            <p:cNvCxnSpPr>
              <a:cxnSpLocks noChangeShapeType="1"/>
              <a:stCxn id="29712" idx="4"/>
              <a:endCxn id="29713" idx="0"/>
            </p:cNvCxnSpPr>
            <p:nvPr/>
          </p:nvCxnSpPr>
          <p:spPr bwMode="auto">
            <a:xfrm>
              <a:off x="1440" y="3024"/>
              <a:ext cx="0" cy="24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7" name="AutoShape 27"/>
            <p:cNvCxnSpPr>
              <a:cxnSpLocks noChangeShapeType="1"/>
              <a:stCxn id="29709" idx="4"/>
              <a:endCxn id="29711" idx="0"/>
            </p:cNvCxnSpPr>
            <p:nvPr/>
          </p:nvCxnSpPr>
          <p:spPr bwMode="auto">
            <a:xfrm>
              <a:off x="1008" y="2592"/>
              <a:ext cx="0" cy="24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8" name="AutoShape 28"/>
            <p:cNvCxnSpPr>
              <a:cxnSpLocks noChangeShapeType="1"/>
              <a:stCxn id="29716" idx="4"/>
              <a:endCxn id="29717" idx="0"/>
            </p:cNvCxnSpPr>
            <p:nvPr/>
          </p:nvCxnSpPr>
          <p:spPr bwMode="auto">
            <a:xfrm>
              <a:off x="3936" y="2544"/>
              <a:ext cx="0" cy="24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29" name="AutoShape 29"/>
            <p:cNvCxnSpPr>
              <a:cxnSpLocks noChangeShapeType="1"/>
              <a:stCxn id="29717" idx="4"/>
              <a:endCxn id="29718" idx="0"/>
            </p:cNvCxnSpPr>
            <p:nvPr/>
          </p:nvCxnSpPr>
          <p:spPr bwMode="auto">
            <a:xfrm>
              <a:off x="3936" y="2976"/>
              <a:ext cx="0" cy="24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30" name="AutoShape 31"/>
            <p:cNvCxnSpPr>
              <a:cxnSpLocks noChangeShapeType="1"/>
              <a:stCxn id="29708" idx="3"/>
            </p:cNvCxnSpPr>
            <p:nvPr/>
          </p:nvCxnSpPr>
          <p:spPr bwMode="auto">
            <a:xfrm flipH="1">
              <a:off x="3936" y="2132"/>
              <a:ext cx="220" cy="22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31" name="AutoShape 32"/>
            <p:cNvCxnSpPr>
              <a:cxnSpLocks noChangeShapeType="1"/>
              <a:stCxn id="29707" idx="4"/>
              <a:endCxn id="29715" idx="0"/>
            </p:cNvCxnSpPr>
            <p:nvPr/>
          </p:nvCxnSpPr>
          <p:spPr bwMode="auto">
            <a:xfrm>
              <a:off x="3024" y="2160"/>
              <a:ext cx="240" cy="19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32" name="AutoShape 33"/>
            <p:cNvCxnSpPr>
              <a:cxnSpLocks noChangeShapeType="1"/>
              <a:stCxn id="29707" idx="4"/>
              <a:endCxn id="29714" idx="0"/>
            </p:cNvCxnSpPr>
            <p:nvPr/>
          </p:nvCxnSpPr>
          <p:spPr bwMode="auto">
            <a:xfrm flipH="1">
              <a:off x="2832" y="2160"/>
              <a:ext cx="192" cy="19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33" name="Text Box 34"/>
            <p:cNvSpPr txBox="1">
              <a:spLocks noChangeArrowheads="1"/>
            </p:cNvSpPr>
            <p:nvPr/>
          </p:nvSpPr>
          <p:spPr bwMode="auto">
            <a:xfrm>
              <a:off x="1296" y="3696"/>
              <a:ext cx="288"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100"/>
                <a:t>L</a:t>
              </a:r>
              <a:endParaRPr lang="en-US" sz="100"/>
            </a:p>
          </p:txBody>
        </p:sp>
        <p:sp>
          <p:nvSpPr>
            <p:cNvPr id="29734" name="Text Box 35"/>
            <p:cNvSpPr txBox="1">
              <a:spLocks noChangeArrowheads="1"/>
            </p:cNvSpPr>
            <p:nvPr/>
          </p:nvSpPr>
          <p:spPr bwMode="auto">
            <a:xfrm>
              <a:off x="864" y="3264"/>
              <a:ext cx="288"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100"/>
                <a:t>H</a:t>
              </a:r>
              <a:endParaRPr lang="en-US" sz="100"/>
            </a:p>
          </p:txBody>
        </p:sp>
        <p:sp>
          <p:nvSpPr>
            <p:cNvPr id="29735" name="Text Box 36"/>
            <p:cNvSpPr txBox="1">
              <a:spLocks noChangeArrowheads="1"/>
            </p:cNvSpPr>
            <p:nvPr/>
          </p:nvSpPr>
          <p:spPr bwMode="auto">
            <a:xfrm>
              <a:off x="1728" y="2832"/>
              <a:ext cx="288"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100"/>
                <a:t>G</a:t>
              </a:r>
              <a:endParaRPr lang="en-US" sz="100"/>
            </a:p>
          </p:txBody>
        </p:sp>
        <p:sp>
          <p:nvSpPr>
            <p:cNvPr id="29736" name="Text Box 37"/>
            <p:cNvSpPr txBox="1">
              <a:spLocks noChangeArrowheads="1"/>
            </p:cNvSpPr>
            <p:nvPr/>
          </p:nvSpPr>
          <p:spPr bwMode="auto">
            <a:xfrm>
              <a:off x="1728" y="2352"/>
              <a:ext cx="288"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100"/>
                <a:t>E</a:t>
              </a:r>
              <a:endParaRPr lang="en-US" sz="100"/>
            </a:p>
          </p:txBody>
        </p:sp>
        <p:sp>
          <p:nvSpPr>
            <p:cNvPr id="29737" name="Text Box 38"/>
            <p:cNvSpPr txBox="1">
              <a:spLocks noChangeArrowheads="1"/>
            </p:cNvSpPr>
            <p:nvPr/>
          </p:nvSpPr>
          <p:spPr bwMode="auto">
            <a:xfrm>
              <a:off x="2208" y="2352"/>
              <a:ext cx="288"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100"/>
                <a:t>K</a:t>
              </a:r>
              <a:endParaRPr lang="en-US" sz="100"/>
            </a:p>
          </p:txBody>
        </p:sp>
        <p:sp>
          <p:nvSpPr>
            <p:cNvPr id="29738" name="Text Box 39"/>
            <p:cNvSpPr txBox="1">
              <a:spLocks noChangeArrowheads="1"/>
            </p:cNvSpPr>
            <p:nvPr/>
          </p:nvSpPr>
          <p:spPr bwMode="auto">
            <a:xfrm>
              <a:off x="2688" y="2832"/>
              <a:ext cx="288"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100"/>
                <a:t>D</a:t>
              </a:r>
              <a:endParaRPr lang="en-US" sz="100"/>
            </a:p>
          </p:txBody>
        </p:sp>
        <p:sp>
          <p:nvSpPr>
            <p:cNvPr id="29739" name="Text Box 40"/>
            <p:cNvSpPr txBox="1">
              <a:spLocks noChangeArrowheads="1"/>
            </p:cNvSpPr>
            <p:nvPr/>
          </p:nvSpPr>
          <p:spPr bwMode="auto">
            <a:xfrm>
              <a:off x="3120" y="2832"/>
              <a:ext cx="288"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100"/>
                <a:t>N</a:t>
              </a:r>
              <a:endParaRPr lang="en-US" sz="100"/>
            </a:p>
          </p:txBody>
        </p:sp>
        <p:sp>
          <p:nvSpPr>
            <p:cNvPr id="29740" name="Text Box 41"/>
            <p:cNvSpPr txBox="1">
              <a:spLocks noChangeArrowheads="1"/>
            </p:cNvSpPr>
            <p:nvPr/>
          </p:nvSpPr>
          <p:spPr bwMode="auto">
            <a:xfrm>
              <a:off x="4272" y="3216"/>
              <a:ext cx="288"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100"/>
                <a:t>H</a:t>
              </a:r>
              <a:endParaRPr lang="en-US" sz="100"/>
            </a:p>
          </p:txBody>
        </p:sp>
        <p:sp>
          <p:nvSpPr>
            <p:cNvPr id="29741" name="Text Box 42"/>
            <p:cNvSpPr txBox="1">
              <a:spLocks noChangeArrowheads="1"/>
            </p:cNvSpPr>
            <p:nvPr/>
          </p:nvSpPr>
          <p:spPr bwMode="auto">
            <a:xfrm>
              <a:off x="4416" y="2352"/>
              <a:ext cx="288"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100"/>
                <a:t>O</a:t>
              </a:r>
              <a:endParaRPr lang="en-US" sz="100"/>
            </a:p>
          </p:txBody>
        </p:sp>
        <p:cxnSp>
          <p:nvCxnSpPr>
            <p:cNvPr id="29742" name="AutoShape 43"/>
            <p:cNvCxnSpPr>
              <a:cxnSpLocks noChangeShapeType="1"/>
              <a:stCxn id="29706" idx="3"/>
              <a:endCxn id="29736" idx="0"/>
            </p:cNvCxnSpPr>
            <p:nvPr/>
          </p:nvCxnSpPr>
          <p:spPr bwMode="auto">
            <a:xfrm flipH="1">
              <a:off x="1872" y="2132"/>
              <a:ext cx="172" cy="22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43" name="AutoShape 44"/>
            <p:cNvCxnSpPr>
              <a:cxnSpLocks noChangeShapeType="1"/>
              <a:stCxn id="29706" idx="5"/>
              <a:endCxn id="29737" idx="0"/>
            </p:cNvCxnSpPr>
            <p:nvPr/>
          </p:nvCxnSpPr>
          <p:spPr bwMode="auto">
            <a:xfrm>
              <a:off x="2180" y="2132"/>
              <a:ext cx="172" cy="22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44" name="AutoShape 45"/>
            <p:cNvCxnSpPr>
              <a:cxnSpLocks noChangeShapeType="1"/>
              <a:stCxn id="29710" idx="5"/>
              <a:endCxn id="29735" idx="0"/>
            </p:cNvCxnSpPr>
            <p:nvPr/>
          </p:nvCxnSpPr>
          <p:spPr bwMode="auto">
            <a:xfrm>
              <a:off x="1507" y="2564"/>
              <a:ext cx="365" cy="26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45" name="AutoShape 46"/>
            <p:cNvCxnSpPr>
              <a:cxnSpLocks noChangeShapeType="1"/>
              <a:stCxn id="29713" idx="4"/>
              <a:endCxn id="29733" idx="0"/>
            </p:cNvCxnSpPr>
            <p:nvPr/>
          </p:nvCxnSpPr>
          <p:spPr bwMode="auto">
            <a:xfrm>
              <a:off x="1439" y="3456"/>
              <a:ext cx="0" cy="24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46" name="AutoShape 47"/>
            <p:cNvCxnSpPr>
              <a:cxnSpLocks noChangeShapeType="1"/>
              <a:stCxn id="29711" idx="4"/>
              <a:endCxn id="29734" idx="0"/>
            </p:cNvCxnSpPr>
            <p:nvPr/>
          </p:nvCxnSpPr>
          <p:spPr bwMode="auto">
            <a:xfrm>
              <a:off x="1008" y="3024"/>
              <a:ext cx="0" cy="24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47" name="AutoShape 48"/>
            <p:cNvCxnSpPr>
              <a:cxnSpLocks noChangeShapeType="1"/>
              <a:stCxn id="29714" idx="4"/>
              <a:endCxn id="29738" idx="0"/>
            </p:cNvCxnSpPr>
            <p:nvPr/>
          </p:nvCxnSpPr>
          <p:spPr bwMode="auto">
            <a:xfrm>
              <a:off x="2832" y="2544"/>
              <a:ext cx="0" cy="28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48" name="AutoShape 49"/>
            <p:cNvCxnSpPr>
              <a:cxnSpLocks noChangeShapeType="1"/>
              <a:stCxn id="29715" idx="4"/>
              <a:endCxn id="29739" idx="0"/>
            </p:cNvCxnSpPr>
            <p:nvPr/>
          </p:nvCxnSpPr>
          <p:spPr bwMode="auto">
            <a:xfrm>
              <a:off x="3264" y="2544"/>
              <a:ext cx="0" cy="28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49" name="AutoShape 50"/>
            <p:cNvCxnSpPr>
              <a:cxnSpLocks noChangeShapeType="1"/>
              <a:stCxn id="29717" idx="5"/>
              <a:endCxn id="29740" idx="0"/>
            </p:cNvCxnSpPr>
            <p:nvPr/>
          </p:nvCxnSpPr>
          <p:spPr bwMode="auto">
            <a:xfrm>
              <a:off x="4003" y="2948"/>
              <a:ext cx="412" cy="26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50" name="AutoShape 51"/>
            <p:cNvCxnSpPr>
              <a:cxnSpLocks noChangeShapeType="1"/>
              <a:stCxn id="29708" idx="5"/>
              <a:endCxn id="29741" idx="0"/>
            </p:cNvCxnSpPr>
            <p:nvPr/>
          </p:nvCxnSpPr>
          <p:spPr bwMode="auto">
            <a:xfrm>
              <a:off x="4291" y="2132"/>
              <a:ext cx="269" cy="22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51" name="Text Box 53"/>
            <p:cNvSpPr txBox="1">
              <a:spLocks noChangeArrowheads="1"/>
            </p:cNvSpPr>
            <p:nvPr/>
          </p:nvSpPr>
          <p:spPr bwMode="auto">
            <a:xfrm>
              <a:off x="3792" y="3648"/>
              <a:ext cx="288" cy="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100"/>
                <a:t>B</a:t>
              </a:r>
              <a:endParaRPr lang="en-US" sz="100"/>
            </a:p>
          </p:txBody>
        </p:sp>
        <p:cxnSp>
          <p:nvCxnSpPr>
            <p:cNvPr id="29752" name="AutoShape 54"/>
            <p:cNvCxnSpPr>
              <a:cxnSpLocks noChangeShapeType="1"/>
              <a:stCxn id="29718" idx="4"/>
              <a:endCxn id="29751" idx="0"/>
            </p:cNvCxnSpPr>
            <p:nvPr/>
          </p:nvCxnSpPr>
          <p:spPr bwMode="auto">
            <a:xfrm>
              <a:off x="3936" y="3408"/>
              <a:ext cx="0" cy="24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F60F3600-06E4-4036-AE65-3D5D5B90DFA1}" type="datetime4">
              <a:rPr lang="en-US" sz="900"/>
            </a:fld>
            <a:endParaRPr lang="en-US" sz="900"/>
          </a:p>
        </p:txBody>
      </p:sp>
      <p:sp>
        <p:nvSpPr>
          <p:cNvPr id="30723"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30724"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F131F2D8-44F2-4C1A-B414-7363FD3CDE17}" type="slidenum">
              <a:rPr lang="en-US" sz="900"/>
            </a:fld>
            <a:endParaRPr lang="en-US" sz="900"/>
          </a:p>
        </p:txBody>
      </p:sp>
      <p:sp>
        <p:nvSpPr>
          <p:cNvPr id="30725" name="Rectangle 2"/>
          <p:cNvSpPr>
            <a:spLocks noGrp="1" noChangeArrowheads="1"/>
          </p:cNvSpPr>
          <p:nvPr>
            <p:ph type="title"/>
          </p:nvPr>
        </p:nvSpPr>
        <p:spPr/>
        <p:txBody>
          <a:bodyPr/>
          <a:lstStyle/>
          <a:p>
            <a:pPr eaLnBrk="1" hangingPunct="1"/>
            <a:r>
              <a:rPr lang="en-US" smtClean="0"/>
              <a:t>Broadcast Routing (cont.)</a:t>
            </a:r>
            <a:endParaRPr lang="en-US" smtClean="0"/>
          </a:p>
        </p:txBody>
      </p:sp>
      <p:sp>
        <p:nvSpPr>
          <p:cNvPr id="30726" name="Rectangle 3"/>
          <p:cNvSpPr>
            <a:spLocks noGrp="1" noChangeArrowheads="1"/>
          </p:cNvSpPr>
          <p:nvPr>
            <p:ph type="body" idx="1"/>
          </p:nvPr>
        </p:nvSpPr>
        <p:spPr/>
        <p:txBody>
          <a:bodyPr/>
          <a:lstStyle/>
          <a:p>
            <a:pPr eaLnBrk="1" hangingPunct="1">
              <a:lnSpc>
                <a:spcPct val="80000"/>
              </a:lnSpc>
            </a:pPr>
            <a:r>
              <a:rPr lang="en-US" sz="1950" smtClean="0"/>
              <a:t>Reverse Path Forwarding in spite of not being optimal procedure:</a:t>
            </a:r>
            <a:endParaRPr lang="en-US" sz="1950" smtClean="0"/>
          </a:p>
          <a:p>
            <a:pPr lvl="1" eaLnBrk="1" hangingPunct="1">
              <a:lnSpc>
                <a:spcPct val="80000"/>
              </a:lnSpc>
            </a:pPr>
            <a:r>
              <a:rPr lang="en-US" sz="1650" smtClean="0"/>
              <a:t>Efficient and easy to implement Algorithm</a:t>
            </a:r>
            <a:endParaRPr lang="en-US" sz="1650" smtClean="0"/>
          </a:p>
          <a:p>
            <a:pPr lvl="1" eaLnBrk="1" hangingPunct="1">
              <a:lnSpc>
                <a:spcPct val="80000"/>
              </a:lnSpc>
            </a:pPr>
            <a:r>
              <a:rPr lang="en-US" sz="1650" smtClean="0"/>
              <a:t>It does not require routers to know about spanning trees.</a:t>
            </a:r>
            <a:endParaRPr lang="en-US" sz="1650" smtClean="0"/>
          </a:p>
          <a:p>
            <a:pPr lvl="1" eaLnBrk="1" hangingPunct="1">
              <a:lnSpc>
                <a:spcPct val="80000"/>
              </a:lnSpc>
            </a:pPr>
            <a:r>
              <a:rPr lang="en-US" sz="1650" smtClean="0"/>
              <a:t>Does not have the overhead of destination list or bit map in each broadcast packet (as multi-destination addressing).</a:t>
            </a:r>
            <a:endParaRPr lang="en-US" sz="1650" smtClean="0"/>
          </a:p>
          <a:p>
            <a:pPr lvl="1" eaLnBrk="1" hangingPunct="1">
              <a:lnSpc>
                <a:spcPct val="80000"/>
              </a:lnSpc>
            </a:pPr>
            <a:r>
              <a:rPr lang="en-US" sz="1650" smtClean="0"/>
              <a:t>It does not require any special mechanism to stop the process as flooding does (hop counter in each packed and  a priori knowledge of the subnet diameter, or a list of packets already seen per source)</a:t>
            </a:r>
            <a:endParaRPr lang="en-US" sz="1650" smtClean="0"/>
          </a:p>
          <a:p>
            <a:pPr lvl="1" eaLnBrk="1" hangingPunct="1">
              <a:lnSpc>
                <a:spcPct val="80000"/>
              </a:lnSpc>
            </a:pPr>
            <a:endParaRPr lang="en-US" sz="165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A77A3B06-0C8E-4FD4-A831-149438AC8302}" type="datetime4">
              <a:rPr lang="en-US" sz="900"/>
            </a:fld>
            <a:endParaRPr lang="en-US" sz="900"/>
          </a:p>
        </p:txBody>
      </p:sp>
      <p:sp>
        <p:nvSpPr>
          <p:cNvPr id="31747"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31748"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38BEBCFF-EC84-41B6-814F-F8B9BADD7745}" type="slidenum">
              <a:rPr lang="en-US" sz="900"/>
            </a:fld>
            <a:endParaRPr lang="en-US" sz="900"/>
          </a:p>
        </p:txBody>
      </p:sp>
      <p:sp>
        <p:nvSpPr>
          <p:cNvPr id="31749" name="Rectangle 2"/>
          <p:cNvSpPr>
            <a:spLocks noGrp="1" noChangeArrowheads="1"/>
          </p:cNvSpPr>
          <p:nvPr>
            <p:ph type="title"/>
          </p:nvPr>
        </p:nvSpPr>
        <p:spPr/>
        <p:txBody>
          <a:bodyPr/>
          <a:lstStyle/>
          <a:p>
            <a:pPr eaLnBrk="1" hangingPunct="1"/>
            <a:r>
              <a:rPr lang="en-US" smtClean="0"/>
              <a:t>Multicast Routing</a:t>
            </a:r>
            <a:endParaRPr lang="en-US" smtClean="0"/>
          </a:p>
        </p:txBody>
      </p:sp>
      <p:sp>
        <p:nvSpPr>
          <p:cNvPr id="31750" name="Rectangle 3"/>
          <p:cNvSpPr>
            <a:spLocks noGrp="1" noChangeArrowheads="1"/>
          </p:cNvSpPr>
          <p:nvPr>
            <p:ph type="body" idx="1"/>
          </p:nvPr>
        </p:nvSpPr>
        <p:spPr/>
        <p:txBody>
          <a:bodyPr/>
          <a:lstStyle/>
          <a:p>
            <a:pPr eaLnBrk="1" hangingPunct="1">
              <a:lnSpc>
                <a:spcPct val="80000"/>
              </a:lnSpc>
            </a:pPr>
            <a:r>
              <a:rPr lang="en-US" sz="1575" smtClean="0"/>
              <a:t>Application that require separate processes (i.e., each from separate location) access and ability to work on the same data.</a:t>
            </a:r>
            <a:endParaRPr lang="en-US" sz="1575" smtClean="0"/>
          </a:p>
          <a:p>
            <a:pPr lvl="1" eaLnBrk="1" hangingPunct="1">
              <a:lnSpc>
                <a:spcPct val="80000"/>
              </a:lnSpc>
            </a:pPr>
            <a:r>
              <a:rPr lang="en-US" sz="1500" smtClean="0"/>
              <a:t>Small group can use point-to-point messaging to accomplish this task.</a:t>
            </a:r>
            <a:endParaRPr lang="en-US" sz="1500" smtClean="0"/>
          </a:p>
          <a:p>
            <a:pPr lvl="1" eaLnBrk="1" hangingPunct="1">
              <a:lnSpc>
                <a:spcPct val="80000"/>
              </a:lnSpc>
            </a:pPr>
            <a:r>
              <a:rPr lang="en-US" sz="1500" smtClean="0"/>
              <a:t>Broadcasting can be used but communicating with 1000 “interested” machines out of million-node network is inefficient.</a:t>
            </a:r>
            <a:endParaRPr lang="en-US" sz="1500" smtClean="0"/>
          </a:p>
          <a:p>
            <a:pPr eaLnBrk="1" hangingPunct="1">
              <a:lnSpc>
                <a:spcPct val="80000"/>
              </a:lnSpc>
            </a:pPr>
            <a:r>
              <a:rPr lang="en-US" sz="1575" smtClean="0"/>
              <a:t>Need a mechanism that would send messages to well-defined groups that are numerically large in size but small compared to the network as a whole.</a:t>
            </a:r>
            <a:endParaRPr lang="en-US" sz="1575" smtClean="0"/>
          </a:p>
          <a:p>
            <a:pPr lvl="1" eaLnBrk="1" hangingPunct="1">
              <a:lnSpc>
                <a:spcPct val="80000"/>
              </a:lnSpc>
            </a:pPr>
            <a:r>
              <a:rPr lang="en-US" sz="1500" smtClean="0"/>
              <a:t>Sending a message to a such a group is called </a:t>
            </a:r>
            <a:r>
              <a:rPr lang="en-US" sz="1500" b="1" i="1" smtClean="0">
                <a:solidFill>
                  <a:schemeClr val="accent2"/>
                </a:solidFill>
              </a:rPr>
              <a:t>multicasting</a:t>
            </a:r>
            <a:r>
              <a:rPr lang="en-US" sz="1500" smtClean="0"/>
              <a:t>.</a:t>
            </a:r>
            <a:endParaRPr lang="en-US" sz="1500" smtClean="0"/>
          </a:p>
          <a:p>
            <a:pPr lvl="1" eaLnBrk="1" hangingPunct="1">
              <a:lnSpc>
                <a:spcPct val="80000"/>
              </a:lnSpc>
            </a:pPr>
            <a:r>
              <a:rPr lang="en-US" sz="1500" smtClean="0"/>
              <a:t>Corresponding routing algorithm is called </a:t>
            </a:r>
            <a:r>
              <a:rPr lang="en-US" sz="1500" b="1" i="1" smtClean="0">
                <a:solidFill>
                  <a:schemeClr val="accent2"/>
                </a:solidFill>
              </a:rPr>
              <a:t>multicast routing</a:t>
            </a:r>
            <a:r>
              <a:rPr lang="en-US" sz="1500" smtClean="0"/>
              <a:t>.</a:t>
            </a:r>
            <a:endParaRPr lang="en-US" sz="150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4F3A154D-DD34-49FD-A7BF-7C77B35F8379}" type="datetime4">
              <a:rPr lang="en-US" sz="900"/>
            </a:fld>
            <a:endParaRPr lang="en-US" sz="900"/>
          </a:p>
        </p:txBody>
      </p:sp>
      <p:sp>
        <p:nvSpPr>
          <p:cNvPr id="32771"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32772"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68648083-DC4B-4448-BF9E-E186FD95AD81}" type="slidenum">
              <a:rPr lang="en-US" sz="900"/>
            </a:fld>
            <a:endParaRPr lang="en-US" sz="900"/>
          </a:p>
        </p:txBody>
      </p:sp>
      <p:sp>
        <p:nvSpPr>
          <p:cNvPr id="32773" name="Rectangle 2"/>
          <p:cNvSpPr>
            <a:spLocks noGrp="1" noChangeArrowheads="1"/>
          </p:cNvSpPr>
          <p:nvPr>
            <p:ph type="title"/>
          </p:nvPr>
        </p:nvSpPr>
        <p:spPr/>
        <p:txBody>
          <a:bodyPr/>
          <a:lstStyle/>
          <a:p>
            <a:pPr eaLnBrk="1" hangingPunct="1"/>
            <a:r>
              <a:rPr lang="en-US" smtClean="0"/>
              <a:t>Multicast Routing (cont)</a:t>
            </a:r>
            <a:endParaRPr lang="en-US" smtClean="0"/>
          </a:p>
        </p:txBody>
      </p:sp>
      <p:sp>
        <p:nvSpPr>
          <p:cNvPr id="32774" name="Rectangle 3"/>
          <p:cNvSpPr>
            <a:spLocks noGrp="1" noChangeArrowheads="1"/>
          </p:cNvSpPr>
          <p:nvPr>
            <p:ph type="body" idx="1"/>
          </p:nvPr>
        </p:nvSpPr>
        <p:spPr/>
        <p:txBody>
          <a:bodyPr/>
          <a:lstStyle/>
          <a:p>
            <a:pPr eaLnBrk="1" hangingPunct="1">
              <a:lnSpc>
                <a:spcPct val="90000"/>
              </a:lnSpc>
            </a:pPr>
            <a:r>
              <a:rPr lang="en-US" sz="1575" smtClean="0"/>
              <a:t>Requirements:</a:t>
            </a:r>
            <a:endParaRPr lang="en-US" sz="1575" smtClean="0"/>
          </a:p>
          <a:p>
            <a:pPr lvl="1" eaLnBrk="1" hangingPunct="1">
              <a:lnSpc>
                <a:spcPct val="90000"/>
              </a:lnSpc>
            </a:pPr>
            <a:r>
              <a:rPr lang="en-US" sz="1500" smtClean="0"/>
              <a:t>Create and Destroy Groups</a:t>
            </a:r>
            <a:endParaRPr lang="en-US" sz="1500" smtClean="0"/>
          </a:p>
          <a:p>
            <a:pPr lvl="1" eaLnBrk="1" hangingPunct="1">
              <a:lnSpc>
                <a:spcPct val="90000"/>
              </a:lnSpc>
            </a:pPr>
            <a:r>
              <a:rPr lang="en-US" sz="1500" smtClean="0"/>
              <a:t>Nodes should be able to Join and Leave Groups, etc.</a:t>
            </a:r>
            <a:endParaRPr lang="en-US" sz="1500" smtClean="0"/>
          </a:p>
          <a:p>
            <a:pPr lvl="2" eaLnBrk="1" hangingPunct="1">
              <a:lnSpc>
                <a:spcPct val="90000"/>
              </a:lnSpc>
            </a:pPr>
            <a:r>
              <a:rPr lang="en-US" sz="1350" smtClean="0"/>
              <a:t>Group Management.</a:t>
            </a:r>
            <a:endParaRPr lang="en-US" sz="1350" smtClean="0"/>
          </a:p>
          <a:p>
            <a:pPr lvl="2" eaLnBrk="1" hangingPunct="1">
              <a:lnSpc>
                <a:spcPct val="90000"/>
              </a:lnSpc>
              <a:buFont typeface="Wingdings" panose="05000000000000000000" pitchFamily="2" charset="2"/>
              <a:buNone/>
            </a:pPr>
            <a:endParaRPr lang="en-US" sz="1350" smtClean="0"/>
          </a:p>
          <a:p>
            <a:pPr lvl="1" eaLnBrk="1" hangingPunct="1">
              <a:lnSpc>
                <a:spcPct val="90000"/>
              </a:lnSpc>
            </a:pPr>
            <a:r>
              <a:rPr lang="en-US" sz="1500" smtClean="0"/>
              <a:t>When a process joins a group it informs its host.</a:t>
            </a:r>
            <a:endParaRPr lang="en-US" sz="1500" smtClean="0"/>
          </a:p>
          <a:p>
            <a:pPr lvl="1" eaLnBrk="1" hangingPunct="1">
              <a:lnSpc>
                <a:spcPct val="90000"/>
              </a:lnSpc>
            </a:pPr>
            <a:r>
              <a:rPr lang="en-US" sz="1500" smtClean="0"/>
              <a:t>Routers must know which of their hosts belong to which group. </a:t>
            </a:r>
            <a:endParaRPr lang="en-US" sz="1500" smtClean="0"/>
          </a:p>
          <a:p>
            <a:pPr lvl="2" eaLnBrk="1" hangingPunct="1">
              <a:lnSpc>
                <a:spcPct val="90000"/>
              </a:lnSpc>
            </a:pPr>
            <a:r>
              <a:rPr lang="en-US" sz="1350" smtClean="0"/>
              <a:t>Host must inform their routers about changes in group membership, or</a:t>
            </a:r>
            <a:endParaRPr lang="en-US" sz="1350" smtClean="0"/>
          </a:p>
          <a:p>
            <a:pPr lvl="2" eaLnBrk="1" hangingPunct="1">
              <a:lnSpc>
                <a:spcPct val="90000"/>
              </a:lnSpc>
            </a:pPr>
            <a:r>
              <a:rPr lang="en-US" sz="1350" smtClean="0"/>
              <a:t>Routers must query their hosts periodically.</a:t>
            </a:r>
            <a:endParaRPr lang="en-US" sz="1350" smtClean="0"/>
          </a:p>
          <a:p>
            <a:pPr lvl="1" eaLnBrk="1" hangingPunct="1">
              <a:lnSpc>
                <a:spcPct val="90000"/>
              </a:lnSpc>
            </a:pPr>
            <a:r>
              <a:rPr lang="en-US" sz="1500" smtClean="0"/>
              <a:t>Information shared with Neighboring Routers (propagation of information through the subnet).</a:t>
            </a:r>
            <a:endParaRPr lang="en-US" sz="150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1A728C71-3B88-4D41-B73B-67296DE5A85A}" type="datetime4">
              <a:rPr lang="en-US" sz="900"/>
            </a:fld>
            <a:endParaRPr lang="en-US" sz="900"/>
          </a:p>
        </p:txBody>
      </p:sp>
      <p:sp>
        <p:nvSpPr>
          <p:cNvPr id="33795"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33796"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5055643F-71CA-4DE2-BA1E-15A713A28EDA}" type="slidenum">
              <a:rPr lang="en-US" sz="900"/>
            </a:fld>
            <a:endParaRPr lang="en-US" sz="900"/>
          </a:p>
        </p:txBody>
      </p:sp>
      <p:sp>
        <p:nvSpPr>
          <p:cNvPr id="33797" name="Rectangle 2"/>
          <p:cNvSpPr>
            <a:spLocks noGrp="1" noChangeArrowheads="1"/>
          </p:cNvSpPr>
          <p:nvPr>
            <p:ph type="title"/>
          </p:nvPr>
        </p:nvSpPr>
        <p:spPr/>
        <p:txBody>
          <a:bodyPr/>
          <a:lstStyle/>
          <a:p>
            <a:pPr eaLnBrk="1" hangingPunct="1"/>
            <a:r>
              <a:rPr lang="en-US" smtClean="0"/>
              <a:t>Multicast Routing (cont)</a:t>
            </a:r>
            <a:endParaRPr lang="en-US" smtClean="0"/>
          </a:p>
        </p:txBody>
      </p:sp>
      <p:sp>
        <p:nvSpPr>
          <p:cNvPr id="33798" name="Rectangle 3"/>
          <p:cNvSpPr>
            <a:spLocks noGrp="1" noChangeArrowheads="1"/>
          </p:cNvSpPr>
          <p:nvPr>
            <p:ph type="body" idx="1"/>
          </p:nvPr>
        </p:nvSpPr>
        <p:spPr/>
        <p:txBody>
          <a:bodyPr/>
          <a:lstStyle/>
          <a:p>
            <a:pPr eaLnBrk="1" hangingPunct="1"/>
            <a:r>
              <a:rPr lang="en-US" sz="1200" smtClean="0"/>
              <a:t>Each Router Computes Spanning Tree Covering all other routers. </a:t>
            </a:r>
            <a:endParaRPr lang="en-US" sz="1200" smtClean="0"/>
          </a:p>
          <a:p>
            <a:pPr eaLnBrk="1" hangingPunct="1"/>
            <a:r>
              <a:rPr lang="en-US" sz="1200" smtClean="0"/>
              <a:t>Example of a network with nodes belonging to two groups (1 &amp; 2).</a:t>
            </a:r>
            <a:endParaRPr lang="en-US" sz="1200" smtClean="0"/>
          </a:p>
        </p:txBody>
      </p:sp>
      <p:grpSp>
        <p:nvGrpSpPr>
          <p:cNvPr id="33799" name="Group 103"/>
          <p:cNvGrpSpPr/>
          <p:nvPr/>
        </p:nvGrpSpPr>
        <p:grpSpPr bwMode="auto">
          <a:xfrm>
            <a:off x="1942640" y="1886280"/>
            <a:ext cx="1943440" cy="1218581"/>
            <a:chOff x="432" y="1536"/>
            <a:chExt cx="2064" cy="1361"/>
          </a:xfrm>
        </p:grpSpPr>
        <p:sp>
          <p:nvSpPr>
            <p:cNvPr id="33878" name="Oval 4"/>
            <p:cNvSpPr>
              <a:spLocks noChangeArrowheads="1"/>
            </p:cNvSpPr>
            <p:nvPr/>
          </p:nvSpPr>
          <p:spPr bwMode="auto">
            <a:xfrm>
              <a:off x="864" y="1632"/>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79" name="Text Box 5"/>
            <p:cNvSpPr txBox="1">
              <a:spLocks noChangeArrowheads="1"/>
            </p:cNvSpPr>
            <p:nvPr/>
          </p:nvSpPr>
          <p:spPr bwMode="auto">
            <a:xfrm>
              <a:off x="480" y="1872"/>
              <a:ext cx="288" cy="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1,2</a:t>
              </a:r>
              <a:endParaRPr lang="en-US" sz="900"/>
            </a:p>
          </p:txBody>
        </p:sp>
        <p:sp>
          <p:nvSpPr>
            <p:cNvPr id="33880" name="Oval 6"/>
            <p:cNvSpPr>
              <a:spLocks noChangeArrowheads="1"/>
            </p:cNvSpPr>
            <p:nvPr/>
          </p:nvSpPr>
          <p:spPr bwMode="auto">
            <a:xfrm>
              <a:off x="432" y="1920"/>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81" name="Oval 7"/>
            <p:cNvSpPr>
              <a:spLocks noChangeArrowheads="1"/>
            </p:cNvSpPr>
            <p:nvPr/>
          </p:nvSpPr>
          <p:spPr bwMode="auto">
            <a:xfrm>
              <a:off x="672" y="2304"/>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82" name="Oval 8"/>
            <p:cNvSpPr>
              <a:spLocks noChangeArrowheads="1"/>
            </p:cNvSpPr>
            <p:nvPr/>
          </p:nvSpPr>
          <p:spPr bwMode="auto">
            <a:xfrm>
              <a:off x="1008" y="1968"/>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83" name="Oval 9"/>
            <p:cNvSpPr>
              <a:spLocks noChangeArrowheads="1"/>
            </p:cNvSpPr>
            <p:nvPr/>
          </p:nvSpPr>
          <p:spPr bwMode="auto">
            <a:xfrm>
              <a:off x="1392" y="1728"/>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84" name="Oval 10"/>
            <p:cNvSpPr>
              <a:spLocks noChangeArrowheads="1"/>
            </p:cNvSpPr>
            <p:nvPr/>
          </p:nvSpPr>
          <p:spPr bwMode="auto">
            <a:xfrm>
              <a:off x="1632" y="1920"/>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85" name="Oval 11"/>
            <p:cNvSpPr>
              <a:spLocks noChangeArrowheads="1"/>
            </p:cNvSpPr>
            <p:nvPr/>
          </p:nvSpPr>
          <p:spPr bwMode="auto">
            <a:xfrm>
              <a:off x="2112" y="1632"/>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86" name="Oval 12"/>
            <p:cNvSpPr>
              <a:spLocks noChangeArrowheads="1"/>
            </p:cNvSpPr>
            <p:nvPr/>
          </p:nvSpPr>
          <p:spPr bwMode="auto">
            <a:xfrm>
              <a:off x="1536" y="2208"/>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87" name="Oval 13"/>
            <p:cNvSpPr>
              <a:spLocks noChangeArrowheads="1"/>
            </p:cNvSpPr>
            <p:nvPr/>
          </p:nvSpPr>
          <p:spPr bwMode="auto">
            <a:xfrm>
              <a:off x="2208" y="2160"/>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88" name="Oval 14"/>
            <p:cNvSpPr>
              <a:spLocks noChangeArrowheads="1"/>
            </p:cNvSpPr>
            <p:nvPr/>
          </p:nvSpPr>
          <p:spPr bwMode="auto">
            <a:xfrm>
              <a:off x="1488" y="2496"/>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89" name="Oval 15"/>
            <p:cNvSpPr>
              <a:spLocks noChangeArrowheads="1"/>
            </p:cNvSpPr>
            <p:nvPr/>
          </p:nvSpPr>
          <p:spPr bwMode="auto">
            <a:xfrm>
              <a:off x="2160" y="2592"/>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cxnSp>
          <p:nvCxnSpPr>
            <p:cNvPr id="33890" name="AutoShape 16"/>
            <p:cNvCxnSpPr>
              <a:cxnSpLocks noChangeShapeType="1"/>
              <a:stCxn id="33880" idx="7"/>
              <a:endCxn id="33878" idx="3"/>
            </p:cNvCxnSpPr>
            <p:nvPr/>
          </p:nvCxnSpPr>
          <p:spPr bwMode="auto">
            <a:xfrm flipV="1">
              <a:off x="514" y="1714"/>
              <a:ext cx="364" cy="22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1" name="AutoShape 17"/>
            <p:cNvCxnSpPr>
              <a:cxnSpLocks noChangeShapeType="1"/>
              <a:stCxn id="33878" idx="6"/>
              <a:endCxn id="33883" idx="2"/>
            </p:cNvCxnSpPr>
            <p:nvPr/>
          </p:nvCxnSpPr>
          <p:spPr bwMode="auto">
            <a:xfrm>
              <a:off x="960" y="1680"/>
              <a:ext cx="432" cy="9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2" name="AutoShape 18"/>
            <p:cNvCxnSpPr>
              <a:cxnSpLocks noChangeShapeType="1"/>
              <a:stCxn id="33881" idx="7"/>
              <a:endCxn id="33882" idx="3"/>
            </p:cNvCxnSpPr>
            <p:nvPr/>
          </p:nvCxnSpPr>
          <p:spPr bwMode="auto">
            <a:xfrm flipV="1">
              <a:off x="754" y="2050"/>
              <a:ext cx="268" cy="26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3" name="AutoShape 19"/>
            <p:cNvCxnSpPr>
              <a:cxnSpLocks noChangeShapeType="1"/>
              <a:stCxn id="33880" idx="5"/>
              <a:endCxn id="33881" idx="0"/>
            </p:cNvCxnSpPr>
            <p:nvPr/>
          </p:nvCxnSpPr>
          <p:spPr bwMode="auto">
            <a:xfrm>
              <a:off x="514" y="2002"/>
              <a:ext cx="206" cy="30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4" name="AutoShape 20"/>
            <p:cNvCxnSpPr>
              <a:cxnSpLocks noChangeShapeType="1"/>
              <a:stCxn id="33878" idx="4"/>
              <a:endCxn id="33882" idx="1"/>
            </p:cNvCxnSpPr>
            <p:nvPr/>
          </p:nvCxnSpPr>
          <p:spPr bwMode="auto">
            <a:xfrm>
              <a:off x="912" y="1728"/>
              <a:ext cx="110" cy="254"/>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5" name="AutoShape 21"/>
            <p:cNvCxnSpPr>
              <a:cxnSpLocks noChangeShapeType="1"/>
              <a:stCxn id="33882" idx="5"/>
              <a:endCxn id="33886" idx="1"/>
            </p:cNvCxnSpPr>
            <p:nvPr/>
          </p:nvCxnSpPr>
          <p:spPr bwMode="auto">
            <a:xfrm>
              <a:off x="1090" y="2050"/>
              <a:ext cx="460" cy="1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6" name="AutoShape 22"/>
            <p:cNvCxnSpPr>
              <a:cxnSpLocks noChangeShapeType="1"/>
              <a:stCxn id="33881" idx="5"/>
              <a:endCxn id="33888" idx="2"/>
            </p:cNvCxnSpPr>
            <p:nvPr/>
          </p:nvCxnSpPr>
          <p:spPr bwMode="auto">
            <a:xfrm>
              <a:off x="754" y="2386"/>
              <a:ext cx="734" cy="15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7" name="AutoShape 23"/>
            <p:cNvCxnSpPr>
              <a:cxnSpLocks noChangeShapeType="1"/>
              <a:stCxn id="33888" idx="6"/>
              <a:endCxn id="33889" idx="2"/>
            </p:cNvCxnSpPr>
            <p:nvPr/>
          </p:nvCxnSpPr>
          <p:spPr bwMode="auto">
            <a:xfrm>
              <a:off x="1584" y="2544"/>
              <a:ext cx="576" cy="9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8" name="AutoShape 24"/>
            <p:cNvCxnSpPr>
              <a:cxnSpLocks noChangeShapeType="1"/>
              <a:stCxn id="33886" idx="6"/>
              <a:endCxn id="33887" idx="2"/>
            </p:cNvCxnSpPr>
            <p:nvPr/>
          </p:nvCxnSpPr>
          <p:spPr bwMode="auto">
            <a:xfrm flipV="1">
              <a:off x="1632" y="2208"/>
              <a:ext cx="576" cy="4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9" name="AutoShape 25"/>
            <p:cNvCxnSpPr>
              <a:cxnSpLocks noChangeShapeType="1"/>
              <a:stCxn id="33884" idx="6"/>
              <a:endCxn id="33885" idx="3"/>
            </p:cNvCxnSpPr>
            <p:nvPr/>
          </p:nvCxnSpPr>
          <p:spPr bwMode="auto">
            <a:xfrm flipV="1">
              <a:off x="1728" y="1714"/>
              <a:ext cx="398" cy="254"/>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900" name="AutoShape 26"/>
            <p:cNvCxnSpPr>
              <a:cxnSpLocks noChangeShapeType="1"/>
              <a:stCxn id="33883" idx="5"/>
              <a:endCxn id="33884" idx="1"/>
            </p:cNvCxnSpPr>
            <p:nvPr/>
          </p:nvCxnSpPr>
          <p:spPr bwMode="auto">
            <a:xfrm>
              <a:off x="1474" y="1810"/>
              <a:ext cx="172" cy="124"/>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901" name="AutoShape 27"/>
            <p:cNvCxnSpPr>
              <a:cxnSpLocks noChangeShapeType="1"/>
              <a:stCxn id="33886" idx="4"/>
              <a:endCxn id="33888" idx="0"/>
            </p:cNvCxnSpPr>
            <p:nvPr/>
          </p:nvCxnSpPr>
          <p:spPr bwMode="auto">
            <a:xfrm flipH="1">
              <a:off x="1536" y="2304"/>
              <a:ext cx="48" cy="19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902" name="AutoShape 28"/>
            <p:cNvCxnSpPr>
              <a:cxnSpLocks noChangeShapeType="1"/>
              <a:stCxn id="33884" idx="4"/>
              <a:endCxn id="33886" idx="0"/>
            </p:cNvCxnSpPr>
            <p:nvPr/>
          </p:nvCxnSpPr>
          <p:spPr bwMode="auto">
            <a:xfrm flipH="1">
              <a:off x="1584" y="2016"/>
              <a:ext cx="96" cy="19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903" name="AutoShape 29"/>
            <p:cNvCxnSpPr>
              <a:cxnSpLocks noChangeShapeType="1"/>
              <a:stCxn id="33885" idx="4"/>
              <a:endCxn id="33887" idx="0"/>
            </p:cNvCxnSpPr>
            <p:nvPr/>
          </p:nvCxnSpPr>
          <p:spPr bwMode="auto">
            <a:xfrm>
              <a:off x="2160" y="1728"/>
              <a:ext cx="96" cy="43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904" name="AutoShape 30"/>
            <p:cNvCxnSpPr>
              <a:cxnSpLocks noChangeShapeType="1"/>
              <a:stCxn id="33887" idx="4"/>
              <a:endCxn id="33889" idx="0"/>
            </p:cNvCxnSpPr>
            <p:nvPr/>
          </p:nvCxnSpPr>
          <p:spPr bwMode="auto">
            <a:xfrm flipH="1">
              <a:off x="2208" y="2256"/>
              <a:ext cx="48"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905" name="Text Box 31"/>
            <p:cNvSpPr txBox="1">
              <a:spLocks noChangeArrowheads="1"/>
            </p:cNvSpPr>
            <p:nvPr/>
          </p:nvSpPr>
          <p:spPr bwMode="auto">
            <a:xfrm>
              <a:off x="1056" y="1872"/>
              <a:ext cx="288" cy="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1,2</a:t>
              </a:r>
              <a:endParaRPr lang="en-US" sz="900"/>
            </a:p>
          </p:txBody>
        </p:sp>
        <p:sp>
          <p:nvSpPr>
            <p:cNvPr id="33906" name="Text Box 32"/>
            <p:cNvSpPr txBox="1">
              <a:spLocks noChangeArrowheads="1"/>
            </p:cNvSpPr>
            <p:nvPr/>
          </p:nvSpPr>
          <p:spPr bwMode="auto">
            <a:xfrm>
              <a:off x="624" y="2401"/>
              <a:ext cx="192"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1</a:t>
              </a:r>
              <a:endParaRPr lang="en-US" sz="900"/>
            </a:p>
          </p:txBody>
        </p:sp>
        <p:sp>
          <p:nvSpPr>
            <p:cNvPr id="33907" name="Text Box 33"/>
            <p:cNvSpPr txBox="1">
              <a:spLocks noChangeArrowheads="1"/>
            </p:cNvSpPr>
            <p:nvPr/>
          </p:nvSpPr>
          <p:spPr bwMode="auto">
            <a:xfrm>
              <a:off x="1392" y="2544"/>
              <a:ext cx="192"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1</a:t>
              </a:r>
              <a:endParaRPr lang="en-US" sz="900"/>
            </a:p>
          </p:txBody>
        </p:sp>
        <p:sp>
          <p:nvSpPr>
            <p:cNvPr id="33908" name="Text Box 34"/>
            <p:cNvSpPr txBox="1">
              <a:spLocks noChangeArrowheads="1"/>
            </p:cNvSpPr>
            <p:nvPr/>
          </p:nvSpPr>
          <p:spPr bwMode="auto">
            <a:xfrm>
              <a:off x="2160" y="1536"/>
              <a:ext cx="192"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1</a:t>
              </a:r>
              <a:endParaRPr lang="en-US" sz="900"/>
            </a:p>
          </p:txBody>
        </p:sp>
        <p:sp>
          <p:nvSpPr>
            <p:cNvPr id="33909" name="Text Box 35"/>
            <p:cNvSpPr txBox="1">
              <a:spLocks noChangeArrowheads="1"/>
            </p:cNvSpPr>
            <p:nvPr/>
          </p:nvSpPr>
          <p:spPr bwMode="auto">
            <a:xfrm>
              <a:off x="1344" y="1584"/>
              <a:ext cx="192"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2</a:t>
              </a:r>
              <a:endParaRPr lang="en-US" sz="900"/>
            </a:p>
          </p:txBody>
        </p:sp>
        <p:sp>
          <p:nvSpPr>
            <p:cNvPr id="33910" name="Text Box 36"/>
            <p:cNvSpPr txBox="1">
              <a:spLocks noChangeArrowheads="1"/>
            </p:cNvSpPr>
            <p:nvPr/>
          </p:nvSpPr>
          <p:spPr bwMode="auto">
            <a:xfrm>
              <a:off x="1584" y="2256"/>
              <a:ext cx="192"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2</a:t>
              </a:r>
              <a:endParaRPr lang="en-US" sz="900"/>
            </a:p>
          </p:txBody>
        </p:sp>
        <p:sp>
          <p:nvSpPr>
            <p:cNvPr id="33911" name="Text Box 37"/>
            <p:cNvSpPr txBox="1">
              <a:spLocks noChangeArrowheads="1"/>
            </p:cNvSpPr>
            <p:nvPr/>
          </p:nvSpPr>
          <p:spPr bwMode="auto">
            <a:xfrm>
              <a:off x="2304" y="2112"/>
              <a:ext cx="192"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2</a:t>
              </a:r>
              <a:endParaRPr lang="en-US" sz="900"/>
            </a:p>
          </p:txBody>
        </p:sp>
        <p:sp>
          <p:nvSpPr>
            <p:cNvPr id="33912" name="Text Box 38"/>
            <p:cNvSpPr txBox="1">
              <a:spLocks noChangeArrowheads="1"/>
            </p:cNvSpPr>
            <p:nvPr/>
          </p:nvSpPr>
          <p:spPr bwMode="auto">
            <a:xfrm>
              <a:off x="1008" y="2640"/>
              <a:ext cx="1056"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900"/>
                <a:t>Network</a:t>
              </a:r>
              <a:endParaRPr lang="en-US" sz="900"/>
            </a:p>
          </p:txBody>
        </p:sp>
      </p:grpSp>
      <p:sp>
        <p:nvSpPr>
          <p:cNvPr id="33800" name="Text Box 72"/>
          <p:cNvSpPr txBox="1">
            <a:spLocks noChangeArrowheads="1"/>
          </p:cNvSpPr>
          <p:nvPr/>
        </p:nvSpPr>
        <p:spPr bwMode="auto">
          <a:xfrm>
            <a:off x="6744080" y="228640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2</a:t>
            </a:r>
            <a:endParaRPr lang="en-US" sz="900"/>
          </a:p>
        </p:txBody>
      </p:sp>
      <p:sp>
        <p:nvSpPr>
          <p:cNvPr id="33801" name="Oval 39"/>
          <p:cNvSpPr>
            <a:spLocks noChangeArrowheads="1"/>
          </p:cNvSpPr>
          <p:nvPr/>
        </p:nvSpPr>
        <p:spPr bwMode="auto">
          <a:xfrm>
            <a:off x="2415401" y="3287891"/>
            <a:ext cx="88122" cy="8812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02" name="Text Box 40"/>
          <p:cNvSpPr txBox="1">
            <a:spLocks noChangeArrowheads="1"/>
          </p:cNvSpPr>
          <p:nvPr/>
        </p:nvSpPr>
        <p:spPr bwMode="auto">
          <a:xfrm>
            <a:off x="2061723" y="3507004"/>
            <a:ext cx="265556"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1</a:t>
            </a:r>
            <a:endParaRPr lang="en-US" sz="900"/>
          </a:p>
        </p:txBody>
      </p:sp>
      <p:sp>
        <p:nvSpPr>
          <p:cNvPr id="33803" name="Oval 41"/>
          <p:cNvSpPr>
            <a:spLocks noChangeArrowheads="1"/>
          </p:cNvSpPr>
          <p:nvPr/>
        </p:nvSpPr>
        <p:spPr bwMode="auto">
          <a:xfrm>
            <a:off x="2017663" y="3549874"/>
            <a:ext cx="88122" cy="8812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04" name="Oval 42"/>
          <p:cNvSpPr>
            <a:spLocks noChangeArrowheads="1"/>
          </p:cNvSpPr>
          <p:nvPr/>
        </p:nvSpPr>
        <p:spPr bwMode="auto">
          <a:xfrm>
            <a:off x="2239158" y="3898788"/>
            <a:ext cx="88122" cy="8812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05" name="Oval 43"/>
          <p:cNvSpPr>
            <a:spLocks noChangeArrowheads="1"/>
          </p:cNvSpPr>
          <p:nvPr/>
        </p:nvSpPr>
        <p:spPr bwMode="auto">
          <a:xfrm>
            <a:off x="2547583" y="3593935"/>
            <a:ext cx="89313" cy="86931"/>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06" name="Oval 44"/>
          <p:cNvSpPr>
            <a:spLocks noChangeArrowheads="1"/>
          </p:cNvSpPr>
          <p:nvPr/>
        </p:nvSpPr>
        <p:spPr bwMode="auto">
          <a:xfrm>
            <a:off x="2901261" y="3376013"/>
            <a:ext cx="88122" cy="8693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07" name="Oval 45"/>
          <p:cNvSpPr>
            <a:spLocks noChangeArrowheads="1"/>
          </p:cNvSpPr>
          <p:nvPr/>
        </p:nvSpPr>
        <p:spPr bwMode="auto">
          <a:xfrm>
            <a:off x="3122756" y="3549874"/>
            <a:ext cx="88122" cy="8812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08" name="Oval 46"/>
          <p:cNvSpPr>
            <a:spLocks noChangeArrowheads="1"/>
          </p:cNvSpPr>
          <p:nvPr/>
        </p:nvSpPr>
        <p:spPr bwMode="auto">
          <a:xfrm>
            <a:off x="3563365" y="3287891"/>
            <a:ext cx="89312" cy="8812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09" name="Oval 47"/>
          <p:cNvSpPr>
            <a:spLocks noChangeArrowheads="1"/>
          </p:cNvSpPr>
          <p:nvPr/>
        </p:nvSpPr>
        <p:spPr bwMode="auto">
          <a:xfrm>
            <a:off x="3033443" y="3811858"/>
            <a:ext cx="89313" cy="8693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10" name="Oval 48"/>
          <p:cNvSpPr>
            <a:spLocks noChangeArrowheads="1"/>
          </p:cNvSpPr>
          <p:nvPr/>
        </p:nvSpPr>
        <p:spPr bwMode="auto">
          <a:xfrm>
            <a:off x="3652677" y="3767797"/>
            <a:ext cx="88122" cy="8812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11" name="Oval 49"/>
          <p:cNvSpPr>
            <a:spLocks noChangeArrowheads="1"/>
          </p:cNvSpPr>
          <p:nvPr/>
        </p:nvSpPr>
        <p:spPr bwMode="auto">
          <a:xfrm>
            <a:off x="2989383" y="4073841"/>
            <a:ext cx="88122" cy="8693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12" name="Oval 50"/>
          <p:cNvSpPr>
            <a:spLocks noChangeArrowheads="1"/>
          </p:cNvSpPr>
          <p:nvPr/>
        </p:nvSpPr>
        <p:spPr bwMode="auto">
          <a:xfrm>
            <a:off x="3608616" y="4160771"/>
            <a:ext cx="88122" cy="8812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cxnSp>
        <p:nvCxnSpPr>
          <p:cNvPr id="33813" name="AutoShape 51"/>
          <p:cNvCxnSpPr>
            <a:cxnSpLocks noChangeShapeType="1"/>
            <a:stCxn id="33803" idx="7"/>
            <a:endCxn id="33801" idx="3"/>
          </p:cNvCxnSpPr>
          <p:nvPr/>
        </p:nvCxnSpPr>
        <p:spPr bwMode="auto">
          <a:xfrm flipV="1">
            <a:off x="2093876" y="3362913"/>
            <a:ext cx="334624" cy="20006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14" name="AutoShape 52"/>
          <p:cNvCxnSpPr>
            <a:cxnSpLocks noChangeShapeType="1"/>
            <a:stCxn id="33801" idx="6"/>
            <a:endCxn id="33806" idx="2"/>
          </p:cNvCxnSpPr>
          <p:nvPr/>
        </p:nvCxnSpPr>
        <p:spPr bwMode="auto">
          <a:xfrm>
            <a:off x="2503523" y="3331952"/>
            <a:ext cx="397738" cy="86931"/>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15" name="AutoShape 54"/>
          <p:cNvCxnSpPr>
            <a:cxnSpLocks noChangeShapeType="1"/>
            <a:stCxn id="33803" idx="5"/>
            <a:endCxn id="33804" idx="0"/>
          </p:cNvCxnSpPr>
          <p:nvPr/>
        </p:nvCxnSpPr>
        <p:spPr bwMode="auto">
          <a:xfrm>
            <a:off x="2093876" y="3624897"/>
            <a:ext cx="189342" cy="27389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16" name="AutoShape 55"/>
          <p:cNvCxnSpPr>
            <a:cxnSpLocks noChangeShapeType="1"/>
            <a:stCxn id="33801" idx="4"/>
            <a:endCxn id="33805" idx="1"/>
          </p:cNvCxnSpPr>
          <p:nvPr/>
        </p:nvCxnSpPr>
        <p:spPr bwMode="auto">
          <a:xfrm>
            <a:off x="2459462" y="3376013"/>
            <a:ext cx="101221" cy="23102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17" name="AutoShape 57"/>
          <p:cNvCxnSpPr>
            <a:cxnSpLocks noChangeShapeType="1"/>
            <a:stCxn id="33804" idx="5"/>
            <a:endCxn id="33811" idx="2"/>
          </p:cNvCxnSpPr>
          <p:nvPr/>
        </p:nvCxnSpPr>
        <p:spPr bwMode="auto">
          <a:xfrm>
            <a:off x="2314180" y="3973811"/>
            <a:ext cx="675203" cy="14409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18" name="AutoShape 60"/>
          <p:cNvCxnSpPr>
            <a:cxnSpLocks noChangeShapeType="1"/>
            <a:stCxn id="33807" idx="6"/>
            <a:endCxn id="33808" idx="3"/>
          </p:cNvCxnSpPr>
          <p:nvPr/>
        </p:nvCxnSpPr>
        <p:spPr bwMode="auto">
          <a:xfrm flipV="1">
            <a:off x="3210878" y="3362913"/>
            <a:ext cx="365585" cy="23102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19" name="AutoShape 61"/>
          <p:cNvCxnSpPr>
            <a:cxnSpLocks noChangeShapeType="1"/>
            <a:stCxn id="33806" idx="5"/>
            <a:endCxn id="33807" idx="1"/>
          </p:cNvCxnSpPr>
          <p:nvPr/>
        </p:nvCxnSpPr>
        <p:spPr bwMode="auto">
          <a:xfrm>
            <a:off x="2976283" y="3449844"/>
            <a:ext cx="158381" cy="113129"/>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20" name="Text Box 66"/>
          <p:cNvSpPr txBox="1">
            <a:spLocks noChangeArrowheads="1"/>
          </p:cNvSpPr>
          <p:nvPr/>
        </p:nvSpPr>
        <p:spPr bwMode="auto">
          <a:xfrm>
            <a:off x="2591645" y="3507004"/>
            <a:ext cx="265555"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1</a:t>
            </a:r>
            <a:endParaRPr lang="en-US" sz="900"/>
          </a:p>
        </p:txBody>
      </p:sp>
      <p:sp>
        <p:nvSpPr>
          <p:cNvPr id="33821" name="Text Box 67"/>
          <p:cNvSpPr txBox="1">
            <a:spLocks noChangeArrowheads="1"/>
          </p:cNvSpPr>
          <p:nvPr/>
        </p:nvSpPr>
        <p:spPr bwMode="auto">
          <a:xfrm>
            <a:off x="2195097" y="3988101"/>
            <a:ext cx="176243"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1</a:t>
            </a:r>
            <a:endParaRPr lang="en-US" sz="900"/>
          </a:p>
        </p:txBody>
      </p:sp>
      <p:sp>
        <p:nvSpPr>
          <p:cNvPr id="33822" name="Text Box 68"/>
          <p:cNvSpPr txBox="1">
            <a:spLocks noChangeArrowheads="1"/>
          </p:cNvSpPr>
          <p:nvPr/>
        </p:nvSpPr>
        <p:spPr bwMode="auto">
          <a:xfrm>
            <a:off x="2901261" y="4117901"/>
            <a:ext cx="176243"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1</a:t>
            </a:r>
            <a:endParaRPr lang="en-US" sz="900"/>
          </a:p>
        </p:txBody>
      </p:sp>
      <p:sp>
        <p:nvSpPr>
          <p:cNvPr id="33823" name="Text Box 69"/>
          <p:cNvSpPr txBox="1">
            <a:spLocks noChangeArrowheads="1"/>
          </p:cNvSpPr>
          <p:nvPr/>
        </p:nvSpPr>
        <p:spPr bwMode="auto">
          <a:xfrm>
            <a:off x="3608616" y="3200960"/>
            <a:ext cx="176243"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1</a:t>
            </a:r>
            <a:endParaRPr lang="en-US" sz="900"/>
          </a:p>
        </p:txBody>
      </p:sp>
      <p:sp>
        <p:nvSpPr>
          <p:cNvPr id="33824" name="Text Box 73"/>
          <p:cNvSpPr txBox="1">
            <a:spLocks noChangeArrowheads="1"/>
          </p:cNvSpPr>
          <p:nvPr/>
        </p:nvSpPr>
        <p:spPr bwMode="auto">
          <a:xfrm>
            <a:off x="1885480" y="4248893"/>
            <a:ext cx="19434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900"/>
              <a:t>A Multicast Tree for group 1</a:t>
            </a:r>
            <a:endParaRPr lang="en-US" sz="900"/>
          </a:p>
        </p:txBody>
      </p:sp>
      <p:grpSp>
        <p:nvGrpSpPr>
          <p:cNvPr id="33825" name="Group 106"/>
          <p:cNvGrpSpPr/>
          <p:nvPr/>
        </p:nvGrpSpPr>
        <p:grpSpPr bwMode="auto">
          <a:xfrm>
            <a:off x="5029280" y="1771960"/>
            <a:ext cx="1943440" cy="1416348"/>
            <a:chOff x="3168" y="1488"/>
            <a:chExt cx="2112" cy="1558"/>
          </a:xfrm>
        </p:grpSpPr>
        <p:sp>
          <p:nvSpPr>
            <p:cNvPr id="33849" name="Oval 107"/>
            <p:cNvSpPr>
              <a:spLocks noChangeArrowheads="1"/>
            </p:cNvSpPr>
            <p:nvPr/>
          </p:nvSpPr>
          <p:spPr bwMode="auto">
            <a:xfrm>
              <a:off x="3744" y="1584"/>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50" name="Text Box 108"/>
            <p:cNvSpPr txBox="1">
              <a:spLocks noChangeArrowheads="1"/>
            </p:cNvSpPr>
            <p:nvPr/>
          </p:nvSpPr>
          <p:spPr bwMode="auto">
            <a:xfrm>
              <a:off x="3360" y="1825"/>
              <a:ext cx="288" cy="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1,2</a:t>
              </a:r>
              <a:endParaRPr lang="en-US" sz="900"/>
            </a:p>
          </p:txBody>
        </p:sp>
        <p:sp>
          <p:nvSpPr>
            <p:cNvPr id="33851" name="Oval 109"/>
            <p:cNvSpPr>
              <a:spLocks noChangeArrowheads="1"/>
            </p:cNvSpPr>
            <p:nvPr/>
          </p:nvSpPr>
          <p:spPr bwMode="auto">
            <a:xfrm>
              <a:off x="3312" y="1872"/>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52" name="Oval 110"/>
            <p:cNvSpPr>
              <a:spLocks noChangeArrowheads="1"/>
            </p:cNvSpPr>
            <p:nvPr/>
          </p:nvSpPr>
          <p:spPr bwMode="auto">
            <a:xfrm>
              <a:off x="3552" y="2256"/>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53" name="Oval 111"/>
            <p:cNvSpPr>
              <a:spLocks noChangeArrowheads="1"/>
            </p:cNvSpPr>
            <p:nvPr/>
          </p:nvSpPr>
          <p:spPr bwMode="auto">
            <a:xfrm>
              <a:off x="3888" y="1920"/>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54" name="Oval 112"/>
            <p:cNvSpPr>
              <a:spLocks noChangeArrowheads="1"/>
            </p:cNvSpPr>
            <p:nvPr/>
          </p:nvSpPr>
          <p:spPr bwMode="auto">
            <a:xfrm>
              <a:off x="4272" y="1680"/>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55" name="Oval 113"/>
            <p:cNvSpPr>
              <a:spLocks noChangeArrowheads="1"/>
            </p:cNvSpPr>
            <p:nvPr/>
          </p:nvSpPr>
          <p:spPr bwMode="auto">
            <a:xfrm>
              <a:off x="4512" y="1872"/>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56" name="Oval 114"/>
            <p:cNvSpPr>
              <a:spLocks noChangeArrowheads="1"/>
            </p:cNvSpPr>
            <p:nvPr/>
          </p:nvSpPr>
          <p:spPr bwMode="auto">
            <a:xfrm>
              <a:off x="4992" y="1584"/>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57" name="Oval 115"/>
            <p:cNvSpPr>
              <a:spLocks noChangeArrowheads="1"/>
            </p:cNvSpPr>
            <p:nvPr/>
          </p:nvSpPr>
          <p:spPr bwMode="auto">
            <a:xfrm>
              <a:off x="4416" y="2160"/>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58" name="Oval 116"/>
            <p:cNvSpPr>
              <a:spLocks noChangeArrowheads="1"/>
            </p:cNvSpPr>
            <p:nvPr/>
          </p:nvSpPr>
          <p:spPr bwMode="auto">
            <a:xfrm>
              <a:off x="5088" y="2112"/>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59" name="Oval 117"/>
            <p:cNvSpPr>
              <a:spLocks noChangeArrowheads="1"/>
            </p:cNvSpPr>
            <p:nvPr/>
          </p:nvSpPr>
          <p:spPr bwMode="auto">
            <a:xfrm>
              <a:off x="4368" y="2448"/>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60" name="Oval 118"/>
            <p:cNvSpPr>
              <a:spLocks noChangeArrowheads="1"/>
            </p:cNvSpPr>
            <p:nvPr/>
          </p:nvSpPr>
          <p:spPr bwMode="auto">
            <a:xfrm>
              <a:off x="5040" y="2544"/>
              <a:ext cx="96" cy="9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cxnSp>
          <p:nvCxnSpPr>
            <p:cNvPr id="33861" name="AutoShape 119"/>
            <p:cNvCxnSpPr>
              <a:cxnSpLocks noChangeShapeType="1"/>
              <a:stCxn id="33851" idx="7"/>
              <a:endCxn id="33849" idx="3"/>
            </p:cNvCxnSpPr>
            <p:nvPr/>
          </p:nvCxnSpPr>
          <p:spPr bwMode="auto">
            <a:xfrm flipV="1">
              <a:off x="3394" y="1666"/>
              <a:ext cx="364" cy="22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2" name="AutoShape 120"/>
            <p:cNvCxnSpPr>
              <a:cxnSpLocks noChangeShapeType="1"/>
              <a:stCxn id="33849" idx="6"/>
              <a:endCxn id="33854" idx="2"/>
            </p:cNvCxnSpPr>
            <p:nvPr/>
          </p:nvCxnSpPr>
          <p:spPr bwMode="auto">
            <a:xfrm>
              <a:off x="3840" y="1632"/>
              <a:ext cx="432" cy="9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3" name="AutoShape 121"/>
            <p:cNvCxnSpPr>
              <a:cxnSpLocks noChangeShapeType="1"/>
              <a:stCxn id="33851" idx="5"/>
              <a:endCxn id="33852" idx="0"/>
            </p:cNvCxnSpPr>
            <p:nvPr/>
          </p:nvCxnSpPr>
          <p:spPr bwMode="auto">
            <a:xfrm>
              <a:off x="3394" y="1954"/>
              <a:ext cx="206" cy="30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4" name="AutoShape 122"/>
            <p:cNvCxnSpPr>
              <a:cxnSpLocks noChangeShapeType="1"/>
              <a:stCxn id="33849" idx="4"/>
              <a:endCxn id="33853" idx="1"/>
            </p:cNvCxnSpPr>
            <p:nvPr/>
          </p:nvCxnSpPr>
          <p:spPr bwMode="auto">
            <a:xfrm>
              <a:off x="3792" y="1680"/>
              <a:ext cx="110" cy="254"/>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5" name="AutoShape 123"/>
            <p:cNvCxnSpPr>
              <a:cxnSpLocks noChangeShapeType="1"/>
              <a:stCxn id="33853" idx="5"/>
              <a:endCxn id="33857" idx="1"/>
            </p:cNvCxnSpPr>
            <p:nvPr/>
          </p:nvCxnSpPr>
          <p:spPr bwMode="auto">
            <a:xfrm>
              <a:off x="3970" y="2002"/>
              <a:ext cx="460" cy="1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6" name="AutoShape 124"/>
            <p:cNvCxnSpPr>
              <a:cxnSpLocks noChangeShapeType="1"/>
              <a:stCxn id="33852" idx="5"/>
              <a:endCxn id="33859" idx="2"/>
            </p:cNvCxnSpPr>
            <p:nvPr/>
          </p:nvCxnSpPr>
          <p:spPr bwMode="auto">
            <a:xfrm>
              <a:off x="3634" y="2338"/>
              <a:ext cx="734" cy="15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7" name="AutoShape 125"/>
            <p:cNvCxnSpPr>
              <a:cxnSpLocks noChangeShapeType="1"/>
              <a:stCxn id="33859" idx="6"/>
              <a:endCxn id="33860" idx="2"/>
            </p:cNvCxnSpPr>
            <p:nvPr/>
          </p:nvCxnSpPr>
          <p:spPr bwMode="auto">
            <a:xfrm>
              <a:off x="4464" y="2496"/>
              <a:ext cx="576" cy="9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8" name="AutoShape 126"/>
            <p:cNvCxnSpPr>
              <a:cxnSpLocks noChangeShapeType="1"/>
              <a:stCxn id="33857" idx="6"/>
              <a:endCxn id="33858" idx="2"/>
            </p:cNvCxnSpPr>
            <p:nvPr/>
          </p:nvCxnSpPr>
          <p:spPr bwMode="auto">
            <a:xfrm flipV="1">
              <a:off x="4512" y="2160"/>
              <a:ext cx="576" cy="4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9" name="AutoShape 127"/>
            <p:cNvCxnSpPr>
              <a:cxnSpLocks noChangeShapeType="1"/>
              <a:stCxn id="33855" idx="6"/>
              <a:endCxn id="33856" idx="3"/>
            </p:cNvCxnSpPr>
            <p:nvPr/>
          </p:nvCxnSpPr>
          <p:spPr bwMode="auto">
            <a:xfrm flipV="1">
              <a:off x="4608" y="1666"/>
              <a:ext cx="398" cy="254"/>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0" name="AutoShape 128"/>
            <p:cNvCxnSpPr>
              <a:cxnSpLocks noChangeShapeType="1"/>
              <a:stCxn id="33854" idx="5"/>
              <a:endCxn id="33855" idx="1"/>
            </p:cNvCxnSpPr>
            <p:nvPr/>
          </p:nvCxnSpPr>
          <p:spPr bwMode="auto">
            <a:xfrm>
              <a:off x="4354" y="1762"/>
              <a:ext cx="172" cy="124"/>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71" name="Text Box 129"/>
            <p:cNvSpPr txBox="1">
              <a:spLocks noChangeArrowheads="1"/>
            </p:cNvSpPr>
            <p:nvPr/>
          </p:nvSpPr>
          <p:spPr bwMode="auto">
            <a:xfrm>
              <a:off x="3935" y="1825"/>
              <a:ext cx="289" cy="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1,2</a:t>
              </a:r>
              <a:endParaRPr lang="en-US" sz="900"/>
            </a:p>
          </p:txBody>
        </p:sp>
        <p:sp>
          <p:nvSpPr>
            <p:cNvPr id="33872" name="Text Box 130"/>
            <p:cNvSpPr txBox="1">
              <a:spLocks noChangeArrowheads="1"/>
            </p:cNvSpPr>
            <p:nvPr/>
          </p:nvSpPr>
          <p:spPr bwMode="auto">
            <a:xfrm>
              <a:off x="3504" y="2353"/>
              <a:ext cx="192"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1</a:t>
              </a:r>
              <a:endParaRPr lang="en-US" sz="900"/>
            </a:p>
          </p:txBody>
        </p:sp>
        <p:sp>
          <p:nvSpPr>
            <p:cNvPr id="33873" name="Text Box 131"/>
            <p:cNvSpPr txBox="1">
              <a:spLocks noChangeArrowheads="1"/>
            </p:cNvSpPr>
            <p:nvPr/>
          </p:nvSpPr>
          <p:spPr bwMode="auto">
            <a:xfrm>
              <a:off x="4272" y="2497"/>
              <a:ext cx="191"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1</a:t>
              </a:r>
              <a:endParaRPr lang="en-US" sz="900"/>
            </a:p>
          </p:txBody>
        </p:sp>
        <p:sp>
          <p:nvSpPr>
            <p:cNvPr id="33874" name="Text Box 132"/>
            <p:cNvSpPr txBox="1">
              <a:spLocks noChangeArrowheads="1"/>
            </p:cNvSpPr>
            <p:nvPr/>
          </p:nvSpPr>
          <p:spPr bwMode="auto">
            <a:xfrm>
              <a:off x="5041" y="1488"/>
              <a:ext cx="191"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1</a:t>
              </a:r>
              <a:endParaRPr lang="en-US" sz="900"/>
            </a:p>
          </p:txBody>
        </p:sp>
        <p:sp>
          <p:nvSpPr>
            <p:cNvPr id="33875" name="Text Box 133"/>
            <p:cNvSpPr txBox="1">
              <a:spLocks noChangeArrowheads="1"/>
            </p:cNvSpPr>
            <p:nvPr/>
          </p:nvSpPr>
          <p:spPr bwMode="auto">
            <a:xfrm>
              <a:off x="4224" y="1536"/>
              <a:ext cx="192"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2</a:t>
              </a:r>
              <a:endParaRPr lang="en-US" sz="900"/>
            </a:p>
          </p:txBody>
        </p:sp>
        <p:sp>
          <p:nvSpPr>
            <p:cNvPr id="33876" name="Text Box 134"/>
            <p:cNvSpPr txBox="1">
              <a:spLocks noChangeArrowheads="1"/>
            </p:cNvSpPr>
            <p:nvPr/>
          </p:nvSpPr>
          <p:spPr bwMode="auto">
            <a:xfrm>
              <a:off x="4463" y="2208"/>
              <a:ext cx="193"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2</a:t>
              </a:r>
              <a:endParaRPr lang="en-US" sz="900"/>
            </a:p>
          </p:txBody>
        </p:sp>
        <p:sp>
          <p:nvSpPr>
            <p:cNvPr id="33877" name="Text Box 135"/>
            <p:cNvSpPr txBox="1">
              <a:spLocks noChangeArrowheads="1"/>
            </p:cNvSpPr>
            <p:nvPr/>
          </p:nvSpPr>
          <p:spPr bwMode="auto">
            <a:xfrm>
              <a:off x="3168" y="2641"/>
              <a:ext cx="2112" cy="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900"/>
                <a:t>Spanning Tree for the leftmost Router</a:t>
              </a:r>
              <a:endParaRPr lang="en-US" sz="900"/>
            </a:p>
          </p:txBody>
        </p:sp>
      </p:grpSp>
      <p:sp>
        <p:nvSpPr>
          <p:cNvPr id="33826" name="Text Box 136"/>
          <p:cNvSpPr txBox="1">
            <a:spLocks noChangeArrowheads="1"/>
          </p:cNvSpPr>
          <p:nvPr/>
        </p:nvSpPr>
        <p:spPr bwMode="auto">
          <a:xfrm>
            <a:off x="6801240" y="360108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2</a:t>
            </a:r>
            <a:endParaRPr lang="en-US" sz="900"/>
          </a:p>
        </p:txBody>
      </p:sp>
      <p:sp>
        <p:nvSpPr>
          <p:cNvPr id="33827" name="Oval 139"/>
          <p:cNvSpPr>
            <a:spLocks noChangeArrowheads="1"/>
          </p:cNvSpPr>
          <p:nvPr/>
        </p:nvSpPr>
        <p:spPr bwMode="auto">
          <a:xfrm>
            <a:off x="5616361" y="3287891"/>
            <a:ext cx="88122" cy="8812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28" name="Text Box 140"/>
          <p:cNvSpPr txBox="1">
            <a:spLocks noChangeArrowheads="1"/>
          </p:cNvSpPr>
          <p:nvPr/>
        </p:nvSpPr>
        <p:spPr bwMode="auto">
          <a:xfrm>
            <a:off x="5262683" y="3507004"/>
            <a:ext cx="265556"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2</a:t>
            </a:r>
            <a:endParaRPr lang="en-US" sz="900"/>
          </a:p>
        </p:txBody>
      </p:sp>
      <p:sp>
        <p:nvSpPr>
          <p:cNvPr id="33829" name="Oval 141"/>
          <p:cNvSpPr>
            <a:spLocks noChangeArrowheads="1"/>
          </p:cNvSpPr>
          <p:nvPr/>
        </p:nvSpPr>
        <p:spPr bwMode="auto">
          <a:xfrm>
            <a:off x="5218623" y="3549874"/>
            <a:ext cx="88122" cy="8812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30" name="Oval 142"/>
          <p:cNvSpPr>
            <a:spLocks noChangeArrowheads="1"/>
          </p:cNvSpPr>
          <p:nvPr/>
        </p:nvSpPr>
        <p:spPr bwMode="auto">
          <a:xfrm>
            <a:off x="5440118" y="3898788"/>
            <a:ext cx="88122" cy="8812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31" name="Oval 143"/>
          <p:cNvSpPr>
            <a:spLocks noChangeArrowheads="1"/>
          </p:cNvSpPr>
          <p:nvPr/>
        </p:nvSpPr>
        <p:spPr bwMode="auto">
          <a:xfrm>
            <a:off x="5748543" y="3593935"/>
            <a:ext cx="89313" cy="86931"/>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32" name="Oval 144"/>
          <p:cNvSpPr>
            <a:spLocks noChangeArrowheads="1"/>
          </p:cNvSpPr>
          <p:nvPr/>
        </p:nvSpPr>
        <p:spPr bwMode="auto">
          <a:xfrm>
            <a:off x="6102221" y="3376013"/>
            <a:ext cx="88122" cy="8693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33" name="Oval 145"/>
          <p:cNvSpPr>
            <a:spLocks noChangeArrowheads="1"/>
          </p:cNvSpPr>
          <p:nvPr/>
        </p:nvSpPr>
        <p:spPr bwMode="auto">
          <a:xfrm>
            <a:off x="6323716" y="3549874"/>
            <a:ext cx="88122" cy="8812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34" name="Oval 146"/>
          <p:cNvSpPr>
            <a:spLocks noChangeArrowheads="1"/>
          </p:cNvSpPr>
          <p:nvPr/>
        </p:nvSpPr>
        <p:spPr bwMode="auto">
          <a:xfrm>
            <a:off x="6764324" y="3287891"/>
            <a:ext cx="89312" cy="8812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35" name="Oval 147"/>
          <p:cNvSpPr>
            <a:spLocks noChangeArrowheads="1"/>
          </p:cNvSpPr>
          <p:nvPr/>
        </p:nvSpPr>
        <p:spPr bwMode="auto">
          <a:xfrm>
            <a:off x="6234403" y="3811858"/>
            <a:ext cx="89313" cy="8693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36" name="Oval 148"/>
          <p:cNvSpPr>
            <a:spLocks noChangeArrowheads="1"/>
          </p:cNvSpPr>
          <p:nvPr/>
        </p:nvSpPr>
        <p:spPr bwMode="auto">
          <a:xfrm>
            <a:off x="6853637" y="3767797"/>
            <a:ext cx="88122" cy="8812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37" name="Oval 149"/>
          <p:cNvSpPr>
            <a:spLocks noChangeArrowheads="1"/>
          </p:cNvSpPr>
          <p:nvPr/>
        </p:nvSpPr>
        <p:spPr bwMode="auto">
          <a:xfrm>
            <a:off x="6190343" y="4073841"/>
            <a:ext cx="88122" cy="8693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3838" name="Oval 150"/>
          <p:cNvSpPr>
            <a:spLocks noChangeArrowheads="1"/>
          </p:cNvSpPr>
          <p:nvPr/>
        </p:nvSpPr>
        <p:spPr bwMode="auto">
          <a:xfrm>
            <a:off x="6809576" y="4160771"/>
            <a:ext cx="88122" cy="8812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cxnSp>
        <p:nvCxnSpPr>
          <p:cNvPr id="33839" name="AutoShape 151"/>
          <p:cNvCxnSpPr>
            <a:cxnSpLocks noChangeShapeType="1"/>
            <a:stCxn id="33829" idx="7"/>
            <a:endCxn id="33827" idx="3"/>
          </p:cNvCxnSpPr>
          <p:nvPr/>
        </p:nvCxnSpPr>
        <p:spPr bwMode="auto">
          <a:xfrm flipV="1">
            <a:off x="5293645" y="3362913"/>
            <a:ext cx="335815" cy="20006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0" name="AutoShape 152"/>
          <p:cNvCxnSpPr>
            <a:cxnSpLocks noChangeShapeType="1"/>
            <a:stCxn id="33827" idx="6"/>
            <a:endCxn id="33832" idx="2"/>
          </p:cNvCxnSpPr>
          <p:nvPr/>
        </p:nvCxnSpPr>
        <p:spPr bwMode="auto">
          <a:xfrm>
            <a:off x="5704483" y="3331952"/>
            <a:ext cx="397738" cy="8812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1" name="AutoShape 154"/>
          <p:cNvCxnSpPr>
            <a:cxnSpLocks noChangeShapeType="1"/>
            <a:stCxn id="33827" idx="4"/>
            <a:endCxn id="33831" idx="1"/>
          </p:cNvCxnSpPr>
          <p:nvPr/>
        </p:nvCxnSpPr>
        <p:spPr bwMode="auto">
          <a:xfrm>
            <a:off x="5660422" y="3376013"/>
            <a:ext cx="101221" cy="23102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2" name="AutoShape 155"/>
          <p:cNvCxnSpPr>
            <a:cxnSpLocks noChangeShapeType="1"/>
            <a:stCxn id="33831" idx="5"/>
            <a:endCxn id="33835" idx="1"/>
          </p:cNvCxnSpPr>
          <p:nvPr/>
        </p:nvCxnSpPr>
        <p:spPr bwMode="auto">
          <a:xfrm>
            <a:off x="5824757" y="3667767"/>
            <a:ext cx="422746" cy="15719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3" name="AutoShape 158"/>
          <p:cNvCxnSpPr>
            <a:cxnSpLocks noChangeShapeType="1"/>
            <a:stCxn id="33835" idx="6"/>
            <a:endCxn id="33836" idx="2"/>
          </p:cNvCxnSpPr>
          <p:nvPr/>
        </p:nvCxnSpPr>
        <p:spPr bwMode="auto">
          <a:xfrm flipV="1">
            <a:off x="6323716" y="3811858"/>
            <a:ext cx="529920" cy="4406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44" name="Text Box 161"/>
          <p:cNvSpPr txBox="1">
            <a:spLocks noChangeArrowheads="1"/>
          </p:cNvSpPr>
          <p:nvPr/>
        </p:nvSpPr>
        <p:spPr bwMode="auto">
          <a:xfrm>
            <a:off x="5792604" y="3507004"/>
            <a:ext cx="265555"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2</a:t>
            </a:r>
            <a:endParaRPr lang="en-US" sz="900"/>
          </a:p>
        </p:txBody>
      </p:sp>
      <p:sp>
        <p:nvSpPr>
          <p:cNvPr id="33845" name="Text Box 165"/>
          <p:cNvSpPr txBox="1">
            <a:spLocks noChangeArrowheads="1"/>
          </p:cNvSpPr>
          <p:nvPr/>
        </p:nvSpPr>
        <p:spPr bwMode="auto">
          <a:xfrm>
            <a:off x="6058160" y="3245021"/>
            <a:ext cx="176243"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2</a:t>
            </a:r>
            <a:endParaRPr lang="en-US" sz="900"/>
          </a:p>
        </p:txBody>
      </p:sp>
      <p:sp>
        <p:nvSpPr>
          <p:cNvPr id="33846" name="Text Box 166"/>
          <p:cNvSpPr txBox="1">
            <a:spLocks noChangeArrowheads="1"/>
          </p:cNvSpPr>
          <p:nvPr/>
        </p:nvSpPr>
        <p:spPr bwMode="auto">
          <a:xfrm>
            <a:off x="6278464" y="3855918"/>
            <a:ext cx="177434"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2</a:t>
            </a:r>
            <a:endParaRPr lang="en-US" sz="900"/>
          </a:p>
        </p:txBody>
      </p:sp>
      <p:sp>
        <p:nvSpPr>
          <p:cNvPr id="33847" name="Text Box 167"/>
          <p:cNvSpPr txBox="1">
            <a:spLocks noChangeArrowheads="1"/>
          </p:cNvSpPr>
          <p:nvPr/>
        </p:nvSpPr>
        <p:spPr bwMode="auto">
          <a:xfrm>
            <a:off x="5086440" y="4248893"/>
            <a:ext cx="19434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900"/>
              <a:t>A Multicast Tree for group 2</a:t>
            </a:r>
            <a:endParaRPr lang="en-US" sz="900"/>
          </a:p>
        </p:txBody>
      </p:sp>
      <p:sp>
        <p:nvSpPr>
          <p:cNvPr id="33848" name="Text Box 168"/>
          <p:cNvSpPr txBox="1">
            <a:spLocks noChangeArrowheads="1"/>
          </p:cNvSpPr>
          <p:nvPr/>
        </p:nvSpPr>
        <p:spPr bwMode="auto">
          <a:xfrm>
            <a:off x="6686920" y="2172080"/>
            <a:ext cx="22864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lgn="l">
              <a:spcBef>
                <a:spcPct val="50000"/>
              </a:spcBef>
            </a:pPr>
            <a:r>
              <a:rPr lang="en-US" sz="900"/>
              <a:t>2</a:t>
            </a:r>
            <a:endParaRPr lang="en-US" sz="9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99680" y="235785"/>
            <a:ext cx="6001800" cy="857400"/>
          </a:xfrm>
        </p:spPr>
        <p:txBody>
          <a:bodyPr/>
          <a:lstStyle/>
          <a:p>
            <a:pPr eaLnBrk="1" hangingPunct="1"/>
            <a:r>
              <a:rPr lang="en-US" dirty="0" smtClean="0">
                <a:cs typeface="Arial" panose="020B0604020202020204" pitchFamily="34" charset="0"/>
              </a:rPr>
              <a:t>Services Provided to the Transport Layer</a:t>
            </a:r>
            <a:endParaRPr lang="en-US" dirty="0" smtClean="0">
              <a:cs typeface="Arial" panose="020B0604020202020204" pitchFamily="34" charset="0"/>
            </a:endParaRPr>
          </a:p>
        </p:txBody>
      </p:sp>
      <p:sp>
        <p:nvSpPr>
          <p:cNvPr id="9219" name="Rectangle 3"/>
          <p:cNvSpPr>
            <a:spLocks noGrp="1" noChangeArrowheads="1"/>
          </p:cNvSpPr>
          <p:nvPr>
            <p:ph idx="1"/>
          </p:nvPr>
        </p:nvSpPr>
        <p:spPr>
          <a:xfrm>
            <a:off x="1371040" y="1525458"/>
            <a:ext cx="6630560" cy="3390302"/>
          </a:xfrm>
        </p:spPr>
        <p:txBody>
          <a:bodyPr/>
          <a:lstStyle/>
          <a:p>
            <a:pPr>
              <a:buFont typeface="Times New Roman" panose="02020603050405020304" pitchFamily="18" charset="0"/>
              <a:buAutoNum type="arabicPeriod"/>
            </a:pPr>
            <a:r>
              <a:rPr lang="en-US" sz="2400" smtClean="0">
                <a:latin typeface="Arial" panose="020B0604020202020204" pitchFamily="34" charset="0"/>
                <a:cs typeface="Arial" panose="020B0604020202020204" pitchFamily="34" charset="0"/>
              </a:rPr>
              <a:t>Services independent of router technology.</a:t>
            </a:r>
            <a:endParaRPr lang="en-US" sz="2400" smtClean="0">
              <a:latin typeface="Arial" panose="020B0604020202020204" pitchFamily="34" charset="0"/>
              <a:cs typeface="Arial" panose="020B0604020202020204" pitchFamily="34" charset="0"/>
            </a:endParaRPr>
          </a:p>
          <a:p>
            <a:pPr>
              <a:buFont typeface="Times New Roman" panose="02020603050405020304" pitchFamily="18" charset="0"/>
              <a:buAutoNum type="arabicPeriod"/>
            </a:pPr>
            <a:r>
              <a:rPr lang="en-US" sz="2400" smtClean="0">
                <a:latin typeface="Arial" panose="020B0604020202020204" pitchFamily="34" charset="0"/>
                <a:cs typeface="Arial" panose="020B0604020202020204" pitchFamily="34" charset="0"/>
              </a:rPr>
              <a:t>Transport layer shielded from number, type, topology of routers.</a:t>
            </a:r>
            <a:endParaRPr lang="en-US" sz="2400" smtClean="0">
              <a:latin typeface="Arial" panose="020B0604020202020204" pitchFamily="34" charset="0"/>
              <a:cs typeface="Arial" panose="020B0604020202020204" pitchFamily="34" charset="0"/>
            </a:endParaRPr>
          </a:p>
          <a:p>
            <a:pPr>
              <a:buFont typeface="Times New Roman" panose="02020603050405020304" pitchFamily="18" charset="0"/>
              <a:buAutoNum type="arabicPeriod"/>
            </a:pPr>
            <a:r>
              <a:rPr lang="en-US" sz="2400" smtClean="0">
                <a:latin typeface="Arial" panose="020B0604020202020204" pitchFamily="34" charset="0"/>
                <a:cs typeface="Arial" panose="020B0604020202020204" pitchFamily="34" charset="0"/>
              </a:rPr>
              <a:t>Network addresses available to transport layer use uniform numbering plan</a:t>
            </a:r>
            <a:endParaRPr lang="en-US" sz="2400" smtClean="0">
              <a:latin typeface="Arial" panose="020B0604020202020204" pitchFamily="34" charset="0"/>
              <a:cs typeface="Arial" panose="020B0604020202020204" pitchFamily="34" charset="0"/>
            </a:endParaRPr>
          </a:p>
          <a:p>
            <a:pPr lvl="1"/>
            <a:r>
              <a:rPr lang="en-US" sz="2100" smtClean="0">
                <a:latin typeface="Arial" panose="020B0604020202020204" pitchFamily="34" charset="0"/>
                <a:cs typeface="Arial" panose="020B0604020202020204" pitchFamily="34" charset="0"/>
              </a:rPr>
              <a:t>even across LANs and WANs</a:t>
            </a:r>
            <a:endParaRPr lang="en-US" sz="21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FEE1B720-2754-48F2-9725-10CF431DEBB6}" type="datetime4">
              <a:rPr lang="en-US" sz="900"/>
            </a:fld>
            <a:endParaRPr lang="en-US" sz="900"/>
          </a:p>
        </p:txBody>
      </p:sp>
      <p:sp>
        <p:nvSpPr>
          <p:cNvPr id="34819"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34820"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14A25922-1A5A-4AEF-95C2-03E6DE00649F}" type="slidenum">
              <a:rPr lang="en-US" sz="900"/>
            </a:fld>
            <a:endParaRPr lang="en-US" sz="900"/>
          </a:p>
        </p:txBody>
      </p:sp>
      <p:sp>
        <p:nvSpPr>
          <p:cNvPr id="34821" name="Rectangle 2"/>
          <p:cNvSpPr>
            <a:spLocks noGrp="1" noChangeArrowheads="1"/>
          </p:cNvSpPr>
          <p:nvPr>
            <p:ph type="title"/>
          </p:nvPr>
        </p:nvSpPr>
        <p:spPr/>
        <p:txBody>
          <a:bodyPr/>
          <a:lstStyle/>
          <a:p>
            <a:pPr eaLnBrk="1" hangingPunct="1"/>
            <a:r>
              <a:rPr lang="en-US" smtClean="0"/>
              <a:t>Multicast Routing Tree Pruning</a:t>
            </a:r>
            <a:endParaRPr lang="en-US" smtClean="0"/>
          </a:p>
        </p:txBody>
      </p:sp>
      <p:sp>
        <p:nvSpPr>
          <p:cNvPr id="34822" name="Rectangle 3"/>
          <p:cNvSpPr>
            <a:spLocks noGrp="1" noChangeArrowheads="1"/>
          </p:cNvSpPr>
          <p:nvPr>
            <p:ph type="body" idx="1"/>
          </p:nvPr>
        </p:nvSpPr>
        <p:spPr/>
        <p:txBody>
          <a:bodyPr/>
          <a:lstStyle/>
          <a:p>
            <a:pPr eaLnBrk="1" hangingPunct="1">
              <a:lnSpc>
                <a:spcPct val="80000"/>
              </a:lnSpc>
            </a:pPr>
            <a:r>
              <a:rPr lang="en-US" sz="1425" smtClean="0"/>
              <a:t>Link State Routing – each router is aware of the complete topology, including which hosts belong to which groups.</a:t>
            </a:r>
            <a:endParaRPr lang="en-US" sz="1425" smtClean="0"/>
          </a:p>
          <a:p>
            <a:pPr lvl="1" eaLnBrk="1" hangingPunct="1">
              <a:lnSpc>
                <a:spcPct val="80000"/>
              </a:lnSpc>
            </a:pPr>
            <a:r>
              <a:rPr lang="en-US" sz="1275" smtClean="0"/>
              <a:t>Pruning starting from leaf-node up toward root node.</a:t>
            </a:r>
            <a:endParaRPr lang="en-US" sz="1275" smtClean="0"/>
          </a:p>
          <a:p>
            <a:pPr eaLnBrk="1" hangingPunct="1">
              <a:lnSpc>
                <a:spcPct val="80000"/>
              </a:lnSpc>
            </a:pPr>
            <a:r>
              <a:rPr lang="en-US" sz="1425" smtClean="0"/>
              <a:t>Distance Vector Routing – Basic pruning algorithm is based on reverse path forwarding.</a:t>
            </a:r>
            <a:endParaRPr lang="en-US" sz="1425" smtClean="0"/>
          </a:p>
          <a:p>
            <a:pPr lvl="1" eaLnBrk="1" hangingPunct="1">
              <a:lnSpc>
                <a:spcPct val="80000"/>
              </a:lnSpc>
            </a:pPr>
            <a:r>
              <a:rPr lang="en-US" sz="1275" smtClean="0"/>
              <a:t>Router with no hosts interested in a particular group and no connections to other routers responds with PRUNE message to a multicast message.</a:t>
            </a:r>
            <a:endParaRPr lang="en-US" sz="1275" smtClean="0"/>
          </a:p>
          <a:p>
            <a:pPr lvl="1" eaLnBrk="1" hangingPunct="1">
              <a:lnSpc>
                <a:spcPct val="80000"/>
              </a:lnSpc>
            </a:pPr>
            <a:r>
              <a:rPr lang="en-US" sz="1275" smtClean="0"/>
              <a:t>Also when a router with no group members among its hosts receives a multicast message it too will respond with a PRUNE message effectively recursively pruning the subnet.</a:t>
            </a:r>
            <a:endParaRPr lang="en-US" sz="1275" smtClean="0"/>
          </a:p>
          <a:p>
            <a:pPr lvl="1" eaLnBrk="1" hangingPunct="1">
              <a:lnSpc>
                <a:spcPct val="80000"/>
              </a:lnSpc>
            </a:pPr>
            <a:r>
              <a:rPr lang="en-US" sz="1275" smtClean="0"/>
              <a:t>Potential Problem:</a:t>
            </a:r>
            <a:endParaRPr lang="en-US" sz="1275" smtClean="0"/>
          </a:p>
          <a:p>
            <a:pPr lvl="2" eaLnBrk="1" hangingPunct="1">
              <a:lnSpc>
                <a:spcPct val="80000"/>
              </a:lnSpc>
            </a:pPr>
            <a:r>
              <a:rPr lang="en-US" sz="1200" smtClean="0"/>
              <a:t>Scales poorly to large networks. </a:t>
            </a:r>
            <a:endParaRPr lang="en-US" sz="1200" smtClean="0"/>
          </a:p>
          <a:p>
            <a:pPr lvl="3" eaLnBrk="1" hangingPunct="1">
              <a:lnSpc>
                <a:spcPct val="80000"/>
              </a:lnSpc>
            </a:pPr>
            <a:r>
              <a:rPr lang="en-US" sz="1050" smtClean="0"/>
              <a:t>Network with n groups,</a:t>
            </a:r>
            <a:endParaRPr lang="en-US" sz="1050" smtClean="0"/>
          </a:p>
          <a:p>
            <a:pPr lvl="3" eaLnBrk="1" hangingPunct="1">
              <a:lnSpc>
                <a:spcPct val="80000"/>
              </a:lnSpc>
            </a:pPr>
            <a:r>
              <a:rPr lang="en-US" sz="1050" smtClean="0"/>
              <a:t>Each Group on average has m members.</a:t>
            </a:r>
            <a:endParaRPr lang="en-US" sz="1050" smtClean="0"/>
          </a:p>
          <a:p>
            <a:pPr lvl="3" eaLnBrk="1" hangingPunct="1">
              <a:lnSpc>
                <a:spcPct val="80000"/>
              </a:lnSpc>
            </a:pPr>
            <a:r>
              <a:rPr lang="en-US" sz="1050" smtClean="0"/>
              <a:t>For each Group m – spanning trees must be stored; total of m*n trees.</a:t>
            </a:r>
            <a:endParaRPr lang="en-US" sz="1050" smtClean="0"/>
          </a:p>
          <a:p>
            <a:pPr lvl="3" eaLnBrk="1" hangingPunct="1">
              <a:lnSpc>
                <a:spcPct val="80000"/>
              </a:lnSpc>
            </a:pPr>
            <a:r>
              <a:rPr lang="en-US" sz="1050" smtClean="0"/>
              <a:t>Significant storage requirements for large number of groups.</a:t>
            </a:r>
            <a:endParaRPr lang="en-US" sz="1050" smtClean="0"/>
          </a:p>
          <a:p>
            <a:pPr lvl="1" eaLnBrk="1" hangingPunct="1">
              <a:lnSpc>
                <a:spcPct val="80000"/>
              </a:lnSpc>
            </a:pPr>
            <a:endParaRPr lang="en-US" sz="1275"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B3111707-9D25-464D-AAB6-A58B35929A3F}" type="datetime4">
              <a:rPr lang="en-US" sz="900"/>
            </a:fld>
            <a:endParaRPr lang="en-US" sz="900"/>
          </a:p>
        </p:txBody>
      </p:sp>
      <p:sp>
        <p:nvSpPr>
          <p:cNvPr id="35843"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35844"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F6666644-C1CC-49EC-AAED-4194173D2AFD}" type="slidenum">
              <a:rPr lang="en-US" sz="900"/>
            </a:fld>
            <a:endParaRPr lang="en-US" sz="900"/>
          </a:p>
        </p:txBody>
      </p:sp>
      <p:sp>
        <p:nvSpPr>
          <p:cNvPr id="35845" name="Rectangle 2"/>
          <p:cNvSpPr>
            <a:spLocks noGrp="1" noChangeArrowheads="1"/>
          </p:cNvSpPr>
          <p:nvPr>
            <p:ph type="title"/>
          </p:nvPr>
        </p:nvSpPr>
        <p:spPr/>
        <p:txBody>
          <a:bodyPr/>
          <a:lstStyle/>
          <a:p>
            <a:pPr eaLnBrk="1" hangingPunct="1"/>
            <a:r>
              <a:rPr lang="en-US" dirty="0" smtClean="0"/>
              <a:t>Multicast Routing Tree Pruning</a:t>
            </a:r>
            <a:endParaRPr lang="en-US" dirty="0" smtClean="0"/>
          </a:p>
        </p:txBody>
      </p:sp>
      <p:sp>
        <p:nvSpPr>
          <p:cNvPr id="35846" name="Rectangle 3"/>
          <p:cNvSpPr>
            <a:spLocks noGrp="1" noChangeArrowheads="1"/>
          </p:cNvSpPr>
          <p:nvPr>
            <p:ph type="body" idx="1"/>
          </p:nvPr>
        </p:nvSpPr>
        <p:spPr/>
        <p:txBody>
          <a:bodyPr/>
          <a:lstStyle/>
          <a:p>
            <a:pPr marL="571500" indent="-571500" eaLnBrk="1" hangingPunct="1"/>
            <a:r>
              <a:rPr lang="en-US" sz="1950" smtClean="0"/>
              <a:t>Core-Based Trees – an alternative algorithm:</a:t>
            </a:r>
            <a:endParaRPr lang="en-US" sz="1950" smtClean="0"/>
          </a:p>
          <a:p>
            <a:pPr marL="967105" lvl="1" indent="-495300" eaLnBrk="1" hangingPunct="1"/>
            <a:r>
              <a:rPr lang="en-US" sz="1650" smtClean="0"/>
              <a:t>Uses one spanning tree per group,</a:t>
            </a:r>
            <a:endParaRPr lang="en-US" sz="1650" smtClean="0"/>
          </a:p>
          <a:p>
            <a:pPr marL="967105" lvl="1" indent="-495300" eaLnBrk="1" hangingPunct="1"/>
            <a:r>
              <a:rPr lang="en-US" sz="1650" smtClean="0"/>
              <a:t>Root (core) node near the middle of the group.</a:t>
            </a:r>
            <a:endParaRPr lang="en-US" sz="1650" smtClean="0"/>
          </a:p>
          <a:p>
            <a:pPr marL="967105" lvl="1" indent="-495300" eaLnBrk="1" hangingPunct="1"/>
            <a:r>
              <a:rPr lang="en-US" sz="1650" smtClean="0"/>
              <a:t>Host sends multicast message to core node; which in turn sends the message along the spanning tree.</a:t>
            </a:r>
            <a:endParaRPr lang="en-US" sz="1650" smtClean="0"/>
          </a:p>
          <a:p>
            <a:pPr marL="1348105" lvl="2" indent="-438150" eaLnBrk="1" hangingPunct="1">
              <a:buFont typeface="Wingdings" panose="05000000000000000000" pitchFamily="2" charset="2"/>
              <a:buAutoNum type="arabicPeriod"/>
            </a:pPr>
            <a:r>
              <a:rPr lang="en-US" sz="1575" smtClean="0"/>
              <a:t>Tree will not be optimal for every source,</a:t>
            </a:r>
            <a:endParaRPr lang="en-US" sz="1575" smtClean="0"/>
          </a:p>
          <a:p>
            <a:pPr marL="1348105" lvl="2" indent="-438150" eaLnBrk="1" hangingPunct="1">
              <a:buFont typeface="Wingdings" panose="05000000000000000000" pitchFamily="2" charset="2"/>
              <a:buAutoNum type="arabicPeriod"/>
            </a:pPr>
            <a:r>
              <a:rPr lang="en-US" sz="1575" smtClean="0"/>
              <a:t>Reduction is storage from m trees to one tree per group.</a:t>
            </a:r>
            <a:endParaRPr lang="en-US" sz="1575"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Multicast Routing Tree Pruning</a:t>
            </a:r>
            <a:endParaRPr lang="en-US" dirty="0"/>
          </a:p>
        </p:txBody>
      </p:sp>
      <p:sp>
        <p:nvSpPr>
          <p:cNvPr id="4" name="Date Placeholder 3"/>
          <p:cNvSpPr>
            <a:spLocks noGrp="1"/>
          </p:cNvSpPr>
          <p:nvPr>
            <p:ph type="dt" sz="half" idx="10"/>
          </p:nvPr>
        </p:nvSpPr>
        <p:spPr/>
        <p:txBody>
          <a:bodyPr/>
          <a:lstStyle/>
          <a:p>
            <a:pPr>
              <a:defRPr/>
            </a:pPr>
            <a:fld id="{B33B72E9-7CDB-4C26-8E14-F44097C624BE}" type="datetime4">
              <a:rPr lang="en-US" sz="900" smtClean="0"/>
            </a:fld>
            <a:endParaRPr lang="en-US" sz="900"/>
          </a:p>
        </p:txBody>
      </p:sp>
      <p:sp>
        <p:nvSpPr>
          <p:cNvPr id="5" name="Footer Placeholder 4"/>
          <p:cNvSpPr>
            <a:spLocks noGrp="1"/>
          </p:cNvSpPr>
          <p:nvPr>
            <p:ph type="ftr" sz="quarter" idx="11"/>
          </p:nvPr>
        </p:nvSpPr>
        <p:spPr/>
        <p:txBody>
          <a:bodyPr/>
          <a:lstStyle/>
          <a:p>
            <a:pPr>
              <a:defRPr/>
            </a:pPr>
            <a:r>
              <a:rPr lang="en-US" sz="900" smtClean="0"/>
              <a:t>Veton Këpuska</a:t>
            </a:r>
            <a:endParaRPr lang="en-US" sz="900"/>
          </a:p>
        </p:txBody>
      </p:sp>
      <p:sp>
        <p:nvSpPr>
          <p:cNvPr id="6" name="Slide Number Placeholder 5"/>
          <p:cNvSpPr>
            <a:spLocks noGrp="1"/>
          </p:cNvSpPr>
          <p:nvPr>
            <p:ph type="sldNum" sz="quarter" idx="12"/>
          </p:nvPr>
        </p:nvSpPr>
        <p:spPr/>
        <p:txBody>
          <a:bodyPr/>
          <a:lstStyle/>
          <a:p>
            <a:pPr>
              <a:defRPr/>
            </a:pPr>
            <a:fld id="{3014F73C-285E-420C-A984-DFCA3D858D9B}" type="slidenum">
              <a:rPr lang="en-US" sz="900" smtClean="0"/>
            </a:fld>
            <a:endParaRPr lang="en-US" sz="900"/>
          </a:p>
        </p:txBody>
      </p:sp>
      <p:sp>
        <p:nvSpPr>
          <p:cNvPr id="7" name="Rectangle 3"/>
          <p:cNvSpPr txBox="1">
            <a:spLocks noChangeArrowheads="1"/>
          </p:cNvSpPr>
          <p:nvPr/>
        </p:nvSpPr>
        <p:spPr bwMode="auto">
          <a:xfrm>
            <a:off x="2399920" y="3809476"/>
            <a:ext cx="5172980" cy="62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91" tIns="34295" rIns="68591" bIns="34295" numCol="1" anchor="t" anchorCtr="0" compatLnSpc="1"/>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a:lstStyle>
          <a:p>
            <a:pPr eaLnBrk="1" hangingPunct="1">
              <a:buFontTx/>
              <a:buAutoNum type="alphaLcParenBoth"/>
            </a:pPr>
            <a:r>
              <a:rPr lang="en-US" sz="2250" dirty="0" smtClean="0">
                <a:latin typeface="Arial" panose="020B0604020202020204" pitchFamily="34" charset="0"/>
                <a:cs typeface="Arial" panose="020B0604020202020204" pitchFamily="34" charset="0"/>
              </a:rPr>
              <a:t>Core-based tree for group 1.</a:t>
            </a:r>
            <a:endParaRPr lang="en-US" sz="2250" dirty="0" smtClean="0">
              <a:latin typeface="Arial" panose="020B0604020202020204" pitchFamily="34" charset="0"/>
              <a:cs typeface="Arial" panose="020B0604020202020204" pitchFamily="34" charset="0"/>
            </a:endParaRPr>
          </a:p>
          <a:p>
            <a:pPr eaLnBrk="1" hangingPunct="1">
              <a:buFontTx/>
              <a:buAutoNum type="alphaLcParenBoth"/>
            </a:pPr>
            <a:r>
              <a:rPr lang="en-US" sz="2250" dirty="0" smtClean="0">
                <a:latin typeface="Arial" panose="020B0604020202020204" pitchFamily="34" charset="0"/>
                <a:cs typeface="Arial" panose="020B0604020202020204" pitchFamily="34" charset="0"/>
              </a:rPr>
              <a:t>Sending to group 1.</a:t>
            </a:r>
            <a:endParaRPr lang="en-US" sz="2250" dirty="0" smtClean="0">
              <a:latin typeface="Arial" panose="020B0604020202020204" pitchFamily="34" charset="0"/>
              <a:cs typeface="Arial" panose="020B0604020202020204" pitchFamily="34" charset="0"/>
            </a:endParaRPr>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61573" y="1225368"/>
            <a:ext cx="6030380" cy="2540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ANyCast</a:t>
            </a:r>
            <a:r>
              <a:rPr lang="en-US" dirty="0" smtClean="0"/>
              <a:t> Routing</a:t>
            </a:r>
            <a:endParaRPr lang="en-US" dirty="0"/>
          </a:p>
        </p:txBody>
      </p:sp>
      <p:sp>
        <p:nvSpPr>
          <p:cNvPr id="3" name="Content Placeholder 2"/>
          <p:cNvSpPr>
            <a:spLocks noGrp="1"/>
          </p:cNvSpPr>
          <p:nvPr>
            <p:ph idx="1"/>
          </p:nvPr>
        </p:nvSpPr>
        <p:spPr/>
        <p:txBody>
          <a:bodyPr/>
          <a:lstStyle/>
          <a:p>
            <a:r>
              <a:rPr lang="en-US" sz="1800" dirty="0" smtClean="0"/>
              <a:t>Delivery models in which a source sends to a single destination (called </a:t>
            </a:r>
            <a:r>
              <a:rPr lang="en-US" sz="1800" b="1" dirty="0" smtClean="0">
                <a:solidFill>
                  <a:srgbClr val="FF0000"/>
                </a:solidFill>
              </a:rPr>
              <a:t>unicast</a:t>
            </a:r>
            <a:r>
              <a:rPr lang="en-US" sz="1800" dirty="0" smtClean="0"/>
              <a:t>) to all destination (called </a:t>
            </a:r>
            <a:r>
              <a:rPr lang="en-US" sz="1800" b="1" dirty="0" smtClean="0">
                <a:solidFill>
                  <a:srgbClr val="FF0000"/>
                </a:solidFill>
              </a:rPr>
              <a:t>broadcast</a:t>
            </a:r>
            <a:r>
              <a:rPr lang="en-US" sz="1800" dirty="0" smtClean="0"/>
              <a:t>) have been discussed so far.</a:t>
            </a:r>
            <a:endParaRPr lang="en-US" sz="1800" dirty="0" smtClean="0"/>
          </a:p>
          <a:p>
            <a:r>
              <a:rPr lang="en-US" sz="1800" dirty="0" smtClean="0"/>
              <a:t>Another method that is useful is called </a:t>
            </a:r>
            <a:r>
              <a:rPr lang="en-US" sz="1800" b="1" dirty="0" err="1" smtClean="0">
                <a:solidFill>
                  <a:srgbClr val="FF0000"/>
                </a:solidFill>
              </a:rPr>
              <a:t>anycast</a:t>
            </a:r>
            <a:r>
              <a:rPr lang="en-US" sz="1800" dirty="0"/>
              <a:t> </a:t>
            </a:r>
            <a:r>
              <a:rPr lang="en-US" sz="1800" dirty="0" smtClean="0"/>
              <a:t>in which a packed is delivered to the nearest member of a group.</a:t>
            </a:r>
            <a:endParaRPr lang="en-US" sz="1800" dirty="0" smtClean="0"/>
          </a:p>
          <a:p>
            <a:r>
              <a:rPr lang="en-US" sz="1800" dirty="0" smtClean="0"/>
              <a:t>Why one would want </a:t>
            </a:r>
            <a:r>
              <a:rPr lang="en-US" sz="1800" dirty="0" err="1" smtClean="0"/>
              <a:t>anycasting</a:t>
            </a:r>
            <a:r>
              <a:rPr lang="en-US" sz="1800" dirty="0" smtClean="0"/>
              <a:t>?</a:t>
            </a:r>
            <a:endParaRPr lang="en-US" sz="1800" dirty="0" smtClean="0"/>
          </a:p>
          <a:p>
            <a:pPr lvl="1"/>
            <a:r>
              <a:rPr lang="en-US" sz="1500" dirty="0" smtClean="0"/>
              <a:t>Sometimes nodes provide a service, such as time of day or content distribution for </a:t>
            </a:r>
            <a:r>
              <a:rPr lang="en-US" sz="1500" dirty="0"/>
              <a:t>w</a:t>
            </a:r>
            <a:r>
              <a:rPr lang="en-US" sz="1500" dirty="0" smtClean="0"/>
              <a:t>hich it is getting the right information all what is required (not the node that is connected too).</a:t>
            </a:r>
            <a:endParaRPr lang="en-US" sz="1500" dirty="0" smtClean="0"/>
          </a:p>
          <a:p>
            <a:endParaRPr lang="en-US" sz="1800" dirty="0"/>
          </a:p>
        </p:txBody>
      </p:sp>
      <p:sp>
        <p:nvSpPr>
          <p:cNvPr id="4" name="Date Placeholder 3"/>
          <p:cNvSpPr>
            <a:spLocks noGrp="1"/>
          </p:cNvSpPr>
          <p:nvPr>
            <p:ph type="dt" sz="half" idx="10"/>
          </p:nvPr>
        </p:nvSpPr>
        <p:spPr/>
        <p:txBody>
          <a:bodyPr/>
          <a:lstStyle/>
          <a:p>
            <a:pPr>
              <a:defRPr/>
            </a:pPr>
            <a:fld id="{B33B72E9-7CDB-4C26-8E14-F44097C624BE}" type="datetime4">
              <a:rPr lang="en-US" sz="900" smtClean="0"/>
            </a:fld>
            <a:endParaRPr lang="en-US" sz="900"/>
          </a:p>
        </p:txBody>
      </p:sp>
      <p:sp>
        <p:nvSpPr>
          <p:cNvPr id="5" name="Footer Placeholder 4"/>
          <p:cNvSpPr>
            <a:spLocks noGrp="1"/>
          </p:cNvSpPr>
          <p:nvPr>
            <p:ph type="ftr" sz="quarter" idx="11"/>
          </p:nvPr>
        </p:nvSpPr>
        <p:spPr/>
        <p:txBody>
          <a:bodyPr/>
          <a:lstStyle/>
          <a:p>
            <a:pPr>
              <a:defRPr/>
            </a:pPr>
            <a:r>
              <a:rPr lang="en-US" sz="900" smtClean="0"/>
              <a:t>Veton Këpuska</a:t>
            </a:r>
            <a:endParaRPr lang="en-US" sz="900"/>
          </a:p>
        </p:txBody>
      </p:sp>
      <p:sp>
        <p:nvSpPr>
          <p:cNvPr id="6" name="Slide Number Placeholder 5"/>
          <p:cNvSpPr>
            <a:spLocks noGrp="1"/>
          </p:cNvSpPr>
          <p:nvPr>
            <p:ph type="sldNum" sz="quarter" idx="12"/>
          </p:nvPr>
        </p:nvSpPr>
        <p:spPr/>
        <p:txBody>
          <a:bodyPr/>
          <a:lstStyle/>
          <a:p>
            <a:pPr>
              <a:defRPr/>
            </a:pPr>
            <a:fld id="{3014F73C-285E-420C-A984-DFCA3D858D9B}" type="slidenum">
              <a:rPr lang="en-US" sz="900" smtClean="0"/>
            </a:fld>
            <a:endParaRPr lang="en-US" sz="90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428318" y="3601080"/>
            <a:ext cx="6001800" cy="912178"/>
          </a:xfrm>
        </p:spPr>
        <p:txBody>
          <a:bodyPr/>
          <a:lstStyle/>
          <a:p>
            <a:pPr eaLnBrk="1" hangingPunct="1"/>
            <a:r>
              <a:rPr lang="en-US" dirty="0" err="1" smtClean="0">
                <a:cs typeface="Arial" panose="020B0604020202020204" pitchFamily="34" charset="0"/>
              </a:rPr>
              <a:t>Anycast</a:t>
            </a:r>
            <a:r>
              <a:rPr lang="en-US" dirty="0" smtClean="0">
                <a:cs typeface="Arial" panose="020B0604020202020204" pitchFamily="34" charset="0"/>
              </a:rPr>
              <a:t> Routing</a:t>
            </a:r>
            <a:endParaRPr lang="en-US" dirty="0" smtClean="0">
              <a:cs typeface="Arial" panose="020B0604020202020204" pitchFamily="34" charset="0"/>
            </a:endParaRPr>
          </a:p>
        </p:txBody>
      </p:sp>
      <p:sp>
        <p:nvSpPr>
          <p:cNvPr id="32771" name="Rectangle 3"/>
          <p:cNvSpPr>
            <a:spLocks noGrp="1" noChangeArrowheads="1"/>
          </p:cNvSpPr>
          <p:nvPr>
            <p:ph idx="1"/>
          </p:nvPr>
        </p:nvSpPr>
        <p:spPr>
          <a:xfrm>
            <a:off x="1567528" y="3772560"/>
            <a:ext cx="6001800" cy="571600"/>
          </a:xfrm>
        </p:spPr>
        <p:txBody>
          <a:bodyPr/>
          <a:lstStyle/>
          <a:p>
            <a:pPr eaLnBrk="1" hangingPunct="1">
              <a:buFontTx/>
              <a:buAutoNum type="alphaLcParenBoth"/>
            </a:pPr>
            <a:r>
              <a:rPr lang="en-US" smtClean="0">
                <a:latin typeface="Arial" panose="020B0604020202020204" pitchFamily="34" charset="0"/>
                <a:cs typeface="Arial" panose="020B0604020202020204" pitchFamily="34" charset="0"/>
              </a:rPr>
              <a:t>Anycast routes to group 1. </a:t>
            </a:r>
            <a:endParaRPr lang="en-US" smtClean="0">
              <a:latin typeface="Arial" panose="020B0604020202020204" pitchFamily="34" charset="0"/>
              <a:cs typeface="Arial" panose="020B0604020202020204" pitchFamily="34" charset="0"/>
            </a:endParaRPr>
          </a:p>
          <a:p>
            <a:pPr eaLnBrk="1" hangingPunct="1">
              <a:buFontTx/>
              <a:buAutoNum type="alphaLcParenBoth"/>
            </a:pPr>
            <a:r>
              <a:rPr lang="en-US" smtClean="0">
                <a:latin typeface="Arial" panose="020B0604020202020204" pitchFamily="34" charset="0"/>
                <a:cs typeface="Arial" panose="020B0604020202020204" pitchFamily="34" charset="0"/>
              </a:rPr>
              <a:t>Topology seen by the routing protocol.</a:t>
            </a:r>
            <a:endParaRPr lang="en-US" smtClean="0">
              <a:latin typeface="Arial" panose="020B0604020202020204" pitchFamily="34" charset="0"/>
              <a:cs typeface="Arial" panose="020B0604020202020204" pitchFamily="34" charset="0"/>
            </a:endParaRPr>
          </a:p>
        </p:txBody>
      </p:sp>
      <p:pic>
        <p:nvPicPr>
          <p:cNvPr id="3277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60383" y="1225368"/>
            <a:ext cx="6067295" cy="255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43CC6562-587F-48A6-A670-123C24C43C40}" type="datetime4">
              <a:rPr lang="en-US" sz="900"/>
            </a:fld>
            <a:endParaRPr lang="en-US" sz="900"/>
          </a:p>
        </p:txBody>
      </p:sp>
      <p:sp>
        <p:nvSpPr>
          <p:cNvPr id="36867"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36868"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DC1A7436-6627-47C6-BB9E-090AAF5C3EAE}" type="slidenum">
              <a:rPr lang="en-US" sz="900"/>
            </a:fld>
            <a:endParaRPr lang="en-US" sz="900"/>
          </a:p>
        </p:txBody>
      </p:sp>
      <p:sp>
        <p:nvSpPr>
          <p:cNvPr id="36869" name="Rectangle 2"/>
          <p:cNvSpPr>
            <a:spLocks noGrp="1" noChangeArrowheads="1"/>
          </p:cNvSpPr>
          <p:nvPr>
            <p:ph type="title"/>
          </p:nvPr>
        </p:nvSpPr>
        <p:spPr/>
        <p:txBody>
          <a:bodyPr/>
          <a:lstStyle/>
          <a:p>
            <a:pPr eaLnBrk="1" hangingPunct="1"/>
            <a:r>
              <a:rPr lang="en-US" smtClean="0"/>
              <a:t>Routing for Mobile Hosts</a:t>
            </a:r>
            <a:endParaRPr lang="en-US" smtClean="0"/>
          </a:p>
        </p:txBody>
      </p:sp>
      <p:sp>
        <p:nvSpPr>
          <p:cNvPr id="36870" name="Rectangle 3"/>
          <p:cNvSpPr>
            <a:spLocks noGrp="1" noChangeArrowheads="1"/>
          </p:cNvSpPr>
          <p:nvPr>
            <p:ph type="body" idx="1"/>
          </p:nvPr>
        </p:nvSpPr>
        <p:spPr/>
        <p:txBody>
          <a:bodyPr/>
          <a:lstStyle/>
          <a:p>
            <a:pPr eaLnBrk="1" hangingPunct="1">
              <a:lnSpc>
                <a:spcPct val="90000"/>
              </a:lnSpc>
            </a:pPr>
            <a:r>
              <a:rPr lang="en-US" sz="1950" smtClean="0"/>
              <a:t>Increasing number of users of Portable Computers and Personal Computer Devices. They require access to:</a:t>
            </a:r>
            <a:endParaRPr lang="en-US" sz="1950" smtClean="0"/>
          </a:p>
          <a:p>
            <a:pPr lvl="1" eaLnBrk="1" hangingPunct="1">
              <a:lnSpc>
                <a:spcPct val="90000"/>
              </a:lnSpc>
            </a:pPr>
            <a:r>
              <a:rPr lang="en-US" sz="1650" smtClean="0"/>
              <a:t>E-mail</a:t>
            </a:r>
            <a:endParaRPr lang="en-US" sz="1650" smtClean="0"/>
          </a:p>
          <a:p>
            <a:pPr lvl="1" eaLnBrk="1" hangingPunct="1">
              <a:lnSpc>
                <a:spcPct val="90000"/>
              </a:lnSpc>
            </a:pPr>
            <a:r>
              <a:rPr lang="en-US" sz="1650" smtClean="0"/>
              <a:t>File System, etc.</a:t>
            </a:r>
            <a:endParaRPr lang="en-US" sz="1650" smtClean="0"/>
          </a:p>
          <a:p>
            <a:pPr eaLnBrk="1" hangingPunct="1">
              <a:lnSpc>
                <a:spcPct val="90000"/>
              </a:lnSpc>
            </a:pPr>
            <a:r>
              <a:rPr lang="en-US" sz="1950" smtClean="0"/>
              <a:t>In order to route a packet to a mobile host, the network first has to find it.</a:t>
            </a:r>
            <a:endParaRPr lang="en-US" sz="1950" smtClean="0"/>
          </a:p>
          <a:p>
            <a:pPr eaLnBrk="1" hangingPunct="1">
              <a:lnSpc>
                <a:spcPct val="90000"/>
              </a:lnSpc>
            </a:pPr>
            <a:r>
              <a:rPr lang="en-US" sz="1950" smtClean="0"/>
              <a:t>World Model of communication network:</a:t>
            </a:r>
            <a:endParaRPr lang="en-US" sz="1950" smtClean="0"/>
          </a:p>
          <a:p>
            <a:pPr lvl="1" eaLnBrk="1" hangingPunct="1">
              <a:lnSpc>
                <a:spcPct val="90000"/>
              </a:lnSpc>
            </a:pPr>
            <a:r>
              <a:rPr lang="en-US" sz="1650" smtClean="0"/>
              <a:t>WAN consisting of routers and hosts,</a:t>
            </a:r>
            <a:endParaRPr lang="en-US" sz="1650" smtClean="0"/>
          </a:p>
          <a:p>
            <a:pPr lvl="1" eaLnBrk="1" hangingPunct="1">
              <a:lnSpc>
                <a:spcPct val="90000"/>
              </a:lnSpc>
            </a:pPr>
            <a:r>
              <a:rPr lang="en-US" sz="1650" smtClean="0"/>
              <a:t>LAN’s connected to WAN, and</a:t>
            </a:r>
            <a:endParaRPr lang="en-US" sz="1650" smtClean="0"/>
          </a:p>
          <a:p>
            <a:pPr lvl="1" eaLnBrk="1" hangingPunct="1">
              <a:lnSpc>
                <a:spcPct val="90000"/>
              </a:lnSpc>
            </a:pPr>
            <a:r>
              <a:rPr lang="en-US" sz="1650" smtClean="0"/>
              <a:t>MAN’s connected to WAN.</a:t>
            </a:r>
            <a:endParaRPr lang="en-US" sz="165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65913373-2FFF-45CE-8981-DBF03F63923E}" type="datetime4">
              <a:rPr lang="en-US" sz="900"/>
            </a:fld>
            <a:endParaRPr lang="en-US" sz="900"/>
          </a:p>
        </p:txBody>
      </p:sp>
      <p:sp>
        <p:nvSpPr>
          <p:cNvPr id="37891"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37892"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EB138C8D-7907-42A5-9996-1E83CA5F0082}" type="slidenum">
              <a:rPr lang="en-US" sz="900"/>
            </a:fld>
            <a:endParaRPr lang="en-US" sz="900"/>
          </a:p>
        </p:txBody>
      </p:sp>
      <p:sp>
        <p:nvSpPr>
          <p:cNvPr id="37893" name="Rectangle 2"/>
          <p:cNvSpPr>
            <a:spLocks noGrp="1" noChangeArrowheads="1"/>
          </p:cNvSpPr>
          <p:nvPr>
            <p:ph type="title"/>
          </p:nvPr>
        </p:nvSpPr>
        <p:spPr/>
        <p:txBody>
          <a:bodyPr/>
          <a:lstStyle/>
          <a:p>
            <a:pPr eaLnBrk="1" hangingPunct="1"/>
            <a:r>
              <a:rPr lang="en-US" smtClean="0"/>
              <a:t>Routing for Mobile Hosts (cont)</a:t>
            </a:r>
            <a:endParaRPr lang="en-US" smtClean="0"/>
          </a:p>
        </p:txBody>
      </p:sp>
      <p:sp>
        <p:nvSpPr>
          <p:cNvPr id="37894" name="Rectangle 3"/>
          <p:cNvSpPr>
            <a:spLocks noGrp="1" noChangeArrowheads="1"/>
          </p:cNvSpPr>
          <p:nvPr>
            <p:ph type="body" idx="1"/>
          </p:nvPr>
        </p:nvSpPr>
        <p:spPr/>
        <p:txBody>
          <a:bodyPr/>
          <a:lstStyle/>
          <a:p>
            <a:pPr eaLnBrk="1" hangingPunct="1"/>
            <a:r>
              <a:rPr lang="en-US" sz="1350" smtClean="0"/>
              <a:t>A WAN to which LAN’s, MAN’s and wireless cells are attached:</a:t>
            </a:r>
            <a:endParaRPr lang="en-US" sz="1350" smtClean="0"/>
          </a:p>
        </p:txBody>
      </p:sp>
      <p:sp>
        <p:nvSpPr>
          <p:cNvPr id="37895" name="Oval 4"/>
          <p:cNvSpPr>
            <a:spLocks noChangeArrowheads="1"/>
          </p:cNvSpPr>
          <p:nvPr/>
        </p:nvSpPr>
        <p:spPr bwMode="auto">
          <a:xfrm>
            <a:off x="2800040" y="2515040"/>
            <a:ext cx="88122" cy="8812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7896" name="Oval 5"/>
          <p:cNvSpPr>
            <a:spLocks noChangeArrowheads="1"/>
          </p:cNvSpPr>
          <p:nvPr/>
        </p:nvSpPr>
        <p:spPr bwMode="auto">
          <a:xfrm>
            <a:off x="2628560" y="3601080"/>
            <a:ext cx="88122" cy="8812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7897" name="Oval 6"/>
          <p:cNvSpPr>
            <a:spLocks noChangeArrowheads="1"/>
          </p:cNvSpPr>
          <p:nvPr/>
        </p:nvSpPr>
        <p:spPr bwMode="auto">
          <a:xfrm>
            <a:off x="3143000" y="4115520"/>
            <a:ext cx="88122" cy="8812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7898" name="Oval 9"/>
          <p:cNvSpPr>
            <a:spLocks noChangeArrowheads="1"/>
          </p:cNvSpPr>
          <p:nvPr/>
        </p:nvSpPr>
        <p:spPr bwMode="auto">
          <a:xfrm>
            <a:off x="5715200" y="3772560"/>
            <a:ext cx="88122" cy="8812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7899" name="Oval 10"/>
          <p:cNvSpPr>
            <a:spLocks noChangeArrowheads="1"/>
          </p:cNvSpPr>
          <p:nvPr/>
        </p:nvSpPr>
        <p:spPr bwMode="auto">
          <a:xfrm>
            <a:off x="4743480" y="3143800"/>
            <a:ext cx="88122" cy="8812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7900" name="Oval 11"/>
          <p:cNvSpPr>
            <a:spLocks noChangeArrowheads="1"/>
          </p:cNvSpPr>
          <p:nvPr/>
        </p:nvSpPr>
        <p:spPr bwMode="auto">
          <a:xfrm>
            <a:off x="5943840" y="2515040"/>
            <a:ext cx="88122" cy="8812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7901" name="Oval 12"/>
          <p:cNvSpPr>
            <a:spLocks noChangeArrowheads="1"/>
          </p:cNvSpPr>
          <p:nvPr/>
        </p:nvSpPr>
        <p:spPr bwMode="auto">
          <a:xfrm>
            <a:off x="5086440" y="2457880"/>
            <a:ext cx="88122" cy="8812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7902" name="Oval 13"/>
          <p:cNvSpPr>
            <a:spLocks noChangeArrowheads="1"/>
          </p:cNvSpPr>
          <p:nvPr/>
        </p:nvSpPr>
        <p:spPr bwMode="auto">
          <a:xfrm>
            <a:off x="3771760" y="3258120"/>
            <a:ext cx="88122" cy="8812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cxnSp>
        <p:nvCxnSpPr>
          <p:cNvPr id="37903" name="AutoShape 14"/>
          <p:cNvCxnSpPr>
            <a:cxnSpLocks noChangeShapeType="1"/>
            <a:stCxn id="37896" idx="0"/>
            <a:endCxn id="37895" idx="4"/>
          </p:cNvCxnSpPr>
          <p:nvPr/>
        </p:nvCxnSpPr>
        <p:spPr bwMode="auto">
          <a:xfrm flipV="1">
            <a:off x="2672621" y="2603162"/>
            <a:ext cx="171480" cy="99791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4" name="AutoShape 15"/>
          <p:cNvCxnSpPr>
            <a:cxnSpLocks noChangeShapeType="1"/>
            <a:stCxn id="37902" idx="1"/>
            <a:endCxn id="37895" idx="5"/>
          </p:cNvCxnSpPr>
          <p:nvPr/>
        </p:nvCxnSpPr>
        <p:spPr bwMode="auto">
          <a:xfrm flipH="1" flipV="1">
            <a:off x="2875063" y="2590063"/>
            <a:ext cx="909797" cy="68115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5" name="AutoShape 16"/>
          <p:cNvCxnSpPr>
            <a:cxnSpLocks noChangeShapeType="1"/>
            <a:stCxn id="37899" idx="7"/>
            <a:endCxn id="37901" idx="4"/>
          </p:cNvCxnSpPr>
          <p:nvPr/>
        </p:nvCxnSpPr>
        <p:spPr bwMode="auto">
          <a:xfrm flipV="1">
            <a:off x="4818503" y="2546002"/>
            <a:ext cx="311998" cy="61089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6" name="AutoShape 17"/>
          <p:cNvCxnSpPr>
            <a:cxnSpLocks noChangeShapeType="1"/>
            <a:stCxn id="37899" idx="2"/>
            <a:endCxn id="37902" idx="6"/>
          </p:cNvCxnSpPr>
          <p:nvPr/>
        </p:nvCxnSpPr>
        <p:spPr bwMode="auto">
          <a:xfrm flipH="1">
            <a:off x="3859882" y="3187861"/>
            <a:ext cx="883598" cy="11432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7" name="AutoShape 18"/>
          <p:cNvCxnSpPr>
            <a:cxnSpLocks noChangeShapeType="1"/>
            <a:stCxn id="37898" idx="2"/>
            <a:endCxn id="37897" idx="7"/>
          </p:cNvCxnSpPr>
          <p:nvPr/>
        </p:nvCxnSpPr>
        <p:spPr bwMode="auto">
          <a:xfrm flipH="1">
            <a:off x="3218023" y="3816621"/>
            <a:ext cx="2497177" cy="31199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8" name="AutoShape 19"/>
          <p:cNvCxnSpPr>
            <a:cxnSpLocks noChangeShapeType="1"/>
            <a:stCxn id="37899" idx="5"/>
            <a:endCxn id="37898" idx="0"/>
          </p:cNvCxnSpPr>
          <p:nvPr/>
        </p:nvCxnSpPr>
        <p:spPr bwMode="auto">
          <a:xfrm>
            <a:off x="4818503" y="3218823"/>
            <a:ext cx="940758" cy="55373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9" name="AutoShape 20"/>
          <p:cNvCxnSpPr>
            <a:cxnSpLocks noChangeShapeType="1"/>
            <a:stCxn id="37900" idx="4"/>
            <a:endCxn id="37898" idx="7"/>
          </p:cNvCxnSpPr>
          <p:nvPr/>
        </p:nvCxnSpPr>
        <p:spPr bwMode="auto">
          <a:xfrm flipH="1">
            <a:off x="5790223" y="2603162"/>
            <a:ext cx="197678" cy="118249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10" name="AutoShape 21"/>
          <p:cNvCxnSpPr>
            <a:cxnSpLocks noChangeShapeType="1"/>
            <a:stCxn id="37901" idx="2"/>
            <a:endCxn id="37895" idx="6"/>
          </p:cNvCxnSpPr>
          <p:nvPr/>
        </p:nvCxnSpPr>
        <p:spPr bwMode="auto">
          <a:xfrm flipH="1">
            <a:off x="2888162" y="2501941"/>
            <a:ext cx="2198278" cy="5716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11" name="AutoShape 22"/>
          <p:cNvCxnSpPr>
            <a:cxnSpLocks noChangeShapeType="1"/>
            <a:stCxn id="37897" idx="1"/>
            <a:endCxn id="37896" idx="5"/>
          </p:cNvCxnSpPr>
          <p:nvPr/>
        </p:nvCxnSpPr>
        <p:spPr bwMode="auto">
          <a:xfrm flipH="1" flipV="1">
            <a:off x="2703583" y="3676103"/>
            <a:ext cx="452517" cy="4525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12" name="AutoShape 23"/>
          <p:cNvCxnSpPr>
            <a:cxnSpLocks noChangeShapeType="1"/>
            <a:stCxn id="37897" idx="7"/>
            <a:endCxn id="37902" idx="3"/>
          </p:cNvCxnSpPr>
          <p:nvPr/>
        </p:nvCxnSpPr>
        <p:spPr bwMode="auto">
          <a:xfrm flipV="1">
            <a:off x="3218023" y="3333143"/>
            <a:ext cx="566837" cy="79547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13" name="AutoShape 24"/>
          <p:cNvCxnSpPr>
            <a:cxnSpLocks noChangeShapeType="1"/>
            <a:stCxn id="37900" idx="2"/>
            <a:endCxn id="37901" idx="6"/>
          </p:cNvCxnSpPr>
          <p:nvPr/>
        </p:nvCxnSpPr>
        <p:spPr bwMode="auto">
          <a:xfrm flipH="1" flipV="1">
            <a:off x="5174562" y="2501941"/>
            <a:ext cx="769278" cy="5716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14" name="AutoShape 25"/>
          <p:cNvSpPr>
            <a:spLocks noChangeArrowheads="1"/>
          </p:cNvSpPr>
          <p:nvPr/>
        </p:nvSpPr>
        <p:spPr bwMode="auto">
          <a:xfrm>
            <a:off x="2514240" y="1829120"/>
            <a:ext cx="342960" cy="342960"/>
          </a:xfrm>
          <a:prstGeom prst="octagon">
            <a:avLst>
              <a:gd name="adj" fmla="val 29287"/>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7915" name="AutoShape 26"/>
          <p:cNvSpPr>
            <a:spLocks noChangeArrowheads="1"/>
          </p:cNvSpPr>
          <p:nvPr/>
        </p:nvSpPr>
        <p:spPr bwMode="auto">
          <a:xfrm>
            <a:off x="4972120" y="1829120"/>
            <a:ext cx="342960" cy="342960"/>
          </a:xfrm>
          <a:prstGeom prst="octagon">
            <a:avLst>
              <a:gd name="adj" fmla="val 29287"/>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7916" name="AutoShape 27"/>
          <p:cNvSpPr>
            <a:spLocks noChangeArrowheads="1"/>
          </p:cNvSpPr>
          <p:nvPr/>
        </p:nvSpPr>
        <p:spPr bwMode="auto">
          <a:xfrm>
            <a:off x="1999800" y="3029480"/>
            <a:ext cx="342960" cy="342960"/>
          </a:xfrm>
          <a:prstGeom prst="octagon">
            <a:avLst>
              <a:gd name="adj" fmla="val 29287"/>
            </a:avLst>
          </a:prstGeom>
          <a:solidFill>
            <a:schemeClr val="accent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7917" name="Text Box 28"/>
          <p:cNvSpPr txBox="1">
            <a:spLocks noChangeArrowheads="1"/>
          </p:cNvSpPr>
          <p:nvPr/>
        </p:nvSpPr>
        <p:spPr bwMode="auto">
          <a:xfrm>
            <a:off x="3428800" y="1771960"/>
            <a:ext cx="971720" cy="41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1050"/>
              <a:t>Wireless cell</a:t>
            </a:r>
            <a:endParaRPr lang="en-US" sz="1050"/>
          </a:p>
        </p:txBody>
      </p:sp>
      <p:cxnSp>
        <p:nvCxnSpPr>
          <p:cNvPr id="37918" name="AutoShape 29"/>
          <p:cNvCxnSpPr>
            <a:cxnSpLocks noChangeShapeType="1"/>
            <a:stCxn id="37917" idx="1"/>
            <a:endCxn id="37914" idx="2"/>
          </p:cNvCxnSpPr>
          <p:nvPr/>
        </p:nvCxnSpPr>
        <p:spPr bwMode="auto">
          <a:xfrm flipH="1">
            <a:off x="3210163" y="1484255"/>
            <a:ext cx="504437" cy="14528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19" name="AutoShape 30"/>
          <p:cNvSpPr>
            <a:spLocks noChangeArrowheads="1"/>
          </p:cNvSpPr>
          <p:nvPr/>
        </p:nvSpPr>
        <p:spPr bwMode="auto">
          <a:xfrm>
            <a:off x="2685720" y="2229240"/>
            <a:ext cx="114320" cy="228640"/>
          </a:xfrm>
          <a:prstGeom prst="lightningBolt">
            <a:avLst/>
          </a:prstGeom>
          <a:solidFill>
            <a:srgbClr val="FF0000"/>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7920" name="Line 31"/>
          <p:cNvSpPr>
            <a:spLocks noChangeShapeType="1"/>
          </p:cNvSpPr>
          <p:nvPr/>
        </p:nvSpPr>
        <p:spPr bwMode="auto">
          <a:xfrm>
            <a:off x="1885480" y="4058360"/>
            <a:ext cx="91456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7921" name="Line 32"/>
          <p:cNvSpPr>
            <a:spLocks noChangeShapeType="1"/>
          </p:cNvSpPr>
          <p:nvPr/>
        </p:nvSpPr>
        <p:spPr bwMode="auto">
          <a:xfrm>
            <a:off x="2672621" y="3686820"/>
            <a:ext cx="0" cy="3715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7922" name="Rectangle 33"/>
          <p:cNvSpPr>
            <a:spLocks noChangeArrowheads="1"/>
          </p:cNvSpPr>
          <p:nvPr/>
        </p:nvSpPr>
        <p:spPr bwMode="auto">
          <a:xfrm>
            <a:off x="2228440" y="3601080"/>
            <a:ext cx="114320" cy="11432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7923" name="Line 34"/>
          <p:cNvSpPr>
            <a:spLocks noChangeShapeType="1"/>
          </p:cNvSpPr>
          <p:nvPr/>
        </p:nvSpPr>
        <p:spPr bwMode="auto">
          <a:xfrm>
            <a:off x="2285600" y="3715400"/>
            <a:ext cx="0" cy="3429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7924" name="Rectangle 35"/>
          <p:cNvSpPr>
            <a:spLocks noChangeArrowheads="1"/>
          </p:cNvSpPr>
          <p:nvPr/>
        </p:nvSpPr>
        <p:spPr bwMode="auto">
          <a:xfrm>
            <a:off x="1942640" y="3601080"/>
            <a:ext cx="114320" cy="11432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7925" name="Line 36"/>
          <p:cNvSpPr>
            <a:spLocks noChangeShapeType="1"/>
          </p:cNvSpPr>
          <p:nvPr/>
        </p:nvSpPr>
        <p:spPr bwMode="auto">
          <a:xfrm>
            <a:off x="1999800" y="3715400"/>
            <a:ext cx="0" cy="3429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7926" name="Rectangle 37"/>
          <p:cNvSpPr>
            <a:spLocks noChangeArrowheads="1"/>
          </p:cNvSpPr>
          <p:nvPr/>
        </p:nvSpPr>
        <p:spPr bwMode="auto">
          <a:xfrm>
            <a:off x="2114120" y="3143800"/>
            <a:ext cx="114320" cy="11432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7927" name="AutoShape 38"/>
          <p:cNvSpPr>
            <a:spLocks noChangeArrowheads="1"/>
          </p:cNvSpPr>
          <p:nvPr/>
        </p:nvSpPr>
        <p:spPr bwMode="auto">
          <a:xfrm rot="2767398">
            <a:off x="1931922" y="3325998"/>
            <a:ext cx="135755" cy="228640"/>
          </a:xfrm>
          <a:prstGeom prst="lightningBolt">
            <a:avLst/>
          </a:prstGeom>
          <a:solidFill>
            <a:schemeClr val="accent2"/>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7928" name="Text Box 39"/>
          <p:cNvSpPr txBox="1">
            <a:spLocks noChangeArrowheads="1"/>
          </p:cNvSpPr>
          <p:nvPr/>
        </p:nvSpPr>
        <p:spPr bwMode="auto">
          <a:xfrm>
            <a:off x="1802122" y="4115520"/>
            <a:ext cx="997918"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900"/>
              <a:t>Foreign LAN</a:t>
            </a:r>
            <a:endParaRPr lang="en-US" sz="900"/>
          </a:p>
        </p:txBody>
      </p:sp>
      <p:sp>
        <p:nvSpPr>
          <p:cNvPr id="37929" name="Text Box 40"/>
          <p:cNvSpPr txBox="1">
            <a:spLocks noChangeArrowheads="1"/>
          </p:cNvSpPr>
          <p:nvPr/>
        </p:nvSpPr>
        <p:spPr bwMode="auto">
          <a:xfrm>
            <a:off x="1230522" y="3380776"/>
            <a:ext cx="571600" cy="506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900"/>
              <a:t>Foreign Agent</a:t>
            </a:r>
            <a:endParaRPr lang="en-US" sz="900"/>
          </a:p>
        </p:txBody>
      </p:sp>
      <p:cxnSp>
        <p:nvCxnSpPr>
          <p:cNvPr id="37930" name="AutoShape 41"/>
          <p:cNvCxnSpPr>
            <a:cxnSpLocks noChangeShapeType="1"/>
            <a:stCxn id="37929" idx="3"/>
            <a:endCxn id="37924" idx="1"/>
          </p:cNvCxnSpPr>
          <p:nvPr/>
        </p:nvCxnSpPr>
        <p:spPr bwMode="auto">
          <a:xfrm>
            <a:off x="2494234" y="2725818"/>
            <a:ext cx="105270" cy="18101"/>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31" name="Text Box 42"/>
          <p:cNvSpPr txBox="1">
            <a:spLocks noChangeArrowheads="1"/>
          </p:cNvSpPr>
          <p:nvPr/>
        </p:nvSpPr>
        <p:spPr bwMode="auto">
          <a:xfrm>
            <a:off x="1281728" y="2743680"/>
            <a:ext cx="520394" cy="506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900"/>
              <a:t>Mobile Host</a:t>
            </a:r>
            <a:endParaRPr lang="en-US" sz="900"/>
          </a:p>
        </p:txBody>
      </p:sp>
      <p:cxnSp>
        <p:nvCxnSpPr>
          <p:cNvPr id="37932" name="AutoShape 43"/>
          <p:cNvCxnSpPr>
            <a:cxnSpLocks noChangeShapeType="1"/>
            <a:stCxn id="37931" idx="3"/>
            <a:endCxn id="37926" idx="1"/>
          </p:cNvCxnSpPr>
          <p:nvPr/>
        </p:nvCxnSpPr>
        <p:spPr bwMode="auto">
          <a:xfrm>
            <a:off x="2494234" y="2248293"/>
            <a:ext cx="233880" cy="15290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33" name="Line 44"/>
          <p:cNvSpPr>
            <a:spLocks noChangeShapeType="1"/>
          </p:cNvSpPr>
          <p:nvPr/>
        </p:nvSpPr>
        <p:spPr bwMode="auto">
          <a:xfrm>
            <a:off x="5690193" y="4229840"/>
            <a:ext cx="91456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7934" name="Line 45"/>
          <p:cNvSpPr>
            <a:spLocks noChangeShapeType="1"/>
          </p:cNvSpPr>
          <p:nvPr/>
        </p:nvSpPr>
        <p:spPr bwMode="auto">
          <a:xfrm>
            <a:off x="5760452" y="3858300"/>
            <a:ext cx="0" cy="3715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7935" name="Rectangle 46"/>
          <p:cNvSpPr>
            <a:spLocks noChangeArrowheads="1"/>
          </p:cNvSpPr>
          <p:nvPr/>
        </p:nvSpPr>
        <p:spPr bwMode="auto">
          <a:xfrm>
            <a:off x="6172480" y="3772560"/>
            <a:ext cx="114320" cy="11432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7936" name="Line 47"/>
          <p:cNvSpPr>
            <a:spLocks noChangeShapeType="1"/>
          </p:cNvSpPr>
          <p:nvPr/>
        </p:nvSpPr>
        <p:spPr bwMode="auto">
          <a:xfrm>
            <a:off x="6515440" y="3886880"/>
            <a:ext cx="0" cy="3429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7937" name="Rectangle 48"/>
          <p:cNvSpPr>
            <a:spLocks noChangeArrowheads="1"/>
          </p:cNvSpPr>
          <p:nvPr/>
        </p:nvSpPr>
        <p:spPr bwMode="auto">
          <a:xfrm>
            <a:off x="6458280" y="3772560"/>
            <a:ext cx="114320" cy="11432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7938" name="Line 49"/>
          <p:cNvSpPr>
            <a:spLocks noChangeShapeType="1"/>
          </p:cNvSpPr>
          <p:nvPr/>
        </p:nvSpPr>
        <p:spPr bwMode="auto">
          <a:xfrm>
            <a:off x="6229640" y="3886880"/>
            <a:ext cx="0" cy="3429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7939" name="Text Box 50"/>
          <p:cNvSpPr txBox="1">
            <a:spLocks noChangeArrowheads="1"/>
          </p:cNvSpPr>
          <p:nvPr/>
        </p:nvSpPr>
        <p:spPr bwMode="auto">
          <a:xfrm>
            <a:off x="5715200" y="4321534"/>
            <a:ext cx="102888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900"/>
              <a:t>MAN</a:t>
            </a:r>
            <a:endParaRPr lang="en-US" sz="900"/>
          </a:p>
        </p:txBody>
      </p:sp>
      <p:sp>
        <p:nvSpPr>
          <p:cNvPr id="37940" name="Line 51"/>
          <p:cNvSpPr>
            <a:spLocks noChangeShapeType="1"/>
          </p:cNvSpPr>
          <p:nvPr/>
        </p:nvSpPr>
        <p:spPr bwMode="auto">
          <a:xfrm>
            <a:off x="5943840" y="2972320"/>
            <a:ext cx="88955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7941" name="Line 52"/>
          <p:cNvSpPr>
            <a:spLocks noChangeShapeType="1"/>
          </p:cNvSpPr>
          <p:nvPr/>
        </p:nvSpPr>
        <p:spPr bwMode="auto">
          <a:xfrm>
            <a:off x="5989092" y="2600780"/>
            <a:ext cx="0" cy="3715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7942" name="Rectangle 53"/>
          <p:cNvSpPr>
            <a:spLocks noChangeArrowheads="1"/>
          </p:cNvSpPr>
          <p:nvPr/>
        </p:nvSpPr>
        <p:spPr bwMode="auto">
          <a:xfrm>
            <a:off x="6401120" y="2515040"/>
            <a:ext cx="114320" cy="11432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7943" name="Line 54"/>
          <p:cNvSpPr>
            <a:spLocks noChangeShapeType="1"/>
          </p:cNvSpPr>
          <p:nvPr/>
        </p:nvSpPr>
        <p:spPr bwMode="auto">
          <a:xfrm>
            <a:off x="6744080" y="2629360"/>
            <a:ext cx="0" cy="3429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7944" name="Rectangle 55"/>
          <p:cNvSpPr>
            <a:spLocks noChangeArrowheads="1"/>
          </p:cNvSpPr>
          <p:nvPr/>
        </p:nvSpPr>
        <p:spPr bwMode="auto">
          <a:xfrm>
            <a:off x="6686920" y="2515040"/>
            <a:ext cx="114320" cy="11432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7945" name="Line 56"/>
          <p:cNvSpPr>
            <a:spLocks noChangeShapeType="1"/>
          </p:cNvSpPr>
          <p:nvPr/>
        </p:nvSpPr>
        <p:spPr bwMode="auto">
          <a:xfrm>
            <a:off x="6458280" y="2629360"/>
            <a:ext cx="0" cy="3429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7946" name="Text Box 57"/>
          <p:cNvSpPr txBox="1">
            <a:spLocks noChangeArrowheads="1"/>
          </p:cNvSpPr>
          <p:nvPr/>
        </p:nvSpPr>
        <p:spPr bwMode="auto">
          <a:xfrm>
            <a:off x="5943840" y="3012808"/>
            <a:ext cx="102888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900"/>
              <a:t>Home LAN</a:t>
            </a:r>
            <a:endParaRPr lang="en-US" sz="900"/>
          </a:p>
        </p:txBody>
      </p:sp>
      <p:sp>
        <p:nvSpPr>
          <p:cNvPr id="37947" name="Text Box 58"/>
          <p:cNvSpPr txBox="1">
            <a:spLocks noChangeArrowheads="1"/>
          </p:cNvSpPr>
          <p:nvPr/>
        </p:nvSpPr>
        <p:spPr bwMode="auto">
          <a:xfrm>
            <a:off x="6744080" y="2000600"/>
            <a:ext cx="1028880" cy="22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900"/>
              <a:t>Home Agent</a:t>
            </a:r>
            <a:endParaRPr lang="en-US" sz="900"/>
          </a:p>
        </p:txBody>
      </p:sp>
      <p:cxnSp>
        <p:nvCxnSpPr>
          <p:cNvPr id="37948" name="AutoShape 59"/>
          <p:cNvCxnSpPr>
            <a:cxnSpLocks noChangeShapeType="1"/>
            <a:stCxn id="37947" idx="2"/>
            <a:endCxn id="37944" idx="0"/>
          </p:cNvCxnSpPr>
          <p:nvPr/>
        </p:nvCxnSpPr>
        <p:spPr bwMode="auto">
          <a:xfrm flipH="1">
            <a:off x="6201536" y="1673121"/>
            <a:ext cx="385830" cy="213397"/>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49" name="AutoShape 60"/>
          <p:cNvSpPr>
            <a:spLocks noChangeArrowheads="1"/>
          </p:cNvSpPr>
          <p:nvPr/>
        </p:nvSpPr>
        <p:spPr bwMode="auto">
          <a:xfrm rot="2767398">
            <a:off x="5062623" y="2182798"/>
            <a:ext cx="135755" cy="228640"/>
          </a:xfrm>
          <a:prstGeom prst="lightningBolt">
            <a:avLst/>
          </a:prstGeom>
          <a:solidFill>
            <a:schemeClr val="accent2"/>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37950" name="Text Box 61"/>
          <p:cNvSpPr txBox="1">
            <a:spLocks noChangeArrowheads="1"/>
          </p:cNvSpPr>
          <p:nvPr/>
        </p:nvSpPr>
        <p:spPr bwMode="auto">
          <a:xfrm>
            <a:off x="3859882" y="4229840"/>
            <a:ext cx="1226558" cy="106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100"/>
              <a:t>WAN</a:t>
            </a:r>
            <a:endParaRPr lang="en-US" sz="10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8C538746-723A-47BA-B14F-13AF90001735}" type="datetime4">
              <a:rPr lang="en-US" sz="900"/>
            </a:fld>
            <a:endParaRPr lang="en-US" sz="900"/>
          </a:p>
        </p:txBody>
      </p:sp>
      <p:sp>
        <p:nvSpPr>
          <p:cNvPr id="38915"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38916"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62A273CA-EE8D-45C0-8500-1FC5DC212158}" type="slidenum">
              <a:rPr lang="en-US" sz="900"/>
            </a:fld>
            <a:endParaRPr lang="en-US" sz="900"/>
          </a:p>
        </p:txBody>
      </p:sp>
      <p:sp>
        <p:nvSpPr>
          <p:cNvPr id="38917" name="Rectangle 2"/>
          <p:cNvSpPr>
            <a:spLocks noGrp="1" noChangeArrowheads="1"/>
          </p:cNvSpPr>
          <p:nvPr>
            <p:ph type="title"/>
          </p:nvPr>
        </p:nvSpPr>
        <p:spPr/>
        <p:txBody>
          <a:bodyPr/>
          <a:lstStyle/>
          <a:p>
            <a:pPr eaLnBrk="1" hangingPunct="1"/>
            <a:r>
              <a:rPr lang="en-US" smtClean="0"/>
              <a:t>Routing for Mobile Hosts (cont)</a:t>
            </a:r>
            <a:endParaRPr lang="en-US" smtClean="0"/>
          </a:p>
        </p:txBody>
      </p:sp>
      <p:sp>
        <p:nvSpPr>
          <p:cNvPr id="38918" name="Rectangle 3"/>
          <p:cNvSpPr>
            <a:spLocks noGrp="1" noChangeArrowheads="1"/>
          </p:cNvSpPr>
          <p:nvPr>
            <p:ph type="body" idx="1"/>
          </p:nvPr>
        </p:nvSpPr>
        <p:spPr/>
        <p:txBody>
          <a:bodyPr/>
          <a:lstStyle/>
          <a:p>
            <a:pPr eaLnBrk="1" hangingPunct="1">
              <a:lnSpc>
                <a:spcPct val="90000"/>
              </a:lnSpc>
            </a:pPr>
            <a:r>
              <a:rPr lang="en-US" sz="1575" smtClean="0"/>
              <a:t>Stationary Hosts:</a:t>
            </a:r>
            <a:endParaRPr lang="en-US" sz="1575" smtClean="0"/>
          </a:p>
          <a:p>
            <a:pPr lvl="1" eaLnBrk="1" hangingPunct="1">
              <a:lnSpc>
                <a:spcPct val="90000"/>
              </a:lnSpc>
            </a:pPr>
            <a:r>
              <a:rPr lang="en-US" sz="1500" smtClean="0"/>
              <a:t>Hosts that never move.</a:t>
            </a:r>
            <a:endParaRPr lang="en-US" sz="1500" smtClean="0"/>
          </a:p>
          <a:p>
            <a:pPr eaLnBrk="1" hangingPunct="1">
              <a:lnSpc>
                <a:spcPct val="90000"/>
              </a:lnSpc>
            </a:pPr>
            <a:r>
              <a:rPr lang="en-US" sz="1575" smtClean="0"/>
              <a:t>Migratory Hosts:</a:t>
            </a:r>
            <a:endParaRPr lang="en-US" sz="1575" smtClean="0"/>
          </a:p>
          <a:p>
            <a:pPr lvl="1" eaLnBrk="1" hangingPunct="1">
              <a:lnSpc>
                <a:spcPct val="90000"/>
              </a:lnSpc>
            </a:pPr>
            <a:r>
              <a:rPr lang="en-US" sz="1500" smtClean="0"/>
              <a:t>Stationary hosts who move from one fixed site to another from time to time but use the network only when they are physically connected to it.</a:t>
            </a:r>
            <a:endParaRPr lang="en-US" sz="1500" smtClean="0"/>
          </a:p>
          <a:p>
            <a:pPr eaLnBrk="1" hangingPunct="1">
              <a:lnSpc>
                <a:spcPct val="90000"/>
              </a:lnSpc>
            </a:pPr>
            <a:r>
              <a:rPr lang="en-US" sz="1575" smtClean="0"/>
              <a:t>Roaming Hosts:</a:t>
            </a:r>
            <a:endParaRPr lang="en-US" sz="1575" smtClean="0"/>
          </a:p>
          <a:p>
            <a:pPr lvl="1" eaLnBrk="1" hangingPunct="1">
              <a:lnSpc>
                <a:spcPct val="90000"/>
              </a:lnSpc>
            </a:pPr>
            <a:r>
              <a:rPr lang="en-US" sz="1500" smtClean="0"/>
              <a:t>Need to maintain their connections as they move around.</a:t>
            </a:r>
            <a:endParaRPr lang="en-US" sz="1500" smtClean="0"/>
          </a:p>
          <a:p>
            <a:pPr eaLnBrk="1" hangingPunct="1">
              <a:lnSpc>
                <a:spcPct val="90000"/>
              </a:lnSpc>
            </a:pPr>
            <a:r>
              <a:rPr lang="en-US" sz="1575" smtClean="0"/>
              <a:t>Mobile Hosts:</a:t>
            </a:r>
            <a:endParaRPr lang="en-US" sz="1575" smtClean="0"/>
          </a:p>
          <a:p>
            <a:pPr lvl="1" eaLnBrk="1" hangingPunct="1">
              <a:lnSpc>
                <a:spcPct val="90000"/>
              </a:lnSpc>
            </a:pPr>
            <a:r>
              <a:rPr lang="en-US" sz="1500" smtClean="0"/>
              <a:t>Migratory and Roaming Hosts – that is all host that are away from home and still want to be connected.</a:t>
            </a:r>
            <a:endParaRPr lang="en-US" sz="150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275306F3-9B72-4AF9-8DAC-E6BFA7294052}" type="datetime4">
              <a:rPr lang="en-US" sz="900"/>
            </a:fld>
            <a:endParaRPr lang="en-US" sz="900"/>
          </a:p>
        </p:txBody>
      </p:sp>
      <p:sp>
        <p:nvSpPr>
          <p:cNvPr id="39939"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39940"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B41AD7DD-B455-4167-A256-4E9E0D5F6BE9}" type="slidenum">
              <a:rPr lang="en-US" sz="900"/>
            </a:fld>
            <a:endParaRPr lang="en-US" sz="900"/>
          </a:p>
        </p:txBody>
      </p:sp>
      <p:sp>
        <p:nvSpPr>
          <p:cNvPr id="39941" name="Rectangle 2"/>
          <p:cNvSpPr>
            <a:spLocks noGrp="1" noChangeArrowheads="1"/>
          </p:cNvSpPr>
          <p:nvPr>
            <p:ph type="title"/>
          </p:nvPr>
        </p:nvSpPr>
        <p:spPr/>
        <p:txBody>
          <a:bodyPr/>
          <a:lstStyle/>
          <a:p>
            <a:pPr eaLnBrk="1" hangingPunct="1"/>
            <a:r>
              <a:rPr lang="en-US" smtClean="0"/>
              <a:t>Routing for Mobile Hosts (cont)</a:t>
            </a:r>
            <a:endParaRPr lang="en-US" smtClean="0"/>
          </a:p>
        </p:txBody>
      </p:sp>
      <p:sp>
        <p:nvSpPr>
          <p:cNvPr id="39942" name="Rectangle 3"/>
          <p:cNvSpPr>
            <a:spLocks noGrp="1" noChangeArrowheads="1"/>
          </p:cNvSpPr>
          <p:nvPr>
            <p:ph type="body" idx="1"/>
          </p:nvPr>
        </p:nvSpPr>
        <p:spPr/>
        <p:txBody>
          <a:bodyPr/>
          <a:lstStyle/>
          <a:p>
            <a:pPr eaLnBrk="1" hangingPunct="1">
              <a:lnSpc>
                <a:spcPct val="80000"/>
              </a:lnSpc>
            </a:pPr>
            <a:r>
              <a:rPr lang="en-US" sz="1950" smtClean="0"/>
              <a:t>All hosts are assumed to have:</a:t>
            </a:r>
            <a:endParaRPr lang="en-US" sz="1950" smtClean="0"/>
          </a:p>
          <a:p>
            <a:pPr lvl="1" eaLnBrk="1" hangingPunct="1">
              <a:lnSpc>
                <a:spcPct val="80000"/>
              </a:lnSpc>
            </a:pPr>
            <a:r>
              <a:rPr lang="en-US" sz="1650" smtClean="0"/>
              <a:t>A permanent</a:t>
            </a:r>
            <a:r>
              <a:rPr lang="en-US" sz="1650" b="1" i="1" smtClean="0">
                <a:solidFill>
                  <a:schemeClr val="accent2"/>
                </a:solidFill>
              </a:rPr>
              <a:t> home location</a:t>
            </a:r>
            <a:r>
              <a:rPr lang="en-US" sz="1650" smtClean="0"/>
              <a:t>, and</a:t>
            </a:r>
            <a:endParaRPr lang="en-US" sz="1650" smtClean="0"/>
          </a:p>
          <a:p>
            <a:pPr lvl="1" eaLnBrk="1" hangingPunct="1">
              <a:lnSpc>
                <a:spcPct val="80000"/>
              </a:lnSpc>
            </a:pPr>
            <a:r>
              <a:rPr lang="en-US" sz="1650" smtClean="0"/>
              <a:t>A permanent </a:t>
            </a:r>
            <a:r>
              <a:rPr lang="en-US" sz="1650" b="1" i="1" smtClean="0">
                <a:solidFill>
                  <a:schemeClr val="accent2"/>
                </a:solidFill>
              </a:rPr>
              <a:t>home address</a:t>
            </a:r>
            <a:r>
              <a:rPr lang="en-US" sz="1650" smtClean="0"/>
              <a:t>:</a:t>
            </a:r>
            <a:endParaRPr lang="en-US" sz="1650" smtClean="0"/>
          </a:p>
          <a:p>
            <a:pPr lvl="2" eaLnBrk="1" hangingPunct="1">
              <a:lnSpc>
                <a:spcPct val="80000"/>
              </a:lnSpc>
            </a:pPr>
            <a:r>
              <a:rPr lang="en-US" sz="1575" smtClean="0"/>
              <a:t>Used to determine their home location (analogous to telephone number; e.g.,  1-212-555-1212).</a:t>
            </a:r>
            <a:endParaRPr lang="en-US" sz="1575" smtClean="0"/>
          </a:p>
          <a:p>
            <a:pPr eaLnBrk="1" hangingPunct="1">
              <a:lnSpc>
                <a:spcPct val="80000"/>
              </a:lnSpc>
            </a:pPr>
            <a:r>
              <a:rPr lang="en-US" sz="1950" smtClean="0"/>
              <a:t>Routing goal in systems with mobile hosts:</a:t>
            </a:r>
            <a:endParaRPr lang="en-US" sz="1950" smtClean="0"/>
          </a:p>
          <a:p>
            <a:pPr lvl="1" eaLnBrk="1" hangingPunct="1">
              <a:lnSpc>
                <a:spcPct val="80000"/>
              </a:lnSpc>
            </a:pPr>
            <a:r>
              <a:rPr lang="en-US" sz="1650" smtClean="0"/>
              <a:t>To make possible to send packets to mobile hosts using their home address, and </a:t>
            </a:r>
            <a:endParaRPr lang="en-US" sz="1650" smtClean="0"/>
          </a:p>
          <a:p>
            <a:pPr lvl="1" eaLnBrk="1" hangingPunct="1">
              <a:lnSpc>
                <a:spcPct val="80000"/>
              </a:lnSpc>
            </a:pPr>
            <a:r>
              <a:rPr lang="en-US" sz="1650" smtClean="0"/>
              <a:t>Have the packets efficiently reach them wherever they may be.</a:t>
            </a:r>
            <a:endParaRPr lang="en-US" sz="1650" smtClean="0"/>
          </a:p>
          <a:p>
            <a:pPr eaLnBrk="1" hangingPunct="1">
              <a:lnSpc>
                <a:spcPct val="80000"/>
              </a:lnSpc>
            </a:pPr>
            <a:r>
              <a:rPr lang="en-US" sz="1950" smtClean="0"/>
              <a:t>Trick is off course to find them first.</a:t>
            </a:r>
            <a:endParaRPr lang="en-US" sz="1950" smtClean="0"/>
          </a:p>
          <a:p>
            <a:pPr lvl="1" eaLnBrk="1" hangingPunct="1">
              <a:lnSpc>
                <a:spcPct val="80000"/>
              </a:lnSpc>
              <a:buFont typeface="Wingdings" panose="05000000000000000000" pitchFamily="2" charset="2"/>
              <a:buNone/>
            </a:pPr>
            <a:endParaRPr lang="en-US" sz="165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15FB711F-C124-46C5-B709-13AC7E665D9E}" type="datetime4">
              <a:rPr lang="en-US" sz="900"/>
            </a:fld>
            <a:endParaRPr lang="en-US" sz="900"/>
          </a:p>
        </p:txBody>
      </p:sp>
      <p:sp>
        <p:nvSpPr>
          <p:cNvPr id="40963"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40964"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E08C5C56-7C73-492D-A2BA-7517DE6B36E2}" type="slidenum">
              <a:rPr lang="en-US" sz="900"/>
            </a:fld>
            <a:endParaRPr lang="en-US" sz="900"/>
          </a:p>
        </p:txBody>
      </p:sp>
      <p:sp>
        <p:nvSpPr>
          <p:cNvPr id="40965" name="Rectangle 2"/>
          <p:cNvSpPr>
            <a:spLocks noGrp="1" noChangeArrowheads="1"/>
          </p:cNvSpPr>
          <p:nvPr>
            <p:ph type="title"/>
          </p:nvPr>
        </p:nvSpPr>
        <p:spPr/>
        <p:txBody>
          <a:bodyPr/>
          <a:lstStyle/>
          <a:p>
            <a:pPr eaLnBrk="1" hangingPunct="1"/>
            <a:r>
              <a:rPr lang="en-US" smtClean="0"/>
              <a:t>Routing for Mobile Hosts (cont)</a:t>
            </a:r>
            <a:endParaRPr lang="en-US" smtClean="0"/>
          </a:p>
        </p:txBody>
      </p:sp>
      <p:sp>
        <p:nvSpPr>
          <p:cNvPr id="40966" name="Rectangle 3"/>
          <p:cNvSpPr>
            <a:spLocks noGrp="1" noChangeArrowheads="1"/>
          </p:cNvSpPr>
          <p:nvPr>
            <p:ph type="body" idx="1"/>
          </p:nvPr>
        </p:nvSpPr>
        <p:spPr/>
        <p:txBody>
          <a:bodyPr/>
          <a:lstStyle/>
          <a:p>
            <a:pPr eaLnBrk="1" hangingPunct="1">
              <a:lnSpc>
                <a:spcPct val="80000"/>
              </a:lnSpc>
            </a:pPr>
            <a:r>
              <a:rPr lang="en-US" sz="1425" smtClean="0"/>
              <a:t>According to the sketch in previous slide world is divided up (geographically) into small units – areas.</a:t>
            </a:r>
            <a:endParaRPr lang="en-US" sz="1425" smtClean="0"/>
          </a:p>
          <a:p>
            <a:pPr lvl="1" eaLnBrk="1" hangingPunct="1">
              <a:lnSpc>
                <a:spcPct val="80000"/>
              </a:lnSpc>
            </a:pPr>
            <a:r>
              <a:rPr lang="en-US" sz="1500" smtClean="0"/>
              <a:t>Areas are typically LANs or wireless cells.</a:t>
            </a:r>
            <a:endParaRPr lang="en-US" sz="1500" smtClean="0"/>
          </a:p>
          <a:p>
            <a:pPr lvl="1" eaLnBrk="1" hangingPunct="1">
              <a:lnSpc>
                <a:spcPct val="80000"/>
              </a:lnSpc>
            </a:pPr>
            <a:r>
              <a:rPr lang="en-US" sz="1500" smtClean="0"/>
              <a:t>Each area has one or more</a:t>
            </a:r>
            <a:endParaRPr lang="en-US" sz="1500" smtClean="0"/>
          </a:p>
          <a:p>
            <a:pPr lvl="2" eaLnBrk="1" hangingPunct="1">
              <a:lnSpc>
                <a:spcPct val="80000"/>
              </a:lnSpc>
            </a:pPr>
            <a:r>
              <a:rPr lang="en-US" sz="1350" b="1" i="1" smtClean="0">
                <a:solidFill>
                  <a:schemeClr val="accent2"/>
                </a:solidFill>
              </a:rPr>
              <a:t>Foreign agents</a:t>
            </a:r>
            <a:r>
              <a:rPr lang="en-US" sz="1350" smtClean="0"/>
              <a:t>:</a:t>
            </a:r>
            <a:endParaRPr lang="en-US" sz="1350" smtClean="0"/>
          </a:p>
          <a:p>
            <a:pPr lvl="3" eaLnBrk="1" hangingPunct="1">
              <a:lnSpc>
                <a:spcPct val="80000"/>
              </a:lnSpc>
            </a:pPr>
            <a:r>
              <a:rPr lang="en-US" sz="1200" smtClean="0"/>
              <a:t>Processes that keep track of all mobile hosts visiting the area.</a:t>
            </a:r>
            <a:endParaRPr lang="en-US" sz="1200" smtClean="0"/>
          </a:p>
          <a:p>
            <a:pPr lvl="2" eaLnBrk="1" hangingPunct="1">
              <a:lnSpc>
                <a:spcPct val="80000"/>
              </a:lnSpc>
            </a:pPr>
            <a:r>
              <a:rPr lang="en-US" sz="1350" b="1" i="1" smtClean="0">
                <a:solidFill>
                  <a:schemeClr val="accent2"/>
                </a:solidFill>
              </a:rPr>
              <a:t>Home agent</a:t>
            </a:r>
            <a:r>
              <a:rPr lang="en-US" sz="1350" smtClean="0"/>
              <a:t>:</a:t>
            </a:r>
            <a:endParaRPr lang="en-US" sz="1350" smtClean="0"/>
          </a:p>
          <a:p>
            <a:pPr lvl="3" eaLnBrk="1" hangingPunct="1">
              <a:lnSpc>
                <a:spcPct val="80000"/>
              </a:lnSpc>
            </a:pPr>
            <a:r>
              <a:rPr lang="en-US" sz="1200" smtClean="0"/>
              <a:t>Keeps track of hosts whose home is in the area, but who are currently visiting another area.</a:t>
            </a:r>
            <a:endParaRPr lang="en-US" sz="1200" smtClean="0"/>
          </a:p>
          <a:p>
            <a:pPr eaLnBrk="1" hangingPunct="1">
              <a:lnSpc>
                <a:spcPct val="80000"/>
              </a:lnSpc>
            </a:pPr>
            <a:endParaRPr lang="en-US" sz="1425" b="1" i="1" smtClean="0">
              <a:solidFill>
                <a:srgbClr val="FF0000"/>
              </a:solidFill>
            </a:endParaRPr>
          </a:p>
          <a:p>
            <a:pPr eaLnBrk="1" hangingPunct="1">
              <a:lnSpc>
                <a:spcPct val="80000"/>
              </a:lnSpc>
            </a:pPr>
            <a:r>
              <a:rPr lang="en-US" sz="1425" b="1" i="1" smtClean="0">
                <a:solidFill>
                  <a:srgbClr val="FF0000"/>
                </a:solidFill>
              </a:rPr>
              <a:t>REGISTRATION with Foreign Agent</a:t>
            </a:r>
            <a:r>
              <a:rPr lang="en-US" sz="1425" smtClean="0"/>
              <a:t>: When a new host enters an area, either by connecting to it (e.g., plugging into LAN), or wandering into the cell it must register itself with the foreign agent of that area.</a:t>
            </a:r>
            <a:endParaRPr lang="en-US" sz="1425"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485360" y="257220"/>
            <a:ext cx="6859200" cy="743080"/>
          </a:xfrm>
        </p:spPr>
        <p:txBody>
          <a:bodyPr/>
          <a:lstStyle/>
          <a:p>
            <a:pPr eaLnBrk="1" hangingPunct="1"/>
            <a:r>
              <a:rPr lang="en-US" dirty="0" smtClean="0">
                <a:cs typeface="Arial" panose="020B0604020202020204" pitchFamily="34" charset="0"/>
              </a:rPr>
              <a:t>Implementation of Connectionless Service</a:t>
            </a:r>
            <a:endParaRPr lang="en-US" dirty="0" smtClean="0">
              <a:cs typeface="Arial" panose="020B0604020202020204" pitchFamily="34" charset="0"/>
            </a:endParaRPr>
          </a:p>
        </p:txBody>
      </p:sp>
      <p:sp>
        <p:nvSpPr>
          <p:cNvPr id="10243" name="Rectangle 3"/>
          <p:cNvSpPr>
            <a:spLocks noGrp="1" noChangeArrowheads="1"/>
          </p:cNvSpPr>
          <p:nvPr>
            <p:ph idx="1"/>
          </p:nvPr>
        </p:nvSpPr>
        <p:spPr>
          <a:xfrm>
            <a:off x="1357941" y="4601380"/>
            <a:ext cx="6643659" cy="428700"/>
          </a:xfrm>
        </p:spPr>
        <p:txBody>
          <a:bodyPr/>
          <a:lstStyle/>
          <a:p>
            <a:pPr algn="ctr" eaLnBrk="1" hangingPunct="1">
              <a:buFontTx/>
              <a:buNone/>
            </a:pPr>
            <a:r>
              <a:rPr lang="en-US" dirty="0" smtClean="0">
                <a:latin typeface="Arial" panose="020B0604020202020204" pitchFamily="34" charset="0"/>
                <a:cs typeface="Arial" panose="020B0604020202020204" pitchFamily="34" charset="0"/>
              </a:rPr>
              <a:t>Routing within a datagram network</a:t>
            </a:r>
            <a:endParaRPr lang="en-US" dirty="0" smtClean="0">
              <a:latin typeface="Arial" panose="020B0604020202020204" pitchFamily="34" charset="0"/>
              <a:cs typeface="Arial" panose="020B0604020202020204" pitchFamily="34" charset="0"/>
            </a:endParaRPr>
          </a:p>
        </p:txBody>
      </p:sp>
      <p:pic>
        <p:nvPicPr>
          <p:cNvPr id="1024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14000" y="1338497"/>
            <a:ext cx="5808885" cy="1748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TextBox 4"/>
          <p:cNvSpPr txBox="1">
            <a:spLocks noChangeArrowheads="1"/>
          </p:cNvSpPr>
          <p:nvPr/>
        </p:nvSpPr>
        <p:spPr bwMode="auto">
          <a:xfrm>
            <a:off x="4914960" y="1281337"/>
            <a:ext cx="1943440" cy="252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050"/>
              <a:t>ISP’s equipment</a:t>
            </a:r>
            <a:endParaRPr lang="en-US" sz="1050"/>
          </a:p>
        </p:txBody>
      </p:sp>
      <p:pic>
        <p:nvPicPr>
          <p:cNvPr id="10246" name="Picture 3"/>
          <p:cNvPicPr>
            <a:picLocks noChangeAspect="1" noChangeArrowheads="1"/>
          </p:cNvPicPr>
          <p:nvPr/>
        </p:nvPicPr>
        <p:blipFill>
          <a:blip r:embed="rId2">
            <a:extLst>
              <a:ext uri="{28A0092B-C50C-407E-A947-70E740481C1C}">
                <a14:useLocalDpi xmlns:a14="http://schemas.microsoft.com/office/drawing/2010/main" val="0"/>
              </a:ext>
            </a:extLst>
          </a:blip>
          <a:srcRect t="1306"/>
          <a:stretch>
            <a:fillRect/>
          </a:stretch>
        </p:blipFill>
        <p:spPr bwMode="auto">
          <a:xfrm>
            <a:off x="2686911" y="3281937"/>
            <a:ext cx="3679675" cy="129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TextBox 6"/>
          <p:cNvSpPr txBox="1">
            <a:spLocks noChangeArrowheads="1"/>
          </p:cNvSpPr>
          <p:nvPr/>
        </p:nvSpPr>
        <p:spPr bwMode="auto">
          <a:xfrm>
            <a:off x="2342760" y="3094975"/>
            <a:ext cx="4229840" cy="241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975" dirty="0"/>
              <a:t>A’s table (initially)      A’s table (later)         C’s Table               E’s Table</a:t>
            </a:r>
            <a:endParaRPr lang="en-US" sz="975" dirty="0"/>
          </a:p>
        </p:txBody>
      </p:sp>
      <p:sp>
        <p:nvSpPr>
          <p:cNvPr id="10250" name="Rectangle 9"/>
          <p:cNvSpPr>
            <a:spLocks noChangeArrowheads="1"/>
          </p:cNvSpPr>
          <p:nvPr/>
        </p:nvSpPr>
        <p:spPr bwMode="auto">
          <a:xfrm>
            <a:off x="3143000" y="3343860"/>
            <a:ext cx="114320" cy="85740"/>
          </a:xfrm>
          <a:prstGeom prst="rect">
            <a:avLst/>
          </a:prstGeom>
          <a:solidFill>
            <a:schemeClr val="bg1"/>
          </a:solidFill>
          <a:ln w="9525" algn="ctr">
            <a:solidFill>
              <a:schemeClr val="bg1"/>
            </a:solidFill>
            <a:round/>
          </a:ln>
        </p:spPr>
        <p:txBody>
          <a:bodyPr/>
          <a:lstStyle/>
          <a:p>
            <a:pPr algn="ctr"/>
            <a:endParaRPr lang="en-US" sz="100" dirty="0"/>
          </a:p>
        </p:txBody>
      </p:sp>
      <p:sp>
        <p:nvSpPr>
          <p:cNvPr id="10251" name="Rectangle 10"/>
          <p:cNvSpPr>
            <a:spLocks noChangeArrowheads="1"/>
          </p:cNvSpPr>
          <p:nvPr/>
        </p:nvSpPr>
        <p:spPr bwMode="auto">
          <a:xfrm>
            <a:off x="6058160" y="3944040"/>
            <a:ext cx="114320" cy="114320"/>
          </a:xfrm>
          <a:prstGeom prst="rect">
            <a:avLst/>
          </a:prstGeom>
          <a:solidFill>
            <a:schemeClr val="bg1"/>
          </a:solidFill>
          <a:ln w="9525" algn="ctr">
            <a:solidFill>
              <a:schemeClr val="bg1"/>
            </a:solidFill>
            <a:round/>
          </a:ln>
        </p:spPr>
        <p:txBody>
          <a:bodyPr/>
          <a:lstStyle/>
          <a:p>
            <a:pPr algn="ctr"/>
            <a:endParaRPr lang="en-US" sz="100"/>
          </a:p>
        </p:txBody>
      </p:sp>
      <p:sp>
        <p:nvSpPr>
          <p:cNvPr id="12" name="Rectangle 9"/>
          <p:cNvSpPr>
            <a:spLocks noChangeArrowheads="1"/>
          </p:cNvSpPr>
          <p:nvPr/>
        </p:nvSpPr>
        <p:spPr bwMode="auto">
          <a:xfrm>
            <a:off x="4114720" y="3315280"/>
            <a:ext cx="114320" cy="114320"/>
          </a:xfrm>
          <a:prstGeom prst="rect">
            <a:avLst/>
          </a:prstGeom>
          <a:solidFill>
            <a:schemeClr val="bg1"/>
          </a:solidFill>
          <a:ln w="9525" algn="ctr">
            <a:solidFill>
              <a:schemeClr val="bg1"/>
            </a:solidFill>
            <a:round/>
          </a:ln>
        </p:spPr>
        <p:txBody>
          <a:bodyPr/>
          <a:lstStyle/>
          <a:p>
            <a:pPr algn="ctr"/>
            <a:endParaRPr lang="en-US" sz="100"/>
          </a:p>
        </p:txBody>
      </p:sp>
      <p:sp>
        <p:nvSpPr>
          <p:cNvPr id="13" name="Rectangle 9"/>
          <p:cNvSpPr>
            <a:spLocks noChangeArrowheads="1"/>
          </p:cNvSpPr>
          <p:nvPr/>
        </p:nvSpPr>
        <p:spPr bwMode="auto">
          <a:xfrm>
            <a:off x="5086440" y="3658240"/>
            <a:ext cx="114320" cy="114320"/>
          </a:xfrm>
          <a:prstGeom prst="rect">
            <a:avLst/>
          </a:prstGeom>
          <a:solidFill>
            <a:schemeClr val="bg1"/>
          </a:solidFill>
          <a:ln w="9525" algn="ctr">
            <a:solidFill>
              <a:schemeClr val="bg1"/>
            </a:solidFill>
            <a:round/>
          </a:ln>
        </p:spPr>
        <p:txBody>
          <a:bodyPr/>
          <a:lstStyle/>
          <a:p>
            <a:pPr algn="ctr"/>
            <a:endParaRPr lang="en-US" sz="10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E3B6D4F8-EEB7-4F75-A2ED-B059F428A3CF}" type="datetime4">
              <a:rPr lang="en-US" sz="900"/>
            </a:fld>
            <a:endParaRPr lang="en-US" sz="900"/>
          </a:p>
        </p:txBody>
      </p:sp>
      <p:sp>
        <p:nvSpPr>
          <p:cNvPr id="41987"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41988"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6075D023-16BB-4B90-8C04-87D04D18B90E}" type="slidenum">
              <a:rPr lang="en-US" sz="900"/>
            </a:fld>
            <a:endParaRPr lang="en-US" sz="900"/>
          </a:p>
        </p:txBody>
      </p:sp>
      <p:sp>
        <p:nvSpPr>
          <p:cNvPr id="41989" name="Rectangle 2"/>
          <p:cNvSpPr>
            <a:spLocks noGrp="1" noChangeArrowheads="1"/>
          </p:cNvSpPr>
          <p:nvPr>
            <p:ph type="title"/>
          </p:nvPr>
        </p:nvSpPr>
        <p:spPr/>
        <p:txBody>
          <a:bodyPr/>
          <a:lstStyle/>
          <a:p>
            <a:pPr algn="ctr" eaLnBrk="1" hangingPunct="1"/>
            <a:r>
              <a:rPr lang="en-US" sz="2550" smtClean="0"/>
              <a:t>Registration Procedure of Mobile Hosts</a:t>
            </a:r>
            <a:endParaRPr lang="en-US" sz="2550" smtClean="0"/>
          </a:p>
        </p:txBody>
      </p:sp>
      <p:sp>
        <p:nvSpPr>
          <p:cNvPr id="41990" name="Rectangle 3"/>
          <p:cNvSpPr>
            <a:spLocks noGrp="1" noChangeArrowheads="1"/>
          </p:cNvSpPr>
          <p:nvPr>
            <p:ph type="body" idx="1"/>
          </p:nvPr>
        </p:nvSpPr>
        <p:spPr/>
        <p:txBody>
          <a:bodyPr/>
          <a:lstStyle/>
          <a:p>
            <a:pPr marL="571500" indent="-571500" eaLnBrk="1" hangingPunct="1">
              <a:lnSpc>
                <a:spcPct val="80000"/>
              </a:lnSpc>
              <a:buFont typeface="Wingdings" panose="05000000000000000000" pitchFamily="2" charset="2"/>
              <a:buAutoNum type="arabicPeriod"/>
            </a:pPr>
            <a:r>
              <a:rPr lang="en-US" sz="1500" dirty="0" smtClean="0"/>
              <a:t>Each foreign agent broadcasts periodically a packet announcing its existence and address.</a:t>
            </a:r>
            <a:endParaRPr lang="en-US" sz="2100" dirty="0" smtClean="0"/>
          </a:p>
          <a:p>
            <a:pPr marL="967105" lvl="1" indent="-495300" eaLnBrk="1" hangingPunct="1">
              <a:lnSpc>
                <a:spcPct val="80000"/>
              </a:lnSpc>
              <a:buFont typeface="Wingdings" panose="05000000000000000000" pitchFamily="2" charset="2"/>
              <a:buChar char="o"/>
            </a:pPr>
            <a:r>
              <a:rPr lang="en-US" sz="1350" dirty="0" smtClean="0"/>
              <a:t>Newly-arrived mobile host may:</a:t>
            </a:r>
            <a:endParaRPr lang="en-US" sz="1350" dirty="0" smtClean="0"/>
          </a:p>
          <a:p>
            <a:pPr marL="1348105" lvl="2" indent="-438150" eaLnBrk="1" hangingPunct="1">
              <a:lnSpc>
                <a:spcPct val="80000"/>
              </a:lnSpc>
              <a:buFont typeface="Wingdings" panose="05000000000000000000" pitchFamily="2" charset="2"/>
              <a:buAutoNum type="arabicPeriod"/>
            </a:pPr>
            <a:r>
              <a:rPr lang="en-US" sz="1200" dirty="0" smtClean="0"/>
              <a:t>Wait for one of these message, or if none arrives quickly enough</a:t>
            </a:r>
            <a:endParaRPr lang="en-US" sz="1200" dirty="0" smtClean="0"/>
          </a:p>
          <a:p>
            <a:pPr marL="1348105" lvl="2" indent="-438150" eaLnBrk="1" hangingPunct="1">
              <a:lnSpc>
                <a:spcPct val="80000"/>
              </a:lnSpc>
              <a:buFont typeface="Wingdings" panose="05000000000000000000" pitchFamily="2" charset="2"/>
              <a:buAutoNum type="arabicPeriod"/>
            </a:pPr>
            <a:r>
              <a:rPr lang="en-US" sz="1200" dirty="0" smtClean="0"/>
              <a:t>Can broadcast a packet “saying”: Are there any foreign agents around?</a:t>
            </a:r>
            <a:endParaRPr lang="en-US" sz="1200" dirty="0" smtClean="0"/>
          </a:p>
          <a:p>
            <a:pPr marL="571500" indent="-571500" eaLnBrk="1" hangingPunct="1">
              <a:lnSpc>
                <a:spcPct val="80000"/>
              </a:lnSpc>
              <a:buFont typeface="Wingdings" panose="05000000000000000000" pitchFamily="2" charset="2"/>
              <a:buAutoNum type="arabicPeriod"/>
            </a:pPr>
            <a:endParaRPr lang="en-US" sz="1800" dirty="0" smtClean="0"/>
          </a:p>
          <a:p>
            <a:pPr marL="571500" indent="-571500" eaLnBrk="1" hangingPunct="1">
              <a:lnSpc>
                <a:spcPct val="80000"/>
              </a:lnSpc>
              <a:buFont typeface="Wingdings" panose="05000000000000000000" pitchFamily="2" charset="2"/>
              <a:buAutoNum type="arabicPeriod"/>
            </a:pPr>
            <a:r>
              <a:rPr lang="en-US" sz="1500" dirty="0" smtClean="0"/>
              <a:t>The mobile host registers with the foreign agent:</a:t>
            </a:r>
            <a:endParaRPr lang="en-US" sz="2100" dirty="0" smtClean="0"/>
          </a:p>
          <a:p>
            <a:pPr marL="967105" lvl="1" indent="-495300" eaLnBrk="1" hangingPunct="1">
              <a:lnSpc>
                <a:spcPct val="80000"/>
              </a:lnSpc>
              <a:buFont typeface="Wingdings" panose="05000000000000000000" pitchFamily="2" charset="2"/>
              <a:buChar char="o"/>
            </a:pPr>
            <a:r>
              <a:rPr lang="en-US" sz="1350" dirty="0" smtClean="0"/>
              <a:t>Gives its home address,</a:t>
            </a:r>
            <a:endParaRPr lang="en-US" sz="1350" dirty="0" smtClean="0"/>
          </a:p>
          <a:p>
            <a:pPr marL="967105" lvl="1" indent="-495300" eaLnBrk="1" hangingPunct="1">
              <a:lnSpc>
                <a:spcPct val="80000"/>
              </a:lnSpc>
              <a:buFont typeface="Wingdings" panose="05000000000000000000" pitchFamily="2" charset="2"/>
              <a:buChar char="o"/>
            </a:pPr>
            <a:r>
              <a:rPr lang="en-US" sz="1350" dirty="0" smtClean="0"/>
              <a:t>Current data link layer address, and </a:t>
            </a:r>
            <a:endParaRPr lang="en-US" sz="1350" dirty="0" smtClean="0"/>
          </a:p>
          <a:p>
            <a:pPr marL="967105" lvl="1" indent="-495300" eaLnBrk="1" hangingPunct="1">
              <a:lnSpc>
                <a:spcPct val="80000"/>
              </a:lnSpc>
              <a:buFont typeface="Wingdings" panose="05000000000000000000" pitchFamily="2" charset="2"/>
              <a:buChar char="o"/>
            </a:pPr>
            <a:r>
              <a:rPr lang="en-US" sz="1350" dirty="0" smtClean="0"/>
              <a:t>Some security information.</a:t>
            </a:r>
            <a:endParaRPr lang="en-US" sz="1350" dirty="0" smtClean="0"/>
          </a:p>
          <a:p>
            <a:pPr marL="571500" indent="-571500" eaLnBrk="1" hangingPunct="1">
              <a:lnSpc>
                <a:spcPct val="80000"/>
              </a:lnSpc>
              <a:buFont typeface="Wingdings" panose="05000000000000000000" pitchFamily="2" charset="2"/>
              <a:buAutoNum type="arabicPeriod"/>
            </a:pPr>
            <a:endParaRPr lang="en-US" sz="1800"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E3B6D4F8-EEB7-4F75-A2ED-B059F428A3CF}" type="datetime4">
              <a:rPr lang="en-US" sz="900"/>
            </a:fld>
            <a:endParaRPr lang="en-US" sz="900"/>
          </a:p>
        </p:txBody>
      </p:sp>
      <p:sp>
        <p:nvSpPr>
          <p:cNvPr id="41987"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41988"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6075D023-16BB-4B90-8C04-87D04D18B90E}" type="slidenum">
              <a:rPr lang="en-US" sz="900"/>
            </a:fld>
            <a:endParaRPr lang="en-US" sz="900"/>
          </a:p>
        </p:txBody>
      </p:sp>
      <p:sp>
        <p:nvSpPr>
          <p:cNvPr id="41989" name="Rectangle 2"/>
          <p:cNvSpPr>
            <a:spLocks noGrp="1" noChangeArrowheads="1"/>
          </p:cNvSpPr>
          <p:nvPr>
            <p:ph type="title"/>
          </p:nvPr>
        </p:nvSpPr>
        <p:spPr/>
        <p:txBody>
          <a:bodyPr/>
          <a:lstStyle/>
          <a:p>
            <a:pPr algn="ctr" eaLnBrk="1" hangingPunct="1"/>
            <a:r>
              <a:rPr lang="en-US" sz="2550" dirty="0" smtClean="0"/>
              <a:t>Registration Procedure of Mobile Hosts</a:t>
            </a:r>
            <a:endParaRPr lang="en-US" sz="2550" dirty="0" smtClean="0"/>
          </a:p>
        </p:txBody>
      </p:sp>
      <p:sp>
        <p:nvSpPr>
          <p:cNvPr id="41990" name="Rectangle 3"/>
          <p:cNvSpPr>
            <a:spLocks noGrp="1" noChangeArrowheads="1"/>
          </p:cNvSpPr>
          <p:nvPr>
            <p:ph type="body" idx="1"/>
          </p:nvPr>
        </p:nvSpPr>
        <p:spPr/>
        <p:txBody>
          <a:bodyPr/>
          <a:lstStyle/>
          <a:p>
            <a:pPr marL="571500" indent="-571500" eaLnBrk="1" hangingPunct="1">
              <a:lnSpc>
                <a:spcPct val="80000"/>
              </a:lnSpc>
              <a:buFont typeface="+mj-lt"/>
              <a:buAutoNum type="arabicPeriod" startAt="3"/>
            </a:pPr>
            <a:r>
              <a:rPr lang="en-US" sz="1500" dirty="0" smtClean="0"/>
              <a:t>The foreign agent contact the mobile host’s home agent and informs it about a mobile host in his area. This message contains:</a:t>
            </a:r>
            <a:endParaRPr lang="en-US" sz="1500" dirty="0" smtClean="0"/>
          </a:p>
          <a:p>
            <a:pPr marL="967105" lvl="1" indent="-495300" eaLnBrk="1" hangingPunct="1">
              <a:lnSpc>
                <a:spcPct val="80000"/>
              </a:lnSpc>
              <a:buFont typeface="Wingdings" panose="05000000000000000000" pitchFamily="2" charset="2"/>
              <a:buChar char="o"/>
            </a:pPr>
            <a:r>
              <a:rPr lang="en-US" sz="1350" dirty="0" smtClean="0"/>
              <a:t>The foreign agent’s network address,</a:t>
            </a:r>
            <a:endParaRPr lang="en-US" sz="1350" dirty="0" smtClean="0"/>
          </a:p>
          <a:p>
            <a:pPr marL="967105" lvl="1" indent="-495300" eaLnBrk="1" hangingPunct="1">
              <a:lnSpc>
                <a:spcPct val="80000"/>
              </a:lnSpc>
              <a:buFont typeface="Wingdings" panose="05000000000000000000" pitchFamily="2" charset="2"/>
              <a:buChar char="o"/>
            </a:pPr>
            <a:r>
              <a:rPr lang="en-US" sz="1350" dirty="0" smtClean="0"/>
              <a:t>Security information (“to convince the home agent that the mobile host is really there”).</a:t>
            </a:r>
            <a:endParaRPr lang="en-US" sz="1350" dirty="0" smtClean="0"/>
          </a:p>
          <a:p>
            <a:pPr marL="571500" indent="-571500" eaLnBrk="1" hangingPunct="1">
              <a:lnSpc>
                <a:spcPct val="80000"/>
              </a:lnSpc>
              <a:buFont typeface="Wingdings" panose="05000000000000000000" pitchFamily="2" charset="2"/>
              <a:buAutoNum type="arabicPeriod" startAt="3"/>
            </a:pPr>
            <a:endParaRPr lang="en-US" sz="1350" dirty="0" smtClean="0"/>
          </a:p>
          <a:p>
            <a:pPr marL="571500" indent="-571500" eaLnBrk="1" hangingPunct="1">
              <a:lnSpc>
                <a:spcPct val="80000"/>
              </a:lnSpc>
              <a:buFont typeface="Wingdings" panose="05000000000000000000" pitchFamily="2" charset="2"/>
              <a:buAutoNum type="arabicPeriod" startAt="3"/>
            </a:pPr>
            <a:r>
              <a:rPr lang="en-US" sz="1500" dirty="0" smtClean="0"/>
              <a:t>The home agent authenticates security information containing:</a:t>
            </a:r>
            <a:endParaRPr lang="en-US" sz="1500" dirty="0" smtClean="0"/>
          </a:p>
          <a:p>
            <a:pPr marL="967105" lvl="1" indent="-495300" eaLnBrk="1" hangingPunct="1">
              <a:lnSpc>
                <a:spcPct val="80000"/>
              </a:lnSpc>
              <a:buFont typeface="Wingdings" panose="05000000000000000000" pitchFamily="2" charset="2"/>
              <a:buChar char="o"/>
            </a:pPr>
            <a:r>
              <a:rPr lang="en-US" sz="1350" dirty="0" smtClean="0"/>
              <a:t>Timestamp (to prove that it was generated within the past few seconds), etc.</a:t>
            </a:r>
            <a:endParaRPr lang="en-US" sz="1350" dirty="0" smtClean="0"/>
          </a:p>
          <a:p>
            <a:pPr marL="967105" lvl="1" indent="-495300" eaLnBrk="1" hangingPunct="1">
              <a:lnSpc>
                <a:spcPct val="80000"/>
              </a:lnSpc>
              <a:buFont typeface="Wingdings" panose="05000000000000000000" pitchFamily="2" charset="2"/>
              <a:buChar char="o"/>
            </a:pPr>
            <a:r>
              <a:rPr lang="en-US" sz="1350" dirty="0" smtClean="0"/>
              <a:t>Acknowledges foreign agent by indicating to proceed if everything checks out.</a:t>
            </a:r>
            <a:endParaRPr lang="en-US" sz="1350" dirty="0" smtClean="0"/>
          </a:p>
          <a:p>
            <a:pPr marL="571500" indent="-571500" eaLnBrk="1" hangingPunct="1">
              <a:lnSpc>
                <a:spcPct val="80000"/>
              </a:lnSpc>
              <a:buFont typeface="Wingdings" panose="05000000000000000000" pitchFamily="2" charset="2"/>
              <a:buAutoNum type="arabicPeriod" startAt="3"/>
            </a:pPr>
            <a:endParaRPr lang="en-US" sz="1350" dirty="0" smtClean="0"/>
          </a:p>
          <a:p>
            <a:pPr marL="571500" indent="-571500" eaLnBrk="1" hangingPunct="1">
              <a:lnSpc>
                <a:spcPct val="80000"/>
              </a:lnSpc>
              <a:buFont typeface="Wingdings" panose="05000000000000000000" pitchFamily="2" charset="2"/>
              <a:buAutoNum type="arabicPeriod" startAt="3"/>
            </a:pPr>
            <a:r>
              <a:rPr lang="en-US" sz="1500" dirty="0" smtClean="0"/>
              <a:t>Foreign agent registers and informs the mobile host.</a:t>
            </a:r>
            <a:endParaRPr lang="en-US" sz="1500" dirty="0" smtClean="0"/>
          </a:p>
          <a:p>
            <a:pPr marL="571500" indent="-571500" eaLnBrk="1" hangingPunct="1">
              <a:lnSpc>
                <a:spcPct val="80000"/>
              </a:lnSpc>
              <a:buFont typeface="Wingdings" panose="05000000000000000000" pitchFamily="2" charset="2"/>
              <a:buAutoNum type="arabicPeriod" startAt="3"/>
            </a:pPr>
            <a:endParaRPr lang="en-US" sz="1500" dirty="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Registration Procedure of Mobile Hosts</a:t>
            </a:r>
            <a:endParaRPr lang="en-US" dirty="0"/>
          </a:p>
        </p:txBody>
      </p:sp>
      <p:sp>
        <p:nvSpPr>
          <p:cNvPr id="3" name="Content Placeholder 2"/>
          <p:cNvSpPr>
            <a:spLocks noGrp="1"/>
          </p:cNvSpPr>
          <p:nvPr>
            <p:ph idx="1"/>
          </p:nvPr>
        </p:nvSpPr>
        <p:spPr/>
        <p:txBody>
          <a:bodyPr/>
          <a:lstStyle/>
          <a:p>
            <a:pPr>
              <a:buFont typeface="+mj-lt"/>
              <a:buAutoNum type="arabicPeriod" startAt="6"/>
            </a:pPr>
            <a:r>
              <a:rPr lang="en-US" sz="1500" dirty="0" smtClean="0"/>
              <a:t>Checking out when done (typically mobile hosts just turn-off their computers).</a:t>
            </a:r>
            <a:endParaRPr lang="en-US" sz="1500" dirty="0" smtClean="0"/>
          </a:p>
          <a:p>
            <a:pPr marL="0" indent="0">
              <a:buNone/>
            </a:pPr>
            <a:endParaRPr lang="en-US" dirty="0"/>
          </a:p>
        </p:txBody>
      </p:sp>
      <p:sp>
        <p:nvSpPr>
          <p:cNvPr id="4" name="Date Placeholder 3"/>
          <p:cNvSpPr>
            <a:spLocks noGrp="1"/>
          </p:cNvSpPr>
          <p:nvPr>
            <p:ph type="dt" sz="half" idx="10"/>
          </p:nvPr>
        </p:nvSpPr>
        <p:spPr/>
        <p:txBody>
          <a:bodyPr/>
          <a:lstStyle/>
          <a:p>
            <a:pPr>
              <a:defRPr/>
            </a:pPr>
            <a:fld id="{B33B72E9-7CDB-4C26-8E14-F44097C624BE}" type="datetime4">
              <a:rPr lang="en-US" sz="900" smtClean="0"/>
            </a:fld>
            <a:endParaRPr lang="en-US" sz="900"/>
          </a:p>
        </p:txBody>
      </p:sp>
      <p:sp>
        <p:nvSpPr>
          <p:cNvPr id="5" name="Footer Placeholder 4"/>
          <p:cNvSpPr>
            <a:spLocks noGrp="1"/>
          </p:cNvSpPr>
          <p:nvPr>
            <p:ph type="ftr" sz="quarter" idx="11"/>
          </p:nvPr>
        </p:nvSpPr>
        <p:spPr/>
        <p:txBody>
          <a:bodyPr/>
          <a:lstStyle/>
          <a:p>
            <a:pPr>
              <a:defRPr/>
            </a:pPr>
            <a:r>
              <a:rPr lang="en-US" sz="900" smtClean="0"/>
              <a:t>Veton Këpuska</a:t>
            </a:r>
            <a:endParaRPr lang="en-US" sz="900"/>
          </a:p>
        </p:txBody>
      </p:sp>
      <p:sp>
        <p:nvSpPr>
          <p:cNvPr id="6" name="Slide Number Placeholder 5"/>
          <p:cNvSpPr>
            <a:spLocks noGrp="1"/>
          </p:cNvSpPr>
          <p:nvPr>
            <p:ph type="sldNum" sz="quarter" idx="12"/>
          </p:nvPr>
        </p:nvSpPr>
        <p:spPr/>
        <p:txBody>
          <a:bodyPr/>
          <a:lstStyle/>
          <a:p>
            <a:pPr>
              <a:defRPr/>
            </a:pPr>
            <a:fld id="{3014F73C-285E-420C-A984-DFCA3D858D9B}" type="slidenum">
              <a:rPr lang="en-US" sz="900" smtClean="0"/>
            </a:fld>
            <a:endParaRPr lang="en-US" sz="900"/>
          </a:p>
        </p:txBody>
      </p:sp>
      <p:pic>
        <p:nvPicPr>
          <p:cNvPr id="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42520" y="1886280"/>
            <a:ext cx="6030380" cy="2958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5B3C89F7-9193-42BC-9E8A-F6A6CC4B6DA5}" type="datetime4">
              <a:rPr lang="en-US" sz="900"/>
            </a:fld>
            <a:endParaRPr lang="en-US" sz="900"/>
          </a:p>
        </p:txBody>
      </p:sp>
      <p:sp>
        <p:nvSpPr>
          <p:cNvPr id="43011"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43012"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BF3D0F4E-F797-4BE3-9E74-2A879423EA9A}" type="slidenum">
              <a:rPr lang="en-US" sz="900"/>
            </a:fld>
            <a:endParaRPr lang="en-US" sz="900"/>
          </a:p>
        </p:txBody>
      </p:sp>
      <p:graphicFrame>
        <p:nvGraphicFramePr>
          <p:cNvPr id="43013" name="Object 19"/>
          <p:cNvGraphicFramePr>
            <a:graphicFrameLocks noGrp="1" noChangeAspect="1"/>
          </p:cNvGraphicFramePr>
          <p:nvPr>
            <p:ph idx="1"/>
          </p:nvPr>
        </p:nvGraphicFramePr>
        <p:xfrm>
          <a:off x="2322516" y="1264665"/>
          <a:ext cx="4934813" cy="3200960"/>
        </p:xfrm>
        <a:graphic>
          <a:graphicData uri="http://schemas.openxmlformats.org/presentationml/2006/ole">
            <mc:AlternateContent xmlns:mc="http://schemas.openxmlformats.org/markup-compatibility/2006">
              <mc:Choice xmlns:v="urn:schemas-microsoft-com:vml" Requires="v">
                <p:oleObj spid="_x0000_s43068" name="Bitmap Image" r:id="rId1" imgW="8372475" imgH="5429250" progId="Paint.Picture">
                  <p:embed/>
                </p:oleObj>
              </mc:Choice>
              <mc:Fallback>
                <p:oleObj name="Bitmap Image" r:id="rId1" imgW="8372475" imgH="5429250" progId="Paint.Picture">
                  <p:embed/>
                  <p:pic>
                    <p:nvPicPr>
                      <p:cNvPr id="0" name="Object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2516" y="1264665"/>
                        <a:ext cx="4934813" cy="3200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3014" name="Rectangle 4"/>
          <p:cNvSpPr>
            <a:spLocks noGrp="1" noChangeArrowheads="1"/>
          </p:cNvSpPr>
          <p:nvPr>
            <p:ph type="title"/>
          </p:nvPr>
        </p:nvSpPr>
        <p:spPr/>
        <p:txBody>
          <a:bodyPr/>
          <a:lstStyle/>
          <a:p>
            <a:pPr algn="ctr" eaLnBrk="1" hangingPunct="1"/>
            <a:r>
              <a:rPr lang="en-US" sz="2550" smtClean="0"/>
              <a:t>Packet Routing for Mobile Hosts</a:t>
            </a:r>
            <a:br>
              <a:rPr lang="en-US" sz="2550" smtClean="0"/>
            </a:br>
            <a:r>
              <a:rPr lang="en-US" sz="1950" smtClean="0"/>
              <a:t>Example of sending a packed to a mobile host that has been registered.</a:t>
            </a:r>
            <a:endParaRPr lang="en-US" sz="1950" smtClean="0"/>
          </a:p>
        </p:txBody>
      </p:sp>
      <p:sp>
        <p:nvSpPr>
          <p:cNvPr id="59399" name="Line 7"/>
          <p:cNvSpPr>
            <a:spLocks noChangeShapeType="1"/>
          </p:cNvSpPr>
          <p:nvPr/>
        </p:nvSpPr>
        <p:spPr bwMode="auto">
          <a:xfrm flipH="1" flipV="1">
            <a:off x="2907215" y="1421855"/>
            <a:ext cx="3715400" cy="814530"/>
          </a:xfrm>
          <a:prstGeom prst="line">
            <a:avLst/>
          </a:prstGeom>
          <a:noFill/>
          <a:ln w="50800">
            <a:solidFill>
              <a:srgbClr val="0000F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59400" name="Text Box 8"/>
          <p:cNvSpPr txBox="1">
            <a:spLocks noChangeArrowheads="1"/>
          </p:cNvSpPr>
          <p:nvPr/>
        </p:nvSpPr>
        <p:spPr bwMode="auto">
          <a:xfrm rot="751585">
            <a:off x="4057560" y="1571900"/>
            <a:ext cx="1543320" cy="300355"/>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en-US" sz="675" b="1" i="1">
                <a:solidFill>
                  <a:srgbClr val="0000FF"/>
                </a:solidFill>
              </a:rPr>
              <a:t>1. Packet is </a:t>
            </a:r>
            <a:r>
              <a:rPr lang="en-US" sz="675" b="1" i="1" u="sng">
                <a:solidFill>
                  <a:srgbClr val="0000FF"/>
                </a:solidFill>
                <a:effectLst>
                  <a:outerShdw blurRad="38100" dist="38100" dir="2700000" algn="tl">
                    <a:srgbClr val="C0C0C0"/>
                  </a:outerShdw>
                </a:effectLst>
              </a:rPr>
              <a:t>sent</a:t>
            </a:r>
            <a:r>
              <a:rPr lang="en-US" sz="675" b="1" i="1">
                <a:solidFill>
                  <a:srgbClr val="0000FF"/>
                </a:solidFill>
              </a:rPr>
              <a:t> to the mobile host’s home address</a:t>
            </a:r>
            <a:endParaRPr lang="en-US" sz="675" b="1" i="1">
              <a:solidFill>
                <a:srgbClr val="0000FF"/>
              </a:solidFill>
            </a:endParaRPr>
          </a:p>
        </p:txBody>
      </p:sp>
      <p:sp>
        <p:nvSpPr>
          <p:cNvPr id="59401" name="Line 9"/>
          <p:cNvSpPr>
            <a:spLocks noChangeShapeType="1"/>
          </p:cNvSpPr>
          <p:nvPr/>
        </p:nvSpPr>
        <p:spPr bwMode="auto">
          <a:xfrm flipH="1">
            <a:off x="2771460" y="2286400"/>
            <a:ext cx="3865445" cy="585890"/>
          </a:xfrm>
          <a:prstGeom prst="line">
            <a:avLst/>
          </a:prstGeom>
          <a:noFill/>
          <a:ln w="76200" cmpd="tri">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59403" name="Text Box 11"/>
          <p:cNvSpPr txBox="1">
            <a:spLocks noChangeArrowheads="1"/>
          </p:cNvSpPr>
          <p:nvPr/>
        </p:nvSpPr>
        <p:spPr bwMode="auto">
          <a:xfrm rot="-487321">
            <a:off x="4014690" y="2587681"/>
            <a:ext cx="1862463" cy="32194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en-US" sz="750" b="1" i="1" u="sng">
                <a:solidFill>
                  <a:srgbClr val="FF6600"/>
                </a:solidFill>
                <a:effectLst>
                  <a:outerShdw blurRad="38100" dist="38100" dir="2700000" algn="tl">
                    <a:srgbClr val="C0C0C0"/>
                  </a:outerShdw>
                </a:effectLst>
              </a:rPr>
              <a:t>2. Packet is tunneled to the foreigh agent</a:t>
            </a:r>
            <a:endParaRPr lang="en-US" sz="750" b="1" i="1" u="sng">
              <a:solidFill>
                <a:srgbClr val="FF6600"/>
              </a:solidFill>
              <a:effectLst>
                <a:outerShdw blurRad="38100" dist="38100" dir="2700000" algn="tl">
                  <a:srgbClr val="C0C0C0"/>
                </a:outerShdw>
              </a:effectLst>
            </a:endParaRPr>
          </a:p>
        </p:txBody>
      </p:sp>
      <p:sp>
        <p:nvSpPr>
          <p:cNvPr id="59404" name="Line 12"/>
          <p:cNvSpPr>
            <a:spLocks noChangeShapeType="1"/>
          </p:cNvSpPr>
          <p:nvPr/>
        </p:nvSpPr>
        <p:spPr bwMode="auto">
          <a:xfrm flipH="1" flipV="1">
            <a:off x="2842910" y="1464725"/>
            <a:ext cx="3758270" cy="828820"/>
          </a:xfrm>
          <a:prstGeom prst="line">
            <a:avLst/>
          </a:prstGeom>
          <a:noFill/>
          <a:ln w="50800">
            <a:solidFill>
              <a:srgbClr val="00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59405" name="Text Box 13"/>
          <p:cNvSpPr txBox="1">
            <a:spLocks noChangeArrowheads="1"/>
          </p:cNvSpPr>
          <p:nvPr/>
        </p:nvSpPr>
        <p:spPr bwMode="auto">
          <a:xfrm rot="751585">
            <a:off x="4028980" y="1917242"/>
            <a:ext cx="1377794" cy="300355"/>
          </a:xfrm>
          <a:prstGeom prst="rect">
            <a:avLst/>
          </a:prstGeom>
          <a:noFill/>
          <a:ln>
            <a:noFill/>
          </a:ln>
          <a:effectLst/>
          <a:extLst>
            <a:ext uri="{909E8E84-426E-40DD-AFC4-6F175D3DCCD1}">
              <a14:hiddenFill xmlns:a14="http://schemas.microsoft.com/office/drawing/2010/main">
                <a:solidFill>
                  <a:srgbClr val="8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en-US" sz="675" b="1" i="1" u="sng">
                <a:solidFill>
                  <a:srgbClr val="66FF33"/>
                </a:solidFill>
                <a:effectLst>
                  <a:outerShdw blurRad="38100" dist="38100" dir="2700000" algn="tl">
                    <a:srgbClr val="C0C0C0"/>
                  </a:outerShdw>
                </a:effectLst>
              </a:rPr>
              <a:t>3. Sender is given foreign agent’s address</a:t>
            </a:r>
            <a:endParaRPr lang="en-US" sz="675" b="1" i="1" u="sng">
              <a:solidFill>
                <a:srgbClr val="66FF33"/>
              </a:solidFill>
              <a:effectLst>
                <a:outerShdw blurRad="38100" dist="38100" dir="2700000" algn="tl">
                  <a:srgbClr val="C0C0C0"/>
                </a:outerShdw>
              </a:effectLst>
            </a:endParaRPr>
          </a:p>
        </p:txBody>
      </p:sp>
      <p:sp>
        <p:nvSpPr>
          <p:cNvPr id="59406" name="Line 14"/>
          <p:cNvSpPr>
            <a:spLocks noChangeShapeType="1"/>
          </p:cNvSpPr>
          <p:nvPr/>
        </p:nvSpPr>
        <p:spPr bwMode="auto">
          <a:xfrm flipV="1">
            <a:off x="2764315" y="1457580"/>
            <a:ext cx="92885" cy="1371840"/>
          </a:xfrm>
          <a:prstGeom prst="line">
            <a:avLst/>
          </a:prstGeom>
          <a:noFill/>
          <a:ln w="76200" cmpd="tri">
            <a:solidFill>
              <a:srgbClr val="FF66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59407" name="Text Box 15"/>
          <p:cNvSpPr txBox="1">
            <a:spLocks noChangeArrowheads="1"/>
          </p:cNvSpPr>
          <p:nvPr/>
        </p:nvSpPr>
        <p:spPr bwMode="auto">
          <a:xfrm rot="-5189851">
            <a:off x="1834870" y="1979761"/>
            <a:ext cx="1601670" cy="40449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en-US" sz="675" b="1" i="1" u="sng">
                <a:solidFill>
                  <a:srgbClr val="FF6600"/>
                </a:solidFill>
                <a:effectLst>
                  <a:outerShdw blurRad="38100" dist="38100" dir="2700000" algn="tl">
                    <a:srgbClr val="C0C0C0"/>
                  </a:outerShdw>
                </a:effectLst>
              </a:rPr>
              <a:t>4. Subsequent packets are tunneled to the foreign agent</a:t>
            </a:r>
            <a:endParaRPr lang="en-US" sz="675" b="1" i="1" u="sng">
              <a:solidFill>
                <a:srgbClr val="FF6600"/>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399"/>
                                        </p:tgtEl>
                                        <p:attrNameLst>
                                          <p:attrName>style.visibility</p:attrName>
                                        </p:attrNameLst>
                                      </p:cBhvr>
                                      <p:to>
                                        <p:strVal val="visible"/>
                                      </p:to>
                                    </p:set>
                                    <p:anim calcmode="lin" valueType="num">
                                      <p:cBhvr additive="base">
                                        <p:cTn id="7" dur="500" fill="hold"/>
                                        <p:tgtEl>
                                          <p:spTgt spid="59399"/>
                                        </p:tgtEl>
                                        <p:attrNameLst>
                                          <p:attrName>ppt_x</p:attrName>
                                        </p:attrNameLst>
                                      </p:cBhvr>
                                      <p:tavLst>
                                        <p:tav tm="0">
                                          <p:val>
                                            <p:strVal val="#ppt_x"/>
                                          </p:val>
                                        </p:tav>
                                        <p:tav tm="100000">
                                          <p:val>
                                            <p:strVal val="#ppt_x"/>
                                          </p:val>
                                        </p:tav>
                                      </p:tavLst>
                                    </p:anim>
                                    <p:anim calcmode="lin" valueType="num">
                                      <p:cBhvr additive="base">
                                        <p:cTn id="8" dur="500" fill="hold"/>
                                        <p:tgtEl>
                                          <p:spTgt spid="5939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9400"/>
                                        </p:tgtEl>
                                        <p:attrNameLst>
                                          <p:attrName>style.visibility</p:attrName>
                                        </p:attrNameLst>
                                      </p:cBhvr>
                                      <p:to>
                                        <p:strVal val="visible"/>
                                      </p:to>
                                    </p:set>
                                    <p:anim calcmode="lin" valueType="num">
                                      <p:cBhvr additive="base">
                                        <p:cTn id="11" dur="500" fill="hold"/>
                                        <p:tgtEl>
                                          <p:spTgt spid="59400"/>
                                        </p:tgtEl>
                                        <p:attrNameLst>
                                          <p:attrName>ppt_x</p:attrName>
                                        </p:attrNameLst>
                                      </p:cBhvr>
                                      <p:tavLst>
                                        <p:tav tm="0">
                                          <p:val>
                                            <p:strVal val="#ppt_x"/>
                                          </p:val>
                                        </p:tav>
                                        <p:tav tm="100000">
                                          <p:val>
                                            <p:strVal val="#ppt_x"/>
                                          </p:val>
                                        </p:tav>
                                      </p:tavLst>
                                    </p:anim>
                                    <p:anim calcmode="lin" valueType="num">
                                      <p:cBhvr additive="base">
                                        <p:cTn id="12" dur="500" fill="hold"/>
                                        <p:tgtEl>
                                          <p:spTgt spid="5940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7" presetClass="entr" presetSubtype="4" fill="hold" grpId="0" nodeType="clickEffect">
                                  <p:stCondLst>
                                    <p:cond delay="0"/>
                                  </p:stCondLst>
                                  <p:childTnLst>
                                    <p:set>
                                      <p:cBhvr>
                                        <p:cTn id="16" dur="1" fill="hold">
                                          <p:stCondLst>
                                            <p:cond delay="0"/>
                                          </p:stCondLst>
                                        </p:cTn>
                                        <p:tgtEl>
                                          <p:spTgt spid="59403"/>
                                        </p:tgtEl>
                                        <p:attrNameLst>
                                          <p:attrName>style.visibility</p:attrName>
                                        </p:attrNameLst>
                                      </p:cBhvr>
                                      <p:to>
                                        <p:strVal val="visible"/>
                                      </p:to>
                                    </p:set>
                                    <p:anim calcmode="lin" valueType="num">
                                      <p:cBhvr additive="base">
                                        <p:cTn id="17" dur="5000" fill="hold"/>
                                        <p:tgtEl>
                                          <p:spTgt spid="59403"/>
                                        </p:tgtEl>
                                        <p:attrNameLst>
                                          <p:attrName>ppt_x</p:attrName>
                                        </p:attrNameLst>
                                      </p:cBhvr>
                                      <p:tavLst>
                                        <p:tav tm="0">
                                          <p:val>
                                            <p:strVal val="#ppt_x"/>
                                          </p:val>
                                        </p:tav>
                                        <p:tav tm="100000">
                                          <p:val>
                                            <p:strVal val="#ppt_x"/>
                                          </p:val>
                                        </p:tav>
                                      </p:tavLst>
                                    </p:anim>
                                    <p:anim calcmode="lin" valueType="num">
                                      <p:cBhvr additive="base">
                                        <p:cTn id="18" dur="5000" fill="hold"/>
                                        <p:tgtEl>
                                          <p:spTgt spid="59403"/>
                                        </p:tgtEl>
                                        <p:attrNameLst>
                                          <p:attrName>ppt_y</p:attrName>
                                        </p:attrNameLst>
                                      </p:cBhvr>
                                      <p:tavLst>
                                        <p:tav tm="0">
                                          <p:val>
                                            <p:strVal val="1+#ppt_h/2"/>
                                          </p:val>
                                        </p:tav>
                                        <p:tav tm="100000">
                                          <p:val>
                                            <p:strVal val="#ppt_y"/>
                                          </p:val>
                                        </p:tav>
                                      </p:tavLst>
                                    </p:anim>
                                  </p:childTnLst>
                                </p:cTn>
                              </p:par>
                              <p:par>
                                <p:cTn id="19" presetID="7" presetClass="entr" presetSubtype="4" fill="hold" grpId="0" nodeType="withEffect">
                                  <p:stCondLst>
                                    <p:cond delay="0"/>
                                  </p:stCondLst>
                                  <p:childTnLst>
                                    <p:set>
                                      <p:cBhvr>
                                        <p:cTn id="20" dur="1" fill="hold">
                                          <p:stCondLst>
                                            <p:cond delay="0"/>
                                          </p:stCondLst>
                                        </p:cTn>
                                        <p:tgtEl>
                                          <p:spTgt spid="59401"/>
                                        </p:tgtEl>
                                        <p:attrNameLst>
                                          <p:attrName>style.visibility</p:attrName>
                                        </p:attrNameLst>
                                      </p:cBhvr>
                                      <p:to>
                                        <p:strVal val="visible"/>
                                      </p:to>
                                    </p:set>
                                    <p:anim calcmode="lin" valueType="num">
                                      <p:cBhvr additive="base">
                                        <p:cTn id="21" dur="5000" fill="hold"/>
                                        <p:tgtEl>
                                          <p:spTgt spid="59401"/>
                                        </p:tgtEl>
                                        <p:attrNameLst>
                                          <p:attrName>ppt_x</p:attrName>
                                        </p:attrNameLst>
                                      </p:cBhvr>
                                      <p:tavLst>
                                        <p:tav tm="0">
                                          <p:val>
                                            <p:strVal val="#ppt_x"/>
                                          </p:val>
                                        </p:tav>
                                        <p:tav tm="100000">
                                          <p:val>
                                            <p:strVal val="#ppt_x"/>
                                          </p:val>
                                        </p:tav>
                                      </p:tavLst>
                                    </p:anim>
                                    <p:anim calcmode="lin" valueType="num">
                                      <p:cBhvr additive="base">
                                        <p:cTn id="22" dur="5000" fill="hold"/>
                                        <p:tgtEl>
                                          <p:spTgt spid="5940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404"/>
                                        </p:tgtEl>
                                        <p:attrNameLst>
                                          <p:attrName>style.visibility</p:attrName>
                                        </p:attrNameLst>
                                      </p:cBhvr>
                                      <p:to>
                                        <p:strVal val="visible"/>
                                      </p:to>
                                    </p:set>
                                    <p:animEffect transition="in" filter="blinds(horizontal)">
                                      <p:cBhvr>
                                        <p:cTn id="27" dur="500"/>
                                        <p:tgtEl>
                                          <p:spTgt spid="5940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9405"/>
                                        </p:tgtEl>
                                        <p:attrNameLst>
                                          <p:attrName>style.visibility</p:attrName>
                                        </p:attrNameLst>
                                      </p:cBhvr>
                                      <p:to>
                                        <p:strVal val="visible"/>
                                      </p:to>
                                    </p:set>
                                    <p:animEffect transition="in" filter="blinds(horizontal)">
                                      <p:cBhvr>
                                        <p:cTn id="30" dur="500"/>
                                        <p:tgtEl>
                                          <p:spTgt spid="59405"/>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59406"/>
                                        </p:tgtEl>
                                        <p:attrNameLst>
                                          <p:attrName>style.visibility</p:attrName>
                                        </p:attrNameLst>
                                      </p:cBhvr>
                                      <p:to>
                                        <p:strVal val="visible"/>
                                      </p:to>
                                    </p:set>
                                    <p:animEffect transition="in" filter="checkerboard(across)">
                                      <p:cBhvr>
                                        <p:cTn id="35" dur="500"/>
                                        <p:tgtEl>
                                          <p:spTgt spid="59406"/>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59407"/>
                                        </p:tgtEl>
                                        <p:attrNameLst>
                                          <p:attrName>style.visibility</p:attrName>
                                        </p:attrNameLst>
                                      </p:cBhvr>
                                      <p:to>
                                        <p:strVal val="visible"/>
                                      </p:to>
                                    </p:set>
                                    <p:animEffect transition="in" filter="checkerboard(across)">
                                      <p:cBhvr>
                                        <p:cTn id="38" dur="500"/>
                                        <p:tgtEl>
                                          <p:spTgt spid="59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9" grpId="0" bldLvl="0" animBg="1"/>
      <p:bldP spid="59400" grpId="0" bldLvl="0" animBg="1"/>
      <p:bldP spid="59401" grpId="0" bldLvl="0" animBg="1"/>
      <p:bldP spid="59403" grpId="0" bldLvl="0" animBg="1"/>
      <p:bldP spid="59404" grpId="0" bldLvl="0" animBg="1"/>
      <p:bldP spid="59405" grpId="0" bldLvl="0" animBg="1"/>
      <p:bldP spid="59406" grpId="0" bldLvl="0" animBg="1"/>
      <p:bldP spid="59407"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DDE6E71A-00CA-4726-9AE6-3D2B340DBC55}" type="datetime4">
              <a:rPr lang="en-US" sz="900"/>
            </a:fld>
            <a:endParaRPr lang="en-US" sz="900"/>
          </a:p>
        </p:txBody>
      </p:sp>
      <p:sp>
        <p:nvSpPr>
          <p:cNvPr id="44035"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44036"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D61E6C3A-0408-4257-AAAD-3429B71BFBF6}" type="slidenum">
              <a:rPr lang="en-US" sz="900"/>
            </a:fld>
            <a:endParaRPr lang="en-US" sz="900"/>
          </a:p>
        </p:txBody>
      </p:sp>
      <p:sp>
        <p:nvSpPr>
          <p:cNvPr id="44037" name="Rectangle 2"/>
          <p:cNvSpPr>
            <a:spLocks noGrp="1" noChangeArrowheads="1"/>
          </p:cNvSpPr>
          <p:nvPr>
            <p:ph type="title"/>
          </p:nvPr>
        </p:nvSpPr>
        <p:spPr/>
        <p:txBody>
          <a:bodyPr/>
          <a:lstStyle/>
          <a:p>
            <a:pPr eaLnBrk="1" hangingPunct="1"/>
            <a:r>
              <a:rPr lang="en-US" smtClean="0"/>
              <a:t>Packet Routing for Mobile Hosts</a:t>
            </a:r>
            <a:endParaRPr lang="en-US" smtClean="0"/>
          </a:p>
        </p:txBody>
      </p:sp>
      <p:sp>
        <p:nvSpPr>
          <p:cNvPr id="44038" name="Rectangle 3"/>
          <p:cNvSpPr>
            <a:spLocks noGrp="1" noChangeArrowheads="1"/>
          </p:cNvSpPr>
          <p:nvPr>
            <p:ph type="body" idx="1"/>
          </p:nvPr>
        </p:nvSpPr>
        <p:spPr>
          <a:xfrm>
            <a:off x="1567528" y="1257520"/>
            <a:ext cx="6001800" cy="3200960"/>
          </a:xfrm>
        </p:spPr>
        <p:txBody>
          <a:bodyPr/>
          <a:lstStyle/>
          <a:p>
            <a:pPr marL="571500" indent="-571500" eaLnBrk="1" hangingPunct="1">
              <a:lnSpc>
                <a:spcPct val="80000"/>
              </a:lnSpc>
            </a:pPr>
            <a:r>
              <a:rPr lang="en-US" sz="1200" dirty="0" smtClean="0"/>
              <a:t>Example: Sender wants to send a packet to a host in New York.</a:t>
            </a:r>
            <a:endParaRPr lang="en-US" sz="1200" dirty="0" smtClean="0"/>
          </a:p>
          <a:p>
            <a:pPr marL="571500" indent="-571500" eaLnBrk="1" hangingPunct="1">
              <a:lnSpc>
                <a:spcPct val="80000"/>
              </a:lnSpc>
              <a:buFont typeface="Wingdings" panose="05000000000000000000" pitchFamily="2" charset="2"/>
              <a:buNone/>
            </a:pPr>
            <a:r>
              <a:rPr lang="en-US" sz="1200" dirty="0" smtClean="0"/>
              <a:t> </a:t>
            </a:r>
            <a:endParaRPr lang="en-US" sz="1200" dirty="0" smtClean="0"/>
          </a:p>
          <a:p>
            <a:pPr marL="967105" lvl="1" indent="-495300" eaLnBrk="1" hangingPunct="1">
              <a:lnSpc>
                <a:spcPct val="80000"/>
              </a:lnSpc>
            </a:pPr>
            <a:r>
              <a:rPr lang="en-US" sz="1050" dirty="0" smtClean="0"/>
              <a:t>Packets sent to the mobile host on its home LAN in NEW York are intercepted by the home agent (step 1).</a:t>
            </a:r>
            <a:endParaRPr lang="en-US" sz="1050" dirty="0" smtClean="0"/>
          </a:p>
          <a:p>
            <a:pPr marL="967105" lvl="1" indent="-495300" eaLnBrk="1" hangingPunct="1">
              <a:lnSpc>
                <a:spcPct val="80000"/>
              </a:lnSpc>
            </a:pPr>
            <a:endParaRPr lang="en-US" sz="1050" dirty="0" smtClean="0"/>
          </a:p>
          <a:p>
            <a:pPr marL="967105" lvl="1" indent="-495300" eaLnBrk="1" hangingPunct="1">
              <a:lnSpc>
                <a:spcPct val="80000"/>
              </a:lnSpc>
            </a:pPr>
            <a:r>
              <a:rPr lang="en-US" sz="1050" dirty="0" smtClean="0"/>
              <a:t>Home agent looks up mobile host’s new (temporary) location and finds the address of the foreign agent handling the mobile host (i.e., Los Angeles).</a:t>
            </a:r>
            <a:endParaRPr lang="en-US" sz="1050" dirty="0" smtClean="0"/>
          </a:p>
          <a:p>
            <a:pPr marL="967105" lvl="1" indent="-495300" eaLnBrk="1" hangingPunct="1">
              <a:lnSpc>
                <a:spcPct val="80000"/>
              </a:lnSpc>
            </a:pPr>
            <a:endParaRPr lang="en-US" sz="1050" dirty="0" smtClean="0"/>
          </a:p>
          <a:p>
            <a:pPr marL="967105" lvl="1" indent="-495300" eaLnBrk="1" hangingPunct="1">
              <a:lnSpc>
                <a:spcPct val="80000"/>
              </a:lnSpc>
            </a:pPr>
            <a:r>
              <a:rPr lang="en-US" sz="1050" dirty="0" smtClean="0"/>
              <a:t>Home agent does:</a:t>
            </a:r>
            <a:endParaRPr lang="en-US" sz="1050" dirty="0" smtClean="0"/>
          </a:p>
          <a:p>
            <a:pPr marL="967105" lvl="1" indent="-495300" eaLnBrk="1" hangingPunct="1">
              <a:lnSpc>
                <a:spcPct val="80000"/>
              </a:lnSpc>
              <a:buFont typeface="Wingdings" panose="05000000000000000000" pitchFamily="2" charset="2"/>
              <a:buNone/>
            </a:pPr>
            <a:endParaRPr lang="en-US" sz="1050" dirty="0" smtClean="0"/>
          </a:p>
          <a:p>
            <a:pPr marL="1348105" lvl="2" indent="-438150" eaLnBrk="1" hangingPunct="1">
              <a:lnSpc>
                <a:spcPct val="80000"/>
              </a:lnSpc>
              <a:buFont typeface="Wingdings" panose="05000000000000000000" pitchFamily="2" charset="2"/>
              <a:buAutoNum type="arabicPeriod"/>
            </a:pPr>
            <a:r>
              <a:rPr lang="en-US" sz="1050" dirty="0" smtClean="0"/>
              <a:t>It encapsulates the packet in the payload field of an outer packet and sends the latter to the foreign agent (step 2). This mechanism is called </a:t>
            </a:r>
            <a:r>
              <a:rPr lang="en-US" sz="1050" b="1" i="1" dirty="0" smtClean="0">
                <a:solidFill>
                  <a:schemeClr val="accent2"/>
                </a:solidFill>
              </a:rPr>
              <a:t>tunneling</a:t>
            </a:r>
            <a:r>
              <a:rPr lang="en-US" sz="1050" dirty="0" smtClean="0"/>
              <a:t>.</a:t>
            </a:r>
            <a:br>
              <a:rPr lang="en-US" sz="1050" dirty="0" smtClean="0"/>
            </a:br>
            <a:r>
              <a:rPr lang="en-US" sz="1050" dirty="0" smtClean="0"/>
              <a:t>After getting the encapsulated packet, the foreign agent removes the original packet from the payload field and sends it to the mobile host as a data link frame.</a:t>
            </a:r>
            <a:endParaRPr lang="en-US" sz="1050" dirty="0" smtClean="0"/>
          </a:p>
          <a:p>
            <a:pPr marL="1348105" lvl="2" indent="-438150" eaLnBrk="1" hangingPunct="1">
              <a:lnSpc>
                <a:spcPct val="80000"/>
              </a:lnSpc>
              <a:buFont typeface="Wingdings" panose="05000000000000000000" pitchFamily="2" charset="2"/>
              <a:buAutoNum type="arabicPeriod"/>
            </a:pPr>
            <a:endParaRPr lang="en-US" sz="1050" dirty="0" smtClean="0"/>
          </a:p>
          <a:p>
            <a:pPr marL="1348105" lvl="2" indent="-438150" eaLnBrk="1" hangingPunct="1">
              <a:lnSpc>
                <a:spcPct val="80000"/>
              </a:lnSpc>
              <a:buFont typeface="Wingdings" panose="05000000000000000000" pitchFamily="2" charset="2"/>
              <a:buAutoNum type="arabicPeriod"/>
            </a:pPr>
            <a:r>
              <a:rPr lang="en-US" sz="1050" dirty="0" smtClean="0"/>
              <a:t>The home agent tells the sender to henceforth  send packet to the mobile host by encapsulating them in the payload of packets explicitly addressed to the foreign agent instead of just sending them to the mobile host's home address (step 3.) Subsequent packets can now be routed directly to the host via foreign agent (step 4.), bypassing the home agent entirely.</a:t>
            </a:r>
            <a:endParaRPr lang="en-US" sz="1050" dirty="0" smtClean="0"/>
          </a:p>
          <a:p>
            <a:pPr marL="967105" lvl="1" indent="-495300" eaLnBrk="1" hangingPunct="1">
              <a:lnSpc>
                <a:spcPct val="80000"/>
              </a:lnSpc>
            </a:pPr>
            <a:endParaRPr lang="en-US" sz="1050"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59AC14F8-B24F-4AE1-BE4C-B3C36906372F}" type="datetime4">
              <a:rPr lang="en-US" sz="900"/>
            </a:fld>
            <a:endParaRPr lang="en-US" sz="900"/>
          </a:p>
        </p:txBody>
      </p:sp>
      <p:sp>
        <p:nvSpPr>
          <p:cNvPr id="45059"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45060"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A26944E3-91E6-4949-B8DF-112B425467AF}" type="slidenum">
              <a:rPr lang="en-US" sz="900"/>
            </a:fld>
            <a:endParaRPr lang="en-US" sz="900"/>
          </a:p>
        </p:txBody>
      </p:sp>
      <p:sp>
        <p:nvSpPr>
          <p:cNvPr id="45061" name="Rectangle 2"/>
          <p:cNvSpPr>
            <a:spLocks noGrp="1" noChangeArrowheads="1"/>
          </p:cNvSpPr>
          <p:nvPr>
            <p:ph type="title"/>
          </p:nvPr>
        </p:nvSpPr>
        <p:spPr/>
        <p:txBody>
          <a:bodyPr/>
          <a:lstStyle/>
          <a:p>
            <a:pPr eaLnBrk="1" hangingPunct="1"/>
            <a:r>
              <a:rPr lang="en-US" smtClean="0"/>
              <a:t>Routing in Ad Hoc Networks</a:t>
            </a:r>
            <a:endParaRPr lang="en-US" smtClean="0"/>
          </a:p>
        </p:txBody>
      </p:sp>
      <p:sp>
        <p:nvSpPr>
          <p:cNvPr id="45062" name="Rectangle 3"/>
          <p:cNvSpPr>
            <a:spLocks noGrp="1" noChangeArrowheads="1"/>
          </p:cNvSpPr>
          <p:nvPr>
            <p:ph type="body" idx="1"/>
          </p:nvPr>
        </p:nvSpPr>
        <p:spPr/>
        <p:txBody>
          <a:bodyPr/>
          <a:lstStyle/>
          <a:p>
            <a:pPr marL="571500" indent="-571500" eaLnBrk="1" hangingPunct="1">
              <a:lnSpc>
                <a:spcPct val="90000"/>
              </a:lnSpc>
            </a:pPr>
            <a:r>
              <a:rPr lang="en-US" sz="1650" smtClean="0"/>
              <a:t>Ad Hoc networks refers to the extreme case of mobility where not only the hosts are mobile but routers as well. Examples:</a:t>
            </a:r>
            <a:endParaRPr lang="en-US" sz="1650" smtClean="0"/>
          </a:p>
          <a:p>
            <a:pPr marL="571500" indent="-571500" eaLnBrk="1" hangingPunct="1">
              <a:lnSpc>
                <a:spcPct val="90000"/>
              </a:lnSpc>
              <a:buFont typeface="Wingdings" panose="05000000000000000000" pitchFamily="2" charset="2"/>
              <a:buNone/>
            </a:pPr>
            <a:endParaRPr lang="en-US" sz="1650" smtClean="0"/>
          </a:p>
          <a:p>
            <a:pPr marL="967105" lvl="1" indent="-495300" eaLnBrk="1" hangingPunct="1">
              <a:lnSpc>
                <a:spcPct val="90000"/>
              </a:lnSpc>
              <a:buFont typeface="Wingdings" panose="05000000000000000000" pitchFamily="2" charset="2"/>
              <a:buAutoNum type="arabicPeriod"/>
            </a:pPr>
            <a:r>
              <a:rPr lang="en-US" sz="1650" smtClean="0"/>
              <a:t>Military vehicles on a battlefield with no existing infrastructure.</a:t>
            </a:r>
            <a:endParaRPr lang="en-US" sz="1650" smtClean="0"/>
          </a:p>
          <a:p>
            <a:pPr marL="967105" lvl="1" indent="-495300" eaLnBrk="1" hangingPunct="1">
              <a:lnSpc>
                <a:spcPct val="90000"/>
              </a:lnSpc>
              <a:buFont typeface="Wingdings" panose="05000000000000000000" pitchFamily="2" charset="2"/>
              <a:buAutoNum type="arabicPeriod"/>
            </a:pPr>
            <a:r>
              <a:rPr lang="en-US" sz="1650" smtClean="0"/>
              <a:t>A fleet of ships at sea.</a:t>
            </a:r>
            <a:endParaRPr lang="en-US" sz="1650" smtClean="0"/>
          </a:p>
          <a:p>
            <a:pPr marL="967105" lvl="1" indent="-495300" eaLnBrk="1" hangingPunct="1">
              <a:lnSpc>
                <a:spcPct val="90000"/>
              </a:lnSpc>
              <a:buFont typeface="Wingdings" panose="05000000000000000000" pitchFamily="2" charset="2"/>
              <a:buAutoNum type="arabicPeriod"/>
            </a:pPr>
            <a:r>
              <a:rPr lang="en-US" sz="1650" smtClean="0"/>
              <a:t>Emergency workers at en earthquake that destroyed the infrastructure.</a:t>
            </a:r>
            <a:endParaRPr lang="en-US" sz="1650" smtClean="0"/>
          </a:p>
          <a:p>
            <a:pPr marL="967105" lvl="1" indent="-495300" eaLnBrk="1" hangingPunct="1">
              <a:lnSpc>
                <a:spcPct val="90000"/>
              </a:lnSpc>
              <a:buFont typeface="Wingdings" panose="05000000000000000000" pitchFamily="2" charset="2"/>
              <a:buAutoNum type="arabicPeriod"/>
            </a:pPr>
            <a:r>
              <a:rPr lang="en-US" sz="1650" smtClean="0"/>
              <a:t>A gathering of people with notebook computers in an area lacking 802.11 (IEEE Wireless LAN protocol).  </a:t>
            </a:r>
            <a:endParaRPr lang="en-US" sz="165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DB20B679-7C07-40B2-87D0-C8F9CCD124E2}" type="datetime4">
              <a:rPr lang="en-US" sz="900"/>
            </a:fld>
            <a:endParaRPr lang="en-US" sz="900"/>
          </a:p>
        </p:txBody>
      </p:sp>
      <p:sp>
        <p:nvSpPr>
          <p:cNvPr id="46083"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46084"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9CDCE64F-E6AA-4D26-B72C-61DBBCF26208}" type="slidenum">
              <a:rPr lang="en-US" sz="900"/>
            </a:fld>
            <a:endParaRPr lang="en-US" sz="900"/>
          </a:p>
        </p:txBody>
      </p:sp>
      <p:sp>
        <p:nvSpPr>
          <p:cNvPr id="46085" name="Rectangle 2"/>
          <p:cNvSpPr>
            <a:spLocks noGrp="1" noChangeArrowheads="1"/>
          </p:cNvSpPr>
          <p:nvPr>
            <p:ph type="title"/>
          </p:nvPr>
        </p:nvSpPr>
        <p:spPr/>
        <p:txBody>
          <a:bodyPr/>
          <a:lstStyle/>
          <a:p>
            <a:pPr eaLnBrk="1" hangingPunct="1"/>
            <a:r>
              <a:rPr lang="en-US" sz="2550" smtClean="0"/>
              <a:t>Routing of Ad Hoc Networks (cont)</a:t>
            </a:r>
            <a:endParaRPr lang="en-US" sz="2550" smtClean="0"/>
          </a:p>
        </p:txBody>
      </p:sp>
      <p:sp>
        <p:nvSpPr>
          <p:cNvPr id="46086" name="Rectangle 3"/>
          <p:cNvSpPr>
            <a:spLocks noGrp="1" noChangeArrowheads="1"/>
          </p:cNvSpPr>
          <p:nvPr>
            <p:ph type="body" idx="1"/>
          </p:nvPr>
        </p:nvSpPr>
        <p:spPr/>
        <p:txBody>
          <a:bodyPr/>
          <a:lstStyle/>
          <a:p>
            <a:pPr eaLnBrk="1" hangingPunct="1">
              <a:lnSpc>
                <a:spcPct val="90000"/>
              </a:lnSpc>
            </a:pPr>
            <a:r>
              <a:rPr lang="en-US" sz="1950" dirty="0" smtClean="0"/>
              <a:t>Each node consists of a router and a host – usually on the same computer.</a:t>
            </a:r>
            <a:endParaRPr lang="en-US" sz="1950" dirty="0" smtClean="0"/>
          </a:p>
          <a:p>
            <a:pPr eaLnBrk="1" hangingPunct="1">
              <a:lnSpc>
                <a:spcPct val="90000"/>
              </a:lnSpc>
            </a:pPr>
            <a:r>
              <a:rPr lang="en-US" sz="1950" dirty="0" smtClean="0"/>
              <a:t>Networks of neighboring nodes are called </a:t>
            </a:r>
            <a:r>
              <a:rPr lang="en-US" sz="1950" b="1" i="1" dirty="0" smtClean="0">
                <a:solidFill>
                  <a:schemeClr val="accent2"/>
                </a:solidFill>
              </a:rPr>
              <a:t>ad hoc networks</a:t>
            </a:r>
            <a:r>
              <a:rPr lang="en-US" sz="1950" dirty="0" smtClean="0"/>
              <a:t> or </a:t>
            </a:r>
            <a:r>
              <a:rPr lang="en-US" sz="1950" b="1" i="1" dirty="0" smtClean="0">
                <a:solidFill>
                  <a:schemeClr val="accent2"/>
                </a:solidFill>
              </a:rPr>
              <a:t>MANET</a:t>
            </a:r>
            <a:r>
              <a:rPr lang="en-US" sz="1950" dirty="0" smtClean="0"/>
              <a:t>s (</a:t>
            </a:r>
            <a:r>
              <a:rPr lang="en-US" sz="1950" smtClean="0"/>
              <a:t>Mobile Ad-hoc </a:t>
            </a:r>
            <a:r>
              <a:rPr lang="en-US" sz="1950" dirty="0" err="1" smtClean="0"/>
              <a:t>NETworks</a:t>
            </a:r>
            <a:r>
              <a:rPr lang="en-US" sz="1950" dirty="0" smtClean="0"/>
              <a:t>).</a:t>
            </a:r>
            <a:endParaRPr lang="en-US" sz="1950" dirty="0" smtClean="0"/>
          </a:p>
          <a:p>
            <a:pPr eaLnBrk="1" hangingPunct="1">
              <a:lnSpc>
                <a:spcPct val="90000"/>
              </a:lnSpc>
            </a:pPr>
            <a:r>
              <a:rPr lang="en-US" sz="1950" dirty="0" smtClean="0"/>
              <a:t>Features of such networks:</a:t>
            </a:r>
            <a:endParaRPr lang="en-US" sz="1950" dirty="0" smtClean="0"/>
          </a:p>
          <a:p>
            <a:pPr lvl="1" eaLnBrk="1" hangingPunct="1">
              <a:lnSpc>
                <a:spcPct val="90000"/>
              </a:lnSpc>
            </a:pPr>
            <a:r>
              <a:rPr lang="en-US" sz="1650" dirty="0" smtClean="0"/>
              <a:t>Routers come and go or appear in new places all the time.</a:t>
            </a:r>
            <a:endParaRPr lang="en-US" sz="1650" dirty="0" smtClean="0"/>
          </a:p>
          <a:p>
            <a:pPr lvl="1" eaLnBrk="1" hangingPunct="1">
              <a:lnSpc>
                <a:spcPct val="90000"/>
              </a:lnSpc>
            </a:pPr>
            <a:r>
              <a:rPr lang="en-US" sz="1650" dirty="0" smtClean="0"/>
              <a:t>Consequently, Network Topology may be changing all the time.</a:t>
            </a:r>
            <a:endParaRPr lang="en-US" sz="1650" dirty="0" smtClean="0"/>
          </a:p>
          <a:p>
            <a:pPr lvl="1" eaLnBrk="1" hangingPunct="1">
              <a:lnSpc>
                <a:spcPct val="90000"/>
              </a:lnSpc>
            </a:pPr>
            <a:r>
              <a:rPr lang="en-US" sz="1650" dirty="0" smtClean="0"/>
              <a:t>Validity of paths can thus change spontaneously.</a:t>
            </a:r>
            <a:endParaRPr lang="en-US" sz="1650" dirty="0" smtClean="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9C68FFB4-FEF3-42D1-8DC1-0FB4EED83B08}" type="datetime4">
              <a:rPr lang="en-US" sz="900"/>
            </a:fld>
            <a:endParaRPr lang="en-US" sz="900"/>
          </a:p>
        </p:txBody>
      </p:sp>
      <p:sp>
        <p:nvSpPr>
          <p:cNvPr id="47107"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47108"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4AD8E3AC-C02D-419D-B0F7-B13C11672483}" type="slidenum">
              <a:rPr lang="en-US" sz="900"/>
            </a:fld>
            <a:endParaRPr lang="en-US" sz="900"/>
          </a:p>
        </p:txBody>
      </p:sp>
      <p:sp>
        <p:nvSpPr>
          <p:cNvPr id="47109" name="Rectangle 2"/>
          <p:cNvSpPr>
            <a:spLocks noGrp="1" noChangeArrowheads="1"/>
          </p:cNvSpPr>
          <p:nvPr>
            <p:ph type="title"/>
          </p:nvPr>
        </p:nvSpPr>
        <p:spPr/>
        <p:txBody>
          <a:bodyPr/>
          <a:lstStyle/>
          <a:p>
            <a:pPr algn="ctr" eaLnBrk="1" hangingPunct="1"/>
            <a:r>
              <a:rPr lang="en-US" sz="2550" smtClean="0"/>
              <a:t>Ad hoc On-demand Distance Vector routing (AODV) Algorithm</a:t>
            </a:r>
            <a:endParaRPr lang="en-US" sz="2550" smtClean="0"/>
          </a:p>
        </p:txBody>
      </p:sp>
      <p:sp>
        <p:nvSpPr>
          <p:cNvPr id="47110" name="Rectangle 3"/>
          <p:cNvSpPr>
            <a:spLocks noGrp="1" noChangeArrowheads="1"/>
          </p:cNvSpPr>
          <p:nvPr>
            <p:ph type="body" idx="1"/>
          </p:nvPr>
        </p:nvSpPr>
        <p:spPr/>
        <p:txBody>
          <a:bodyPr/>
          <a:lstStyle/>
          <a:p>
            <a:pPr eaLnBrk="1" hangingPunct="1"/>
            <a:r>
              <a:rPr lang="en-US" smtClean="0"/>
              <a:t>AODV takes into account limited bandwidth and low battery life of devices.</a:t>
            </a:r>
            <a:endParaRPr lang="en-US" smtClean="0"/>
          </a:p>
          <a:p>
            <a:pPr eaLnBrk="1" hangingPunct="1"/>
            <a:r>
              <a:rPr lang="en-US" smtClean="0"/>
              <a:t>It is a on-demand algorithm; that is it determines a route to some destination only when there is a demand to send a packed to a destination.</a:t>
            </a:r>
            <a:endParaRPr 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1E101F45-0BD8-4AB1-8A6E-C081CF40AF58}" type="datetime4">
              <a:rPr lang="en-US" sz="900"/>
            </a:fld>
            <a:endParaRPr lang="en-US" sz="900"/>
          </a:p>
        </p:txBody>
      </p:sp>
      <p:sp>
        <p:nvSpPr>
          <p:cNvPr id="48131"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48132"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7B156BC1-9487-4599-8FD8-644D0681B38D}" type="slidenum">
              <a:rPr lang="en-US" sz="900"/>
            </a:fld>
            <a:endParaRPr lang="en-US" sz="900"/>
          </a:p>
        </p:txBody>
      </p:sp>
      <p:sp>
        <p:nvSpPr>
          <p:cNvPr id="48133" name="Rectangle 2"/>
          <p:cNvSpPr>
            <a:spLocks noGrp="1" noChangeArrowheads="1"/>
          </p:cNvSpPr>
          <p:nvPr>
            <p:ph type="title"/>
          </p:nvPr>
        </p:nvSpPr>
        <p:spPr/>
        <p:txBody>
          <a:bodyPr/>
          <a:lstStyle/>
          <a:p>
            <a:pPr algn="ctr" eaLnBrk="1" hangingPunct="1"/>
            <a:r>
              <a:rPr lang="en-US" sz="2550" smtClean="0"/>
              <a:t>Ad hoc On-demand Distance Vector routing (cont)</a:t>
            </a:r>
            <a:endParaRPr lang="en-US" sz="2550" smtClean="0"/>
          </a:p>
        </p:txBody>
      </p:sp>
      <p:sp>
        <p:nvSpPr>
          <p:cNvPr id="48134" name="Rectangle 3"/>
          <p:cNvSpPr>
            <a:spLocks noGrp="1" noChangeArrowheads="1"/>
          </p:cNvSpPr>
          <p:nvPr>
            <p:ph type="body" idx="1"/>
          </p:nvPr>
        </p:nvSpPr>
        <p:spPr/>
        <p:txBody>
          <a:bodyPr/>
          <a:lstStyle/>
          <a:p>
            <a:pPr eaLnBrk="1" hangingPunct="1"/>
            <a:r>
              <a:rPr lang="en-US" sz="1950" smtClean="0"/>
              <a:t>Route Discovery</a:t>
            </a:r>
            <a:endParaRPr lang="en-US" sz="1950" smtClean="0"/>
          </a:p>
          <a:p>
            <a:pPr lvl="1" eaLnBrk="1" hangingPunct="1"/>
            <a:r>
              <a:rPr lang="en-US" sz="1650" smtClean="0"/>
              <a:t>Ad-hoc network can be described by a graph of the nodes (routers + hosts).</a:t>
            </a:r>
            <a:endParaRPr lang="en-US" sz="1650" smtClean="0"/>
          </a:p>
          <a:p>
            <a:pPr lvl="1" eaLnBrk="1" hangingPunct="1"/>
            <a:r>
              <a:rPr lang="en-US" sz="1650" smtClean="0"/>
              <a:t>Two nodes are connected (depicted via an connecting arc in the graph) if they can communicate directly using their radios.</a:t>
            </a:r>
            <a:endParaRPr lang="en-US" sz="1650" smtClean="0"/>
          </a:p>
          <a:p>
            <a:pPr lvl="1" eaLnBrk="1" hangingPunct="1"/>
            <a:r>
              <a:rPr lang="en-US" sz="1650" smtClean="0"/>
              <a:t>For simplicity connection is assumed symmetric (e.g., case where node A has a more powerful transmitter then node B thus node A can communicate to B but not vice versa is not considered).</a:t>
            </a:r>
            <a:endParaRPr lang="en-US" sz="165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30B69E1E-C7D0-4484-98D5-87ADF005BCBA}" type="datetime4">
              <a:rPr lang="en-US" sz="900"/>
            </a:fld>
            <a:endParaRPr lang="en-US" sz="900"/>
          </a:p>
        </p:txBody>
      </p:sp>
      <p:sp>
        <p:nvSpPr>
          <p:cNvPr id="49155"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49156"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B4522E8A-7DB1-4B88-990C-5DE3FEA29840}" type="slidenum">
              <a:rPr lang="en-US" sz="900"/>
            </a:fld>
            <a:endParaRPr lang="en-US" sz="900"/>
          </a:p>
        </p:txBody>
      </p:sp>
      <p:sp>
        <p:nvSpPr>
          <p:cNvPr id="49157" name="Oval 28"/>
          <p:cNvSpPr>
            <a:spLocks noChangeArrowheads="1"/>
          </p:cNvSpPr>
          <p:nvPr/>
        </p:nvSpPr>
        <p:spPr bwMode="auto">
          <a:xfrm>
            <a:off x="1356750" y="1671930"/>
            <a:ext cx="1236085" cy="1286100"/>
          </a:xfrm>
          <a:prstGeom prst="ellipse">
            <a:avLst/>
          </a:prstGeom>
          <a:solidFill>
            <a:schemeClr val="bg2">
              <a:alpha val="54117"/>
            </a:schemeClr>
          </a:solidFill>
          <a:ln w="38100" cmpd="dbl"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49158" name="Rectangle 2"/>
          <p:cNvSpPr>
            <a:spLocks noGrp="1" noChangeArrowheads="1"/>
          </p:cNvSpPr>
          <p:nvPr>
            <p:ph type="title"/>
          </p:nvPr>
        </p:nvSpPr>
        <p:spPr/>
        <p:txBody>
          <a:bodyPr/>
          <a:lstStyle/>
          <a:p>
            <a:pPr algn="ctr" eaLnBrk="1" hangingPunct="1"/>
            <a:r>
              <a:rPr lang="en-US" sz="2550" smtClean="0"/>
              <a:t>Ad hoc On-demand Distance Vector routing Example</a:t>
            </a:r>
            <a:endParaRPr lang="en-US" sz="2550" smtClean="0"/>
          </a:p>
        </p:txBody>
      </p:sp>
      <p:sp>
        <p:nvSpPr>
          <p:cNvPr id="49159" name="Rectangle 3"/>
          <p:cNvSpPr>
            <a:spLocks noGrp="1" noChangeArrowheads="1"/>
          </p:cNvSpPr>
          <p:nvPr>
            <p:ph type="body" idx="1"/>
          </p:nvPr>
        </p:nvSpPr>
        <p:spPr/>
        <p:txBody>
          <a:bodyPr/>
          <a:lstStyle/>
          <a:p>
            <a:pPr eaLnBrk="1" hangingPunct="1">
              <a:buFont typeface="Wingdings" panose="05000000000000000000" pitchFamily="2" charset="2"/>
              <a:buNone/>
            </a:pPr>
            <a:r>
              <a:rPr lang="en-US" smtClean="0"/>
              <a:t> </a:t>
            </a:r>
            <a:endParaRPr lang="en-US" smtClean="0"/>
          </a:p>
        </p:txBody>
      </p:sp>
      <p:sp>
        <p:nvSpPr>
          <p:cNvPr id="49160" name="Oval 4"/>
          <p:cNvSpPr>
            <a:spLocks noChangeArrowheads="1"/>
          </p:cNvSpPr>
          <p:nvPr/>
        </p:nvSpPr>
        <p:spPr bwMode="auto">
          <a:xfrm>
            <a:off x="1864045" y="2229240"/>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A</a:t>
            </a:r>
            <a:endParaRPr lang="en-US" sz="100"/>
          </a:p>
        </p:txBody>
      </p:sp>
      <p:sp>
        <p:nvSpPr>
          <p:cNvPr id="49161" name="Oval 5"/>
          <p:cNvSpPr>
            <a:spLocks noChangeArrowheads="1"/>
          </p:cNvSpPr>
          <p:nvPr/>
        </p:nvSpPr>
        <p:spPr bwMode="auto">
          <a:xfrm>
            <a:off x="2328470" y="2364995"/>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B</a:t>
            </a:r>
            <a:endParaRPr lang="en-US" sz="100"/>
          </a:p>
        </p:txBody>
      </p:sp>
      <p:sp>
        <p:nvSpPr>
          <p:cNvPr id="49162" name="Oval 6"/>
          <p:cNvSpPr>
            <a:spLocks noChangeArrowheads="1"/>
          </p:cNvSpPr>
          <p:nvPr/>
        </p:nvSpPr>
        <p:spPr bwMode="auto">
          <a:xfrm>
            <a:off x="2771460" y="2400720"/>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C</a:t>
            </a:r>
            <a:endParaRPr lang="en-US" sz="100"/>
          </a:p>
        </p:txBody>
      </p:sp>
      <p:sp>
        <p:nvSpPr>
          <p:cNvPr id="49163" name="Oval 7"/>
          <p:cNvSpPr>
            <a:spLocks noChangeArrowheads="1"/>
          </p:cNvSpPr>
          <p:nvPr/>
        </p:nvSpPr>
        <p:spPr bwMode="auto">
          <a:xfrm>
            <a:off x="1971220" y="2729390"/>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D</a:t>
            </a:r>
            <a:endParaRPr lang="en-US" sz="100"/>
          </a:p>
        </p:txBody>
      </p:sp>
      <p:sp>
        <p:nvSpPr>
          <p:cNvPr id="49164" name="Oval 10"/>
          <p:cNvSpPr>
            <a:spLocks noChangeArrowheads="1"/>
          </p:cNvSpPr>
          <p:nvPr/>
        </p:nvSpPr>
        <p:spPr bwMode="auto">
          <a:xfrm>
            <a:off x="2114120" y="3215250"/>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G</a:t>
            </a:r>
            <a:endParaRPr lang="en-US" sz="100"/>
          </a:p>
        </p:txBody>
      </p:sp>
      <p:sp>
        <p:nvSpPr>
          <p:cNvPr id="49165" name="Oval 11"/>
          <p:cNvSpPr>
            <a:spLocks noChangeArrowheads="1"/>
          </p:cNvSpPr>
          <p:nvPr/>
        </p:nvSpPr>
        <p:spPr bwMode="auto">
          <a:xfrm>
            <a:off x="2757170" y="2979465"/>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E</a:t>
            </a:r>
            <a:endParaRPr lang="en-US" sz="100"/>
          </a:p>
        </p:txBody>
      </p:sp>
      <p:sp>
        <p:nvSpPr>
          <p:cNvPr id="49166" name="Oval 12"/>
          <p:cNvSpPr>
            <a:spLocks noChangeArrowheads="1"/>
          </p:cNvSpPr>
          <p:nvPr/>
        </p:nvSpPr>
        <p:spPr bwMode="auto">
          <a:xfrm>
            <a:off x="1542520" y="3165235"/>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F</a:t>
            </a:r>
            <a:endParaRPr lang="en-US" sz="100"/>
          </a:p>
        </p:txBody>
      </p:sp>
      <p:sp>
        <p:nvSpPr>
          <p:cNvPr id="49167" name="Oval 13"/>
          <p:cNvSpPr>
            <a:spLocks noChangeArrowheads="1"/>
          </p:cNvSpPr>
          <p:nvPr/>
        </p:nvSpPr>
        <p:spPr bwMode="auto">
          <a:xfrm>
            <a:off x="1656840" y="3743980"/>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H</a:t>
            </a:r>
            <a:endParaRPr lang="en-US" sz="100"/>
          </a:p>
        </p:txBody>
      </p:sp>
      <p:sp>
        <p:nvSpPr>
          <p:cNvPr id="49168" name="Oval 14"/>
          <p:cNvSpPr>
            <a:spLocks noChangeArrowheads="1"/>
          </p:cNvSpPr>
          <p:nvPr/>
        </p:nvSpPr>
        <p:spPr bwMode="auto">
          <a:xfrm>
            <a:off x="2435645" y="3758270"/>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I</a:t>
            </a:r>
            <a:endParaRPr lang="en-US" sz="100"/>
          </a:p>
        </p:txBody>
      </p:sp>
      <p:cxnSp>
        <p:nvCxnSpPr>
          <p:cNvPr id="49169" name="AutoShape 15"/>
          <p:cNvCxnSpPr>
            <a:cxnSpLocks noChangeShapeType="1"/>
            <a:stCxn id="49160" idx="6"/>
            <a:endCxn id="49161" idx="2"/>
          </p:cNvCxnSpPr>
          <p:nvPr/>
        </p:nvCxnSpPr>
        <p:spPr bwMode="auto">
          <a:xfrm>
            <a:off x="2049815" y="2318553"/>
            <a:ext cx="264365" cy="13575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70" name="AutoShape 16"/>
          <p:cNvCxnSpPr>
            <a:cxnSpLocks noChangeShapeType="1"/>
            <a:stCxn id="49160" idx="4"/>
            <a:endCxn id="49163" idx="0"/>
          </p:cNvCxnSpPr>
          <p:nvPr/>
        </p:nvCxnSpPr>
        <p:spPr bwMode="auto">
          <a:xfrm>
            <a:off x="1949785" y="2422155"/>
            <a:ext cx="107175" cy="29294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71" name="AutoShape 17"/>
          <p:cNvCxnSpPr>
            <a:cxnSpLocks noChangeShapeType="1"/>
            <a:stCxn id="49161" idx="3"/>
            <a:endCxn id="49163" idx="7"/>
          </p:cNvCxnSpPr>
          <p:nvPr/>
        </p:nvCxnSpPr>
        <p:spPr bwMode="auto">
          <a:xfrm flipH="1">
            <a:off x="2117693" y="2531712"/>
            <a:ext cx="235785" cy="209587"/>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72" name="AutoShape 19"/>
          <p:cNvCxnSpPr>
            <a:cxnSpLocks noChangeShapeType="1"/>
            <a:stCxn id="49161" idx="6"/>
            <a:endCxn id="49162" idx="2"/>
          </p:cNvCxnSpPr>
          <p:nvPr/>
        </p:nvCxnSpPr>
        <p:spPr bwMode="auto">
          <a:xfrm>
            <a:off x="2514240" y="2454308"/>
            <a:ext cx="242930" cy="3572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73" name="AutoShape 20"/>
          <p:cNvCxnSpPr>
            <a:cxnSpLocks noChangeShapeType="1"/>
            <a:stCxn id="49165" idx="0"/>
            <a:endCxn id="49162" idx="4"/>
          </p:cNvCxnSpPr>
          <p:nvPr/>
        </p:nvCxnSpPr>
        <p:spPr bwMode="auto">
          <a:xfrm flipV="1">
            <a:off x="2842910" y="2593635"/>
            <a:ext cx="14290" cy="37154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74" name="AutoShape 21"/>
          <p:cNvCxnSpPr>
            <a:cxnSpLocks noChangeShapeType="1"/>
            <a:stCxn id="49165" idx="3"/>
            <a:endCxn id="49168" idx="0"/>
          </p:cNvCxnSpPr>
          <p:nvPr/>
        </p:nvCxnSpPr>
        <p:spPr bwMode="auto">
          <a:xfrm flipH="1">
            <a:off x="2521385" y="3146182"/>
            <a:ext cx="260793" cy="597798"/>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75" name="AutoShape 22"/>
          <p:cNvCxnSpPr>
            <a:cxnSpLocks noChangeShapeType="1"/>
            <a:stCxn id="49163" idx="4"/>
            <a:endCxn id="49164" idx="0"/>
          </p:cNvCxnSpPr>
          <p:nvPr/>
        </p:nvCxnSpPr>
        <p:spPr bwMode="auto">
          <a:xfrm>
            <a:off x="2056960" y="2922305"/>
            <a:ext cx="142900" cy="27865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76" name="AutoShape 23"/>
          <p:cNvCxnSpPr>
            <a:cxnSpLocks noChangeShapeType="1"/>
            <a:stCxn id="49168" idx="1"/>
            <a:endCxn id="49164" idx="5"/>
          </p:cNvCxnSpPr>
          <p:nvPr/>
        </p:nvCxnSpPr>
        <p:spPr bwMode="auto">
          <a:xfrm flipH="1" flipV="1">
            <a:off x="2260593" y="3381967"/>
            <a:ext cx="200060" cy="388212"/>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77" name="AutoShape 24"/>
          <p:cNvCxnSpPr>
            <a:cxnSpLocks noChangeShapeType="1"/>
            <a:stCxn id="49168" idx="2"/>
            <a:endCxn id="49167" idx="6"/>
          </p:cNvCxnSpPr>
          <p:nvPr/>
        </p:nvCxnSpPr>
        <p:spPr bwMode="auto">
          <a:xfrm flipH="1" flipV="1">
            <a:off x="1842610" y="3833293"/>
            <a:ext cx="578745" cy="1429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78" name="AutoShape 25"/>
          <p:cNvCxnSpPr>
            <a:cxnSpLocks noChangeShapeType="1"/>
            <a:stCxn id="49167" idx="7"/>
            <a:endCxn id="49164" idx="3"/>
          </p:cNvCxnSpPr>
          <p:nvPr/>
        </p:nvCxnSpPr>
        <p:spPr bwMode="auto">
          <a:xfrm flipV="1">
            <a:off x="1803313" y="3381967"/>
            <a:ext cx="335815" cy="373922"/>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79" name="AutoShape 26"/>
          <p:cNvCxnSpPr>
            <a:cxnSpLocks noChangeShapeType="1"/>
            <a:stCxn id="49167" idx="0"/>
            <a:endCxn id="49166" idx="4"/>
          </p:cNvCxnSpPr>
          <p:nvPr/>
        </p:nvCxnSpPr>
        <p:spPr bwMode="auto">
          <a:xfrm flipH="1" flipV="1">
            <a:off x="1628260" y="3358150"/>
            <a:ext cx="114320" cy="37154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80" name="AutoShape 27"/>
          <p:cNvCxnSpPr>
            <a:cxnSpLocks noChangeShapeType="1"/>
            <a:stCxn id="49166" idx="7"/>
            <a:endCxn id="49163" idx="3"/>
          </p:cNvCxnSpPr>
          <p:nvPr/>
        </p:nvCxnSpPr>
        <p:spPr bwMode="auto">
          <a:xfrm flipV="1">
            <a:off x="1688993" y="2896107"/>
            <a:ext cx="307235" cy="281037"/>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181" name="Text Box 29"/>
          <p:cNvSpPr txBox="1">
            <a:spLocks noChangeArrowheads="1"/>
          </p:cNvSpPr>
          <p:nvPr/>
        </p:nvSpPr>
        <p:spPr bwMode="auto">
          <a:xfrm>
            <a:off x="2700010" y="1300390"/>
            <a:ext cx="1343260" cy="1066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100"/>
              <a:t>Range of A’s Broadcast</a:t>
            </a:r>
            <a:endParaRPr lang="en-US" sz="100"/>
          </a:p>
        </p:txBody>
      </p:sp>
      <p:cxnSp>
        <p:nvCxnSpPr>
          <p:cNvPr id="49182" name="AutoShape 31"/>
          <p:cNvCxnSpPr>
            <a:cxnSpLocks noChangeShapeType="1"/>
            <a:stCxn id="49157" idx="0"/>
            <a:endCxn id="49181" idx="1"/>
          </p:cNvCxnSpPr>
          <p:nvPr/>
        </p:nvCxnSpPr>
        <p:spPr bwMode="auto">
          <a:xfrm flipV="1">
            <a:off x="2624035" y="1015543"/>
            <a:ext cx="543496" cy="238643"/>
          </a:xfrm>
          <a:prstGeom prst="straightConnector1">
            <a:avLst/>
          </a:prstGeom>
          <a:noFill/>
          <a:ln w="381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183" name="Text Box 32"/>
          <p:cNvSpPr txBox="1">
            <a:spLocks noChangeArrowheads="1"/>
          </p:cNvSpPr>
          <p:nvPr/>
        </p:nvSpPr>
        <p:spPr bwMode="auto">
          <a:xfrm>
            <a:off x="1385330" y="4086940"/>
            <a:ext cx="1621915" cy="2298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900"/>
              <a:t>Range of A’s Broadcast</a:t>
            </a:r>
            <a:endParaRPr lang="en-US" sz="900"/>
          </a:p>
        </p:txBody>
      </p:sp>
      <p:sp>
        <p:nvSpPr>
          <p:cNvPr id="49184" name="Oval 33"/>
          <p:cNvSpPr>
            <a:spLocks noChangeArrowheads="1"/>
          </p:cNvSpPr>
          <p:nvPr/>
        </p:nvSpPr>
        <p:spPr bwMode="auto">
          <a:xfrm>
            <a:off x="3364495" y="2214950"/>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A</a:t>
            </a:r>
            <a:endParaRPr lang="en-US" sz="100"/>
          </a:p>
        </p:txBody>
      </p:sp>
      <p:sp>
        <p:nvSpPr>
          <p:cNvPr id="49185" name="Oval 34"/>
          <p:cNvSpPr>
            <a:spLocks noChangeArrowheads="1"/>
          </p:cNvSpPr>
          <p:nvPr/>
        </p:nvSpPr>
        <p:spPr bwMode="auto">
          <a:xfrm>
            <a:off x="3828920" y="2350705"/>
            <a:ext cx="171480" cy="178625"/>
          </a:xfrm>
          <a:prstGeom prst="ellipse">
            <a:avLst/>
          </a:prstGeom>
          <a:solidFill>
            <a:srgbClr val="3366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B</a:t>
            </a:r>
            <a:endParaRPr lang="en-US" sz="100"/>
          </a:p>
        </p:txBody>
      </p:sp>
      <p:sp>
        <p:nvSpPr>
          <p:cNvPr id="49186" name="Oval 35"/>
          <p:cNvSpPr>
            <a:spLocks noChangeArrowheads="1"/>
          </p:cNvSpPr>
          <p:nvPr/>
        </p:nvSpPr>
        <p:spPr bwMode="auto">
          <a:xfrm>
            <a:off x="4271910" y="2386430"/>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C</a:t>
            </a:r>
            <a:endParaRPr lang="en-US" sz="100"/>
          </a:p>
        </p:txBody>
      </p:sp>
      <p:sp>
        <p:nvSpPr>
          <p:cNvPr id="49187" name="Oval 36"/>
          <p:cNvSpPr>
            <a:spLocks noChangeArrowheads="1"/>
          </p:cNvSpPr>
          <p:nvPr/>
        </p:nvSpPr>
        <p:spPr bwMode="auto">
          <a:xfrm>
            <a:off x="3471670" y="2715100"/>
            <a:ext cx="171480" cy="178625"/>
          </a:xfrm>
          <a:prstGeom prst="ellipse">
            <a:avLst/>
          </a:prstGeom>
          <a:solidFill>
            <a:srgbClr val="3366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D</a:t>
            </a:r>
            <a:endParaRPr lang="en-US" sz="100"/>
          </a:p>
        </p:txBody>
      </p:sp>
      <p:sp>
        <p:nvSpPr>
          <p:cNvPr id="49188" name="Oval 37"/>
          <p:cNvSpPr>
            <a:spLocks noChangeArrowheads="1"/>
          </p:cNvSpPr>
          <p:nvPr/>
        </p:nvSpPr>
        <p:spPr bwMode="auto">
          <a:xfrm>
            <a:off x="3614570" y="3200960"/>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G</a:t>
            </a:r>
            <a:endParaRPr lang="en-US" sz="100"/>
          </a:p>
        </p:txBody>
      </p:sp>
      <p:sp>
        <p:nvSpPr>
          <p:cNvPr id="49189" name="Oval 38"/>
          <p:cNvSpPr>
            <a:spLocks noChangeArrowheads="1"/>
          </p:cNvSpPr>
          <p:nvPr/>
        </p:nvSpPr>
        <p:spPr bwMode="auto">
          <a:xfrm>
            <a:off x="4257620" y="2965175"/>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E</a:t>
            </a:r>
            <a:endParaRPr lang="en-US" sz="100"/>
          </a:p>
        </p:txBody>
      </p:sp>
      <p:sp>
        <p:nvSpPr>
          <p:cNvPr id="49190" name="Oval 39"/>
          <p:cNvSpPr>
            <a:spLocks noChangeArrowheads="1"/>
          </p:cNvSpPr>
          <p:nvPr/>
        </p:nvSpPr>
        <p:spPr bwMode="auto">
          <a:xfrm>
            <a:off x="3042970" y="3150945"/>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F</a:t>
            </a:r>
            <a:endParaRPr lang="en-US" sz="100"/>
          </a:p>
        </p:txBody>
      </p:sp>
      <p:sp>
        <p:nvSpPr>
          <p:cNvPr id="49191" name="Oval 40"/>
          <p:cNvSpPr>
            <a:spLocks noChangeArrowheads="1"/>
          </p:cNvSpPr>
          <p:nvPr/>
        </p:nvSpPr>
        <p:spPr bwMode="auto">
          <a:xfrm>
            <a:off x="3157290" y="3729690"/>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H</a:t>
            </a:r>
            <a:endParaRPr lang="en-US" sz="100"/>
          </a:p>
        </p:txBody>
      </p:sp>
      <p:sp>
        <p:nvSpPr>
          <p:cNvPr id="49192" name="Oval 41"/>
          <p:cNvSpPr>
            <a:spLocks noChangeArrowheads="1"/>
          </p:cNvSpPr>
          <p:nvPr/>
        </p:nvSpPr>
        <p:spPr bwMode="auto">
          <a:xfrm>
            <a:off x="3936095" y="3743980"/>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I</a:t>
            </a:r>
            <a:endParaRPr lang="en-US" sz="100"/>
          </a:p>
        </p:txBody>
      </p:sp>
      <p:cxnSp>
        <p:nvCxnSpPr>
          <p:cNvPr id="49193" name="AutoShape 42"/>
          <p:cNvCxnSpPr>
            <a:cxnSpLocks noChangeShapeType="1"/>
            <a:stCxn id="49184" idx="6"/>
            <a:endCxn id="49185" idx="2"/>
          </p:cNvCxnSpPr>
          <p:nvPr/>
        </p:nvCxnSpPr>
        <p:spPr bwMode="auto">
          <a:xfrm>
            <a:off x="3550265" y="2304263"/>
            <a:ext cx="264365" cy="13575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94" name="AutoShape 43"/>
          <p:cNvCxnSpPr>
            <a:cxnSpLocks noChangeShapeType="1"/>
            <a:stCxn id="49184" idx="4"/>
            <a:endCxn id="49187" idx="0"/>
          </p:cNvCxnSpPr>
          <p:nvPr/>
        </p:nvCxnSpPr>
        <p:spPr bwMode="auto">
          <a:xfrm>
            <a:off x="3450235" y="2407865"/>
            <a:ext cx="107175" cy="29294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95" name="AutoShape 44"/>
          <p:cNvCxnSpPr>
            <a:cxnSpLocks noChangeShapeType="1"/>
            <a:stCxn id="49185" idx="3"/>
            <a:endCxn id="49187" idx="7"/>
          </p:cNvCxnSpPr>
          <p:nvPr/>
        </p:nvCxnSpPr>
        <p:spPr bwMode="auto">
          <a:xfrm flipH="1">
            <a:off x="3618143" y="2517422"/>
            <a:ext cx="235785" cy="209587"/>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96" name="AutoShape 46"/>
          <p:cNvCxnSpPr>
            <a:cxnSpLocks noChangeShapeType="1"/>
            <a:stCxn id="49185" idx="6"/>
            <a:endCxn id="49186" idx="2"/>
          </p:cNvCxnSpPr>
          <p:nvPr/>
        </p:nvCxnSpPr>
        <p:spPr bwMode="auto">
          <a:xfrm>
            <a:off x="4014690" y="2440018"/>
            <a:ext cx="242930" cy="3572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97" name="AutoShape 47"/>
          <p:cNvCxnSpPr>
            <a:cxnSpLocks noChangeShapeType="1"/>
            <a:stCxn id="49189" idx="0"/>
            <a:endCxn id="49186" idx="4"/>
          </p:cNvCxnSpPr>
          <p:nvPr/>
        </p:nvCxnSpPr>
        <p:spPr bwMode="auto">
          <a:xfrm flipV="1">
            <a:off x="4343360" y="2579345"/>
            <a:ext cx="14290" cy="37154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98" name="AutoShape 48"/>
          <p:cNvCxnSpPr>
            <a:cxnSpLocks noChangeShapeType="1"/>
            <a:stCxn id="49189" idx="3"/>
            <a:endCxn id="49192" idx="0"/>
          </p:cNvCxnSpPr>
          <p:nvPr/>
        </p:nvCxnSpPr>
        <p:spPr bwMode="auto">
          <a:xfrm flipH="1">
            <a:off x="4021835" y="3131892"/>
            <a:ext cx="260793" cy="597798"/>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199" name="AutoShape 49"/>
          <p:cNvCxnSpPr>
            <a:cxnSpLocks noChangeShapeType="1"/>
            <a:stCxn id="49187" idx="4"/>
            <a:endCxn id="49188" idx="0"/>
          </p:cNvCxnSpPr>
          <p:nvPr/>
        </p:nvCxnSpPr>
        <p:spPr bwMode="auto">
          <a:xfrm>
            <a:off x="3557410" y="2908015"/>
            <a:ext cx="142900" cy="27865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00" name="AutoShape 50"/>
          <p:cNvCxnSpPr>
            <a:cxnSpLocks noChangeShapeType="1"/>
            <a:stCxn id="49192" idx="1"/>
            <a:endCxn id="49188" idx="5"/>
          </p:cNvCxnSpPr>
          <p:nvPr/>
        </p:nvCxnSpPr>
        <p:spPr bwMode="auto">
          <a:xfrm flipH="1" flipV="1">
            <a:off x="3761043" y="3367677"/>
            <a:ext cx="200060" cy="388212"/>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01" name="AutoShape 51"/>
          <p:cNvCxnSpPr>
            <a:cxnSpLocks noChangeShapeType="1"/>
            <a:stCxn id="49192" idx="2"/>
            <a:endCxn id="49191" idx="6"/>
          </p:cNvCxnSpPr>
          <p:nvPr/>
        </p:nvCxnSpPr>
        <p:spPr bwMode="auto">
          <a:xfrm flipH="1" flipV="1">
            <a:off x="3343060" y="3819003"/>
            <a:ext cx="578745" cy="1429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02" name="AutoShape 52"/>
          <p:cNvCxnSpPr>
            <a:cxnSpLocks noChangeShapeType="1"/>
            <a:stCxn id="49191" idx="7"/>
            <a:endCxn id="49188" idx="3"/>
          </p:cNvCxnSpPr>
          <p:nvPr/>
        </p:nvCxnSpPr>
        <p:spPr bwMode="auto">
          <a:xfrm flipV="1">
            <a:off x="3303763" y="3367677"/>
            <a:ext cx="335815" cy="373922"/>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03" name="AutoShape 53"/>
          <p:cNvCxnSpPr>
            <a:cxnSpLocks noChangeShapeType="1"/>
            <a:stCxn id="49191" idx="0"/>
            <a:endCxn id="49190" idx="4"/>
          </p:cNvCxnSpPr>
          <p:nvPr/>
        </p:nvCxnSpPr>
        <p:spPr bwMode="auto">
          <a:xfrm flipH="1" flipV="1">
            <a:off x="3128710" y="3343860"/>
            <a:ext cx="114320" cy="37154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04" name="AutoShape 54"/>
          <p:cNvCxnSpPr>
            <a:cxnSpLocks noChangeShapeType="1"/>
            <a:stCxn id="49190" idx="7"/>
            <a:endCxn id="49187" idx="3"/>
          </p:cNvCxnSpPr>
          <p:nvPr/>
        </p:nvCxnSpPr>
        <p:spPr bwMode="auto">
          <a:xfrm flipV="1">
            <a:off x="3189443" y="2881817"/>
            <a:ext cx="307235" cy="281037"/>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205" name="Text Box 55"/>
          <p:cNvSpPr txBox="1">
            <a:spLocks noChangeArrowheads="1"/>
          </p:cNvSpPr>
          <p:nvPr/>
        </p:nvSpPr>
        <p:spPr bwMode="auto">
          <a:xfrm>
            <a:off x="2885780" y="4072650"/>
            <a:ext cx="1621915" cy="5067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900"/>
              <a:t>After B and D have received of A’s Broadcast</a:t>
            </a:r>
            <a:endParaRPr lang="en-US" sz="900"/>
          </a:p>
        </p:txBody>
      </p:sp>
      <p:sp>
        <p:nvSpPr>
          <p:cNvPr id="49206" name="Line 56"/>
          <p:cNvSpPr>
            <a:spLocks noChangeShapeType="1"/>
          </p:cNvSpPr>
          <p:nvPr/>
        </p:nvSpPr>
        <p:spPr bwMode="auto">
          <a:xfrm flipH="1" flipV="1">
            <a:off x="3593135" y="2250675"/>
            <a:ext cx="221495" cy="92885"/>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49207" name="Line 57"/>
          <p:cNvSpPr>
            <a:spLocks noChangeShapeType="1"/>
          </p:cNvSpPr>
          <p:nvPr/>
        </p:nvSpPr>
        <p:spPr bwMode="auto">
          <a:xfrm flipH="1" flipV="1">
            <a:off x="3407365" y="2457880"/>
            <a:ext cx="78595" cy="221495"/>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49208" name="Oval 58"/>
          <p:cNvSpPr>
            <a:spLocks noChangeArrowheads="1"/>
          </p:cNvSpPr>
          <p:nvPr/>
        </p:nvSpPr>
        <p:spPr bwMode="auto">
          <a:xfrm>
            <a:off x="4914960" y="2229240"/>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A</a:t>
            </a:r>
            <a:endParaRPr lang="en-US" sz="100"/>
          </a:p>
        </p:txBody>
      </p:sp>
      <p:sp>
        <p:nvSpPr>
          <p:cNvPr id="49209" name="Oval 59"/>
          <p:cNvSpPr>
            <a:spLocks noChangeArrowheads="1"/>
          </p:cNvSpPr>
          <p:nvPr/>
        </p:nvSpPr>
        <p:spPr bwMode="auto">
          <a:xfrm>
            <a:off x="5379385" y="2364995"/>
            <a:ext cx="171480" cy="178625"/>
          </a:xfrm>
          <a:prstGeom prst="ellipse">
            <a:avLst/>
          </a:prstGeom>
          <a:solidFill>
            <a:srgbClr val="3366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B</a:t>
            </a:r>
            <a:endParaRPr lang="en-US" sz="100"/>
          </a:p>
        </p:txBody>
      </p:sp>
      <p:sp>
        <p:nvSpPr>
          <p:cNvPr id="49210" name="Oval 60"/>
          <p:cNvSpPr>
            <a:spLocks noChangeArrowheads="1"/>
          </p:cNvSpPr>
          <p:nvPr/>
        </p:nvSpPr>
        <p:spPr bwMode="auto">
          <a:xfrm>
            <a:off x="5822375" y="2400720"/>
            <a:ext cx="171480" cy="178625"/>
          </a:xfrm>
          <a:prstGeom prst="ellipse">
            <a:avLst/>
          </a:prstGeom>
          <a:solidFill>
            <a:srgbClr val="FF00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C</a:t>
            </a:r>
            <a:endParaRPr lang="en-US" sz="100"/>
          </a:p>
        </p:txBody>
      </p:sp>
      <p:sp>
        <p:nvSpPr>
          <p:cNvPr id="49211" name="Oval 61"/>
          <p:cNvSpPr>
            <a:spLocks noChangeArrowheads="1"/>
          </p:cNvSpPr>
          <p:nvPr/>
        </p:nvSpPr>
        <p:spPr bwMode="auto">
          <a:xfrm>
            <a:off x="5022135" y="2729390"/>
            <a:ext cx="171480" cy="178625"/>
          </a:xfrm>
          <a:prstGeom prst="ellipse">
            <a:avLst/>
          </a:prstGeom>
          <a:solidFill>
            <a:srgbClr val="3366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D</a:t>
            </a:r>
            <a:endParaRPr lang="en-US" sz="100"/>
          </a:p>
        </p:txBody>
      </p:sp>
      <p:sp>
        <p:nvSpPr>
          <p:cNvPr id="49212" name="Oval 62"/>
          <p:cNvSpPr>
            <a:spLocks noChangeArrowheads="1"/>
          </p:cNvSpPr>
          <p:nvPr/>
        </p:nvSpPr>
        <p:spPr bwMode="auto">
          <a:xfrm>
            <a:off x="5165035" y="3215250"/>
            <a:ext cx="171480" cy="178625"/>
          </a:xfrm>
          <a:prstGeom prst="ellipse">
            <a:avLst/>
          </a:prstGeom>
          <a:solidFill>
            <a:srgbClr val="FF00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G</a:t>
            </a:r>
            <a:endParaRPr lang="en-US" sz="100"/>
          </a:p>
        </p:txBody>
      </p:sp>
      <p:sp>
        <p:nvSpPr>
          <p:cNvPr id="49213" name="Oval 63"/>
          <p:cNvSpPr>
            <a:spLocks noChangeArrowheads="1"/>
          </p:cNvSpPr>
          <p:nvPr/>
        </p:nvSpPr>
        <p:spPr bwMode="auto">
          <a:xfrm>
            <a:off x="5808085" y="2979465"/>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E</a:t>
            </a:r>
            <a:endParaRPr lang="en-US" sz="100"/>
          </a:p>
        </p:txBody>
      </p:sp>
      <p:sp>
        <p:nvSpPr>
          <p:cNvPr id="49214" name="Oval 64"/>
          <p:cNvSpPr>
            <a:spLocks noChangeArrowheads="1"/>
          </p:cNvSpPr>
          <p:nvPr/>
        </p:nvSpPr>
        <p:spPr bwMode="auto">
          <a:xfrm>
            <a:off x="4593435" y="3165235"/>
            <a:ext cx="171480" cy="178625"/>
          </a:xfrm>
          <a:prstGeom prst="ellipse">
            <a:avLst/>
          </a:prstGeom>
          <a:solidFill>
            <a:srgbClr val="FF00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F</a:t>
            </a:r>
            <a:endParaRPr lang="en-US" sz="100"/>
          </a:p>
        </p:txBody>
      </p:sp>
      <p:sp>
        <p:nvSpPr>
          <p:cNvPr id="49215" name="Oval 65"/>
          <p:cNvSpPr>
            <a:spLocks noChangeArrowheads="1"/>
          </p:cNvSpPr>
          <p:nvPr/>
        </p:nvSpPr>
        <p:spPr bwMode="auto">
          <a:xfrm>
            <a:off x="4707755" y="3743980"/>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H</a:t>
            </a:r>
            <a:endParaRPr lang="en-US" sz="100"/>
          </a:p>
        </p:txBody>
      </p:sp>
      <p:sp>
        <p:nvSpPr>
          <p:cNvPr id="49216" name="Oval 66"/>
          <p:cNvSpPr>
            <a:spLocks noChangeArrowheads="1"/>
          </p:cNvSpPr>
          <p:nvPr/>
        </p:nvSpPr>
        <p:spPr bwMode="auto">
          <a:xfrm>
            <a:off x="5486560" y="3758270"/>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I</a:t>
            </a:r>
            <a:endParaRPr lang="en-US" sz="100"/>
          </a:p>
        </p:txBody>
      </p:sp>
      <p:cxnSp>
        <p:nvCxnSpPr>
          <p:cNvPr id="49217" name="AutoShape 67"/>
          <p:cNvCxnSpPr>
            <a:cxnSpLocks noChangeShapeType="1"/>
            <a:stCxn id="49208" idx="6"/>
            <a:endCxn id="49209" idx="2"/>
          </p:cNvCxnSpPr>
          <p:nvPr/>
        </p:nvCxnSpPr>
        <p:spPr bwMode="auto">
          <a:xfrm>
            <a:off x="5100730" y="2318553"/>
            <a:ext cx="264365" cy="13575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18" name="AutoShape 68"/>
          <p:cNvCxnSpPr>
            <a:cxnSpLocks noChangeShapeType="1"/>
            <a:stCxn id="49208" idx="4"/>
            <a:endCxn id="49211" idx="0"/>
          </p:cNvCxnSpPr>
          <p:nvPr/>
        </p:nvCxnSpPr>
        <p:spPr bwMode="auto">
          <a:xfrm>
            <a:off x="5000700" y="2422155"/>
            <a:ext cx="107175" cy="29294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19" name="AutoShape 69"/>
          <p:cNvCxnSpPr>
            <a:cxnSpLocks noChangeShapeType="1"/>
            <a:stCxn id="49209" idx="3"/>
            <a:endCxn id="49211" idx="7"/>
          </p:cNvCxnSpPr>
          <p:nvPr/>
        </p:nvCxnSpPr>
        <p:spPr bwMode="auto">
          <a:xfrm flipH="1">
            <a:off x="5168608" y="2531712"/>
            <a:ext cx="235785" cy="209587"/>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20" name="AutoShape 71"/>
          <p:cNvCxnSpPr>
            <a:cxnSpLocks noChangeShapeType="1"/>
            <a:stCxn id="49209" idx="6"/>
            <a:endCxn id="49210" idx="2"/>
          </p:cNvCxnSpPr>
          <p:nvPr/>
        </p:nvCxnSpPr>
        <p:spPr bwMode="auto">
          <a:xfrm>
            <a:off x="5565155" y="2454308"/>
            <a:ext cx="242930" cy="3572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21" name="AutoShape 72"/>
          <p:cNvCxnSpPr>
            <a:cxnSpLocks noChangeShapeType="1"/>
            <a:stCxn id="49213" idx="0"/>
            <a:endCxn id="49210" idx="4"/>
          </p:cNvCxnSpPr>
          <p:nvPr/>
        </p:nvCxnSpPr>
        <p:spPr bwMode="auto">
          <a:xfrm flipV="1">
            <a:off x="5893825" y="2593635"/>
            <a:ext cx="14290" cy="37154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22" name="AutoShape 73"/>
          <p:cNvCxnSpPr>
            <a:cxnSpLocks noChangeShapeType="1"/>
            <a:stCxn id="49213" idx="3"/>
            <a:endCxn id="49216" idx="0"/>
          </p:cNvCxnSpPr>
          <p:nvPr/>
        </p:nvCxnSpPr>
        <p:spPr bwMode="auto">
          <a:xfrm flipH="1">
            <a:off x="5572300" y="3146182"/>
            <a:ext cx="260793" cy="597798"/>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23" name="AutoShape 74"/>
          <p:cNvCxnSpPr>
            <a:cxnSpLocks noChangeShapeType="1"/>
            <a:stCxn id="49211" idx="4"/>
            <a:endCxn id="49212" idx="0"/>
          </p:cNvCxnSpPr>
          <p:nvPr/>
        </p:nvCxnSpPr>
        <p:spPr bwMode="auto">
          <a:xfrm>
            <a:off x="5107875" y="2922305"/>
            <a:ext cx="142900" cy="27865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24" name="AutoShape 75"/>
          <p:cNvCxnSpPr>
            <a:cxnSpLocks noChangeShapeType="1"/>
            <a:stCxn id="49216" idx="1"/>
            <a:endCxn id="49212" idx="5"/>
          </p:cNvCxnSpPr>
          <p:nvPr/>
        </p:nvCxnSpPr>
        <p:spPr bwMode="auto">
          <a:xfrm flipH="1" flipV="1">
            <a:off x="5311508" y="3381967"/>
            <a:ext cx="200060" cy="388212"/>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25" name="AutoShape 76"/>
          <p:cNvCxnSpPr>
            <a:cxnSpLocks noChangeShapeType="1"/>
            <a:stCxn id="49216" idx="2"/>
            <a:endCxn id="49215" idx="6"/>
          </p:cNvCxnSpPr>
          <p:nvPr/>
        </p:nvCxnSpPr>
        <p:spPr bwMode="auto">
          <a:xfrm flipH="1" flipV="1">
            <a:off x="4893525" y="3833293"/>
            <a:ext cx="578745" cy="1429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26" name="AutoShape 77"/>
          <p:cNvCxnSpPr>
            <a:cxnSpLocks noChangeShapeType="1"/>
            <a:stCxn id="49215" idx="7"/>
            <a:endCxn id="49212" idx="3"/>
          </p:cNvCxnSpPr>
          <p:nvPr/>
        </p:nvCxnSpPr>
        <p:spPr bwMode="auto">
          <a:xfrm flipV="1">
            <a:off x="4854228" y="3381967"/>
            <a:ext cx="335815" cy="373922"/>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27" name="AutoShape 78"/>
          <p:cNvCxnSpPr>
            <a:cxnSpLocks noChangeShapeType="1"/>
            <a:stCxn id="49215" idx="0"/>
            <a:endCxn id="49214" idx="4"/>
          </p:cNvCxnSpPr>
          <p:nvPr/>
        </p:nvCxnSpPr>
        <p:spPr bwMode="auto">
          <a:xfrm flipH="1" flipV="1">
            <a:off x="4679175" y="3358150"/>
            <a:ext cx="114320" cy="37154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28" name="AutoShape 79"/>
          <p:cNvCxnSpPr>
            <a:cxnSpLocks noChangeShapeType="1"/>
            <a:stCxn id="49214" idx="7"/>
            <a:endCxn id="49211" idx="3"/>
          </p:cNvCxnSpPr>
          <p:nvPr/>
        </p:nvCxnSpPr>
        <p:spPr bwMode="auto">
          <a:xfrm flipV="1">
            <a:off x="4739908" y="2896107"/>
            <a:ext cx="307235" cy="281037"/>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229" name="Text Box 80"/>
          <p:cNvSpPr txBox="1">
            <a:spLocks noChangeArrowheads="1"/>
          </p:cNvSpPr>
          <p:nvPr/>
        </p:nvSpPr>
        <p:spPr bwMode="auto">
          <a:xfrm>
            <a:off x="4436245" y="4086940"/>
            <a:ext cx="1621915" cy="5067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900"/>
              <a:t>After C,F and G have received of A’s Broadcast</a:t>
            </a:r>
            <a:endParaRPr lang="en-US" sz="900"/>
          </a:p>
        </p:txBody>
      </p:sp>
      <p:sp>
        <p:nvSpPr>
          <p:cNvPr id="49230" name="Line 81"/>
          <p:cNvSpPr>
            <a:spLocks noChangeShapeType="1"/>
          </p:cNvSpPr>
          <p:nvPr/>
        </p:nvSpPr>
        <p:spPr bwMode="auto">
          <a:xfrm flipH="1" flipV="1">
            <a:off x="5143600" y="2264965"/>
            <a:ext cx="221495" cy="92885"/>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49231" name="Line 82"/>
          <p:cNvSpPr>
            <a:spLocks noChangeShapeType="1"/>
          </p:cNvSpPr>
          <p:nvPr/>
        </p:nvSpPr>
        <p:spPr bwMode="auto">
          <a:xfrm flipH="1" flipV="1">
            <a:off x="4957830" y="2472170"/>
            <a:ext cx="78595" cy="221495"/>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49232" name="Line 83"/>
          <p:cNvSpPr>
            <a:spLocks noChangeShapeType="1"/>
          </p:cNvSpPr>
          <p:nvPr/>
        </p:nvSpPr>
        <p:spPr bwMode="auto">
          <a:xfrm flipV="1">
            <a:off x="4700610" y="2879435"/>
            <a:ext cx="235785" cy="228640"/>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49233" name="Line 84"/>
          <p:cNvSpPr>
            <a:spLocks noChangeShapeType="1"/>
          </p:cNvSpPr>
          <p:nvPr/>
        </p:nvSpPr>
        <p:spPr bwMode="auto">
          <a:xfrm flipH="1" flipV="1">
            <a:off x="5179325" y="2943740"/>
            <a:ext cx="107175" cy="207205"/>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49234" name="Line 85"/>
          <p:cNvSpPr>
            <a:spLocks noChangeShapeType="1"/>
          </p:cNvSpPr>
          <p:nvPr/>
        </p:nvSpPr>
        <p:spPr bwMode="auto">
          <a:xfrm flipH="1" flipV="1">
            <a:off x="5586590" y="2407865"/>
            <a:ext cx="200060" cy="35725"/>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49235" name="Oval 86"/>
          <p:cNvSpPr>
            <a:spLocks noChangeArrowheads="1"/>
          </p:cNvSpPr>
          <p:nvPr/>
        </p:nvSpPr>
        <p:spPr bwMode="auto">
          <a:xfrm>
            <a:off x="6522585" y="2207805"/>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A</a:t>
            </a:r>
            <a:endParaRPr lang="en-US" sz="100"/>
          </a:p>
        </p:txBody>
      </p:sp>
      <p:sp>
        <p:nvSpPr>
          <p:cNvPr id="49236" name="Oval 87"/>
          <p:cNvSpPr>
            <a:spLocks noChangeArrowheads="1"/>
          </p:cNvSpPr>
          <p:nvPr/>
        </p:nvSpPr>
        <p:spPr bwMode="auto">
          <a:xfrm>
            <a:off x="6987010" y="2343560"/>
            <a:ext cx="171480" cy="178625"/>
          </a:xfrm>
          <a:prstGeom prst="ellipse">
            <a:avLst/>
          </a:prstGeom>
          <a:solidFill>
            <a:srgbClr val="3366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B</a:t>
            </a:r>
            <a:endParaRPr lang="en-US" sz="100"/>
          </a:p>
        </p:txBody>
      </p:sp>
      <p:sp>
        <p:nvSpPr>
          <p:cNvPr id="49237" name="Oval 88"/>
          <p:cNvSpPr>
            <a:spLocks noChangeArrowheads="1"/>
          </p:cNvSpPr>
          <p:nvPr/>
        </p:nvSpPr>
        <p:spPr bwMode="auto">
          <a:xfrm>
            <a:off x="7430000" y="2379285"/>
            <a:ext cx="171480" cy="178625"/>
          </a:xfrm>
          <a:prstGeom prst="ellipse">
            <a:avLst/>
          </a:prstGeom>
          <a:solidFill>
            <a:srgbClr val="FF00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C</a:t>
            </a:r>
            <a:endParaRPr lang="en-US" sz="100"/>
          </a:p>
        </p:txBody>
      </p:sp>
      <p:sp>
        <p:nvSpPr>
          <p:cNvPr id="49238" name="Oval 89"/>
          <p:cNvSpPr>
            <a:spLocks noChangeArrowheads="1"/>
          </p:cNvSpPr>
          <p:nvPr/>
        </p:nvSpPr>
        <p:spPr bwMode="auto">
          <a:xfrm>
            <a:off x="6629760" y="2707955"/>
            <a:ext cx="171480" cy="178625"/>
          </a:xfrm>
          <a:prstGeom prst="ellipse">
            <a:avLst/>
          </a:prstGeom>
          <a:solidFill>
            <a:srgbClr val="3366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D</a:t>
            </a:r>
            <a:endParaRPr lang="en-US" sz="100"/>
          </a:p>
        </p:txBody>
      </p:sp>
      <p:sp>
        <p:nvSpPr>
          <p:cNvPr id="49239" name="Oval 90"/>
          <p:cNvSpPr>
            <a:spLocks noChangeArrowheads="1"/>
          </p:cNvSpPr>
          <p:nvPr/>
        </p:nvSpPr>
        <p:spPr bwMode="auto">
          <a:xfrm>
            <a:off x="6772660" y="3193815"/>
            <a:ext cx="171480" cy="178625"/>
          </a:xfrm>
          <a:prstGeom prst="ellipse">
            <a:avLst/>
          </a:prstGeom>
          <a:solidFill>
            <a:srgbClr val="FF00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G</a:t>
            </a:r>
            <a:endParaRPr lang="en-US" sz="100"/>
          </a:p>
        </p:txBody>
      </p:sp>
      <p:sp>
        <p:nvSpPr>
          <p:cNvPr id="49240" name="Oval 91"/>
          <p:cNvSpPr>
            <a:spLocks noChangeArrowheads="1"/>
          </p:cNvSpPr>
          <p:nvPr/>
        </p:nvSpPr>
        <p:spPr bwMode="auto">
          <a:xfrm>
            <a:off x="7415710" y="2958030"/>
            <a:ext cx="171480" cy="178625"/>
          </a:xfrm>
          <a:prstGeom prst="ellipse">
            <a:avLst/>
          </a:prstGeom>
          <a:solidFill>
            <a:srgbClr val="FFFF00">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E</a:t>
            </a:r>
            <a:endParaRPr lang="en-US" sz="100"/>
          </a:p>
        </p:txBody>
      </p:sp>
      <p:sp>
        <p:nvSpPr>
          <p:cNvPr id="49241" name="Oval 92"/>
          <p:cNvSpPr>
            <a:spLocks noChangeArrowheads="1"/>
          </p:cNvSpPr>
          <p:nvPr/>
        </p:nvSpPr>
        <p:spPr bwMode="auto">
          <a:xfrm>
            <a:off x="6201060" y="3143800"/>
            <a:ext cx="171480" cy="178625"/>
          </a:xfrm>
          <a:prstGeom prst="ellipse">
            <a:avLst/>
          </a:prstGeom>
          <a:solidFill>
            <a:srgbClr val="FF00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F</a:t>
            </a:r>
            <a:endParaRPr lang="en-US" sz="100"/>
          </a:p>
        </p:txBody>
      </p:sp>
      <p:sp>
        <p:nvSpPr>
          <p:cNvPr id="49242" name="Oval 93"/>
          <p:cNvSpPr>
            <a:spLocks noChangeArrowheads="1"/>
          </p:cNvSpPr>
          <p:nvPr/>
        </p:nvSpPr>
        <p:spPr bwMode="auto">
          <a:xfrm>
            <a:off x="6315380" y="3722545"/>
            <a:ext cx="171480" cy="178625"/>
          </a:xfrm>
          <a:prstGeom prst="ellipse">
            <a:avLst/>
          </a:prstGeom>
          <a:solidFill>
            <a:srgbClr val="FFFF00">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H</a:t>
            </a:r>
            <a:endParaRPr lang="en-US" sz="100"/>
          </a:p>
        </p:txBody>
      </p:sp>
      <p:sp>
        <p:nvSpPr>
          <p:cNvPr id="49243" name="Oval 94"/>
          <p:cNvSpPr>
            <a:spLocks noChangeArrowheads="1"/>
          </p:cNvSpPr>
          <p:nvPr/>
        </p:nvSpPr>
        <p:spPr bwMode="auto">
          <a:xfrm>
            <a:off x="7094185" y="3736835"/>
            <a:ext cx="171480" cy="178625"/>
          </a:xfrm>
          <a:prstGeom prst="ellipse">
            <a:avLst/>
          </a:prstGeom>
          <a:solidFill>
            <a:srgbClr val="FFFF00">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I</a:t>
            </a:r>
            <a:endParaRPr lang="en-US" sz="100"/>
          </a:p>
        </p:txBody>
      </p:sp>
      <p:cxnSp>
        <p:nvCxnSpPr>
          <p:cNvPr id="49244" name="AutoShape 95"/>
          <p:cNvCxnSpPr>
            <a:cxnSpLocks noChangeShapeType="1"/>
            <a:stCxn id="49235" idx="6"/>
            <a:endCxn id="49236" idx="2"/>
          </p:cNvCxnSpPr>
          <p:nvPr/>
        </p:nvCxnSpPr>
        <p:spPr bwMode="auto">
          <a:xfrm>
            <a:off x="6708355" y="2297118"/>
            <a:ext cx="264365" cy="13575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45" name="AutoShape 96"/>
          <p:cNvCxnSpPr>
            <a:cxnSpLocks noChangeShapeType="1"/>
            <a:stCxn id="49235" idx="4"/>
            <a:endCxn id="49238" idx="0"/>
          </p:cNvCxnSpPr>
          <p:nvPr/>
        </p:nvCxnSpPr>
        <p:spPr bwMode="auto">
          <a:xfrm>
            <a:off x="6608325" y="2400720"/>
            <a:ext cx="107175" cy="29294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46" name="AutoShape 97"/>
          <p:cNvCxnSpPr>
            <a:cxnSpLocks noChangeShapeType="1"/>
            <a:stCxn id="49236" idx="3"/>
            <a:endCxn id="49238" idx="7"/>
          </p:cNvCxnSpPr>
          <p:nvPr/>
        </p:nvCxnSpPr>
        <p:spPr bwMode="auto">
          <a:xfrm flipH="1">
            <a:off x="6776233" y="2510277"/>
            <a:ext cx="235785" cy="209587"/>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47" name="AutoShape 99"/>
          <p:cNvCxnSpPr>
            <a:cxnSpLocks noChangeShapeType="1"/>
            <a:stCxn id="49236" idx="6"/>
            <a:endCxn id="49237" idx="2"/>
          </p:cNvCxnSpPr>
          <p:nvPr/>
        </p:nvCxnSpPr>
        <p:spPr bwMode="auto">
          <a:xfrm>
            <a:off x="7172780" y="2432873"/>
            <a:ext cx="242930" cy="3572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48" name="AutoShape 100"/>
          <p:cNvCxnSpPr>
            <a:cxnSpLocks noChangeShapeType="1"/>
            <a:stCxn id="49240" idx="0"/>
            <a:endCxn id="49237" idx="4"/>
          </p:cNvCxnSpPr>
          <p:nvPr/>
        </p:nvCxnSpPr>
        <p:spPr bwMode="auto">
          <a:xfrm flipV="1">
            <a:off x="7501450" y="2572200"/>
            <a:ext cx="14290" cy="37154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49" name="AutoShape 101"/>
          <p:cNvCxnSpPr>
            <a:cxnSpLocks noChangeShapeType="1"/>
            <a:stCxn id="49240" idx="3"/>
            <a:endCxn id="49243" idx="0"/>
          </p:cNvCxnSpPr>
          <p:nvPr/>
        </p:nvCxnSpPr>
        <p:spPr bwMode="auto">
          <a:xfrm flipH="1">
            <a:off x="7179925" y="3124747"/>
            <a:ext cx="260793" cy="597798"/>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50" name="AutoShape 102"/>
          <p:cNvCxnSpPr>
            <a:cxnSpLocks noChangeShapeType="1"/>
            <a:stCxn id="49238" idx="4"/>
            <a:endCxn id="49239" idx="0"/>
          </p:cNvCxnSpPr>
          <p:nvPr/>
        </p:nvCxnSpPr>
        <p:spPr bwMode="auto">
          <a:xfrm>
            <a:off x="6715500" y="2900870"/>
            <a:ext cx="142900" cy="27865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51" name="AutoShape 103"/>
          <p:cNvCxnSpPr>
            <a:cxnSpLocks noChangeShapeType="1"/>
            <a:stCxn id="49243" idx="1"/>
            <a:endCxn id="49239" idx="5"/>
          </p:cNvCxnSpPr>
          <p:nvPr/>
        </p:nvCxnSpPr>
        <p:spPr bwMode="auto">
          <a:xfrm flipH="1" flipV="1">
            <a:off x="6919133" y="3360532"/>
            <a:ext cx="200060" cy="388212"/>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52" name="AutoShape 104"/>
          <p:cNvCxnSpPr>
            <a:cxnSpLocks noChangeShapeType="1"/>
            <a:stCxn id="49243" idx="2"/>
            <a:endCxn id="49242" idx="6"/>
          </p:cNvCxnSpPr>
          <p:nvPr/>
        </p:nvCxnSpPr>
        <p:spPr bwMode="auto">
          <a:xfrm flipH="1" flipV="1">
            <a:off x="6501150" y="3811858"/>
            <a:ext cx="578745" cy="1429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53" name="AutoShape 105"/>
          <p:cNvCxnSpPr>
            <a:cxnSpLocks noChangeShapeType="1"/>
            <a:stCxn id="49242" idx="7"/>
            <a:endCxn id="49239" idx="3"/>
          </p:cNvCxnSpPr>
          <p:nvPr/>
        </p:nvCxnSpPr>
        <p:spPr bwMode="auto">
          <a:xfrm flipV="1">
            <a:off x="6461853" y="3360532"/>
            <a:ext cx="335815" cy="373922"/>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54" name="AutoShape 106"/>
          <p:cNvCxnSpPr>
            <a:cxnSpLocks noChangeShapeType="1"/>
            <a:stCxn id="49242" idx="0"/>
            <a:endCxn id="49241" idx="4"/>
          </p:cNvCxnSpPr>
          <p:nvPr/>
        </p:nvCxnSpPr>
        <p:spPr bwMode="auto">
          <a:xfrm flipH="1" flipV="1">
            <a:off x="6286800" y="3336715"/>
            <a:ext cx="114320" cy="37154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55" name="AutoShape 107"/>
          <p:cNvCxnSpPr>
            <a:cxnSpLocks noChangeShapeType="1"/>
            <a:stCxn id="49241" idx="7"/>
            <a:endCxn id="49238" idx="3"/>
          </p:cNvCxnSpPr>
          <p:nvPr/>
        </p:nvCxnSpPr>
        <p:spPr bwMode="auto">
          <a:xfrm flipV="1">
            <a:off x="6347533" y="2874672"/>
            <a:ext cx="307235" cy="281037"/>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256" name="Text Box 108"/>
          <p:cNvSpPr txBox="1">
            <a:spLocks noChangeArrowheads="1"/>
          </p:cNvSpPr>
          <p:nvPr/>
        </p:nvSpPr>
        <p:spPr bwMode="auto">
          <a:xfrm>
            <a:off x="6043870" y="4065505"/>
            <a:ext cx="1621915" cy="5067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900"/>
              <a:t>After E,H and I have received of A’s Broadcast</a:t>
            </a:r>
            <a:endParaRPr lang="en-US" sz="900"/>
          </a:p>
        </p:txBody>
      </p:sp>
      <p:sp>
        <p:nvSpPr>
          <p:cNvPr id="49257" name="Line 109"/>
          <p:cNvSpPr>
            <a:spLocks noChangeShapeType="1"/>
          </p:cNvSpPr>
          <p:nvPr/>
        </p:nvSpPr>
        <p:spPr bwMode="auto">
          <a:xfrm flipH="1" flipV="1">
            <a:off x="6751225" y="2243530"/>
            <a:ext cx="221495" cy="92885"/>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49258" name="Line 110"/>
          <p:cNvSpPr>
            <a:spLocks noChangeShapeType="1"/>
          </p:cNvSpPr>
          <p:nvPr/>
        </p:nvSpPr>
        <p:spPr bwMode="auto">
          <a:xfrm flipH="1" flipV="1">
            <a:off x="6565455" y="2450735"/>
            <a:ext cx="78595" cy="221495"/>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49259" name="Line 111"/>
          <p:cNvSpPr>
            <a:spLocks noChangeShapeType="1"/>
          </p:cNvSpPr>
          <p:nvPr/>
        </p:nvSpPr>
        <p:spPr bwMode="auto">
          <a:xfrm flipV="1">
            <a:off x="6308235" y="2858000"/>
            <a:ext cx="235785" cy="228640"/>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49260" name="Line 112"/>
          <p:cNvSpPr>
            <a:spLocks noChangeShapeType="1"/>
          </p:cNvSpPr>
          <p:nvPr/>
        </p:nvSpPr>
        <p:spPr bwMode="auto">
          <a:xfrm flipH="1" flipV="1">
            <a:off x="6786950" y="2922305"/>
            <a:ext cx="107175" cy="207205"/>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49261" name="Line 113"/>
          <p:cNvSpPr>
            <a:spLocks noChangeShapeType="1"/>
          </p:cNvSpPr>
          <p:nvPr/>
        </p:nvSpPr>
        <p:spPr bwMode="auto">
          <a:xfrm flipH="1" flipV="1">
            <a:off x="7194215" y="2386430"/>
            <a:ext cx="200060" cy="35725"/>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49262" name="Line 114"/>
          <p:cNvSpPr>
            <a:spLocks noChangeShapeType="1"/>
          </p:cNvSpPr>
          <p:nvPr/>
        </p:nvSpPr>
        <p:spPr bwMode="auto">
          <a:xfrm flipH="1" flipV="1">
            <a:off x="6243930" y="3401020"/>
            <a:ext cx="100030" cy="285800"/>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49263" name="Line 115"/>
          <p:cNvSpPr>
            <a:spLocks noChangeShapeType="1"/>
          </p:cNvSpPr>
          <p:nvPr/>
        </p:nvSpPr>
        <p:spPr bwMode="auto">
          <a:xfrm flipH="1" flipV="1">
            <a:off x="6979865" y="3386730"/>
            <a:ext cx="150045" cy="307235"/>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49264" name="Line 116"/>
          <p:cNvSpPr>
            <a:spLocks noChangeShapeType="1"/>
          </p:cNvSpPr>
          <p:nvPr/>
        </p:nvSpPr>
        <p:spPr bwMode="auto">
          <a:xfrm flipV="1">
            <a:off x="7537175" y="2622215"/>
            <a:ext cx="14290" cy="300090"/>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49265" name="Line 117"/>
          <p:cNvSpPr>
            <a:spLocks noChangeShapeType="1"/>
          </p:cNvSpPr>
          <p:nvPr/>
        </p:nvSpPr>
        <p:spPr bwMode="auto">
          <a:xfrm flipV="1">
            <a:off x="5165035" y="2529330"/>
            <a:ext cx="171480" cy="150045"/>
          </a:xfrm>
          <a:prstGeom prst="line">
            <a:avLst/>
          </a:prstGeom>
          <a:noFill/>
          <a:ln w="3175">
            <a:solidFill>
              <a:schemeClr val="hlink"/>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49266" name="Line 118"/>
          <p:cNvSpPr>
            <a:spLocks noChangeShapeType="1"/>
          </p:cNvSpPr>
          <p:nvPr/>
        </p:nvSpPr>
        <p:spPr bwMode="auto">
          <a:xfrm flipV="1">
            <a:off x="6461853" y="3358150"/>
            <a:ext cx="246502" cy="285800"/>
          </a:xfrm>
          <a:prstGeom prst="line">
            <a:avLst/>
          </a:prstGeom>
          <a:noFill/>
          <a:ln w="3175">
            <a:solidFill>
              <a:schemeClr val="hlink"/>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cxnSp>
        <p:nvCxnSpPr>
          <p:cNvPr id="49267" name="AutoShape 120"/>
          <p:cNvCxnSpPr>
            <a:cxnSpLocks noChangeShapeType="1"/>
            <a:stCxn id="49164" idx="6"/>
            <a:endCxn id="49165" idx="3"/>
          </p:cNvCxnSpPr>
          <p:nvPr/>
        </p:nvCxnSpPr>
        <p:spPr bwMode="auto">
          <a:xfrm flipV="1">
            <a:off x="2299890" y="3146182"/>
            <a:ext cx="482288" cy="15838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68" name="AutoShape 121"/>
          <p:cNvCxnSpPr>
            <a:cxnSpLocks noChangeShapeType="1"/>
            <a:stCxn id="49188" idx="6"/>
            <a:endCxn id="49189" idx="3"/>
          </p:cNvCxnSpPr>
          <p:nvPr/>
        </p:nvCxnSpPr>
        <p:spPr bwMode="auto">
          <a:xfrm flipV="1">
            <a:off x="3800340" y="3131892"/>
            <a:ext cx="482288" cy="15838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69" name="AutoShape 122"/>
          <p:cNvCxnSpPr>
            <a:cxnSpLocks noChangeShapeType="1"/>
            <a:stCxn id="49212" idx="6"/>
            <a:endCxn id="49213" idx="3"/>
          </p:cNvCxnSpPr>
          <p:nvPr/>
        </p:nvCxnSpPr>
        <p:spPr bwMode="auto">
          <a:xfrm flipV="1">
            <a:off x="5350805" y="3146182"/>
            <a:ext cx="482288" cy="15838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270" name="AutoShape 123"/>
          <p:cNvCxnSpPr>
            <a:cxnSpLocks noChangeShapeType="1"/>
            <a:stCxn id="49239" idx="6"/>
            <a:endCxn id="49240" idx="3"/>
          </p:cNvCxnSpPr>
          <p:nvPr/>
        </p:nvCxnSpPr>
        <p:spPr bwMode="auto">
          <a:xfrm flipV="1">
            <a:off x="6958430" y="3124747"/>
            <a:ext cx="482288" cy="15838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smtClean="0">
                <a:latin typeface="Arial" panose="020B0604020202020204" pitchFamily="34" charset="0"/>
                <a:cs typeface="Arial" panose="020B0604020202020204" pitchFamily="34" charset="0"/>
              </a:rPr>
              <a:t>Implementation of </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Connection-Oriented Service</a:t>
            </a:r>
            <a:endParaRPr lang="en-US" smtClean="0">
              <a:latin typeface="Arial" panose="020B0604020202020204" pitchFamily="34" charset="0"/>
              <a:cs typeface="Arial" panose="020B0604020202020204" pitchFamily="34" charset="0"/>
            </a:endParaRPr>
          </a:p>
        </p:txBody>
      </p:sp>
      <p:sp>
        <p:nvSpPr>
          <p:cNvPr id="11267" name="Content Placeholder 2"/>
          <p:cNvSpPr>
            <a:spLocks noGrp="1"/>
          </p:cNvSpPr>
          <p:nvPr>
            <p:ph idx="1"/>
          </p:nvPr>
        </p:nvSpPr>
        <p:spPr>
          <a:xfrm>
            <a:off x="1142400" y="4115520"/>
            <a:ext cx="6859200" cy="473952"/>
          </a:xfrm>
        </p:spPr>
        <p:txBody>
          <a:bodyPr/>
          <a:lstStyle/>
          <a:p>
            <a:pPr algn="ctr">
              <a:buFontTx/>
              <a:buNone/>
            </a:pPr>
            <a:r>
              <a:rPr lang="en-US" dirty="0" smtClean="0">
                <a:latin typeface="Arial" panose="020B0604020202020204" pitchFamily="34" charset="0"/>
                <a:cs typeface="Arial" panose="020B0604020202020204" pitchFamily="34" charset="0"/>
              </a:rPr>
              <a:t>Routing within a virtual-circuit network</a:t>
            </a:r>
            <a:endParaRPr lang="en-US" dirty="0" smtClean="0">
              <a:latin typeface="Arial" panose="020B0604020202020204" pitchFamily="34" charset="0"/>
              <a:cs typeface="Arial" panose="020B0604020202020204" pitchFamily="34" charset="0"/>
            </a:endParaRPr>
          </a:p>
        </p:txBody>
      </p:sp>
      <p:pic>
        <p:nvPicPr>
          <p:cNvPr id="1126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97268" y="1286100"/>
            <a:ext cx="6351905" cy="1800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Box 4"/>
          <p:cNvSpPr txBox="1">
            <a:spLocks noChangeArrowheads="1"/>
          </p:cNvSpPr>
          <p:nvPr/>
        </p:nvSpPr>
        <p:spPr bwMode="auto">
          <a:xfrm>
            <a:off x="4857800" y="1312298"/>
            <a:ext cx="1943440" cy="252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050" dirty="0"/>
              <a:t>ISP’s equipment</a:t>
            </a:r>
            <a:endParaRPr lang="en-US" sz="1050" dirty="0"/>
          </a:p>
        </p:txBody>
      </p:sp>
      <p:pic>
        <p:nvPicPr>
          <p:cNvPr id="1127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676" y="3346242"/>
            <a:ext cx="4272710" cy="68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Box 7"/>
          <p:cNvSpPr txBox="1">
            <a:spLocks noChangeArrowheads="1"/>
          </p:cNvSpPr>
          <p:nvPr/>
        </p:nvSpPr>
        <p:spPr bwMode="auto">
          <a:xfrm>
            <a:off x="2734545" y="3086640"/>
            <a:ext cx="4229840" cy="241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975"/>
              <a:t>A’s table                             C’s Table                          E’s Table</a:t>
            </a:r>
            <a:endParaRPr lang="en-US" sz="975"/>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E592FF8E-6DA2-4C5A-A8CC-1ADC0D61D389}" type="datetime4">
              <a:rPr lang="en-US" sz="900"/>
            </a:fld>
            <a:endParaRPr lang="en-US" sz="900"/>
          </a:p>
        </p:txBody>
      </p:sp>
      <p:sp>
        <p:nvSpPr>
          <p:cNvPr id="50179"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50180"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7192E224-6232-4E31-A020-974404FA6492}" type="slidenum">
              <a:rPr lang="en-US" sz="900"/>
            </a:fld>
            <a:endParaRPr lang="en-US" sz="900"/>
          </a:p>
        </p:txBody>
      </p:sp>
      <p:sp>
        <p:nvSpPr>
          <p:cNvPr id="50181" name="Rectangle 2"/>
          <p:cNvSpPr>
            <a:spLocks noGrp="1" noChangeArrowheads="1"/>
          </p:cNvSpPr>
          <p:nvPr>
            <p:ph type="title"/>
          </p:nvPr>
        </p:nvSpPr>
        <p:spPr/>
        <p:txBody>
          <a:bodyPr/>
          <a:lstStyle/>
          <a:p>
            <a:pPr eaLnBrk="1" hangingPunct="1"/>
            <a:r>
              <a:rPr lang="en-US" smtClean="0"/>
              <a:t>AODV Algorithm</a:t>
            </a:r>
            <a:endParaRPr lang="en-US" smtClean="0"/>
          </a:p>
        </p:txBody>
      </p:sp>
      <p:sp>
        <p:nvSpPr>
          <p:cNvPr id="50182" name="Rectangle 3"/>
          <p:cNvSpPr>
            <a:spLocks noGrp="1" noChangeArrowheads="1"/>
          </p:cNvSpPr>
          <p:nvPr>
            <p:ph type="body" idx="1"/>
          </p:nvPr>
        </p:nvSpPr>
        <p:spPr/>
        <p:txBody>
          <a:bodyPr/>
          <a:lstStyle/>
          <a:p>
            <a:pPr eaLnBrk="1" hangingPunct="1">
              <a:lnSpc>
                <a:spcPct val="80000"/>
              </a:lnSpc>
            </a:pPr>
            <a:r>
              <a:rPr lang="en-US" sz="1425" smtClean="0"/>
              <a:t>Scenario: A wants to send a packet to node I.</a:t>
            </a:r>
            <a:endParaRPr lang="en-US" sz="1425" smtClean="0"/>
          </a:p>
          <a:p>
            <a:pPr eaLnBrk="1" hangingPunct="1">
              <a:lnSpc>
                <a:spcPct val="80000"/>
              </a:lnSpc>
            </a:pPr>
            <a:endParaRPr lang="en-US" sz="1425" smtClean="0"/>
          </a:p>
          <a:p>
            <a:pPr eaLnBrk="1" hangingPunct="1">
              <a:lnSpc>
                <a:spcPct val="80000"/>
              </a:lnSpc>
            </a:pPr>
            <a:r>
              <a:rPr lang="en-US" sz="1425" smtClean="0"/>
              <a:t>AODV algorithm maintains a table at each node keyed by destination giving information about that destination including which neighboring node to send packets to in order to reach the destination.</a:t>
            </a:r>
            <a:endParaRPr lang="en-US" sz="1425" smtClean="0"/>
          </a:p>
          <a:p>
            <a:pPr eaLnBrk="1" hangingPunct="1">
              <a:lnSpc>
                <a:spcPct val="80000"/>
              </a:lnSpc>
            </a:pPr>
            <a:endParaRPr lang="en-US" sz="1425" smtClean="0"/>
          </a:p>
          <a:p>
            <a:pPr eaLnBrk="1" hangingPunct="1">
              <a:lnSpc>
                <a:spcPct val="80000"/>
              </a:lnSpc>
            </a:pPr>
            <a:r>
              <a:rPr lang="en-US" sz="1425" smtClean="0"/>
              <a:t>Suppose node A can not find the information about destination node I. Thus it needs to discover a route to node I.</a:t>
            </a:r>
            <a:endParaRPr lang="en-US" sz="1425" smtClean="0"/>
          </a:p>
          <a:p>
            <a:pPr eaLnBrk="1" hangingPunct="1">
              <a:lnSpc>
                <a:spcPct val="80000"/>
              </a:lnSpc>
            </a:pPr>
            <a:endParaRPr lang="en-US" sz="1425" smtClean="0"/>
          </a:p>
          <a:p>
            <a:pPr eaLnBrk="1" hangingPunct="1">
              <a:lnSpc>
                <a:spcPct val="80000"/>
              </a:lnSpc>
            </a:pPr>
            <a:r>
              <a:rPr lang="en-US" sz="1425" smtClean="0"/>
              <a:t>Algorithm Details.</a:t>
            </a:r>
            <a:endParaRPr lang="en-US" sz="1425" smtClean="0"/>
          </a:p>
          <a:p>
            <a:pPr lvl="1" eaLnBrk="1" hangingPunct="1">
              <a:lnSpc>
                <a:spcPct val="80000"/>
              </a:lnSpc>
              <a:buFont typeface="Wingdings" panose="05000000000000000000" pitchFamily="2" charset="2"/>
              <a:buNone/>
            </a:pPr>
            <a:endParaRPr lang="en-US" sz="1425"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4399696A-FAC3-4449-A3F8-E159054AD55B}" type="datetime4">
              <a:rPr lang="en-US" sz="900"/>
            </a:fld>
            <a:endParaRPr lang="en-US" sz="900"/>
          </a:p>
        </p:txBody>
      </p:sp>
      <p:sp>
        <p:nvSpPr>
          <p:cNvPr id="51203"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51204"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2AE73607-8524-46CB-9E67-BE7C37C9AAD5}" type="slidenum">
              <a:rPr lang="en-US" sz="900"/>
            </a:fld>
            <a:endParaRPr lang="en-US" sz="900"/>
          </a:p>
        </p:txBody>
      </p:sp>
      <p:sp>
        <p:nvSpPr>
          <p:cNvPr id="51205" name="Rectangle 2"/>
          <p:cNvSpPr>
            <a:spLocks noGrp="1" noChangeArrowheads="1"/>
          </p:cNvSpPr>
          <p:nvPr>
            <p:ph type="title"/>
          </p:nvPr>
        </p:nvSpPr>
        <p:spPr/>
        <p:txBody>
          <a:bodyPr/>
          <a:lstStyle/>
          <a:p>
            <a:pPr eaLnBrk="1" hangingPunct="1"/>
            <a:r>
              <a:rPr lang="en-US" smtClean="0"/>
              <a:t>AODV Algorithm (cont)</a:t>
            </a:r>
            <a:endParaRPr lang="en-US" smtClean="0"/>
          </a:p>
        </p:txBody>
      </p:sp>
      <p:sp>
        <p:nvSpPr>
          <p:cNvPr id="51206" name="Rectangle 3"/>
          <p:cNvSpPr>
            <a:spLocks noGrp="1" noChangeArrowheads="1"/>
          </p:cNvSpPr>
          <p:nvPr>
            <p:ph type="body" idx="1"/>
          </p:nvPr>
        </p:nvSpPr>
        <p:spPr/>
        <p:txBody>
          <a:bodyPr/>
          <a:lstStyle/>
          <a:p>
            <a:pPr eaLnBrk="1" hangingPunct="1">
              <a:lnSpc>
                <a:spcPct val="80000"/>
              </a:lnSpc>
            </a:pPr>
            <a:r>
              <a:rPr lang="en-US" sz="1200" smtClean="0"/>
              <a:t>To locate an unknown node (I), source node A constructs a special </a:t>
            </a:r>
            <a:r>
              <a:rPr lang="en-US" sz="1200" b="1" i="1" smtClean="0">
                <a:solidFill>
                  <a:schemeClr val="accent2"/>
                </a:solidFill>
              </a:rPr>
              <a:t>ROUTE REQUEST</a:t>
            </a:r>
            <a:r>
              <a:rPr lang="en-US" sz="1200" smtClean="0"/>
              <a:t> packet and broadcasts it.</a:t>
            </a:r>
            <a:endParaRPr lang="en-US" sz="1200" smtClean="0"/>
          </a:p>
          <a:p>
            <a:pPr eaLnBrk="1" hangingPunct="1">
              <a:lnSpc>
                <a:spcPct val="80000"/>
              </a:lnSpc>
            </a:pPr>
            <a:r>
              <a:rPr lang="en-US" sz="1200" smtClean="0"/>
              <a:t>The packed reaches A’s neighboring nodes B and D. B and D at this time are directly communicating with A (as opposed to F for example).</a:t>
            </a:r>
            <a:endParaRPr lang="en-US" sz="1200" smtClean="0"/>
          </a:p>
          <a:p>
            <a:pPr eaLnBrk="1" hangingPunct="1">
              <a:lnSpc>
                <a:spcPct val="80000"/>
              </a:lnSpc>
            </a:pPr>
            <a:r>
              <a:rPr lang="en-US" sz="1200" smtClean="0"/>
              <a:t>Format of ROUTE REQUEST PACKET:</a:t>
            </a:r>
            <a:endParaRPr lang="en-US" sz="1200" smtClean="0"/>
          </a:p>
          <a:p>
            <a:pPr eaLnBrk="1" hangingPunct="1">
              <a:lnSpc>
                <a:spcPct val="80000"/>
              </a:lnSpc>
            </a:pPr>
            <a:endParaRPr lang="en-US" sz="1200" smtClean="0"/>
          </a:p>
          <a:p>
            <a:pPr eaLnBrk="1" hangingPunct="1">
              <a:lnSpc>
                <a:spcPct val="80000"/>
              </a:lnSpc>
            </a:pPr>
            <a:endParaRPr lang="en-US" sz="1200" smtClean="0"/>
          </a:p>
          <a:p>
            <a:pPr eaLnBrk="1" hangingPunct="1">
              <a:lnSpc>
                <a:spcPct val="80000"/>
              </a:lnSpc>
            </a:pPr>
            <a:endParaRPr lang="en-US" sz="1200" smtClean="0"/>
          </a:p>
          <a:p>
            <a:pPr lvl="1" eaLnBrk="1" hangingPunct="1">
              <a:lnSpc>
                <a:spcPct val="80000"/>
              </a:lnSpc>
            </a:pPr>
            <a:r>
              <a:rPr lang="en-US" sz="1050" smtClean="0"/>
              <a:t>Source and Destinations Address (typically IP address).</a:t>
            </a:r>
            <a:endParaRPr lang="en-US" sz="1050" smtClean="0"/>
          </a:p>
          <a:p>
            <a:pPr lvl="1" eaLnBrk="1" hangingPunct="1">
              <a:lnSpc>
                <a:spcPct val="80000"/>
              </a:lnSpc>
            </a:pPr>
            <a:r>
              <a:rPr lang="en-US" sz="1050" smtClean="0"/>
              <a:t>Request ID – local counter maintained separately by each node and incremented each time a ROUTE REQUEST is broadcast.</a:t>
            </a:r>
            <a:endParaRPr lang="en-US" sz="1050" smtClean="0"/>
          </a:p>
          <a:p>
            <a:pPr lvl="1" eaLnBrk="1" hangingPunct="1">
              <a:lnSpc>
                <a:spcPct val="80000"/>
              </a:lnSpc>
            </a:pPr>
            <a:r>
              <a:rPr lang="en-US" sz="1050" smtClean="0"/>
              <a:t>Source Address and Request ID uniquely identify the ROUTE REQUEST packet. This allow nodes to discard any duplicate packets they may receive.</a:t>
            </a:r>
            <a:endParaRPr lang="en-US" sz="1050" smtClean="0"/>
          </a:p>
          <a:p>
            <a:pPr lvl="1" eaLnBrk="1" hangingPunct="1">
              <a:lnSpc>
                <a:spcPct val="80000"/>
              </a:lnSpc>
            </a:pPr>
            <a:r>
              <a:rPr lang="en-US" sz="1050" smtClean="0"/>
              <a:t>Sequence Counters – Each node also maintains a second sequence counter incremented whenever a ROUTE REQUEST is sent (or a reply to someone's else’s ROUTE REQUEST) . It is used to tell new routes form old routes.</a:t>
            </a:r>
            <a:endParaRPr lang="en-US" sz="1050" smtClean="0"/>
          </a:p>
          <a:p>
            <a:pPr lvl="1" eaLnBrk="1" hangingPunct="1">
              <a:lnSpc>
                <a:spcPct val="80000"/>
              </a:lnSpc>
            </a:pPr>
            <a:r>
              <a:rPr lang="en-US" sz="1050" smtClean="0"/>
              <a:t>Hop Count – keeps track of how many hops the packet has made.</a:t>
            </a:r>
            <a:endParaRPr lang="en-US" sz="1050" smtClean="0"/>
          </a:p>
          <a:p>
            <a:pPr eaLnBrk="1" hangingPunct="1">
              <a:lnSpc>
                <a:spcPct val="80000"/>
              </a:lnSpc>
              <a:buFont typeface="Wingdings" panose="05000000000000000000" pitchFamily="2" charset="2"/>
              <a:buNone/>
            </a:pPr>
            <a:endParaRPr lang="en-US" sz="1200" smtClean="0"/>
          </a:p>
          <a:p>
            <a:pPr eaLnBrk="1" hangingPunct="1">
              <a:lnSpc>
                <a:spcPct val="80000"/>
              </a:lnSpc>
            </a:pPr>
            <a:endParaRPr lang="en-US" sz="1350" smtClean="0"/>
          </a:p>
        </p:txBody>
      </p:sp>
      <p:grpSp>
        <p:nvGrpSpPr>
          <p:cNvPr id="51207" name="Group 4"/>
          <p:cNvGrpSpPr/>
          <p:nvPr/>
        </p:nvGrpSpPr>
        <p:grpSpPr bwMode="auto">
          <a:xfrm>
            <a:off x="2117693" y="2285209"/>
            <a:ext cx="4551365" cy="507295"/>
            <a:chOff x="1026" y="3168"/>
            <a:chExt cx="3822" cy="426"/>
          </a:xfrm>
        </p:grpSpPr>
        <p:sp>
          <p:nvSpPr>
            <p:cNvPr id="51208" name="Text Box 5"/>
            <p:cNvSpPr txBox="1">
              <a:spLocks noChangeArrowheads="1"/>
            </p:cNvSpPr>
            <p:nvPr/>
          </p:nvSpPr>
          <p:spPr bwMode="auto">
            <a:xfrm>
              <a:off x="1026" y="3168"/>
              <a:ext cx="510" cy="426"/>
            </a:xfrm>
            <a:prstGeom prst="rect">
              <a:avLst/>
            </a:prstGeom>
            <a:noFill/>
            <a:ln w="3175" algn="ctr">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900"/>
                <a:t>Source Address</a:t>
              </a:r>
              <a:endParaRPr lang="en-US" sz="900"/>
            </a:p>
          </p:txBody>
        </p:sp>
        <p:sp>
          <p:nvSpPr>
            <p:cNvPr id="51209" name="Text Box 6"/>
            <p:cNvSpPr txBox="1">
              <a:spLocks noChangeArrowheads="1"/>
            </p:cNvSpPr>
            <p:nvPr/>
          </p:nvSpPr>
          <p:spPr bwMode="auto">
            <a:xfrm>
              <a:off x="1536" y="3168"/>
              <a:ext cx="510" cy="309"/>
            </a:xfrm>
            <a:prstGeom prst="rect">
              <a:avLst/>
            </a:prstGeom>
            <a:noFill/>
            <a:ln w="3175" algn="ctr">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900"/>
                <a:t>Request ID</a:t>
              </a:r>
              <a:endParaRPr lang="en-US" sz="900"/>
            </a:p>
          </p:txBody>
        </p:sp>
        <p:sp>
          <p:nvSpPr>
            <p:cNvPr id="51210" name="Text Box 7"/>
            <p:cNvSpPr txBox="1">
              <a:spLocks noChangeArrowheads="1"/>
            </p:cNvSpPr>
            <p:nvPr/>
          </p:nvSpPr>
          <p:spPr bwMode="auto">
            <a:xfrm>
              <a:off x="2046" y="3168"/>
              <a:ext cx="684" cy="309"/>
            </a:xfrm>
            <a:prstGeom prst="rect">
              <a:avLst/>
            </a:prstGeom>
            <a:noFill/>
            <a:ln w="3175" algn="ctr">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900"/>
                <a:t>Destination Address</a:t>
              </a:r>
              <a:endParaRPr lang="en-US" sz="900"/>
            </a:p>
          </p:txBody>
        </p:sp>
        <p:sp>
          <p:nvSpPr>
            <p:cNvPr id="51211" name="Text Box 8"/>
            <p:cNvSpPr txBox="1">
              <a:spLocks noChangeArrowheads="1"/>
            </p:cNvSpPr>
            <p:nvPr/>
          </p:nvSpPr>
          <p:spPr bwMode="auto">
            <a:xfrm>
              <a:off x="2730" y="3168"/>
              <a:ext cx="774" cy="309"/>
            </a:xfrm>
            <a:prstGeom prst="rect">
              <a:avLst/>
            </a:prstGeom>
            <a:noFill/>
            <a:ln w="3175" algn="ctr">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900"/>
                <a:t>Source Sequence #</a:t>
              </a:r>
              <a:endParaRPr lang="en-US" sz="900"/>
            </a:p>
          </p:txBody>
        </p:sp>
        <p:sp>
          <p:nvSpPr>
            <p:cNvPr id="51212" name="Text Box 9"/>
            <p:cNvSpPr txBox="1">
              <a:spLocks noChangeArrowheads="1"/>
            </p:cNvSpPr>
            <p:nvPr/>
          </p:nvSpPr>
          <p:spPr bwMode="auto">
            <a:xfrm>
              <a:off x="3504" y="3168"/>
              <a:ext cx="774" cy="309"/>
            </a:xfrm>
            <a:prstGeom prst="rect">
              <a:avLst/>
            </a:prstGeom>
            <a:noFill/>
            <a:ln w="3175" algn="ctr">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900"/>
                <a:t>Destination Sequence #</a:t>
              </a:r>
              <a:endParaRPr lang="en-US" sz="900"/>
            </a:p>
          </p:txBody>
        </p:sp>
        <p:sp>
          <p:nvSpPr>
            <p:cNvPr id="51213" name="Text Box 10"/>
            <p:cNvSpPr txBox="1">
              <a:spLocks noChangeArrowheads="1"/>
            </p:cNvSpPr>
            <p:nvPr/>
          </p:nvSpPr>
          <p:spPr bwMode="auto">
            <a:xfrm>
              <a:off x="4278" y="3168"/>
              <a:ext cx="570" cy="309"/>
            </a:xfrm>
            <a:prstGeom prst="rect">
              <a:avLst/>
            </a:prstGeom>
            <a:noFill/>
            <a:ln w="3175" algn="ctr">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900"/>
                <a:t>Hop Count</a:t>
              </a:r>
              <a:endParaRPr lang="en-US" sz="900"/>
            </a:p>
          </p:txBody>
        </p: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4"/>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1264764C-375A-4E6B-9A0C-8A7077EEEFF8}" type="datetime4">
              <a:rPr lang="en-US" sz="900"/>
            </a:fld>
            <a:endParaRPr lang="en-US" sz="900"/>
          </a:p>
        </p:txBody>
      </p:sp>
      <p:sp>
        <p:nvSpPr>
          <p:cNvPr id="52227" name="Footer Placeholder 5"/>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52228" name="Slide Number Placeholder 6"/>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B9426D5D-C22A-4421-9777-086091AF845E}" type="slidenum">
              <a:rPr lang="en-US" sz="900"/>
            </a:fld>
            <a:endParaRPr lang="en-US" sz="900"/>
          </a:p>
        </p:txBody>
      </p:sp>
      <p:sp>
        <p:nvSpPr>
          <p:cNvPr id="52229" name="Rectangle 2"/>
          <p:cNvSpPr>
            <a:spLocks noGrp="1" noChangeArrowheads="1"/>
          </p:cNvSpPr>
          <p:nvPr>
            <p:ph type="title"/>
          </p:nvPr>
        </p:nvSpPr>
        <p:spPr/>
        <p:txBody>
          <a:bodyPr/>
          <a:lstStyle/>
          <a:p>
            <a:pPr eaLnBrk="1" hangingPunct="1"/>
            <a:r>
              <a:rPr lang="en-US" sz="2550" smtClean="0"/>
              <a:t>AODV Processing on a node (cont)</a:t>
            </a:r>
            <a:endParaRPr lang="en-US" sz="2550" smtClean="0"/>
          </a:p>
        </p:txBody>
      </p:sp>
      <p:sp>
        <p:nvSpPr>
          <p:cNvPr id="52230" name="Rectangle 3"/>
          <p:cNvSpPr>
            <a:spLocks noGrp="1" noChangeArrowheads="1"/>
          </p:cNvSpPr>
          <p:nvPr>
            <p:ph type="body" sz="half" idx="1"/>
          </p:nvPr>
        </p:nvSpPr>
        <p:spPr>
          <a:xfrm>
            <a:off x="1567528" y="1314680"/>
            <a:ext cx="3718972" cy="3200960"/>
          </a:xfrm>
        </p:spPr>
        <p:txBody>
          <a:bodyPr/>
          <a:lstStyle/>
          <a:p>
            <a:pPr marL="571500" indent="-571500" eaLnBrk="1" hangingPunct="1">
              <a:lnSpc>
                <a:spcPct val="80000"/>
              </a:lnSpc>
            </a:pPr>
            <a:r>
              <a:rPr lang="en-US" sz="1050" dirty="0" smtClean="0"/>
              <a:t>When ROUTE REQUEST packet arrives at a node (B &amp; D in this case), it is processed in the following steps:</a:t>
            </a:r>
            <a:endParaRPr lang="en-US" sz="1050" dirty="0" smtClean="0"/>
          </a:p>
          <a:p>
            <a:pPr marL="571500" indent="-571500" eaLnBrk="1" hangingPunct="1">
              <a:lnSpc>
                <a:spcPct val="80000"/>
              </a:lnSpc>
              <a:buFont typeface="Wingdings" panose="05000000000000000000" pitchFamily="2" charset="2"/>
              <a:buNone/>
            </a:pPr>
            <a:endParaRPr lang="en-US" sz="1050" dirty="0" smtClean="0"/>
          </a:p>
          <a:p>
            <a:pPr marL="967105" lvl="1" indent="-495300" eaLnBrk="1" hangingPunct="1">
              <a:lnSpc>
                <a:spcPct val="80000"/>
              </a:lnSpc>
              <a:buFont typeface="Wingdings" panose="05000000000000000000" pitchFamily="2" charset="2"/>
              <a:buAutoNum type="arabicPeriod"/>
            </a:pPr>
            <a:r>
              <a:rPr lang="en-US" sz="1050" dirty="0" smtClean="0"/>
              <a:t>The Source Address, Request ID pair is looked up in local history table to see if this request has already been seen and processed. </a:t>
            </a:r>
            <a:endParaRPr lang="en-US" sz="1050" dirty="0" smtClean="0"/>
          </a:p>
          <a:p>
            <a:pPr marL="1348105" lvl="2" indent="-438150" eaLnBrk="1" hangingPunct="1">
              <a:lnSpc>
                <a:spcPct val="80000"/>
              </a:lnSpc>
              <a:buFont typeface="Wingdings" panose="05000000000000000000" pitchFamily="2" charset="2"/>
              <a:buChar char="n"/>
            </a:pPr>
            <a:r>
              <a:rPr lang="en-US" sz="790" dirty="0" smtClean="0"/>
              <a:t>If duplicate – it is disregarded</a:t>
            </a:r>
            <a:endParaRPr lang="en-US" sz="790" dirty="0" smtClean="0"/>
          </a:p>
          <a:p>
            <a:pPr marL="1348105" lvl="2" indent="-438150" eaLnBrk="1" hangingPunct="1">
              <a:lnSpc>
                <a:spcPct val="80000"/>
              </a:lnSpc>
              <a:buFont typeface="Wingdings" panose="05000000000000000000" pitchFamily="2" charset="2"/>
              <a:buChar char="n"/>
            </a:pPr>
            <a:r>
              <a:rPr lang="en-US" sz="790" dirty="0" smtClean="0"/>
              <a:t>If not duplicate – pair is entered in history table.</a:t>
            </a:r>
            <a:endParaRPr lang="en-US" sz="790" dirty="0" smtClean="0"/>
          </a:p>
          <a:p>
            <a:pPr marL="1348105" lvl="2" indent="-438150" eaLnBrk="1" hangingPunct="1">
              <a:lnSpc>
                <a:spcPct val="80000"/>
              </a:lnSpc>
              <a:buFont typeface="Wingdings" panose="05000000000000000000" pitchFamily="2" charset="2"/>
              <a:buChar char="n"/>
            </a:pPr>
            <a:endParaRPr lang="en-US" sz="790" dirty="0" smtClean="0"/>
          </a:p>
          <a:p>
            <a:pPr marL="967105" lvl="1" indent="-495300" eaLnBrk="1" hangingPunct="1">
              <a:lnSpc>
                <a:spcPct val="80000"/>
              </a:lnSpc>
              <a:buFont typeface="Wingdings" panose="05000000000000000000" pitchFamily="2" charset="2"/>
              <a:buAutoNum type="arabicPeriod"/>
            </a:pPr>
            <a:r>
              <a:rPr lang="en-US" sz="1050" dirty="0" smtClean="0"/>
              <a:t>The receiver node looks up the destination in its route table. </a:t>
            </a:r>
            <a:br>
              <a:rPr lang="en-US" sz="1050" dirty="0" smtClean="0"/>
            </a:br>
            <a:r>
              <a:rPr lang="en-US" sz="1050" dirty="0" smtClean="0"/>
              <a:t>If a fresh route to the destination is know, a ROUTE REPLY packet is sent back to the source informing it how to get to the destination. Fresh means that the </a:t>
            </a:r>
            <a:r>
              <a:rPr lang="en-US" sz="1050" b="1" i="1" dirty="0" smtClean="0">
                <a:solidFill>
                  <a:schemeClr val="accent2"/>
                </a:solidFill>
              </a:rPr>
              <a:t>Destination sequence number</a:t>
            </a:r>
            <a:r>
              <a:rPr lang="en-US" sz="1050" dirty="0" smtClean="0"/>
              <a:t> stored in the routing table is greater than or equal to the </a:t>
            </a:r>
            <a:r>
              <a:rPr lang="en-US" sz="1050" b="1" i="1" dirty="0" smtClean="0">
                <a:solidFill>
                  <a:schemeClr val="accent2"/>
                </a:solidFill>
              </a:rPr>
              <a:t>Destination sequence number</a:t>
            </a:r>
            <a:r>
              <a:rPr lang="en-US" sz="1050" dirty="0" smtClean="0"/>
              <a:t> in the ROUTE REQUEST packet. If it is less, the stored route is older than the previous route the source had for the destination thus next step 3 is executed.</a:t>
            </a:r>
            <a:endParaRPr lang="en-US" sz="1050" dirty="0" smtClean="0"/>
          </a:p>
        </p:txBody>
      </p:sp>
      <p:sp>
        <p:nvSpPr>
          <p:cNvPr id="52232" name="Oval 5"/>
          <p:cNvSpPr>
            <a:spLocks noChangeArrowheads="1"/>
          </p:cNvSpPr>
          <p:nvPr/>
        </p:nvSpPr>
        <p:spPr bwMode="auto">
          <a:xfrm>
            <a:off x="6115320" y="1871990"/>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A</a:t>
            </a:r>
            <a:endParaRPr lang="en-US" sz="100"/>
          </a:p>
        </p:txBody>
      </p:sp>
      <p:sp>
        <p:nvSpPr>
          <p:cNvPr id="52233" name="Oval 6"/>
          <p:cNvSpPr>
            <a:spLocks noChangeArrowheads="1"/>
          </p:cNvSpPr>
          <p:nvPr/>
        </p:nvSpPr>
        <p:spPr bwMode="auto">
          <a:xfrm>
            <a:off x="6579745" y="2007745"/>
            <a:ext cx="171480" cy="178625"/>
          </a:xfrm>
          <a:prstGeom prst="ellipse">
            <a:avLst/>
          </a:prstGeom>
          <a:solidFill>
            <a:srgbClr val="3366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B</a:t>
            </a:r>
            <a:endParaRPr lang="en-US" sz="100"/>
          </a:p>
        </p:txBody>
      </p:sp>
      <p:sp>
        <p:nvSpPr>
          <p:cNvPr id="52234" name="Oval 7"/>
          <p:cNvSpPr>
            <a:spLocks noChangeArrowheads="1"/>
          </p:cNvSpPr>
          <p:nvPr/>
        </p:nvSpPr>
        <p:spPr bwMode="auto">
          <a:xfrm>
            <a:off x="7022735" y="2043470"/>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C</a:t>
            </a:r>
            <a:endParaRPr lang="en-US" sz="100"/>
          </a:p>
        </p:txBody>
      </p:sp>
      <p:sp>
        <p:nvSpPr>
          <p:cNvPr id="52235" name="Oval 8"/>
          <p:cNvSpPr>
            <a:spLocks noChangeArrowheads="1"/>
          </p:cNvSpPr>
          <p:nvPr/>
        </p:nvSpPr>
        <p:spPr bwMode="auto">
          <a:xfrm>
            <a:off x="6222495" y="2372140"/>
            <a:ext cx="171480" cy="178625"/>
          </a:xfrm>
          <a:prstGeom prst="ellipse">
            <a:avLst/>
          </a:prstGeom>
          <a:solidFill>
            <a:srgbClr val="3366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D</a:t>
            </a:r>
            <a:endParaRPr lang="en-US" sz="100"/>
          </a:p>
        </p:txBody>
      </p:sp>
      <p:sp>
        <p:nvSpPr>
          <p:cNvPr id="52236" name="Oval 9"/>
          <p:cNvSpPr>
            <a:spLocks noChangeArrowheads="1"/>
          </p:cNvSpPr>
          <p:nvPr/>
        </p:nvSpPr>
        <p:spPr bwMode="auto">
          <a:xfrm>
            <a:off x="6365395" y="2858000"/>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G</a:t>
            </a:r>
            <a:endParaRPr lang="en-US" sz="100"/>
          </a:p>
        </p:txBody>
      </p:sp>
      <p:sp>
        <p:nvSpPr>
          <p:cNvPr id="52237" name="Oval 10"/>
          <p:cNvSpPr>
            <a:spLocks noChangeArrowheads="1"/>
          </p:cNvSpPr>
          <p:nvPr/>
        </p:nvSpPr>
        <p:spPr bwMode="auto">
          <a:xfrm>
            <a:off x="7008445" y="2622215"/>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E</a:t>
            </a:r>
            <a:endParaRPr lang="en-US" sz="100"/>
          </a:p>
        </p:txBody>
      </p:sp>
      <p:sp>
        <p:nvSpPr>
          <p:cNvPr id="52238" name="Oval 11"/>
          <p:cNvSpPr>
            <a:spLocks noChangeArrowheads="1"/>
          </p:cNvSpPr>
          <p:nvPr/>
        </p:nvSpPr>
        <p:spPr bwMode="auto">
          <a:xfrm>
            <a:off x="5793795" y="2807985"/>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F</a:t>
            </a:r>
            <a:endParaRPr lang="en-US" sz="100"/>
          </a:p>
        </p:txBody>
      </p:sp>
      <p:sp>
        <p:nvSpPr>
          <p:cNvPr id="52239" name="Oval 12"/>
          <p:cNvSpPr>
            <a:spLocks noChangeArrowheads="1"/>
          </p:cNvSpPr>
          <p:nvPr/>
        </p:nvSpPr>
        <p:spPr bwMode="auto">
          <a:xfrm>
            <a:off x="5908115" y="3386730"/>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H</a:t>
            </a:r>
            <a:endParaRPr lang="en-US" sz="100"/>
          </a:p>
        </p:txBody>
      </p:sp>
      <p:sp>
        <p:nvSpPr>
          <p:cNvPr id="52240" name="Oval 13"/>
          <p:cNvSpPr>
            <a:spLocks noChangeArrowheads="1"/>
          </p:cNvSpPr>
          <p:nvPr/>
        </p:nvSpPr>
        <p:spPr bwMode="auto">
          <a:xfrm>
            <a:off x="6686920" y="3401020"/>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I</a:t>
            </a:r>
            <a:endParaRPr lang="en-US" sz="100"/>
          </a:p>
        </p:txBody>
      </p:sp>
      <p:cxnSp>
        <p:nvCxnSpPr>
          <p:cNvPr id="52241" name="AutoShape 14"/>
          <p:cNvCxnSpPr>
            <a:cxnSpLocks noChangeShapeType="1"/>
            <a:stCxn id="52232" idx="6"/>
            <a:endCxn id="52233" idx="2"/>
          </p:cNvCxnSpPr>
          <p:nvPr/>
        </p:nvCxnSpPr>
        <p:spPr bwMode="auto">
          <a:xfrm>
            <a:off x="6301090" y="1961303"/>
            <a:ext cx="264365" cy="13575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42" name="AutoShape 15"/>
          <p:cNvCxnSpPr>
            <a:cxnSpLocks noChangeShapeType="1"/>
            <a:stCxn id="52232" idx="4"/>
            <a:endCxn id="52235" idx="0"/>
          </p:cNvCxnSpPr>
          <p:nvPr/>
        </p:nvCxnSpPr>
        <p:spPr bwMode="auto">
          <a:xfrm>
            <a:off x="6201060" y="2064905"/>
            <a:ext cx="107175" cy="29294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43" name="AutoShape 16"/>
          <p:cNvCxnSpPr>
            <a:cxnSpLocks noChangeShapeType="1"/>
            <a:stCxn id="52233" idx="3"/>
            <a:endCxn id="52235" idx="7"/>
          </p:cNvCxnSpPr>
          <p:nvPr/>
        </p:nvCxnSpPr>
        <p:spPr bwMode="auto">
          <a:xfrm flipH="1">
            <a:off x="6368968" y="2174462"/>
            <a:ext cx="235785" cy="209587"/>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44" name="AutoShape 18"/>
          <p:cNvCxnSpPr>
            <a:cxnSpLocks noChangeShapeType="1"/>
            <a:stCxn id="52233" idx="6"/>
            <a:endCxn id="52234" idx="2"/>
          </p:cNvCxnSpPr>
          <p:nvPr/>
        </p:nvCxnSpPr>
        <p:spPr bwMode="auto">
          <a:xfrm>
            <a:off x="6765515" y="2097058"/>
            <a:ext cx="242930" cy="3572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45" name="AutoShape 19"/>
          <p:cNvCxnSpPr>
            <a:cxnSpLocks noChangeShapeType="1"/>
            <a:stCxn id="52237" idx="0"/>
            <a:endCxn id="52234" idx="4"/>
          </p:cNvCxnSpPr>
          <p:nvPr/>
        </p:nvCxnSpPr>
        <p:spPr bwMode="auto">
          <a:xfrm flipV="1">
            <a:off x="7094185" y="2236385"/>
            <a:ext cx="14290" cy="37154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46" name="AutoShape 20"/>
          <p:cNvCxnSpPr>
            <a:cxnSpLocks noChangeShapeType="1"/>
            <a:stCxn id="52237" idx="3"/>
            <a:endCxn id="52240" idx="0"/>
          </p:cNvCxnSpPr>
          <p:nvPr/>
        </p:nvCxnSpPr>
        <p:spPr bwMode="auto">
          <a:xfrm flipH="1">
            <a:off x="6772660" y="2788932"/>
            <a:ext cx="260793" cy="597798"/>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47" name="AutoShape 21"/>
          <p:cNvCxnSpPr>
            <a:cxnSpLocks noChangeShapeType="1"/>
            <a:stCxn id="52235" idx="4"/>
            <a:endCxn id="52236" idx="0"/>
          </p:cNvCxnSpPr>
          <p:nvPr/>
        </p:nvCxnSpPr>
        <p:spPr bwMode="auto">
          <a:xfrm>
            <a:off x="6308235" y="2565055"/>
            <a:ext cx="142900" cy="27865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48" name="AutoShape 22"/>
          <p:cNvCxnSpPr>
            <a:cxnSpLocks noChangeShapeType="1"/>
            <a:stCxn id="52240" idx="1"/>
            <a:endCxn id="52236" idx="5"/>
          </p:cNvCxnSpPr>
          <p:nvPr/>
        </p:nvCxnSpPr>
        <p:spPr bwMode="auto">
          <a:xfrm flipH="1" flipV="1">
            <a:off x="6511868" y="3024717"/>
            <a:ext cx="200060" cy="388212"/>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49" name="AutoShape 23"/>
          <p:cNvCxnSpPr>
            <a:cxnSpLocks noChangeShapeType="1"/>
            <a:stCxn id="52240" idx="2"/>
            <a:endCxn id="52239" idx="6"/>
          </p:cNvCxnSpPr>
          <p:nvPr/>
        </p:nvCxnSpPr>
        <p:spPr bwMode="auto">
          <a:xfrm flipH="1" flipV="1">
            <a:off x="6093885" y="3476043"/>
            <a:ext cx="578745" cy="1429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50" name="AutoShape 24"/>
          <p:cNvCxnSpPr>
            <a:cxnSpLocks noChangeShapeType="1"/>
            <a:stCxn id="52239" idx="7"/>
            <a:endCxn id="52236" idx="3"/>
          </p:cNvCxnSpPr>
          <p:nvPr/>
        </p:nvCxnSpPr>
        <p:spPr bwMode="auto">
          <a:xfrm flipV="1">
            <a:off x="6054588" y="3024717"/>
            <a:ext cx="335815" cy="373922"/>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51" name="AutoShape 25"/>
          <p:cNvCxnSpPr>
            <a:cxnSpLocks noChangeShapeType="1"/>
            <a:stCxn id="52239" idx="0"/>
            <a:endCxn id="52238" idx="4"/>
          </p:cNvCxnSpPr>
          <p:nvPr/>
        </p:nvCxnSpPr>
        <p:spPr bwMode="auto">
          <a:xfrm flipH="1" flipV="1">
            <a:off x="5879535" y="3000900"/>
            <a:ext cx="114320" cy="37154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52" name="AutoShape 26"/>
          <p:cNvCxnSpPr>
            <a:cxnSpLocks noChangeShapeType="1"/>
            <a:stCxn id="52238" idx="7"/>
            <a:endCxn id="52235" idx="3"/>
          </p:cNvCxnSpPr>
          <p:nvPr/>
        </p:nvCxnSpPr>
        <p:spPr bwMode="auto">
          <a:xfrm flipV="1">
            <a:off x="5940268" y="2538857"/>
            <a:ext cx="307235" cy="281037"/>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253" name="Text Box 27"/>
          <p:cNvSpPr txBox="1">
            <a:spLocks noChangeArrowheads="1"/>
          </p:cNvSpPr>
          <p:nvPr/>
        </p:nvSpPr>
        <p:spPr bwMode="auto">
          <a:xfrm>
            <a:off x="5636605" y="3729690"/>
            <a:ext cx="1621915" cy="5067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900"/>
              <a:t>After B and D have received of A’s Broadcast</a:t>
            </a:r>
            <a:endParaRPr lang="en-US" sz="900"/>
          </a:p>
        </p:txBody>
      </p:sp>
      <p:sp>
        <p:nvSpPr>
          <p:cNvPr id="52254" name="Line 28"/>
          <p:cNvSpPr>
            <a:spLocks noChangeShapeType="1"/>
          </p:cNvSpPr>
          <p:nvPr/>
        </p:nvSpPr>
        <p:spPr bwMode="auto">
          <a:xfrm flipH="1" flipV="1">
            <a:off x="6343960" y="1907715"/>
            <a:ext cx="221495" cy="92885"/>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52255" name="Line 29"/>
          <p:cNvSpPr>
            <a:spLocks noChangeShapeType="1"/>
          </p:cNvSpPr>
          <p:nvPr/>
        </p:nvSpPr>
        <p:spPr bwMode="auto">
          <a:xfrm flipH="1" flipV="1">
            <a:off x="6158190" y="2114920"/>
            <a:ext cx="78595" cy="221495"/>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cxnSp>
        <p:nvCxnSpPr>
          <p:cNvPr id="52256" name="AutoShape 30"/>
          <p:cNvCxnSpPr>
            <a:cxnSpLocks noChangeShapeType="1"/>
            <a:stCxn id="52236" idx="6"/>
            <a:endCxn id="52237" idx="3"/>
          </p:cNvCxnSpPr>
          <p:nvPr/>
        </p:nvCxnSpPr>
        <p:spPr bwMode="auto">
          <a:xfrm flipV="1">
            <a:off x="6551165" y="2788932"/>
            <a:ext cx="482288" cy="15838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4"/>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557237C9-FBE7-4101-88D6-FEEBD9796389}" type="datetime4">
              <a:rPr lang="en-US" sz="900"/>
            </a:fld>
            <a:endParaRPr lang="en-US" sz="900"/>
          </a:p>
        </p:txBody>
      </p:sp>
      <p:sp>
        <p:nvSpPr>
          <p:cNvPr id="53251" name="Footer Placeholder 5"/>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53252" name="Slide Number Placeholder 6"/>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08216392-A7FA-4117-A0B4-DB10935BE472}" type="slidenum">
              <a:rPr lang="en-US" sz="900"/>
            </a:fld>
            <a:endParaRPr lang="en-US" sz="900"/>
          </a:p>
        </p:txBody>
      </p:sp>
      <p:sp>
        <p:nvSpPr>
          <p:cNvPr id="53253" name="Rectangle 4"/>
          <p:cNvSpPr>
            <a:spLocks noGrp="1" noChangeArrowheads="1"/>
          </p:cNvSpPr>
          <p:nvPr>
            <p:ph type="title"/>
          </p:nvPr>
        </p:nvSpPr>
        <p:spPr/>
        <p:txBody>
          <a:bodyPr/>
          <a:lstStyle/>
          <a:p>
            <a:pPr eaLnBrk="1" hangingPunct="1"/>
            <a:endParaRPr lang="en-US" smtClean="0"/>
          </a:p>
        </p:txBody>
      </p:sp>
      <p:sp>
        <p:nvSpPr>
          <p:cNvPr id="53254" name="Rectangle 5"/>
          <p:cNvSpPr>
            <a:spLocks noGrp="1" noChangeArrowheads="1"/>
          </p:cNvSpPr>
          <p:nvPr>
            <p:ph type="body" sz="half" idx="1"/>
          </p:nvPr>
        </p:nvSpPr>
        <p:spPr>
          <a:xfrm>
            <a:off x="1567528" y="1314680"/>
            <a:ext cx="3576072" cy="3200960"/>
          </a:xfrm>
        </p:spPr>
        <p:txBody>
          <a:bodyPr/>
          <a:lstStyle/>
          <a:p>
            <a:pPr lvl="1" eaLnBrk="1" hangingPunct="1">
              <a:lnSpc>
                <a:spcPct val="80000"/>
              </a:lnSpc>
              <a:buFont typeface="Wingdings" panose="05000000000000000000" pitchFamily="2" charset="2"/>
              <a:buAutoNum type="arabicPeriod" startAt="3"/>
            </a:pPr>
            <a:r>
              <a:rPr lang="en-US" sz="1200" dirty="0" smtClean="0"/>
              <a:t>Since the receiver node does not know a fresh route to the destination, it:</a:t>
            </a:r>
            <a:endParaRPr lang="en-US" sz="1200" dirty="0" smtClean="0"/>
          </a:p>
          <a:p>
            <a:pPr marL="1310005" lvl="2" indent="-400050" eaLnBrk="1" hangingPunct="1">
              <a:lnSpc>
                <a:spcPct val="80000"/>
              </a:lnSpc>
              <a:buFont typeface="Wingdings" panose="05000000000000000000" pitchFamily="2" charset="2"/>
              <a:buChar char="n"/>
            </a:pPr>
            <a:r>
              <a:rPr lang="en-US" sz="1050" dirty="0" smtClean="0"/>
              <a:t>Increments the </a:t>
            </a:r>
            <a:r>
              <a:rPr lang="en-US" sz="1050" b="1" i="1" dirty="0" smtClean="0">
                <a:solidFill>
                  <a:schemeClr val="accent2"/>
                </a:solidFill>
              </a:rPr>
              <a:t>Hop count</a:t>
            </a:r>
            <a:r>
              <a:rPr lang="en-US" sz="1050" dirty="0" smtClean="0"/>
              <a:t> field,</a:t>
            </a:r>
            <a:endParaRPr lang="en-US" sz="1050" dirty="0" smtClean="0"/>
          </a:p>
          <a:p>
            <a:pPr marL="1310005" lvl="2" indent="-400050" eaLnBrk="1" hangingPunct="1">
              <a:lnSpc>
                <a:spcPct val="80000"/>
              </a:lnSpc>
              <a:buFont typeface="Wingdings" panose="05000000000000000000" pitchFamily="2" charset="2"/>
              <a:buChar char="n"/>
            </a:pPr>
            <a:r>
              <a:rPr lang="en-US" sz="1050" dirty="0" smtClean="0"/>
              <a:t>Rebroadcast the ROUTE REQUEST packet to its neighboring nodes with exception to node from which it has received it.</a:t>
            </a:r>
            <a:endParaRPr lang="en-US" sz="1050" dirty="0" smtClean="0"/>
          </a:p>
          <a:p>
            <a:pPr marL="1310005" lvl="2" indent="-400050" eaLnBrk="1" hangingPunct="1">
              <a:lnSpc>
                <a:spcPct val="80000"/>
              </a:lnSpc>
              <a:buFont typeface="Wingdings" panose="05000000000000000000" pitchFamily="2" charset="2"/>
              <a:buChar char="n"/>
            </a:pPr>
            <a:r>
              <a:rPr lang="en-US" sz="1050" dirty="0" smtClean="0"/>
              <a:t>Extracts the data from the packed and stores it as a new entry in its reverse route table. This information will be used to construct the reverse route so that the reply can get back to source later as specified with reverse arrows.</a:t>
            </a:r>
            <a:endParaRPr lang="en-US" sz="1050" dirty="0" smtClean="0"/>
          </a:p>
          <a:p>
            <a:pPr marL="1310005" lvl="2" indent="-400050" eaLnBrk="1" hangingPunct="1">
              <a:lnSpc>
                <a:spcPct val="80000"/>
              </a:lnSpc>
              <a:buFont typeface="Wingdings" panose="05000000000000000000" pitchFamily="2" charset="2"/>
              <a:buChar char="n"/>
            </a:pPr>
            <a:r>
              <a:rPr lang="en-US" sz="1050" dirty="0" smtClean="0"/>
              <a:t>A timer is started for the newly-made reverse route entry. If it expires the entry is deleted. </a:t>
            </a:r>
            <a:endParaRPr lang="en-US" sz="1050" dirty="0" smtClean="0"/>
          </a:p>
          <a:p>
            <a:pPr marL="495300" indent="-495300" eaLnBrk="1" hangingPunct="1">
              <a:lnSpc>
                <a:spcPct val="80000"/>
              </a:lnSpc>
              <a:buFont typeface="Wingdings" panose="05000000000000000000" pitchFamily="2" charset="2"/>
              <a:buNone/>
            </a:pPr>
            <a:endParaRPr lang="en-US" sz="1200" dirty="0" smtClean="0"/>
          </a:p>
        </p:txBody>
      </p:sp>
      <p:sp>
        <p:nvSpPr>
          <p:cNvPr id="53255" name="Rectangle 6"/>
          <p:cNvSpPr>
            <a:spLocks noGrp="1" noChangeArrowheads="1"/>
          </p:cNvSpPr>
          <p:nvPr>
            <p:ph type="body" sz="half" idx="2"/>
          </p:nvPr>
        </p:nvSpPr>
        <p:spPr/>
        <p:txBody>
          <a:bodyPr/>
          <a:lstStyle/>
          <a:p>
            <a:pPr eaLnBrk="1" hangingPunct="1">
              <a:lnSpc>
                <a:spcPct val="80000"/>
              </a:lnSpc>
              <a:buFont typeface="Wingdings" panose="05000000000000000000" pitchFamily="2" charset="2"/>
              <a:buNone/>
            </a:pPr>
            <a:r>
              <a:rPr lang="en-US" sz="1125" smtClean="0"/>
              <a:t> </a:t>
            </a:r>
            <a:endParaRPr lang="en-US" sz="1125" smtClean="0"/>
          </a:p>
        </p:txBody>
      </p:sp>
      <p:sp>
        <p:nvSpPr>
          <p:cNvPr id="53256" name="Oval 7"/>
          <p:cNvSpPr>
            <a:spLocks noChangeArrowheads="1"/>
          </p:cNvSpPr>
          <p:nvPr/>
        </p:nvSpPr>
        <p:spPr bwMode="auto">
          <a:xfrm>
            <a:off x="5858100" y="1736235"/>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A</a:t>
            </a:r>
            <a:endParaRPr lang="en-US" sz="100"/>
          </a:p>
        </p:txBody>
      </p:sp>
      <p:sp>
        <p:nvSpPr>
          <p:cNvPr id="53257" name="Oval 8"/>
          <p:cNvSpPr>
            <a:spLocks noChangeArrowheads="1"/>
          </p:cNvSpPr>
          <p:nvPr/>
        </p:nvSpPr>
        <p:spPr bwMode="auto">
          <a:xfrm>
            <a:off x="6322525" y="1871990"/>
            <a:ext cx="171480" cy="178625"/>
          </a:xfrm>
          <a:prstGeom prst="ellipse">
            <a:avLst/>
          </a:prstGeom>
          <a:solidFill>
            <a:srgbClr val="3366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B</a:t>
            </a:r>
            <a:endParaRPr lang="en-US" sz="100"/>
          </a:p>
        </p:txBody>
      </p:sp>
      <p:sp>
        <p:nvSpPr>
          <p:cNvPr id="53258" name="Oval 9"/>
          <p:cNvSpPr>
            <a:spLocks noChangeArrowheads="1"/>
          </p:cNvSpPr>
          <p:nvPr/>
        </p:nvSpPr>
        <p:spPr bwMode="auto">
          <a:xfrm>
            <a:off x="6765515" y="1907715"/>
            <a:ext cx="171480" cy="178625"/>
          </a:xfrm>
          <a:prstGeom prst="ellipse">
            <a:avLst/>
          </a:prstGeom>
          <a:solidFill>
            <a:srgbClr val="FF00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C</a:t>
            </a:r>
            <a:endParaRPr lang="en-US" sz="100"/>
          </a:p>
        </p:txBody>
      </p:sp>
      <p:sp>
        <p:nvSpPr>
          <p:cNvPr id="53259" name="Oval 10"/>
          <p:cNvSpPr>
            <a:spLocks noChangeArrowheads="1"/>
          </p:cNvSpPr>
          <p:nvPr/>
        </p:nvSpPr>
        <p:spPr bwMode="auto">
          <a:xfrm>
            <a:off x="5965275" y="2236385"/>
            <a:ext cx="171480" cy="178625"/>
          </a:xfrm>
          <a:prstGeom prst="ellipse">
            <a:avLst/>
          </a:prstGeom>
          <a:solidFill>
            <a:srgbClr val="3366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D</a:t>
            </a:r>
            <a:endParaRPr lang="en-US" sz="100"/>
          </a:p>
        </p:txBody>
      </p:sp>
      <p:sp>
        <p:nvSpPr>
          <p:cNvPr id="53260" name="Oval 11"/>
          <p:cNvSpPr>
            <a:spLocks noChangeArrowheads="1"/>
          </p:cNvSpPr>
          <p:nvPr/>
        </p:nvSpPr>
        <p:spPr bwMode="auto">
          <a:xfrm>
            <a:off x="6108175" y="2722245"/>
            <a:ext cx="171480" cy="178625"/>
          </a:xfrm>
          <a:prstGeom prst="ellipse">
            <a:avLst/>
          </a:prstGeom>
          <a:solidFill>
            <a:srgbClr val="FF00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G</a:t>
            </a:r>
            <a:endParaRPr lang="en-US" sz="100"/>
          </a:p>
        </p:txBody>
      </p:sp>
      <p:sp>
        <p:nvSpPr>
          <p:cNvPr id="53261" name="Oval 12"/>
          <p:cNvSpPr>
            <a:spLocks noChangeArrowheads="1"/>
          </p:cNvSpPr>
          <p:nvPr/>
        </p:nvSpPr>
        <p:spPr bwMode="auto">
          <a:xfrm>
            <a:off x="6751225" y="2486460"/>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E</a:t>
            </a:r>
            <a:endParaRPr lang="en-US" sz="100"/>
          </a:p>
        </p:txBody>
      </p:sp>
      <p:sp>
        <p:nvSpPr>
          <p:cNvPr id="53262" name="Oval 13"/>
          <p:cNvSpPr>
            <a:spLocks noChangeArrowheads="1"/>
          </p:cNvSpPr>
          <p:nvPr/>
        </p:nvSpPr>
        <p:spPr bwMode="auto">
          <a:xfrm>
            <a:off x="5536575" y="2672230"/>
            <a:ext cx="171480" cy="178625"/>
          </a:xfrm>
          <a:prstGeom prst="ellipse">
            <a:avLst/>
          </a:prstGeom>
          <a:solidFill>
            <a:srgbClr val="FF00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F</a:t>
            </a:r>
            <a:endParaRPr lang="en-US" sz="100"/>
          </a:p>
        </p:txBody>
      </p:sp>
      <p:sp>
        <p:nvSpPr>
          <p:cNvPr id="53263" name="Oval 14"/>
          <p:cNvSpPr>
            <a:spLocks noChangeArrowheads="1"/>
          </p:cNvSpPr>
          <p:nvPr/>
        </p:nvSpPr>
        <p:spPr bwMode="auto">
          <a:xfrm>
            <a:off x="5650895" y="3250975"/>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H</a:t>
            </a:r>
            <a:endParaRPr lang="en-US" sz="100"/>
          </a:p>
        </p:txBody>
      </p:sp>
      <p:sp>
        <p:nvSpPr>
          <p:cNvPr id="53264" name="Oval 15"/>
          <p:cNvSpPr>
            <a:spLocks noChangeArrowheads="1"/>
          </p:cNvSpPr>
          <p:nvPr/>
        </p:nvSpPr>
        <p:spPr bwMode="auto">
          <a:xfrm>
            <a:off x="6429700" y="3265265"/>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I</a:t>
            </a:r>
            <a:endParaRPr lang="en-US" sz="100"/>
          </a:p>
        </p:txBody>
      </p:sp>
      <p:cxnSp>
        <p:nvCxnSpPr>
          <p:cNvPr id="53265" name="AutoShape 16"/>
          <p:cNvCxnSpPr>
            <a:cxnSpLocks noChangeShapeType="1"/>
            <a:stCxn id="53256" idx="6"/>
            <a:endCxn id="53257" idx="2"/>
          </p:cNvCxnSpPr>
          <p:nvPr/>
        </p:nvCxnSpPr>
        <p:spPr bwMode="auto">
          <a:xfrm>
            <a:off x="6043870" y="1825548"/>
            <a:ext cx="264365" cy="13575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6" name="AutoShape 17"/>
          <p:cNvCxnSpPr>
            <a:cxnSpLocks noChangeShapeType="1"/>
            <a:stCxn id="53256" idx="4"/>
            <a:endCxn id="53259" idx="0"/>
          </p:cNvCxnSpPr>
          <p:nvPr/>
        </p:nvCxnSpPr>
        <p:spPr bwMode="auto">
          <a:xfrm>
            <a:off x="5943840" y="1929150"/>
            <a:ext cx="107175" cy="29294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7" name="AutoShape 18"/>
          <p:cNvCxnSpPr>
            <a:cxnSpLocks noChangeShapeType="1"/>
            <a:stCxn id="53257" idx="3"/>
            <a:endCxn id="53259" idx="7"/>
          </p:cNvCxnSpPr>
          <p:nvPr/>
        </p:nvCxnSpPr>
        <p:spPr bwMode="auto">
          <a:xfrm flipH="1">
            <a:off x="6111748" y="2038707"/>
            <a:ext cx="235785" cy="209587"/>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8" name="AutoShape 20"/>
          <p:cNvCxnSpPr>
            <a:cxnSpLocks noChangeShapeType="1"/>
            <a:stCxn id="53257" idx="6"/>
            <a:endCxn id="53258" idx="2"/>
          </p:cNvCxnSpPr>
          <p:nvPr/>
        </p:nvCxnSpPr>
        <p:spPr bwMode="auto">
          <a:xfrm>
            <a:off x="6508295" y="1961303"/>
            <a:ext cx="242930" cy="3572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69" name="AutoShape 21"/>
          <p:cNvCxnSpPr>
            <a:cxnSpLocks noChangeShapeType="1"/>
            <a:stCxn id="53261" idx="0"/>
            <a:endCxn id="53258" idx="4"/>
          </p:cNvCxnSpPr>
          <p:nvPr/>
        </p:nvCxnSpPr>
        <p:spPr bwMode="auto">
          <a:xfrm flipV="1">
            <a:off x="6836965" y="2100630"/>
            <a:ext cx="14290" cy="37154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70" name="AutoShape 22"/>
          <p:cNvCxnSpPr>
            <a:cxnSpLocks noChangeShapeType="1"/>
            <a:stCxn id="53261" idx="3"/>
            <a:endCxn id="53264" idx="0"/>
          </p:cNvCxnSpPr>
          <p:nvPr/>
        </p:nvCxnSpPr>
        <p:spPr bwMode="auto">
          <a:xfrm flipH="1">
            <a:off x="6515440" y="2653177"/>
            <a:ext cx="260793" cy="597798"/>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71" name="AutoShape 23"/>
          <p:cNvCxnSpPr>
            <a:cxnSpLocks noChangeShapeType="1"/>
            <a:stCxn id="53259" idx="4"/>
            <a:endCxn id="53260" idx="0"/>
          </p:cNvCxnSpPr>
          <p:nvPr/>
        </p:nvCxnSpPr>
        <p:spPr bwMode="auto">
          <a:xfrm>
            <a:off x="6051015" y="2429300"/>
            <a:ext cx="142900" cy="27865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72" name="AutoShape 24"/>
          <p:cNvCxnSpPr>
            <a:cxnSpLocks noChangeShapeType="1"/>
            <a:stCxn id="53264" idx="1"/>
            <a:endCxn id="53260" idx="5"/>
          </p:cNvCxnSpPr>
          <p:nvPr/>
        </p:nvCxnSpPr>
        <p:spPr bwMode="auto">
          <a:xfrm flipH="1" flipV="1">
            <a:off x="6254648" y="2888962"/>
            <a:ext cx="200060" cy="388212"/>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73" name="AutoShape 25"/>
          <p:cNvCxnSpPr>
            <a:cxnSpLocks noChangeShapeType="1"/>
            <a:stCxn id="53264" idx="2"/>
            <a:endCxn id="53263" idx="6"/>
          </p:cNvCxnSpPr>
          <p:nvPr/>
        </p:nvCxnSpPr>
        <p:spPr bwMode="auto">
          <a:xfrm flipH="1" flipV="1">
            <a:off x="5836665" y="3340288"/>
            <a:ext cx="578745" cy="1429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74" name="AutoShape 26"/>
          <p:cNvCxnSpPr>
            <a:cxnSpLocks noChangeShapeType="1"/>
            <a:stCxn id="53263" idx="7"/>
            <a:endCxn id="53260" idx="3"/>
          </p:cNvCxnSpPr>
          <p:nvPr/>
        </p:nvCxnSpPr>
        <p:spPr bwMode="auto">
          <a:xfrm flipV="1">
            <a:off x="5797368" y="2888962"/>
            <a:ext cx="335815" cy="373922"/>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75" name="AutoShape 27"/>
          <p:cNvCxnSpPr>
            <a:cxnSpLocks noChangeShapeType="1"/>
            <a:stCxn id="53263" idx="0"/>
            <a:endCxn id="53262" idx="4"/>
          </p:cNvCxnSpPr>
          <p:nvPr/>
        </p:nvCxnSpPr>
        <p:spPr bwMode="auto">
          <a:xfrm flipH="1" flipV="1">
            <a:off x="5622315" y="2865145"/>
            <a:ext cx="114320" cy="37154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276" name="AutoShape 28"/>
          <p:cNvCxnSpPr>
            <a:cxnSpLocks noChangeShapeType="1"/>
            <a:stCxn id="53262" idx="7"/>
            <a:endCxn id="53259" idx="3"/>
          </p:cNvCxnSpPr>
          <p:nvPr/>
        </p:nvCxnSpPr>
        <p:spPr bwMode="auto">
          <a:xfrm flipV="1">
            <a:off x="5683048" y="2403102"/>
            <a:ext cx="307235" cy="281037"/>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277" name="Text Box 29"/>
          <p:cNvSpPr txBox="1">
            <a:spLocks noChangeArrowheads="1"/>
          </p:cNvSpPr>
          <p:nvPr/>
        </p:nvSpPr>
        <p:spPr bwMode="auto">
          <a:xfrm>
            <a:off x="5379385" y="3593935"/>
            <a:ext cx="1621915" cy="5067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900"/>
              <a:t>After C,F and G have received of A’s Broadcast</a:t>
            </a:r>
            <a:endParaRPr lang="en-US" sz="900"/>
          </a:p>
        </p:txBody>
      </p:sp>
      <p:sp>
        <p:nvSpPr>
          <p:cNvPr id="53278" name="Line 30"/>
          <p:cNvSpPr>
            <a:spLocks noChangeShapeType="1"/>
          </p:cNvSpPr>
          <p:nvPr/>
        </p:nvSpPr>
        <p:spPr bwMode="auto">
          <a:xfrm flipH="1" flipV="1">
            <a:off x="6086740" y="1771960"/>
            <a:ext cx="221495" cy="92885"/>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53279" name="Line 31"/>
          <p:cNvSpPr>
            <a:spLocks noChangeShapeType="1"/>
          </p:cNvSpPr>
          <p:nvPr/>
        </p:nvSpPr>
        <p:spPr bwMode="auto">
          <a:xfrm flipH="1" flipV="1">
            <a:off x="5900970" y="1979165"/>
            <a:ext cx="78595" cy="221495"/>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53280" name="Line 32"/>
          <p:cNvSpPr>
            <a:spLocks noChangeShapeType="1"/>
          </p:cNvSpPr>
          <p:nvPr/>
        </p:nvSpPr>
        <p:spPr bwMode="auto">
          <a:xfrm flipV="1">
            <a:off x="5643750" y="2386430"/>
            <a:ext cx="235785" cy="228640"/>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53281" name="Line 33"/>
          <p:cNvSpPr>
            <a:spLocks noChangeShapeType="1"/>
          </p:cNvSpPr>
          <p:nvPr/>
        </p:nvSpPr>
        <p:spPr bwMode="auto">
          <a:xfrm flipH="1" flipV="1">
            <a:off x="6122465" y="2450735"/>
            <a:ext cx="107175" cy="207205"/>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53282" name="Line 34"/>
          <p:cNvSpPr>
            <a:spLocks noChangeShapeType="1"/>
          </p:cNvSpPr>
          <p:nvPr/>
        </p:nvSpPr>
        <p:spPr bwMode="auto">
          <a:xfrm flipH="1" flipV="1">
            <a:off x="6529730" y="1914860"/>
            <a:ext cx="200060" cy="35725"/>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53283" name="Line 35"/>
          <p:cNvSpPr>
            <a:spLocks noChangeShapeType="1"/>
          </p:cNvSpPr>
          <p:nvPr/>
        </p:nvSpPr>
        <p:spPr bwMode="auto">
          <a:xfrm flipV="1">
            <a:off x="6108175" y="2036325"/>
            <a:ext cx="171480" cy="150045"/>
          </a:xfrm>
          <a:prstGeom prst="line">
            <a:avLst/>
          </a:prstGeom>
          <a:noFill/>
          <a:ln w="3175">
            <a:solidFill>
              <a:schemeClr val="hlink"/>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53284" name="Line 36"/>
          <p:cNvSpPr>
            <a:spLocks noChangeShapeType="1"/>
          </p:cNvSpPr>
          <p:nvPr/>
        </p:nvSpPr>
        <p:spPr bwMode="auto">
          <a:xfrm flipV="1">
            <a:off x="6176053" y="2125638"/>
            <a:ext cx="171480" cy="150045"/>
          </a:xfrm>
          <a:prstGeom prst="line">
            <a:avLst/>
          </a:prstGeom>
          <a:noFill/>
          <a:ln w="3175">
            <a:solidFill>
              <a:schemeClr val="hlink"/>
            </a:solidFill>
            <a:prstDash val="sysDot"/>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cxnSp>
        <p:nvCxnSpPr>
          <p:cNvPr id="53285" name="AutoShape 37"/>
          <p:cNvCxnSpPr>
            <a:cxnSpLocks noChangeShapeType="1"/>
            <a:stCxn id="53260" idx="6"/>
            <a:endCxn id="53261" idx="3"/>
          </p:cNvCxnSpPr>
          <p:nvPr/>
        </p:nvCxnSpPr>
        <p:spPr bwMode="auto">
          <a:xfrm flipV="1">
            <a:off x="6293945" y="2653177"/>
            <a:ext cx="482288" cy="15838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4"/>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917FDBC8-F021-4203-81D6-CF06E7516BA8}" type="datetime4">
              <a:rPr lang="en-US" sz="900"/>
            </a:fld>
            <a:endParaRPr lang="en-US" sz="900"/>
          </a:p>
        </p:txBody>
      </p:sp>
      <p:sp>
        <p:nvSpPr>
          <p:cNvPr id="54275" name="Footer Placeholder 5"/>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54276" name="Slide Number Placeholder 6"/>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760A6D82-E016-4078-A3E2-FB08BF4312DC}" type="slidenum">
              <a:rPr lang="en-US" sz="900"/>
            </a:fld>
            <a:endParaRPr lang="en-US" sz="900"/>
          </a:p>
        </p:txBody>
      </p:sp>
      <p:sp>
        <p:nvSpPr>
          <p:cNvPr id="54277" name="Rectangle 2"/>
          <p:cNvSpPr>
            <a:spLocks noGrp="1" noChangeArrowheads="1"/>
          </p:cNvSpPr>
          <p:nvPr>
            <p:ph type="title"/>
          </p:nvPr>
        </p:nvSpPr>
        <p:spPr/>
        <p:txBody>
          <a:bodyPr/>
          <a:lstStyle/>
          <a:p>
            <a:pPr eaLnBrk="1" hangingPunct="1"/>
            <a:r>
              <a:rPr lang="en-US" smtClean="0"/>
              <a:t>AODV Algorithm (cont)</a:t>
            </a:r>
            <a:endParaRPr lang="en-US" smtClean="0"/>
          </a:p>
        </p:txBody>
      </p:sp>
      <p:sp>
        <p:nvSpPr>
          <p:cNvPr id="54278" name="Rectangle 3"/>
          <p:cNvSpPr>
            <a:spLocks noGrp="1" noChangeArrowheads="1"/>
          </p:cNvSpPr>
          <p:nvPr>
            <p:ph type="body" sz="half" idx="1"/>
          </p:nvPr>
        </p:nvSpPr>
        <p:spPr/>
        <p:txBody>
          <a:bodyPr/>
          <a:lstStyle/>
          <a:p>
            <a:pPr eaLnBrk="1" hangingPunct="1">
              <a:lnSpc>
                <a:spcPct val="80000"/>
              </a:lnSpc>
            </a:pPr>
            <a:r>
              <a:rPr lang="en-US" sz="1275" smtClean="0"/>
              <a:t>Since neither B nor D knows where I is, each creates reverse route entry pointing back to A, and broadcasts the packet with Hop count set to 1.</a:t>
            </a:r>
            <a:endParaRPr lang="en-US" sz="1275" smtClean="0"/>
          </a:p>
          <a:p>
            <a:pPr eaLnBrk="1" hangingPunct="1">
              <a:lnSpc>
                <a:spcPct val="80000"/>
              </a:lnSpc>
            </a:pPr>
            <a:r>
              <a:rPr lang="en-US" sz="1275" smtClean="0"/>
              <a:t>Broadcast from B reaches C and D.</a:t>
            </a:r>
            <a:endParaRPr lang="en-US" sz="1275" smtClean="0"/>
          </a:p>
          <a:p>
            <a:pPr lvl="1" eaLnBrk="1" hangingPunct="1">
              <a:lnSpc>
                <a:spcPct val="80000"/>
              </a:lnSpc>
            </a:pPr>
            <a:r>
              <a:rPr lang="en-US" sz="1050" smtClean="0"/>
              <a:t>C makes an entry for it in its reverse route table and rebroadcasts it.</a:t>
            </a:r>
            <a:endParaRPr lang="en-US" sz="1050" smtClean="0"/>
          </a:p>
          <a:p>
            <a:pPr lvl="1" eaLnBrk="1" hangingPunct="1">
              <a:lnSpc>
                <a:spcPct val="80000"/>
              </a:lnSpc>
            </a:pPr>
            <a:r>
              <a:rPr lang="en-US" sz="1050" smtClean="0"/>
              <a:t>D in contrast rejects it as a duplicate.</a:t>
            </a:r>
            <a:endParaRPr lang="en-US" sz="1050" smtClean="0"/>
          </a:p>
          <a:p>
            <a:pPr eaLnBrk="1" hangingPunct="1">
              <a:lnSpc>
                <a:spcPct val="80000"/>
              </a:lnSpc>
            </a:pPr>
            <a:r>
              <a:rPr lang="en-US" sz="1275" smtClean="0"/>
              <a:t>Broadcast from D’s </a:t>
            </a:r>
            <a:endParaRPr lang="en-US" sz="1275" smtClean="0"/>
          </a:p>
          <a:p>
            <a:pPr lvl="1" eaLnBrk="1" hangingPunct="1">
              <a:lnSpc>
                <a:spcPct val="80000"/>
              </a:lnSpc>
            </a:pPr>
            <a:r>
              <a:rPr lang="en-US" sz="1125" smtClean="0"/>
              <a:t>is rejected by B as a duplicate, however, </a:t>
            </a:r>
            <a:endParaRPr lang="en-US" sz="1125" smtClean="0"/>
          </a:p>
          <a:p>
            <a:pPr lvl="1" eaLnBrk="1" hangingPunct="1">
              <a:lnSpc>
                <a:spcPct val="80000"/>
              </a:lnSpc>
            </a:pPr>
            <a:r>
              <a:rPr lang="en-US" sz="1125" smtClean="0"/>
              <a:t>it is accepted by F and G. </a:t>
            </a:r>
            <a:endParaRPr lang="en-US" sz="1125" smtClean="0"/>
          </a:p>
        </p:txBody>
      </p:sp>
      <p:sp>
        <p:nvSpPr>
          <p:cNvPr id="54279" name="Rectangle 4"/>
          <p:cNvSpPr>
            <a:spLocks noGrp="1" noChangeArrowheads="1"/>
          </p:cNvSpPr>
          <p:nvPr>
            <p:ph type="body" sz="half" idx="2"/>
          </p:nvPr>
        </p:nvSpPr>
        <p:spPr/>
        <p:txBody>
          <a:bodyPr/>
          <a:lstStyle/>
          <a:p>
            <a:pPr eaLnBrk="1" hangingPunct="1">
              <a:lnSpc>
                <a:spcPct val="80000"/>
              </a:lnSpc>
              <a:buFont typeface="Wingdings" panose="05000000000000000000" pitchFamily="2" charset="2"/>
              <a:buNone/>
            </a:pPr>
            <a:r>
              <a:rPr lang="en-US" sz="1275" smtClean="0"/>
              <a:t> </a:t>
            </a:r>
            <a:endParaRPr lang="en-US" sz="1275" smtClean="0"/>
          </a:p>
        </p:txBody>
      </p:sp>
      <p:sp>
        <p:nvSpPr>
          <p:cNvPr id="54280" name="Oval 5"/>
          <p:cNvSpPr>
            <a:spLocks noChangeArrowheads="1"/>
          </p:cNvSpPr>
          <p:nvPr/>
        </p:nvSpPr>
        <p:spPr bwMode="auto">
          <a:xfrm>
            <a:off x="5858100" y="1736235"/>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A</a:t>
            </a:r>
            <a:endParaRPr lang="en-US" sz="100"/>
          </a:p>
        </p:txBody>
      </p:sp>
      <p:sp>
        <p:nvSpPr>
          <p:cNvPr id="54281" name="Oval 6"/>
          <p:cNvSpPr>
            <a:spLocks noChangeArrowheads="1"/>
          </p:cNvSpPr>
          <p:nvPr/>
        </p:nvSpPr>
        <p:spPr bwMode="auto">
          <a:xfrm>
            <a:off x="6322525" y="1871990"/>
            <a:ext cx="171480" cy="178625"/>
          </a:xfrm>
          <a:prstGeom prst="ellipse">
            <a:avLst/>
          </a:prstGeom>
          <a:solidFill>
            <a:srgbClr val="3366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B</a:t>
            </a:r>
            <a:endParaRPr lang="en-US" sz="100"/>
          </a:p>
        </p:txBody>
      </p:sp>
      <p:sp>
        <p:nvSpPr>
          <p:cNvPr id="54282" name="Oval 7"/>
          <p:cNvSpPr>
            <a:spLocks noChangeArrowheads="1"/>
          </p:cNvSpPr>
          <p:nvPr/>
        </p:nvSpPr>
        <p:spPr bwMode="auto">
          <a:xfrm>
            <a:off x="6765515" y="1907715"/>
            <a:ext cx="171480" cy="178625"/>
          </a:xfrm>
          <a:prstGeom prst="ellipse">
            <a:avLst/>
          </a:prstGeom>
          <a:solidFill>
            <a:srgbClr val="FF00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C</a:t>
            </a:r>
            <a:endParaRPr lang="en-US" sz="100"/>
          </a:p>
        </p:txBody>
      </p:sp>
      <p:sp>
        <p:nvSpPr>
          <p:cNvPr id="54283" name="Oval 8"/>
          <p:cNvSpPr>
            <a:spLocks noChangeArrowheads="1"/>
          </p:cNvSpPr>
          <p:nvPr/>
        </p:nvSpPr>
        <p:spPr bwMode="auto">
          <a:xfrm>
            <a:off x="5965275" y="2236385"/>
            <a:ext cx="171480" cy="178625"/>
          </a:xfrm>
          <a:prstGeom prst="ellipse">
            <a:avLst/>
          </a:prstGeom>
          <a:solidFill>
            <a:srgbClr val="3366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D</a:t>
            </a:r>
            <a:endParaRPr lang="en-US" sz="100"/>
          </a:p>
        </p:txBody>
      </p:sp>
      <p:sp>
        <p:nvSpPr>
          <p:cNvPr id="54284" name="Oval 9"/>
          <p:cNvSpPr>
            <a:spLocks noChangeArrowheads="1"/>
          </p:cNvSpPr>
          <p:nvPr/>
        </p:nvSpPr>
        <p:spPr bwMode="auto">
          <a:xfrm>
            <a:off x="6108175" y="2722245"/>
            <a:ext cx="171480" cy="178625"/>
          </a:xfrm>
          <a:prstGeom prst="ellipse">
            <a:avLst/>
          </a:prstGeom>
          <a:solidFill>
            <a:srgbClr val="FF00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G</a:t>
            </a:r>
            <a:endParaRPr lang="en-US" sz="100"/>
          </a:p>
        </p:txBody>
      </p:sp>
      <p:sp>
        <p:nvSpPr>
          <p:cNvPr id="54285" name="Oval 10"/>
          <p:cNvSpPr>
            <a:spLocks noChangeArrowheads="1"/>
          </p:cNvSpPr>
          <p:nvPr/>
        </p:nvSpPr>
        <p:spPr bwMode="auto">
          <a:xfrm>
            <a:off x="6751225" y="2486460"/>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E</a:t>
            </a:r>
            <a:endParaRPr lang="en-US" sz="100"/>
          </a:p>
        </p:txBody>
      </p:sp>
      <p:sp>
        <p:nvSpPr>
          <p:cNvPr id="54286" name="Oval 11"/>
          <p:cNvSpPr>
            <a:spLocks noChangeArrowheads="1"/>
          </p:cNvSpPr>
          <p:nvPr/>
        </p:nvSpPr>
        <p:spPr bwMode="auto">
          <a:xfrm>
            <a:off x="5536575" y="2672230"/>
            <a:ext cx="171480" cy="178625"/>
          </a:xfrm>
          <a:prstGeom prst="ellipse">
            <a:avLst/>
          </a:prstGeom>
          <a:solidFill>
            <a:srgbClr val="FF00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F</a:t>
            </a:r>
            <a:endParaRPr lang="en-US" sz="100"/>
          </a:p>
        </p:txBody>
      </p:sp>
      <p:sp>
        <p:nvSpPr>
          <p:cNvPr id="54287" name="Oval 12"/>
          <p:cNvSpPr>
            <a:spLocks noChangeArrowheads="1"/>
          </p:cNvSpPr>
          <p:nvPr/>
        </p:nvSpPr>
        <p:spPr bwMode="auto">
          <a:xfrm>
            <a:off x="5650895" y="3250975"/>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H</a:t>
            </a:r>
            <a:endParaRPr lang="en-US" sz="100"/>
          </a:p>
        </p:txBody>
      </p:sp>
      <p:sp>
        <p:nvSpPr>
          <p:cNvPr id="54288" name="Oval 13"/>
          <p:cNvSpPr>
            <a:spLocks noChangeArrowheads="1"/>
          </p:cNvSpPr>
          <p:nvPr/>
        </p:nvSpPr>
        <p:spPr bwMode="auto">
          <a:xfrm>
            <a:off x="6429700" y="3265265"/>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I</a:t>
            </a:r>
            <a:endParaRPr lang="en-US" sz="100"/>
          </a:p>
        </p:txBody>
      </p:sp>
      <p:cxnSp>
        <p:nvCxnSpPr>
          <p:cNvPr id="54289" name="AutoShape 14"/>
          <p:cNvCxnSpPr>
            <a:cxnSpLocks noChangeShapeType="1"/>
            <a:stCxn id="54280" idx="6"/>
            <a:endCxn id="54281" idx="2"/>
          </p:cNvCxnSpPr>
          <p:nvPr/>
        </p:nvCxnSpPr>
        <p:spPr bwMode="auto">
          <a:xfrm>
            <a:off x="6043870" y="1825548"/>
            <a:ext cx="264365" cy="13575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90" name="AutoShape 15"/>
          <p:cNvCxnSpPr>
            <a:cxnSpLocks noChangeShapeType="1"/>
            <a:stCxn id="54280" idx="4"/>
            <a:endCxn id="54283" idx="0"/>
          </p:cNvCxnSpPr>
          <p:nvPr/>
        </p:nvCxnSpPr>
        <p:spPr bwMode="auto">
          <a:xfrm>
            <a:off x="5943840" y="1929150"/>
            <a:ext cx="107175" cy="29294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91" name="AutoShape 16"/>
          <p:cNvCxnSpPr>
            <a:cxnSpLocks noChangeShapeType="1"/>
            <a:stCxn id="54281" idx="3"/>
            <a:endCxn id="54283" idx="7"/>
          </p:cNvCxnSpPr>
          <p:nvPr/>
        </p:nvCxnSpPr>
        <p:spPr bwMode="auto">
          <a:xfrm flipH="1">
            <a:off x="6111748" y="2038707"/>
            <a:ext cx="235785" cy="209587"/>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92" name="AutoShape 18"/>
          <p:cNvCxnSpPr>
            <a:cxnSpLocks noChangeShapeType="1"/>
            <a:stCxn id="54281" idx="6"/>
            <a:endCxn id="54282" idx="2"/>
          </p:cNvCxnSpPr>
          <p:nvPr/>
        </p:nvCxnSpPr>
        <p:spPr bwMode="auto">
          <a:xfrm>
            <a:off x="6508295" y="1961303"/>
            <a:ext cx="242930" cy="3572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93" name="AutoShape 19"/>
          <p:cNvCxnSpPr>
            <a:cxnSpLocks noChangeShapeType="1"/>
            <a:stCxn id="54285" idx="0"/>
            <a:endCxn id="54282" idx="4"/>
          </p:cNvCxnSpPr>
          <p:nvPr/>
        </p:nvCxnSpPr>
        <p:spPr bwMode="auto">
          <a:xfrm flipV="1">
            <a:off x="6836965" y="2100630"/>
            <a:ext cx="14290" cy="37154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94" name="AutoShape 20"/>
          <p:cNvCxnSpPr>
            <a:cxnSpLocks noChangeShapeType="1"/>
            <a:stCxn id="54285" idx="3"/>
            <a:endCxn id="54288" idx="0"/>
          </p:cNvCxnSpPr>
          <p:nvPr/>
        </p:nvCxnSpPr>
        <p:spPr bwMode="auto">
          <a:xfrm flipH="1">
            <a:off x="6515440" y="2653177"/>
            <a:ext cx="260793" cy="597798"/>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95" name="AutoShape 21"/>
          <p:cNvCxnSpPr>
            <a:cxnSpLocks noChangeShapeType="1"/>
            <a:stCxn id="54283" idx="4"/>
            <a:endCxn id="54284" idx="0"/>
          </p:cNvCxnSpPr>
          <p:nvPr/>
        </p:nvCxnSpPr>
        <p:spPr bwMode="auto">
          <a:xfrm>
            <a:off x="6051015" y="2429300"/>
            <a:ext cx="142900" cy="27865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96" name="AutoShape 22"/>
          <p:cNvCxnSpPr>
            <a:cxnSpLocks noChangeShapeType="1"/>
            <a:stCxn id="54288" idx="1"/>
            <a:endCxn id="54284" idx="5"/>
          </p:cNvCxnSpPr>
          <p:nvPr/>
        </p:nvCxnSpPr>
        <p:spPr bwMode="auto">
          <a:xfrm flipH="1" flipV="1">
            <a:off x="6254648" y="2888962"/>
            <a:ext cx="200060" cy="388212"/>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97" name="AutoShape 23"/>
          <p:cNvCxnSpPr>
            <a:cxnSpLocks noChangeShapeType="1"/>
            <a:stCxn id="54288" idx="2"/>
            <a:endCxn id="54287" idx="6"/>
          </p:cNvCxnSpPr>
          <p:nvPr/>
        </p:nvCxnSpPr>
        <p:spPr bwMode="auto">
          <a:xfrm flipH="1" flipV="1">
            <a:off x="5836665" y="3340288"/>
            <a:ext cx="578745" cy="1429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98" name="AutoShape 24"/>
          <p:cNvCxnSpPr>
            <a:cxnSpLocks noChangeShapeType="1"/>
            <a:stCxn id="54287" idx="7"/>
            <a:endCxn id="54284" idx="3"/>
          </p:cNvCxnSpPr>
          <p:nvPr/>
        </p:nvCxnSpPr>
        <p:spPr bwMode="auto">
          <a:xfrm flipV="1">
            <a:off x="5797368" y="2888962"/>
            <a:ext cx="335815" cy="373922"/>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99" name="AutoShape 25"/>
          <p:cNvCxnSpPr>
            <a:cxnSpLocks noChangeShapeType="1"/>
            <a:stCxn id="54287" idx="0"/>
            <a:endCxn id="54286" idx="4"/>
          </p:cNvCxnSpPr>
          <p:nvPr/>
        </p:nvCxnSpPr>
        <p:spPr bwMode="auto">
          <a:xfrm flipH="1" flipV="1">
            <a:off x="5622315" y="2865145"/>
            <a:ext cx="114320" cy="37154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300" name="AutoShape 26"/>
          <p:cNvCxnSpPr>
            <a:cxnSpLocks noChangeShapeType="1"/>
            <a:stCxn id="54286" idx="7"/>
            <a:endCxn id="54283" idx="3"/>
          </p:cNvCxnSpPr>
          <p:nvPr/>
        </p:nvCxnSpPr>
        <p:spPr bwMode="auto">
          <a:xfrm flipV="1">
            <a:off x="5683048" y="2403102"/>
            <a:ext cx="307235" cy="281037"/>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301" name="Text Box 27"/>
          <p:cNvSpPr txBox="1">
            <a:spLocks noChangeArrowheads="1"/>
          </p:cNvSpPr>
          <p:nvPr/>
        </p:nvSpPr>
        <p:spPr bwMode="auto">
          <a:xfrm>
            <a:off x="5379385" y="3593935"/>
            <a:ext cx="1621915" cy="5067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900"/>
              <a:t>After C,F and G have received of A’s Broadcast</a:t>
            </a:r>
            <a:endParaRPr lang="en-US" sz="900"/>
          </a:p>
        </p:txBody>
      </p:sp>
      <p:sp>
        <p:nvSpPr>
          <p:cNvPr id="54302" name="Line 28"/>
          <p:cNvSpPr>
            <a:spLocks noChangeShapeType="1"/>
          </p:cNvSpPr>
          <p:nvPr/>
        </p:nvSpPr>
        <p:spPr bwMode="auto">
          <a:xfrm flipH="1" flipV="1">
            <a:off x="6086740" y="1771960"/>
            <a:ext cx="221495" cy="92885"/>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54303" name="Line 29"/>
          <p:cNvSpPr>
            <a:spLocks noChangeShapeType="1"/>
          </p:cNvSpPr>
          <p:nvPr/>
        </p:nvSpPr>
        <p:spPr bwMode="auto">
          <a:xfrm flipH="1" flipV="1">
            <a:off x="5900970" y="1979165"/>
            <a:ext cx="78595" cy="221495"/>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54304" name="Line 30"/>
          <p:cNvSpPr>
            <a:spLocks noChangeShapeType="1"/>
          </p:cNvSpPr>
          <p:nvPr/>
        </p:nvSpPr>
        <p:spPr bwMode="auto">
          <a:xfrm flipV="1">
            <a:off x="5643750" y="2386430"/>
            <a:ext cx="235785" cy="228640"/>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54305" name="Line 31"/>
          <p:cNvSpPr>
            <a:spLocks noChangeShapeType="1"/>
          </p:cNvSpPr>
          <p:nvPr/>
        </p:nvSpPr>
        <p:spPr bwMode="auto">
          <a:xfrm flipH="1" flipV="1">
            <a:off x="6122465" y="2450735"/>
            <a:ext cx="107175" cy="207205"/>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54306" name="Line 32"/>
          <p:cNvSpPr>
            <a:spLocks noChangeShapeType="1"/>
          </p:cNvSpPr>
          <p:nvPr/>
        </p:nvSpPr>
        <p:spPr bwMode="auto">
          <a:xfrm flipH="1" flipV="1">
            <a:off x="6529730" y="1914860"/>
            <a:ext cx="200060" cy="35725"/>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54307" name="Line 33"/>
          <p:cNvSpPr>
            <a:spLocks noChangeShapeType="1"/>
          </p:cNvSpPr>
          <p:nvPr/>
        </p:nvSpPr>
        <p:spPr bwMode="auto">
          <a:xfrm flipV="1">
            <a:off x="6108175" y="2036325"/>
            <a:ext cx="171480" cy="150045"/>
          </a:xfrm>
          <a:prstGeom prst="line">
            <a:avLst/>
          </a:prstGeom>
          <a:noFill/>
          <a:ln w="3175">
            <a:solidFill>
              <a:schemeClr val="hlink"/>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54308" name="Line 34"/>
          <p:cNvSpPr>
            <a:spLocks noChangeShapeType="1"/>
          </p:cNvSpPr>
          <p:nvPr/>
        </p:nvSpPr>
        <p:spPr bwMode="auto">
          <a:xfrm flipV="1">
            <a:off x="6176053" y="2125638"/>
            <a:ext cx="171480" cy="150045"/>
          </a:xfrm>
          <a:prstGeom prst="line">
            <a:avLst/>
          </a:prstGeom>
          <a:noFill/>
          <a:ln w="3175">
            <a:solidFill>
              <a:schemeClr val="hlink"/>
            </a:solidFill>
            <a:prstDash val="sysDot"/>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cxnSp>
        <p:nvCxnSpPr>
          <p:cNvPr id="54309" name="AutoShape 35"/>
          <p:cNvCxnSpPr>
            <a:cxnSpLocks noChangeShapeType="1"/>
            <a:stCxn id="54284" idx="6"/>
            <a:endCxn id="54285" idx="3"/>
          </p:cNvCxnSpPr>
          <p:nvPr/>
        </p:nvCxnSpPr>
        <p:spPr bwMode="auto">
          <a:xfrm flipV="1">
            <a:off x="6293945" y="2653177"/>
            <a:ext cx="482288" cy="15838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4"/>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BA713CBB-4DB0-4855-8EAE-1516453D6B77}" type="datetime4">
              <a:rPr lang="en-US" sz="900"/>
            </a:fld>
            <a:endParaRPr lang="en-US" sz="900"/>
          </a:p>
        </p:txBody>
      </p:sp>
      <p:sp>
        <p:nvSpPr>
          <p:cNvPr id="55299" name="Footer Placeholder 5"/>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55300" name="Slide Number Placeholder 6"/>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3D64B0AE-0A5B-4744-9927-456FC3A64838}" type="slidenum">
              <a:rPr lang="en-US" sz="900"/>
            </a:fld>
            <a:endParaRPr lang="en-US" sz="900"/>
          </a:p>
        </p:txBody>
      </p:sp>
      <p:sp>
        <p:nvSpPr>
          <p:cNvPr id="55301" name="Rectangle 4"/>
          <p:cNvSpPr>
            <a:spLocks noGrp="1" noChangeArrowheads="1"/>
          </p:cNvSpPr>
          <p:nvPr>
            <p:ph type="title"/>
          </p:nvPr>
        </p:nvSpPr>
        <p:spPr/>
        <p:txBody>
          <a:bodyPr/>
          <a:lstStyle/>
          <a:p>
            <a:pPr eaLnBrk="1" hangingPunct="1"/>
            <a:r>
              <a:rPr lang="en-US" smtClean="0"/>
              <a:t>AODV Algorithm (cont)</a:t>
            </a:r>
            <a:endParaRPr lang="en-US" smtClean="0"/>
          </a:p>
        </p:txBody>
      </p:sp>
      <p:sp>
        <p:nvSpPr>
          <p:cNvPr id="55302" name="Rectangle 5"/>
          <p:cNvSpPr>
            <a:spLocks noGrp="1" noChangeArrowheads="1"/>
          </p:cNvSpPr>
          <p:nvPr>
            <p:ph type="body" sz="half" idx="1"/>
          </p:nvPr>
        </p:nvSpPr>
        <p:spPr/>
        <p:txBody>
          <a:bodyPr/>
          <a:lstStyle/>
          <a:p>
            <a:pPr eaLnBrk="1" hangingPunct="1"/>
            <a:r>
              <a:rPr lang="en-US" sz="1650" smtClean="0"/>
              <a:t>After E, H, and I receive the broadcast, the ROUTE REQUEST finally reaches a destination that knows where I is, namely I itself.</a:t>
            </a:r>
            <a:endParaRPr lang="en-US" sz="1650" smtClean="0"/>
          </a:p>
          <a:p>
            <a:pPr eaLnBrk="1" hangingPunct="1">
              <a:buFont typeface="Wingdings" panose="05000000000000000000" pitchFamily="2" charset="2"/>
              <a:buNone/>
            </a:pPr>
            <a:endParaRPr lang="en-US" sz="1650" smtClean="0"/>
          </a:p>
          <a:p>
            <a:pPr eaLnBrk="1" hangingPunct="1"/>
            <a:r>
              <a:rPr lang="en-US" sz="1650" smtClean="0"/>
              <a:t>Note: Broadcast from each node are not coordinated in any way. </a:t>
            </a:r>
            <a:endParaRPr lang="en-US" sz="1650" smtClean="0"/>
          </a:p>
          <a:p>
            <a:pPr eaLnBrk="1" hangingPunct="1"/>
            <a:endParaRPr lang="en-US" sz="1650" smtClean="0"/>
          </a:p>
        </p:txBody>
      </p:sp>
      <p:sp>
        <p:nvSpPr>
          <p:cNvPr id="55303" name="Rectangle 6"/>
          <p:cNvSpPr>
            <a:spLocks noGrp="1" noChangeArrowheads="1"/>
          </p:cNvSpPr>
          <p:nvPr>
            <p:ph type="body" sz="half" idx="2"/>
          </p:nvPr>
        </p:nvSpPr>
        <p:spPr/>
        <p:txBody>
          <a:bodyPr/>
          <a:lstStyle/>
          <a:p>
            <a:pPr eaLnBrk="1" hangingPunct="1">
              <a:buFont typeface="Wingdings" panose="05000000000000000000" pitchFamily="2" charset="2"/>
              <a:buNone/>
            </a:pPr>
            <a:r>
              <a:rPr lang="en-US" sz="1650" smtClean="0"/>
              <a:t> </a:t>
            </a:r>
            <a:endParaRPr lang="en-US" sz="1650" smtClean="0"/>
          </a:p>
        </p:txBody>
      </p:sp>
      <p:sp>
        <p:nvSpPr>
          <p:cNvPr id="55304" name="Oval 7"/>
          <p:cNvSpPr>
            <a:spLocks noChangeArrowheads="1"/>
          </p:cNvSpPr>
          <p:nvPr/>
        </p:nvSpPr>
        <p:spPr bwMode="auto">
          <a:xfrm>
            <a:off x="6051015" y="1864845"/>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A</a:t>
            </a:r>
            <a:endParaRPr lang="en-US" sz="100"/>
          </a:p>
        </p:txBody>
      </p:sp>
      <p:sp>
        <p:nvSpPr>
          <p:cNvPr id="55305" name="Oval 8"/>
          <p:cNvSpPr>
            <a:spLocks noChangeArrowheads="1"/>
          </p:cNvSpPr>
          <p:nvPr/>
        </p:nvSpPr>
        <p:spPr bwMode="auto">
          <a:xfrm>
            <a:off x="6515440" y="2000600"/>
            <a:ext cx="171480" cy="178625"/>
          </a:xfrm>
          <a:prstGeom prst="ellipse">
            <a:avLst/>
          </a:prstGeom>
          <a:solidFill>
            <a:srgbClr val="3366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B</a:t>
            </a:r>
            <a:endParaRPr lang="en-US" sz="100"/>
          </a:p>
        </p:txBody>
      </p:sp>
      <p:sp>
        <p:nvSpPr>
          <p:cNvPr id="55306" name="Oval 9"/>
          <p:cNvSpPr>
            <a:spLocks noChangeArrowheads="1"/>
          </p:cNvSpPr>
          <p:nvPr/>
        </p:nvSpPr>
        <p:spPr bwMode="auto">
          <a:xfrm>
            <a:off x="6958430" y="2036325"/>
            <a:ext cx="171480" cy="178625"/>
          </a:xfrm>
          <a:prstGeom prst="ellipse">
            <a:avLst/>
          </a:prstGeom>
          <a:solidFill>
            <a:srgbClr val="FF00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C</a:t>
            </a:r>
            <a:endParaRPr lang="en-US" sz="100"/>
          </a:p>
        </p:txBody>
      </p:sp>
      <p:sp>
        <p:nvSpPr>
          <p:cNvPr id="55307" name="Oval 10"/>
          <p:cNvSpPr>
            <a:spLocks noChangeArrowheads="1"/>
          </p:cNvSpPr>
          <p:nvPr/>
        </p:nvSpPr>
        <p:spPr bwMode="auto">
          <a:xfrm>
            <a:off x="6158190" y="2364995"/>
            <a:ext cx="171480" cy="178625"/>
          </a:xfrm>
          <a:prstGeom prst="ellipse">
            <a:avLst/>
          </a:prstGeom>
          <a:solidFill>
            <a:srgbClr val="3366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D</a:t>
            </a:r>
            <a:endParaRPr lang="en-US" sz="100"/>
          </a:p>
        </p:txBody>
      </p:sp>
      <p:sp>
        <p:nvSpPr>
          <p:cNvPr id="55308" name="Oval 11"/>
          <p:cNvSpPr>
            <a:spLocks noChangeArrowheads="1"/>
          </p:cNvSpPr>
          <p:nvPr/>
        </p:nvSpPr>
        <p:spPr bwMode="auto">
          <a:xfrm>
            <a:off x="6301090" y="2850855"/>
            <a:ext cx="171480" cy="178625"/>
          </a:xfrm>
          <a:prstGeom prst="ellipse">
            <a:avLst/>
          </a:prstGeom>
          <a:solidFill>
            <a:srgbClr val="FF00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G</a:t>
            </a:r>
            <a:endParaRPr lang="en-US" sz="100"/>
          </a:p>
        </p:txBody>
      </p:sp>
      <p:sp>
        <p:nvSpPr>
          <p:cNvPr id="55309" name="Oval 12"/>
          <p:cNvSpPr>
            <a:spLocks noChangeArrowheads="1"/>
          </p:cNvSpPr>
          <p:nvPr/>
        </p:nvSpPr>
        <p:spPr bwMode="auto">
          <a:xfrm>
            <a:off x="6944140" y="2615070"/>
            <a:ext cx="171480" cy="178625"/>
          </a:xfrm>
          <a:prstGeom prst="ellipse">
            <a:avLst/>
          </a:prstGeom>
          <a:solidFill>
            <a:srgbClr val="FFFF00">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E</a:t>
            </a:r>
            <a:endParaRPr lang="en-US" sz="100"/>
          </a:p>
        </p:txBody>
      </p:sp>
      <p:sp>
        <p:nvSpPr>
          <p:cNvPr id="55310" name="Oval 13"/>
          <p:cNvSpPr>
            <a:spLocks noChangeArrowheads="1"/>
          </p:cNvSpPr>
          <p:nvPr/>
        </p:nvSpPr>
        <p:spPr bwMode="auto">
          <a:xfrm>
            <a:off x="5729490" y="2800840"/>
            <a:ext cx="171480" cy="178625"/>
          </a:xfrm>
          <a:prstGeom prst="ellipse">
            <a:avLst/>
          </a:prstGeom>
          <a:solidFill>
            <a:srgbClr val="FF00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F</a:t>
            </a:r>
            <a:endParaRPr lang="en-US" sz="100"/>
          </a:p>
        </p:txBody>
      </p:sp>
      <p:sp>
        <p:nvSpPr>
          <p:cNvPr id="55311" name="Oval 14"/>
          <p:cNvSpPr>
            <a:spLocks noChangeArrowheads="1"/>
          </p:cNvSpPr>
          <p:nvPr/>
        </p:nvSpPr>
        <p:spPr bwMode="auto">
          <a:xfrm>
            <a:off x="5843810" y="3379585"/>
            <a:ext cx="171480" cy="178625"/>
          </a:xfrm>
          <a:prstGeom prst="ellipse">
            <a:avLst/>
          </a:prstGeom>
          <a:solidFill>
            <a:srgbClr val="FFFF00">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H</a:t>
            </a:r>
            <a:endParaRPr lang="en-US" sz="100"/>
          </a:p>
        </p:txBody>
      </p:sp>
      <p:sp>
        <p:nvSpPr>
          <p:cNvPr id="55312" name="Oval 15"/>
          <p:cNvSpPr>
            <a:spLocks noChangeArrowheads="1"/>
          </p:cNvSpPr>
          <p:nvPr/>
        </p:nvSpPr>
        <p:spPr bwMode="auto">
          <a:xfrm>
            <a:off x="6622615" y="3393875"/>
            <a:ext cx="171480" cy="178625"/>
          </a:xfrm>
          <a:prstGeom prst="ellipse">
            <a:avLst/>
          </a:prstGeom>
          <a:solidFill>
            <a:srgbClr val="800000">
              <a:alpha val="79999"/>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I</a:t>
            </a:r>
            <a:endParaRPr lang="en-US" sz="100"/>
          </a:p>
        </p:txBody>
      </p:sp>
      <p:cxnSp>
        <p:nvCxnSpPr>
          <p:cNvPr id="55313" name="AutoShape 16"/>
          <p:cNvCxnSpPr>
            <a:cxnSpLocks noChangeShapeType="1"/>
            <a:stCxn id="55304" idx="6"/>
            <a:endCxn id="55305" idx="2"/>
          </p:cNvCxnSpPr>
          <p:nvPr/>
        </p:nvCxnSpPr>
        <p:spPr bwMode="auto">
          <a:xfrm>
            <a:off x="6236785" y="1954158"/>
            <a:ext cx="264365" cy="13575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4" name="AutoShape 17"/>
          <p:cNvCxnSpPr>
            <a:cxnSpLocks noChangeShapeType="1"/>
            <a:stCxn id="55304" idx="4"/>
            <a:endCxn id="55307" idx="0"/>
          </p:cNvCxnSpPr>
          <p:nvPr/>
        </p:nvCxnSpPr>
        <p:spPr bwMode="auto">
          <a:xfrm>
            <a:off x="6136755" y="2057760"/>
            <a:ext cx="107175" cy="29294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5" name="AutoShape 18"/>
          <p:cNvCxnSpPr>
            <a:cxnSpLocks noChangeShapeType="1"/>
            <a:stCxn id="55305" idx="3"/>
            <a:endCxn id="55307" idx="7"/>
          </p:cNvCxnSpPr>
          <p:nvPr/>
        </p:nvCxnSpPr>
        <p:spPr bwMode="auto">
          <a:xfrm flipH="1">
            <a:off x="6304663" y="2167317"/>
            <a:ext cx="235785" cy="209587"/>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6" name="AutoShape 20"/>
          <p:cNvCxnSpPr>
            <a:cxnSpLocks noChangeShapeType="1"/>
            <a:stCxn id="55305" idx="6"/>
            <a:endCxn id="55306" idx="2"/>
          </p:cNvCxnSpPr>
          <p:nvPr/>
        </p:nvCxnSpPr>
        <p:spPr bwMode="auto">
          <a:xfrm>
            <a:off x="6701210" y="2089913"/>
            <a:ext cx="242930" cy="3572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7" name="AutoShape 21"/>
          <p:cNvCxnSpPr>
            <a:cxnSpLocks noChangeShapeType="1"/>
            <a:stCxn id="55309" idx="0"/>
            <a:endCxn id="55306" idx="4"/>
          </p:cNvCxnSpPr>
          <p:nvPr/>
        </p:nvCxnSpPr>
        <p:spPr bwMode="auto">
          <a:xfrm flipV="1">
            <a:off x="7029880" y="2229240"/>
            <a:ext cx="14290" cy="37154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8" name="AutoShape 22"/>
          <p:cNvCxnSpPr>
            <a:cxnSpLocks noChangeShapeType="1"/>
            <a:stCxn id="55309" idx="3"/>
            <a:endCxn id="55312" idx="0"/>
          </p:cNvCxnSpPr>
          <p:nvPr/>
        </p:nvCxnSpPr>
        <p:spPr bwMode="auto">
          <a:xfrm flipH="1">
            <a:off x="6708355" y="2781787"/>
            <a:ext cx="260793" cy="597798"/>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9" name="AutoShape 23"/>
          <p:cNvCxnSpPr>
            <a:cxnSpLocks noChangeShapeType="1"/>
            <a:stCxn id="55307" idx="4"/>
            <a:endCxn id="55308" idx="0"/>
          </p:cNvCxnSpPr>
          <p:nvPr/>
        </p:nvCxnSpPr>
        <p:spPr bwMode="auto">
          <a:xfrm>
            <a:off x="6243930" y="2557910"/>
            <a:ext cx="142900" cy="27865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20" name="AutoShape 24"/>
          <p:cNvCxnSpPr>
            <a:cxnSpLocks noChangeShapeType="1"/>
            <a:stCxn id="55312" idx="1"/>
            <a:endCxn id="55308" idx="5"/>
          </p:cNvCxnSpPr>
          <p:nvPr/>
        </p:nvCxnSpPr>
        <p:spPr bwMode="auto">
          <a:xfrm flipH="1" flipV="1">
            <a:off x="6447563" y="3017572"/>
            <a:ext cx="200060" cy="388212"/>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21" name="AutoShape 25"/>
          <p:cNvCxnSpPr>
            <a:cxnSpLocks noChangeShapeType="1"/>
            <a:stCxn id="55312" idx="2"/>
            <a:endCxn id="55311" idx="6"/>
          </p:cNvCxnSpPr>
          <p:nvPr/>
        </p:nvCxnSpPr>
        <p:spPr bwMode="auto">
          <a:xfrm flipH="1" flipV="1">
            <a:off x="6029580" y="3468898"/>
            <a:ext cx="578745" cy="1429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22" name="AutoShape 26"/>
          <p:cNvCxnSpPr>
            <a:cxnSpLocks noChangeShapeType="1"/>
            <a:stCxn id="55311" idx="7"/>
            <a:endCxn id="55308" idx="3"/>
          </p:cNvCxnSpPr>
          <p:nvPr/>
        </p:nvCxnSpPr>
        <p:spPr bwMode="auto">
          <a:xfrm flipV="1">
            <a:off x="5990283" y="3017572"/>
            <a:ext cx="335815" cy="373922"/>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23" name="AutoShape 27"/>
          <p:cNvCxnSpPr>
            <a:cxnSpLocks noChangeShapeType="1"/>
            <a:stCxn id="55311" idx="0"/>
            <a:endCxn id="55310" idx="4"/>
          </p:cNvCxnSpPr>
          <p:nvPr/>
        </p:nvCxnSpPr>
        <p:spPr bwMode="auto">
          <a:xfrm flipH="1" flipV="1">
            <a:off x="5815230" y="2993755"/>
            <a:ext cx="114320" cy="37154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24" name="AutoShape 28"/>
          <p:cNvCxnSpPr>
            <a:cxnSpLocks noChangeShapeType="1"/>
            <a:stCxn id="55310" idx="7"/>
            <a:endCxn id="55307" idx="3"/>
          </p:cNvCxnSpPr>
          <p:nvPr/>
        </p:nvCxnSpPr>
        <p:spPr bwMode="auto">
          <a:xfrm flipV="1">
            <a:off x="5875963" y="2531712"/>
            <a:ext cx="307235" cy="281037"/>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325" name="Text Box 29"/>
          <p:cNvSpPr txBox="1">
            <a:spLocks noChangeArrowheads="1"/>
          </p:cNvSpPr>
          <p:nvPr/>
        </p:nvSpPr>
        <p:spPr bwMode="auto">
          <a:xfrm>
            <a:off x="5572300" y="3722545"/>
            <a:ext cx="1621915" cy="5067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900"/>
              <a:t>After E,H and I have received of A’s Broadcast</a:t>
            </a:r>
            <a:endParaRPr lang="en-US" sz="900"/>
          </a:p>
        </p:txBody>
      </p:sp>
      <p:sp>
        <p:nvSpPr>
          <p:cNvPr id="55326" name="Line 30"/>
          <p:cNvSpPr>
            <a:spLocks noChangeShapeType="1"/>
          </p:cNvSpPr>
          <p:nvPr/>
        </p:nvSpPr>
        <p:spPr bwMode="auto">
          <a:xfrm flipH="1" flipV="1">
            <a:off x="6279655" y="1900570"/>
            <a:ext cx="221495" cy="92885"/>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55327" name="Line 31"/>
          <p:cNvSpPr>
            <a:spLocks noChangeShapeType="1"/>
          </p:cNvSpPr>
          <p:nvPr/>
        </p:nvSpPr>
        <p:spPr bwMode="auto">
          <a:xfrm flipH="1" flipV="1">
            <a:off x="6093885" y="2107775"/>
            <a:ext cx="78595" cy="221495"/>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55328" name="Line 32"/>
          <p:cNvSpPr>
            <a:spLocks noChangeShapeType="1"/>
          </p:cNvSpPr>
          <p:nvPr/>
        </p:nvSpPr>
        <p:spPr bwMode="auto">
          <a:xfrm flipV="1">
            <a:off x="5836665" y="2515040"/>
            <a:ext cx="235785" cy="228640"/>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55329" name="Line 33"/>
          <p:cNvSpPr>
            <a:spLocks noChangeShapeType="1"/>
          </p:cNvSpPr>
          <p:nvPr/>
        </p:nvSpPr>
        <p:spPr bwMode="auto">
          <a:xfrm flipH="1" flipV="1">
            <a:off x="6315380" y="2579345"/>
            <a:ext cx="107175" cy="207205"/>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55330" name="Line 34"/>
          <p:cNvSpPr>
            <a:spLocks noChangeShapeType="1"/>
          </p:cNvSpPr>
          <p:nvPr/>
        </p:nvSpPr>
        <p:spPr bwMode="auto">
          <a:xfrm flipH="1" flipV="1">
            <a:off x="6722645" y="2043470"/>
            <a:ext cx="200060" cy="35725"/>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55331" name="Line 35"/>
          <p:cNvSpPr>
            <a:spLocks noChangeShapeType="1"/>
          </p:cNvSpPr>
          <p:nvPr/>
        </p:nvSpPr>
        <p:spPr bwMode="auto">
          <a:xfrm flipH="1" flipV="1">
            <a:off x="5772360" y="3058060"/>
            <a:ext cx="100030" cy="285800"/>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55332" name="Line 36"/>
          <p:cNvSpPr>
            <a:spLocks noChangeShapeType="1"/>
          </p:cNvSpPr>
          <p:nvPr/>
        </p:nvSpPr>
        <p:spPr bwMode="auto">
          <a:xfrm flipH="1" flipV="1">
            <a:off x="6508295" y="3043770"/>
            <a:ext cx="150045" cy="307235"/>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55333" name="Line 37"/>
          <p:cNvSpPr>
            <a:spLocks noChangeShapeType="1"/>
          </p:cNvSpPr>
          <p:nvPr/>
        </p:nvSpPr>
        <p:spPr bwMode="auto">
          <a:xfrm flipV="1">
            <a:off x="7065605" y="2279255"/>
            <a:ext cx="14290" cy="300090"/>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55334" name="Line 38"/>
          <p:cNvSpPr>
            <a:spLocks noChangeShapeType="1"/>
          </p:cNvSpPr>
          <p:nvPr/>
        </p:nvSpPr>
        <p:spPr bwMode="auto">
          <a:xfrm flipV="1">
            <a:off x="5990283" y="3015190"/>
            <a:ext cx="246502" cy="285800"/>
          </a:xfrm>
          <a:prstGeom prst="line">
            <a:avLst/>
          </a:prstGeom>
          <a:noFill/>
          <a:ln w="3175">
            <a:solidFill>
              <a:schemeClr val="hlink"/>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cxnSp>
        <p:nvCxnSpPr>
          <p:cNvPr id="55335" name="AutoShape 39"/>
          <p:cNvCxnSpPr>
            <a:cxnSpLocks noChangeShapeType="1"/>
            <a:stCxn id="55308" idx="6"/>
            <a:endCxn id="55309" idx="3"/>
          </p:cNvCxnSpPr>
          <p:nvPr/>
        </p:nvCxnSpPr>
        <p:spPr bwMode="auto">
          <a:xfrm flipV="1">
            <a:off x="6486860" y="2781787"/>
            <a:ext cx="482288" cy="15838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45900560-39CB-4FF7-BD6A-EB555577BD06}" type="datetime4">
              <a:rPr lang="en-US" sz="900"/>
            </a:fld>
            <a:endParaRPr lang="en-US" sz="900"/>
          </a:p>
        </p:txBody>
      </p:sp>
      <p:sp>
        <p:nvSpPr>
          <p:cNvPr id="56323"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56324"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9D975114-2093-4D54-970F-CA417D7393AE}" type="slidenum">
              <a:rPr lang="en-US" sz="900"/>
            </a:fld>
            <a:endParaRPr lang="en-US" sz="900"/>
          </a:p>
        </p:txBody>
      </p:sp>
      <p:sp>
        <p:nvSpPr>
          <p:cNvPr id="56325" name="Rectangle 2"/>
          <p:cNvSpPr>
            <a:spLocks noGrp="1" noChangeArrowheads="1"/>
          </p:cNvSpPr>
          <p:nvPr>
            <p:ph type="title"/>
          </p:nvPr>
        </p:nvSpPr>
        <p:spPr/>
        <p:txBody>
          <a:bodyPr/>
          <a:lstStyle/>
          <a:p>
            <a:pPr eaLnBrk="1" hangingPunct="1"/>
            <a:r>
              <a:rPr lang="en-US" smtClean="0"/>
              <a:t>Reply Packet in AODV</a:t>
            </a:r>
            <a:endParaRPr lang="en-US" smtClean="0"/>
          </a:p>
        </p:txBody>
      </p:sp>
      <p:sp>
        <p:nvSpPr>
          <p:cNvPr id="56326" name="Rectangle 3"/>
          <p:cNvSpPr>
            <a:spLocks noGrp="1" noChangeArrowheads="1"/>
          </p:cNvSpPr>
          <p:nvPr>
            <p:ph type="body" idx="1"/>
          </p:nvPr>
        </p:nvSpPr>
        <p:spPr/>
        <p:txBody>
          <a:bodyPr/>
          <a:lstStyle/>
          <a:p>
            <a:pPr eaLnBrk="1" hangingPunct="1">
              <a:lnSpc>
                <a:spcPct val="80000"/>
              </a:lnSpc>
            </a:pPr>
            <a:r>
              <a:rPr lang="en-US" sz="1500" smtClean="0"/>
              <a:t>In response to the incoming request, I builds a ROUTE REPLY packet and:</a:t>
            </a:r>
            <a:endParaRPr lang="en-US" sz="1500" smtClean="0"/>
          </a:p>
          <a:p>
            <a:pPr eaLnBrk="1" hangingPunct="1">
              <a:lnSpc>
                <a:spcPct val="80000"/>
              </a:lnSpc>
            </a:pPr>
            <a:endParaRPr lang="en-US" sz="1500" smtClean="0"/>
          </a:p>
          <a:p>
            <a:pPr eaLnBrk="1" hangingPunct="1">
              <a:lnSpc>
                <a:spcPct val="80000"/>
              </a:lnSpc>
            </a:pPr>
            <a:endParaRPr lang="en-US" sz="1500" smtClean="0"/>
          </a:p>
          <a:p>
            <a:pPr eaLnBrk="1" hangingPunct="1">
              <a:lnSpc>
                <a:spcPct val="80000"/>
              </a:lnSpc>
            </a:pPr>
            <a:endParaRPr lang="en-US" sz="1500" smtClean="0"/>
          </a:p>
          <a:p>
            <a:pPr lvl="1" eaLnBrk="1" hangingPunct="1">
              <a:lnSpc>
                <a:spcPct val="80000"/>
              </a:lnSpc>
            </a:pPr>
            <a:r>
              <a:rPr lang="en-US" sz="1350" smtClean="0"/>
              <a:t>The </a:t>
            </a:r>
            <a:r>
              <a:rPr lang="en-US" sz="1350" b="1" i="1" smtClean="0">
                <a:solidFill>
                  <a:schemeClr val="accent2"/>
                </a:solidFill>
              </a:rPr>
              <a:t>Source address</a:t>
            </a:r>
            <a:r>
              <a:rPr lang="en-US" sz="1350" smtClean="0"/>
              <a:t>, </a:t>
            </a:r>
            <a:r>
              <a:rPr lang="en-US" sz="1350" b="1" i="1" smtClean="0">
                <a:solidFill>
                  <a:schemeClr val="accent2"/>
                </a:solidFill>
              </a:rPr>
              <a:t>Destination address</a:t>
            </a:r>
            <a:r>
              <a:rPr lang="en-US" sz="1350" smtClean="0"/>
              <a:t>, </a:t>
            </a:r>
            <a:r>
              <a:rPr lang="en-US" sz="1350" b="1" i="1" smtClean="0">
                <a:solidFill>
                  <a:schemeClr val="accent2"/>
                </a:solidFill>
              </a:rPr>
              <a:t>Hop Counter</a:t>
            </a:r>
            <a:r>
              <a:rPr lang="en-US" sz="1350" smtClean="0"/>
              <a:t> are copied from the incoming request.</a:t>
            </a:r>
            <a:endParaRPr lang="en-US" sz="1350" smtClean="0"/>
          </a:p>
          <a:p>
            <a:pPr lvl="1" eaLnBrk="1" hangingPunct="1">
              <a:lnSpc>
                <a:spcPct val="80000"/>
              </a:lnSpc>
            </a:pPr>
            <a:r>
              <a:rPr lang="en-US" sz="1350" b="1" i="1" smtClean="0">
                <a:solidFill>
                  <a:schemeClr val="accent2"/>
                </a:solidFill>
              </a:rPr>
              <a:t>Destination sequence number</a:t>
            </a:r>
            <a:r>
              <a:rPr lang="en-US" sz="1350" smtClean="0"/>
              <a:t> is taken from its counter.</a:t>
            </a:r>
            <a:endParaRPr lang="en-US" sz="1350" smtClean="0"/>
          </a:p>
          <a:p>
            <a:pPr lvl="1" eaLnBrk="1" hangingPunct="1">
              <a:lnSpc>
                <a:spcPct val="80000"/>
              </a:lnSpc>
            </a:pPr>
            <a:r>
              <a:rPr lang="en-US" sz="1350" smtClean="0"/>
              <a:t>The Hop count field is set to 0.</a:t>
            </a:r>
            <a:endParaRPr lang="en-US" sz="1350" smtClean="0"/>
          </a:p>
          <a:p>
            <a:pPr lvl="1" eaLnBrk="1" hangingPunct="1">
              <a:lnSpc>
                <a:spcPct val="80000"/>
              </a:lnSpc>
            </a:pPr>
            <a:r>
              <a:rPr lang="en-US" sz="1350" smtClean="0"/>
              <a:t>The Lifetime field controls how long the route is valid.</a:t>
            </a:r>
            <a:endParaRPr lang="en-US" sz="1350" smtClean="0"/>
          </a:p>
          <a:p>
            <a:pPr eaLnBrk="1" hangingPunct="1">
              <a:lnSpc>
                <a:spcPct val="80000"/>
              </a:lnSpc>
            </a:pPr>
            <a:r>
              <a:rPr lang="en-US" sz="1500" smtClean="0"/>
              <a:t>This packed is cast back to the node that ROUTE REQUERST packed came form, in this case node G.</a:t>
            </a:r>
            <a:endParaRPr lang="en-US" sz="1500" smtClean="0"/>
          </a:p>
          <a:p>
            <a:pPr eaLnBrk="1" hangingPunct="1">
              <a:lnSpc>
                <a:spcPct val="80000"/>
              </a:lnSpc>
            </a:pPr>
            <a:r>
              <a:rPr lang="en-US" sz="1500" smtClean="0"/>
              <a:t>From G it follows the reverse path to D and finally to A. At each node Hop count is incremented so the node can see how far from the destination (I) is.</a:t>
            </a:r>
            <a:endParaRPr lang="en-US" sz="1500" smtClean="0"/>
          </a:p>
          <a:p>
            <a:pPr eaLnBrk="1" hangingPunct="1">
              <a:lnSpc>
                <a:spcPct val="80000"/>
              </a:lnSpc>
            </a:pPr>
            <a:endParaRPr lang="en-US" sz="1500" smtClean="0"/>
          </a:p>
        </p:txBody>
      </p:sp>
      <p:grpSp>
        <p:nvGrpSpPr>
          <p:cNvPr id="56327" name="Group 11"/>
          <p:cNvGrpSpPr/>
          <p:nvPr/>
        </p:nvGrpSpPr>
        <p:grpSpPr bwMode="auto">
          <a:xfrm>
            <a:off x="2457080" y="1939868"/>
            <a:ext cx="3540348" cy="507295"/>
            <a:chOff x="819" y="1774"/>
            <a:chExt cx="2973" cy="426"/>
          </a:xfrm>
        </p:grpSpPr>
        <p:sp>
          <p:nvSpPr>
            <p:cNvPr id="56328" name="Text Box 5"/>
            <p:cNvSpPr txBox="1">
              <a:spLocks noChangeArrowheads="1"/>
            </p:cNvSpPr>
            <p:nvPr/>
          </p:nvSpPr>
          <p:spPr bwMode="auto">
            <a:xfrm>
              <a:off x="819" y="1774"/>
              <a:ext cx="510" cy="426"/>
            </a:xfrm>
            <a:prstGeom prst="rect">
              <a:avLst/>
            </a:prstGeom>
            <a:noFill/>
            <a:ln w="3175" algn="ctr">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900"/>
                <a:t>Source Address</a:t>
              </a:r>
              <a:endParaRPr lang="en-US" sz="900"/>
            </a:p>
          </p:txBody>
        </p:sp>
        <p:sp>
          <p:nvSpPr>
            <p:cNvPr id="56329" name="Text Box 7"/>
            <p:cNvSpPr txBox="1">
              <a:spLocks noChangeArrowheads="1"/>
            </p:cNvSpPr>
            <p:nvPr/>
          </p:nvSpPr>
          <p:spPr bwMode="auto">
            <a:xfrm>
              <a:off x="1329" y="1774"/>
              <a:ext cx="684" cy="309"/>
            </a:xfrm>
            <a:prstGeom prst="rect">
              <a:avLst/>
            </a:prstGeom>
            <a:noFill/>
            <a:ln w="3175" algn="ctr">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900"/>
                <a:t>Destination Address</a:t>
              </a:r>
              <a:endParaRPr lang="en-US" sz="900"/>
            </a:p>
          </p:txBody>
        </p:sp>
        <p:sp>
          <p:nvSpPr>
            <p:cNvPr id="56330" name="Text Box 8"/>
            <p:cNvSpPr txBox="1">
              <a:spLocks noChangeArrowheads="1"/>
            </p:cNvSpPr>
            <p:nvPr/>
          </p:nvSpPr>
          <p:spPr bwMode="auto">
            <a:xfrm>
              <a:off x="3357" y="1774"/>
              <a:ext cx="435" cy="309"/>
            </a:xfrm>
            <a:prstGeom prst="rect">
              <a:avLst/>
            </a:prstGeom>
            <a:noFill/>
            <a:ln w="3175" algn="ctr">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900"/>
                <a:t>Life-time</a:t>
              </a:r>
              <a:endParaRPr lang="en-US" sz="900"/>
            </a:p>
          </p:txBody>
        </p:sp>
        <p:sp>
          <p:nvSpPr>
            <p:cNvPr id="56331" name="Text Box 9"/>
            <p:cNvSpPr txBox="1">
              <a:spLocks noChangeArrowheads="1"/>
            </p:cNvSpPr>
            <p:nvPr/>
          </p:nvSpPr>
          <p:spPr bwMode="auto">
            <a:xfrm>
              <a:off x="2013" y="1774"/>
              <a:ext cx="774" cy="309"/>
            </a:xfrm>
            <a:prstGeom prst="rect">
              <a:avLst/>
            </a:prstGeom>
            <a:noFill/>
            <a:ln w="3175" algn="ctr">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900"/>
                <a:t>Destination Sequence #</a:t>
              </a:r>
              <a:endParaRPr lang="en-US" sz="900"/>
            </a:p>
          </p:txBody>
        </p:sp>
        <p:sp>
          <p:nvSpPr>
            <p:cNvPr id="56332" name="Text Box 10"/>
            <p:cNvSpPr txBox="1">
              <a:spLocks noChangeArrowheads="1"/>
            </p:cNvSpPr>
            <p:nvPr/>
          </p:nvSpPr>
          <p:spPr bwMode="auto">
            <a:xfrm>
              <a:off x="2787" y="1774"/>
              <a:ext cx="570" cy="309"/>
            </a:xfrm>
            <a:prstGeom prst="rect">
              <a:avLst/>
            </a:prstGeom>
            <a:noFill/>
            <a:ln w="3175" algn="ctr">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900"/>
                <a:t>Hop Count</a:t>
              </a:r>
              <a:endParaRPr lang="en-US" sz="900"/>
            </a:p>
          </p:txBody>
        </p:sp>
      </p:gr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6ACCD983-289D-48F3-A77F-8EEDC4EEE251}" type="datetime4">
              <a:rPr lang="en-US" sz="900"/>
            </a:fld>
            <a:endParaRPr lang="en-US" sz="900"/>
          </a:p>
        </p:txBody>
      </p:sp>
      <p:sp>
        <p:nvSpPr>
          <p:cNvPr id="57347"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57348"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63F777AD-6C59-4FA9-B732-B46283565D58}" type="slidenum">
              <a:rPr lang="en-US" sz="900"/>
            </a:fld>
            <a:endParaRPr lang="en-US" sz="900"/>
          </a:p>
        </p:txBody>
      </p:sp>
      <p:sp>
        <p:nvSpPr>
          <p:cNvPr id="57349" name="Rectangle 2"/>
          <p:cNvSpPr>
            <a:spLocks noGrp="1" noChangeArrowheads="1"/>
          </p:cNvSpPr>
          <p:nvPr>
            <p:ph type="title"/>
          </p:nvPr>
        </p:nvSpPr>
        <p:spPr/>
        <p:txBody>
          <a:bodyPr/>
          <a:lstStyle/>
          <a:p>
            <a:pPr eaLnBrk="1" hangingPunct="1"/>
            <a:r>
              <a:rPr lang="en-US" sz="2550" smtClean="0"/>
              <a:t>Reply Packet in Intermediate nodes</a:t>
            </a:r>
            <a:endParaRPr lang="en-US" sz="2550" smtClean="0"/>
          </a:p>
        </p:txBody>
      </p:sp>
      <p:sp>
        <p:nvSpPr>
          <p:cNvPr id="57350" name="Rectangle 3"/>
          <p:cNvSpPr>
            <a:spLocks noGrp="1" noChangeArrowheads="1"/>
          </p:cNvSpPr>
          <p:nvPr>
            <p:ph type="body" idx="1"/>
          </p:nvPr>
        </p:nvSpPr>
        <p:spPr/>
        <p:txBody>
          <a:bodyPr/>
          <a:lstStyle/>
          <a:p>
            <a:pPr marL="571500" indent="-571500" eaLnBrk="1" hangingPunct="1">
              <a:lnSpc>
                <a:spcPct val="80000"/>
              </a:lnSpc>
            </a:pPr>
            <a:r>
              <a:rPr lang="en-US" sz="1425" smtClean="0"/>
              <a:t>At each intermediate node the packed is inspected and entered into local routing table as a route to I if one or more of the following three conditions are met:</a:t>
            </a:r>
            <a:endParaRPr lang="en-US" sz="1425" smtClean="0"/>
          </a:p>
          <a:p>
            <a:pPr marL="571500" indent="-571500" eaLnBrk="1" hangingPunct="1">
              <a:lnSpc>
                <a:spcPct val="80000"/>
              </a:lnSpc>
            </a:pPr>
            <a:endParaRPr lang="en-US" sz="1425" smtClean="0"/>
          </a:p>
          <a:p>
            <a:pPr marL="967105" lvl="1" indent="-495300" eaLnBrk="1" hangingPunct="1">
              <a:lnSpc>
                <a:spcPct val="80000"/>
              </a:lnSpc>
              <a:buFont typeface="Wingdings" panose="05000000000000000000" pitchFamily="2" charset="2"/>
              <a:buAutoNum type="arabicPeriod"/>
            </a:pPr>
            <a:r>
              <a:rPr lang="en-US" sz="1275" smtClean="0"/>
              <a:t>No route to I is known.</a:t>
            </a:r>
            <a:endParaRPr lang="en-US" sz="1275" smtClean="0"/>
          </a:p>
          <a:p>
            <a:pPr marL="967105" lvl="1" indent="-495300" eaLnBrk="1" hangingPunct="1">
              <a:lnSpc>
                <a:spcPct val="80000"/>
              </a:lnSpc>
              <a:buFont typeface="Wingdings" panose="05000000000000000000" pitchFamily="2" charset="2"/>
              <a:buAutoNum type="arabicPeriod"/>
            </a:pPr>
            <a:r>
              <a:rPr lang="en-US" sz="1275" smtClean="0"/>
              <a:t>The sequence number for I in the ROUTE REPLY packed is greater than the value in the routing table.</a:t>
            </a:r>
            <a:endParaRPr lang="en-US" sz="1275" smtClean="0"/>
          </a:p>
          <a:p>
            <a:pPr marL="967105" lvl="1" indent="-495300" eaLnBrk="1" hangingPunct="1">
              <a:lnSpc>
                <a:spcPct val="80000"/>
              </a:lnSpc>
              <a:buFont typeface="Wingdings" panose="05000000000000000000" pitchFamily="2" charset="2"/>
              <a:buAutoNum type="arabicPeriod"/>
            </a:pPr>
            <a:r>
              <a:rPr lang="en-US" sz="1275" smtClean="0"/>
              <a:t>The sequence numbers are equal but the new route I s shorter.</a:t>
            </a:r>
            <a:endParaRPr lang="en-US" sz="1275" smtClean="0"/>
          </a:p>
          <a:p>
            <a:pPr marL="571500" indent="-571500" eaLnBrk="1" hangingPunct="1">
              <a:lnSpc>
                <a:spcPct val="80000"/>
              </a:lnSpc>
              <a:buFont typeface="Wingdings" panose="05000000000000000000" pitchFamily="2" charset="2"/>
              <a:buChar char="n"/>
            </a:pPr>
            <a:endParaRPr lang="en-US" sz="1425" smtClean="0"/>
          </a:p>
          <a:p>
            <a:pPr marL="571500" indent="-571500" eaLnBrk="1" hangingPunct="1">
              <a:lnSpc>
                <a:spcPct val="80000"/>
              </a:lnSpc>
              <a:buFont typeface="Wingdings" panose="05000000000000000000" pitchFamily="2" charset="2"/>
              <a:buChar char="n"/>
            </a:pPr>
            <a:r>
              <a:rPr lang="en-US" sz="1425" smtClean="0"/>
              <a:t>This ensures that all nodes on the reverse route learn the route to I for free as a byproduct of A’s route discovery.</a:t>
            </a:r>
            <a:endParaRPr lang="en-US" sz="1425" smtClean="0"/>
          </a:p>
          <a:p>
            <a:pPr marL="571500" indent="-571500" eaLnBrk="1" hangingPunct="1">
              <a:lnSpc>
                <a:spcPct val="80000"/>
              </a:lnSpc>
              <a:buFont typeface="Wingdings" panose="05000000000000000000" pitchFamily="2" charset="2"/>
              <a:buChar char="n"/>
            </a:pPr>
            <a:r>
              <a:rPr lang="en-US" sz="1425" smtClean="0"/>
              <a:t>Nodes that got the original REQUEST ROUTE packed but were not on the reverse path (B, C, E, F, and H in this example) discard the reverse route table entry when the associated timer expires.</a:t>
            </a:r>
            <a:endParaRPr lang="en-US" sz="1425" smtClean="0"/>
          </a:p>
          <a:p>
            <a:pPr marL="571500" indent="-571500" eaLnBrk="1" hangingPunct="1">
              <a:lnSpc>
                <a:spcPct val="80000"/>
              </a:lnSpc>
              <a:buFont typeface="Wingdings" panose="05000000000000000000" pitchFamily="2" charset="2"/>
              <a:buNone/>
            </a:pPr>
            <a:endParaRPr lang="en-US" sz="1425"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5E04A8EB-FED0-4798-B917-E8ADF90951B9}" type="datetime4">
              <a:rPr lang="en-US" sz="900"/>
            </a:fld>
            <a:endParaRPr lang="en-US" sz="900"/>
          </a:p>
        </p:txBody>
      </p:sp>
      <p:sp>
        <p:nvSpPr>
          <p:cNvPr id="58371"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58372"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6A7B2385-F0A6-4942-8032-058023F1FE32}" type="slidenum">
              <a:rPr lang="en-US" sz="900"/>
            </a:fld>
            <a:endParaRPr lang="en-US" sz="900"/>
          </a:p>
        </p:txBody>
      </p:sp>
      <p:sp>
        <p:nvSpPr>
          <p:cNvPr id="58373" name="Rectangle 2"/>
          <p:cNvSpPr>
            <a:spLocks noGrp="1" noChangeArrowheads="1"/>
          </p:cNvSpPr>
          <p:nvPr>
            <p:ph type="title"/>
          </p:nvPr>
        </p:nvSpPr>
        <p:spPr/>
        <p:txBody>
          <a:bodyPr/>
          <a:lstStyle/>
          <a:p>
            <a:pPr eaLnBrk="1" hangingPunct="1"/>
            <a:r>
              <a:rPr lang="en-US" smtClean="0"/>
              <a:t>Route Maintenance</a:t>
            </a:r>
            <a:endParaRPr lang="en-US" smtClean="0"/>
          </a:p>
        </p:txBody>
      </p:sp>
      <p:sp>
        <p:nvSpPr>
          <p:cNvPr id="58374" name="Rectangle 3"/>
          <p:cNvSpPr>
            <a:spLocks noGrp="1" noChangeArrowheads="1"/>
          </p:cNvSpPr>
          <p:nvPr>
            <p:ph type="body" idx="1"/>
          </p:nvPr>
        </p:nvSpPr>
        <p:spPr/>
        <p:txBody>
          <a:bodyPr/>
          <a:lstStyle/>
          <a:p>
            <a:pPr eaLnBrk="1" hangingPunct="1">
              <a:lnSpc>
                <a:spcPct val="80000"/>
              </a:lnSpc>
            </a:pPr>
            <a:r>
              <a:rPr lang="en-US" sz="1425" smtClean="0"/>
              <a:t>In Ad-hoc networks the nodes can move or can be switched off.</a:t>
            </a:r>
            <a:endParaRPr lang="en-US" sz="1425" smtClean="0"/>
          </a:p>
          <a:p>
            <a:pPr lvl="1" eaLnBrk="1" hangingPunct="1">
              <a:lnSpc>
                <a:spcPct val="80000"/>
              </a:lnSpc>
            </a:pPr>
            <a:r>
              <a:rPr lang="en-US" sz="1275" smtClean="0"/>
              <a:t>For example if G is switched off, A will need to deal with it because the route that it was using (ADGI) is no longer valid.</a:t>
            </a:r>
            <a:endParaRPr lang="en-US" sz="1275" smtClean="0"/>
          </a:p>
          <a:p>
            <a:pPr lvl="1" eaLnBrk="1" hangingPunct="1">
              <a:lnSpc>
                <a:spcPct val="80000"/>
              </a:lnSpc>
            </a:pPr>
            <a:r>
              <a:rPr lang="en-US" sz="1275" smtClean="0"/>
              <a:t>Idea: each node broadcasts a </a:t>
            </a:r>
            <a:r>
              <a:rPr lang="en-US" sz="1275" b="1" i="1" smtClean="0">
                <a:solidFill>
                  <a:schemeClr val="accent2"/>
                </a:solidFill>
              </a:rPr>
              <a:t>Hello</a:t>
            </a:r>
            <a:r>
              <a:rPr lang="en-US" sz="1275" smtClean="0"/>
              <a:t> message periodically. Each neighbor is expected to respond to it. For the cases that there is no response the information is purged for the routes that use corresponding node.</a:t>
            </a:r>
            <a:endParaRPr lang="en-US" sz="1275" smtClean="0"/>
          </a:p>
          <a:p>
            <a:pPr lvl="1" eaLnBrk="1" hangingPunct="1">
              <a:lnSpc>
                <a:spcPct val="80000"/>
              </a:lnSpc>
            </a:pPr>
            <a:r>
              <a:rPr lang="en-US" sz="1275" smtClean="0"/>
              <a:t>List of </a:t>
            </a:r>
            <a:r>
              <a:rPr lang="en-US" sz="1275" b="1" i="1" smtClean="0">
                <a:solidFill>
                  <a:schemeClr val="accent2"/>
                </a:solidFill>
              </a:rPr>
              <a:t>Active Neighbors</a:t>
            </a:r>
            <a:r>
              <a:rPr lang="en-US" sz="1275" smtClean="0"/>
              <a:t> for a destination: For each possible destination, each node, N, keeps track of its neighbors that have fed it a packed for that destination during the last ∆T seconds.</a:t>
            </a:r>
            <a:endParaRPr lang="en-US" sz="1275" smtClean="0"/>
          </a:p>
          <a:p>
            <a:pPr lvl="2" eaLnBrk="1" hangingPunct="1">
              <a:lnSpc>
                <a:spcPct val="80000"/>
              </a:lnSpc>
            </a:pPr>
            <a:r>
              <a:rPr lang="en-US" sz="1200" smtClean="0"/>
              <a:t>A node N does this by having a routing table keyed by destination containing: </a:t>
            </a:r>
            <a:endParaRPr lang="en-US" sz="1200" smtClean="0"/>
          </a:p>
          <a:p>
            <a:pPr lvl="3" eaLnBrk="1" hangingPunct="1">
              <a:lnSpc>
                <a:spcPct val="80000"/>
              </a:lnSpc>
            </a:pPr>
            <a:r>
              <a:rPr lang="en-US" sz="1050" smtClean="0"/>
              <a:t>Outgoing node to use to reach that destination,</a:t>
            </a:r>
            <a:endParaRPr lang="en-US" sz="1050" smtClean="0"/>
          </a:p>
          <a:p>
            <a:pPr lvl="3" eaLnBrk="1" hangingPunct="1">
              <a:lnSpc>
                <a:spcPct val="80000"/>
              </a:lnSpc>
            </a:pPr>
            <a:r>
              <a:rPr lang="en-US" sz="1050" smtClean="0"/>
              <a:t>Hop count to the destination</a:t>
            </a:r>
            <a:endParaRPr lang="en-US" sz="1050" smtClean="0"/>
          </a:p>
          <a:p>
            <a:pPr lvl="3" eaLnBrk="1" hangingPunct="1">
              <a:lnSpc>
                <a:spcPct val="80000"/>
              </a:lnSpc>
            </a:pPr>
            <a:r>
              <a:rPr lang="en-US" sz="1050" smtClean="0"/>
              <a:t>Most recent destination sequence number, and</a:t>
            </a:r>
            <a:endParaRPr lang="en-US" sz="1050" smtClean="0"/>
          </a:p>
          <a:p>
            <a:pPr lvl="3" eaLnBrk="1" hangingPunct="1">
              <a:lnSpc>
                <a:spcPct val="80000"/>
              </a:lnSpc>
            </a:pPr>
            <a:r>
              <a:rPr lang="en-US" sz="1050" smtClean="0"/>
              <a:t>The list of active neighbors for that destination. </a:t>
            </a:r>
            <a:endParaRPr lang="en-US" sz="1050" smtClean="0"/>
          </a:p>
          <a:p>
            <a:pPr lvl="3" eaLnBrk="1" hangingPunct="1">
              <a:lnSpc>
                <a:spcPct val="80000"/>
              </a:lnSpc>
              <a:buFont typeface="Wingdings" panose="05000000000000000000" pitchFamily="2" charset="2"/>
              <a:buNone/>
            </a:pPr>
            <a:endParaRPr lang="en-US" sz="105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4"/>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FCFF882A-B3FF-478D-9EE9-2A9D75BFA544}" type="datetime4">
              <a:rPr lang="en-US" sz="900"/>
            </a:fld>
            <a:endParaRPr lang="en-US" sz="900"/>
          </a:p>
        </p:txBody>
      </p:sp>
      <p:sp>
        <p:nvSpPr>
          <p:cNvPr id="59395" name="Footer Placeholder 5"/>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59396" name="Slide Number Placeholder 6"/>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711EB14E-7E5E-4952-B886-71B66FEEDFF0}" type="slidenum">
              <a:rPr lang="en-US" sz="900"/>
            </a:fld>
            <a:endParaRPr lang="en-US" sz="900"/>
          </a:p>
        </p:txBody>
      </p:sp>
      <p:sp>
        <p:nvSpPr>
          <p:cNvPr id="59397" name="Rectangle 2"/>
          <p:cNvSpPr>
            <a:spLocks noGrp="1" noChangeArrowheads="1"/>
          </p:cNvSpPr>
          <p:nvPr>
            <p:ph type="title"/>
          </p:nvPr>
        </p:nvSpPr>
        <p:spPr/>
        <p:txBody>
          <a:bodyPr/>
          <a:lstStyle/>
          <a:p>
            <a:pPr eaLnBrk="1" hangingPunct="1"/>
            <a:r>
              <a:rPr lang="en-US" smtClean="0"/>
              <a:t>Example of a Routing Table</a:t>
            </a:r>
            <a:endParaRPr lang="en-US" smtClean="0"/>
          </a:p>
        </p:txBody>
      </p:sp>
      <p:sp>
        <p:nvSpPr>
          <p:cNvPr id="59398" name="Rectangle 3"/>
          <p:cNvSpPr>
            <a:spLocks noGrp="1" noChangeArrowheads="1"/>
          </p:cNvSpPr>
          <p:nvPr>
            <p:ph type="body" sz="half" idx="1"/>
          </p:nvPr>
        </p:nvSpPr>
        <p:spPr/>
        <p:txBody>
          <a:bodyPr/>
          <a:lstStyle/>
          <a:p>
            <a:pPr eaLnBrk="1" hangingPunct="1">
              <a:buFont typeface="Wingdings" panose="05000000000000000000" pitchFamily="2" charset="2"/>
              <a:buNone/>
            </a:pPr>
            <a:r>
              <a:rPr lang="en-US" sz="1950" smtClean="0"/>
              <a:t> </a:t>
            </a:r>
            <a:endParaRPr lang="en-US" sz="1950" smtClean="0"/>
          </a:p>
        </p:txBody>
      </p:sp>
      <p:graphicFrame>
        <p:nvGraphicFramePr>
          <p:cNvPr id="74880" name="Group 128"/>
          <p:cNvGraphicFramePr>
            <a:graphicFrameLocks noGrp="1"/>
          </p:cNvGraphicFramePr>
          <p:nvPr>
            <p:ph sz="half" idx="2"/>
          </p:nvPr>
        </p:nvGraphicFramePr>
        <p:xfrm>
          <a:off x="1743771" y="1463534"/>
          <a:ext cx="2713355" cy="2405380"/>
        </p:xfrm>
        <a:graphic>
          <a:graphicData uri="http://schemas.openxmlformats.org/drawingml/2006/table">
            <a:tbl>
              <a:tblPr/>
              <a:tblGrid>
                <a:gridCol w="481330"/>
                <a:gridCol w="480695"/>
                <a:gridCol w="551180"/>
                <a:gridCol w="685800"/>
                <a:gridCol w="514350"/>
              </a:tblGrid>
              <a:tr h="29718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Dest.</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28575" cap="flat" cmpd="dbl" algn="ctr">
                      <a:solidFill>
                        <a:schemeClr val="tx1"/>
                      </a:solidFill>
                      <a:prstDash val="solid"/>
                      <a:round/>
                      <a:headEnd type="none" w="med" len="med"/>
                      <a:tailEnd type="none" w="med" len="med"/>
                    </a:lnT>
                    <a:lnB w="28575"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Next hop</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28575" cap="flat" cmpd="dbl" algn="ctr">
                      <a:solidFill>
                        <a:schemeClr val="tx1"/>
                      </a:solidFill>
                      <a:prstDash val="solid"/>
                      <a:round/>
                      <a:headEnd type="none" w="med" len="med"/>
                      <a:tailEnd type="none" w="med" len="med"/>
                    </a:lnT>
                    <a:lnB w="28575"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Distance</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28575" cap="flat" cmpd="dbl" algn="ctr">
                      <a:solidFill>
                        <a:schemeClr val="tx1"/>
                      </a:solidFill>
                      <a:prstDash val="solid"/>
                      <a:round/>
                      <a:headEnd type="none" w="med" len="med"/>
                      <a:tailEnd type="none" w="med" len="med"/>
                    </a:lnT>
                    <a:lnB w="28575"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Active Neighbors</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28575" cap="flat" cmpd="dbl" algn="ctr">
                      <a:solidFill>
                        <a:schemeClr val="tx1"/>
                      </a:solidFill>
                      <a:prstDash val="solid"/>
                      <a:round/>
                      <a:headEnd type="none" w="med" len="med"/>
                      <a:tailEnd type="none" w="med" len="med"/>
                    </a:lnT>
                    <a:lnB w="28575"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750" b="0" i="0" u="none" strike="noStrike" cap="none" normalizeH="0" baseline="0" smtClean="0">
                          <a:ln>
                            <a:noFill/>
                          </a:ln>
                          <a:solidFill>
                            <a:schemeClr val="tx1"/>
                          </a:solidFill>
                          <a:effectLst/>
                          <a:latin typeface="Verdana" panose="020B0604030504040204" pitchFamily="34" charset="0"/>
                        </a:rPr>
                        <a:t>Other fields</a:t>
                      </a:r>
                      <a:endParaRPr kumimoji="0" lang="en-US" sz="7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28575" cap="flat" cmpd="dbl" algn="ctr">
                      <a:solidFill>
                        <a:schemeClr val="tx1"/>
                      </a:solidFill>
                      <a:prstDash val="solid"/>
                      <a:round/>
                      <a:headEnd type="none" w="med" len="med"/>
                      <a:tailEnd type="none" w="med" len="med"/>
                    </a:lnT>
                    <a:lnB w="28575" cap="flat" cmpd="dbl" algn="ctr">
                      <a:solidFill>
                        <a:schemeClr val="tx1"/>
                      </a:solidFill>
                      <a:prstDash val="solid"/>
                      <a:round/>
                      <a:headEnd type="none" w="med" len="med"/>
                      <a:tailEnd type="none" w="med" len="med"/>
                    </a:lnB>
                    <a:lnTlToBr>
                      <a:noFill/>
                    </a:lnTlToBr>
                    <a:lnBlToTr>
                      <a:noFill/>
                    </a:lnBlToTr>
                    <a:noFill/>
                  </a:tcPr>
                </a:tc>
              </a:tr>
              <a:tr h="26416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A</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28575"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A</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28575"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1</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28575"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F,G</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28575"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28575"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r>
              <a:tr h="26225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B</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B</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1</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F,G</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r>
              <a:tr h="26416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C</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B</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2</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G</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r>
              <a:tr h="2635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rgbClr val="FF0000"/>
                          </a:solidFill>
                          <a:effectLst/>
                          <a:latin typeface="Verdana" panose="020B0604030504040204" pitchFamily="34" charset="0"/>
                        </a:rPr>
                        <a:t>E</a:t>
                      </a:r>
                      <a:endParaRPr kumimoji="0" lang="en-US" sz="1050" b="0" i="0" u="none" strike="noStrike" cap="none" normalizeH="0" baseline="0" smtClean="0">
                        <a:ln>
                          <a:noFill/>
                        </a:ln>
                        <a:solidFill>
                          <a:srgbClr val="FF0000"/>
                        </a:solidFill>
                        <a:effectLst/>
                        <a:latin typeface="Verdana" panose="020B0604030504040204" pitchFamily="34" charset="0"/>
                      </a:endParaRPr>
                    </a:p>
                  </a:txBody>
                  <a:tcPr marL="68591" marR="68591" marT="34302" marB="34302"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rgbClr val="FF0000"/>
                          </a:solidFill>
                          <a:effectLst/>
                          <a:latin typeface="Verdana" panose="020B0604030504040204" pitchFamily="34" charset="0"/>
                        </a:rPr>
                        <a:t>G</a:t>
                      </a:r>
                      <a:endParaRPr kumimoji="0" lang="en-US" sz="1050" b="0" i="0" u="none" strike="noStrike" cap="none" normalizeH="0" baseline="0" smtClean="0">
                        <a:ln>
                          <a:noFill/>
                        </a:ln>
                        <a:solidFill>
                          <a:srgbClr val="FF0000"/>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2</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r>
              <a:tr h="26416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F</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F</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1</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rgbClr val="FF0000"/>
                          </a:solidFill>
                          <a:effectLst/>
                          <a:latin typeface="Verdana" panose="020B0604030504040204" pitchFamily="34" charset="0"/>
                        </a:rPr>
                        <a:t>A,B</a:t>
                      </a:r>
                      <a:endParaRPr kumimoji="0" lang="en-US" sz="1050" b="0" i="0" u="none" strike="noStrike" cap="none" normalizeH="0" baseline="0" smtClean="0">
                        <a:ln>
                          <a:noFill/>
                        </a:ln>
                        <a:solidFill>
                          <a:srgbClr val="FF0000"/>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r>
              <a:tr h="26225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rgbClr val="FF0000"/>
                          </a:solidFill>
                          <a:effectLst/>
                          <a:latin typeface="Verdana" panose="020B0604030504040204" pitchFamily="34" charset="0"/>
                        </a:rPr>
                        <a:t>G</a:t>
                      </a:r>
                      <a:endParaRPr kumimoji="0" lang="en-US" sz="1050" b="0" i="0" u="none" strike="noStrike" cap="none" normalizeH="0" baseline="0" smtClean="0">
                        <a:ln>
                          <a:noFill/>
                        </a:ln>
                        <a:solidFill>
                          <a:srgbClr val="FF0000"/>
                        </a:solidFill>
                        <a:effectLst/>
                        <a:latin typeface="Verdana" panose="020B0604030504040204" pitchFamily="34" charset="0"/>
                      </a:endParaRPr>
                    </a:p>
                  </a:txBody>
                  <a:tcPr marL="68591" marR="68591" marT="34302" marB="34302"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rgbClr val="FF0000"/>
                          </a:solidFill>
                          <a:effectLst/>
                          <a:latin typeface="Verdana" panose="020B0604030504040204" pitchFamily="34" charset="0"/>
                        </a:rPr>
                        <a:t>G</a:t>
                      </a:r>
                      <a:endParaRPr kumimoji="0" lang="en-US" sz="1050" b="0" i="0" u="none" strike="noStrike" cap="none" normalizeH="0" baseline="0" smtClean="0">
                        <a:ln>
                          <a:noFill/>
                        </a:ln>
                        <a:solidFill>
                          <a:srgbClr val="FF0000"/>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1</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rgbClr val="FF0000"/>
                          </a:solidFill>
                          <a:effectLst/>
                          <a:latin typeface="Verdana" panose="020B0604030504040204" pitchFamily="34" charset="0"/>
                        </a:rPr>
                        <a:t>A,B</a:t>
                      </a:r>
                      <a:endParaRPr kumimoji="0" lang="en-US" sz="1050" b="0" i="0" u="none" strike="noStrike" cap="none" normalizeH="0" baseline="0" smtClean="0">
                        <a:ln>
                          <a:noFill/>
                        </a:ln>
                        <a:solidFill>
                          <a:srgbClr val="FF0000"/>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r>
              <a:tr h="26416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H</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F</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2</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rgbClr val="FF0000"/>
                          </a:solidFill>
                          <a:effectLst/>
                          <a:latin typeface="Verdana" panose="020B0604030504040204" pitchFamily="34" charset="0"/>
                        </a:rPr>
                        <a:t>A,B</a:t>
                      </a:r>
                      <a:endParaRPr kumimoji="0" lang="en-US" sz="1050" b="0" i="0" u="none" strike="noStrike" cap="none" normalizeH="0" baseline="0" smtClean="0">
                        <a:ln>
                          <a:noFill/>
                        </a:ln>
                        <a:solidFill>
                          <a:srgbClr val="FF0000"/>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12700" cap="flat" cmpd="dbl" algn="ctr">
                      <a:solidFill>
                        <a:schemeClr val="tx1"/>
                      </a:solidFill>
                      <a:prstDash val="solid"/>
                      <a:round/>
                      <a:headEnd type="none" w="med" len="med"/>
                      <a:tailEnd type="none" w="med" len="med"/>
                    </a:lnB>
                    <a:lnTlToBr>
                      <a:noFill/>
                    </a:lnTlToBr>
                    <a:lnBlToTr>
                      <a:noFill/>
                    </a:lnBlToTr>
                    <a:noFill/>
                  </a:tcPr>
                </a:tc>
              </a:tr>
              <a:tr h="2635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rgbClr val="FF0000"/>
                          </a:solidFill>
                          <a:effectLst/>
                          <a:latin typeface="Verdana" panose="020B0604030504040204" pitchFamily="34" charset="0"/>
                        </a:rPr>
                        <a:t>I</a:t>
                      </a:r>
                      <a:endParaRPr kumimoji="0" lang="en-US" sz="1050" b="0" i="0" u="none" strike="noStrike" cap="none" normalizeH="0" baseline="0" smtClean="0">
                        <a:ln>
                          <a:noFill/>
                        </a:ln>
                        <a:solidFill>
                          <a:srgbClr val="FF0000"/>
                        </a:solidFill>
                        <a:effectLst/>
                        <a:latin typeface="Verdana" panose="020B0604030504040204" pitchFamily="34" charset="0"/>
                      </a:endParaRPr>
                    </a:p>
                  </a:txBody>
                  <a:tcPr marL="68591" marR="68591" marT="34302" marB="34302" horzOverflow="overflow">
                    <a:lnL w="28575"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28575"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rgbClr val="FF0000"/>
                          </a:solidFill>
                          <a:effectLst/>
                          <a:latin typeface="Verdana" panose="020B0604030504040204" pitchFamily="34" charset="0"/>
                        </a:rPr>
                        <a:t>G</a:t>
                      </a:r>
                      <a:endParaRPr kumimoji="0" lang="en-US" sz="1050" b="0" i="0" u="none" strike="noStrike" cap="none" normalizeH="0" baseline="0" smtClean="0">
                        <a:ln>
                          <a:noFill/>
                        </a:ln>
                        <a:solidFill>
                          <a:srgbClr val="FF0000"/>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28575"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chemeClr val="tx1"/>
                          </a:solidFill>
                          <a:effectLst/>
                          <a:latin typeface="Verdana" panose="020B0604030504040204" pitchFamily="34" charset="0"/>
                        </a:rPr>
                        <a:t>2</a:t>
                      </a: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28575"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050" b="0" i="0" u="none" strike="noStrike" cap="none" normalizeH="0" baseline="0" smtClean="0">
                          <a:ln>
                            <a:noFill/>
                          </a:ln>
                          <a:solidFill>
                            <a:srgbClr val="FF0000"/>
                          </a:solidFill>
                          <a:effectLst/>
                          <a:latin typeface="Verdana" panose="020B0604030504040204" pitchFamily="34" charset="0"/>
                        </a:rPr>
                        <a:t>A,B</a:t>
                      </a:r>
                      <a:endParaRPr kumimoji="0" lang="en-US" sz="1050" b="0" i="0" u="none" strike="noStrike" cap="none" normalizeH="0" baseline="0" smtClean="0">
                        <a:ln>
                          <a:noFill/>
                        </a:ln>
                        <a:solidFill>
                          <a:srgbClr val="FF0000"/>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12700"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28575" cap="flat" cmpd="dbl"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sz="1050" b="0" i="0" u="none" strike="noStrike" cap="none" normalizeH="0" baseline="0" smtClean="0">
                        <a:ln>
                          <a:noFill/>
                        </a:ln>
                        <a:solidFill>
                          <a:schemeClr val="tx1"/>
                        </a:solidFill>
                        <a:effectLst/>
                        <a:latin typeface="Verdana" panose="020B0604030504040204" pitchFamily="34" charset="0"/>
                      </a:endParaRPr>
                    </a:p>
                  </a:txBody>
                  <a:tcPr marL="68591" marR="68591" marT="34302" marB="34302" horzOverflow="overflow">
                    <a:lnL w="12700" cap="flat" cmpd="dbl" algn="ctr">
                      <a:solidFill>
                        <a:schemeClr val="tx1"/>
                      </a:solidFill>
                      <a:prstDash val="solid"/>
                      <a:round/>
                      <a:headEnd type="none" w="med" len="med"/>
                      <a:tailEnd type="none" w="med" len="med"/>
                    </a:lnL>
                    <a:lnR w="28575" cap="flat" cmpd="dbl" algn="ctr">
                      <a:solidFill>
                        <a:schemeClr val="tx1"/>
                      </a:solidFill>
                      <a:prstDash val="solid"/>
                      <a:round/>
                      <a:headEnd type="none" w="med" len="med"/>
                      <a:tailEnd type="none" w="med" len="med"/>
                    </a:lnR>
                    <a:lnT w="12700" cap="flat" cmpd="dbl" algn="ctr">
                      <a:solidFill>
                        <a:schemeClr val="tx1"/>
                      </a:solidFill>
                      <a:prstDash val="solid"/>
                      <a:round/>
                      <a:headEnd type="none" w="med" len="med"/>
                      <a:tailEnd type="none" w="med" len="med"/>
                    </a:lnT>
                    <a:lnB w="28575" cap="flat" cmpd="dbl"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9461" name="Text Box 71"/>
          <p:cNvSpPr txBox="1">
            <a:spLocks noChangeArrowheads="1"/>
          </p:cNvSpPr>
          <p:nvPr/>
        </p:nvSpPr>
        <p:spPr bwMode="auto">
          <a:xfrm>
            <a:off x="1942640" y="3944040"/>
            <a:ext cx="2142309" cy="1066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eaLnBrk="1" hangingPunct="1">
              <a:spcBef>
                <a:spcPct val="20000"/>
              </a:spcBef>
              <a:buClr>
                <a:schemeClr val="accent2"/>
              </a:buClr>
              <a:buFont typeface="Wingdings" panose="05000000000000000000" pitchFamily="2" charset="2"/>
              <a:buNone/>
            </a:pPr>
            <a:r>
              <a:rPr lang="en-US" sz="100"/>
              <a:t>D’s routing table before G goes down</a:t>
            </a:r>
            <a:endParaRPr lang="en-US" sz="100"/>
          </a:p>
        </p:txBody>
      </p:sp>
      <p:sp>
        <p:nvSpPr>
          <p:cNvPr id="59462" name="Text Box 122"/>
          <p:cNvSpPr txBox="1">
            <a:spLocks noChangeArrowheads="1"/>
          </p:cNvSpPr>
          <p:nvPr/>
        </p:nvSpPr>
        <p:spPr bwMode="auto">
          <a:xfrm>
            <a:off x="5572300" y="3596317"/>
            <a:ext cx="162191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900"/>
              <a:t>Graph after G has gone down</a:t>
            </a:r>
            <a:endParaRPr lang="en-US" sz="900"/>
          </a:p>
        </p:txBody>
      </p:sp>
      <p:sp>
        <p:nvSpPr>
          <p:cNvPr id="59463" name="Oval 129"/>
          <p:cNvSpPr>
            <a:spLocks noChangeArrowheads="1"/>
          </p:cNvSpPr>
          <p:nvPr/>
        </p:nvSpPr>
        <p:spPr bwMode="auto">
          <a:xfrm>
            <a:off x="6115320" y="1760052"/>
            <a:ext cx="171480" cy="178625"/>
          </a:xfrm>
          <a:prstGeom prst="ellipse">
            <a:avLst/>
          </a:prstGeom>
          <a:solidFill>
            <a:srgbClr val="FFFFFF"/>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A</a:t>
            </a:r>
            <a:endParaRPr lang="en-US" sz="100"/>
          </a:p>
        </p:txBody>
      </p:sp>
      <p:sp>
        <p:nvSpPr>
          <p:cNvPr id="59464" name="Oval 130"/>
          <p:cNvSpPr>
            <a:spLocks noChangeArrowheads="1"/>
          </p:cNvSpPr>
          <p:nvPr/>
        </p:nvSpPr>
        <p:spPr bwMode="auto">
          <a:xfrm>
            <a:off x="6579745" y="1895807"/>
            <a:ext cx="171480" cy="178625"/>
          </a:xfrm>
          <a:prstGeom prst="ellipse">
            <a:avLst/>
          </a:prstGeom>
          <a:solidFill>
            <a:srgbClr val="3366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B</a:t>
            </a:r>
            <a:endParaRPr lang="en-US" sz="100"/>
          </a:p>
        </p:txBody>
      </p:sp>
      <p:sp>
        <p:nvSpPr>
          <p:cNvPr id="59465" name="Oval 131"/>
          <p:cNvSpPr>
            <a:spLocks noChangeArrowheads="1"/>
          </p:cNvSpPr>
          <p:nvPr/>
        </p:nvSpPr>
        <p:spPr bwMode="auto">
          <a:xfrm>
            <a:off x="7022735" y="1931532"/>
            <a:ext cx="171480" cy="178625"/>
          </a:xfrm>
          <a:prstGeom prst="ellipse">
            <a:avLst/>
          </a:prstGeom>
          <a:solidFill>
            <a:srgbClr val="FF00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C</a:t>
            </a:r>
            <a:endParaRPr lang="en-US" sz="100"/>
          </a:p>
        </p:txBody>
      </p:sp>
      <p:sp>
        <p:nvSpPr>
          <p:cNvPr id="59466" name="Oval 132"/>
          <p:cNvSpPr>
            <a:spLocks noChangeArrowheads="1"/>
          </p:cNvSpPr>
          <p:nvPr/>
        </p:nvSpPr>
        <p:spPr bwMode="auto">
          <a:xfrm>
            <a:off x="6222495" y="2260202"/>
            <a:ext cx="171480" cy="178625"/>
          </a:xfrm>
          <a:prstGeom prst="ellipse">
            <a:avLst/>
          </a:prstGeom>
          <a:solidFill>
            <a:srgbClr val="3366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D</a:t>
            </a:r>
            <a:endParaRPr lang="en-US" sz="100"/>
          </a:p>
        </p:txBody>
      </p:sp>
      <p:sp>
        <p:nvSpPr>
          <p:cNvPr id="74885" name="Oval 133"/>
          <p:cNvSpPr>
            <a:spLocks noChangeArrowheads="1"/>
          </p:cNvSpPr>
          <p:nvPr/>
        </p:nvSpPr>
        <p:spPr bwMode="auto">
          <a:xfrm>
            <a:off x="6365395" y="2746062"/>
            <a:ext cx="171480" cy="178625"/>
          </a:xfrm>
          <a:prstGeom prst="ellipse">
            <a:avLst/>
          </a:prstGeom>
          <a:solidFill>
            <a:srgbClr val="FF00FF">
              <a:alpha val="50195"/>
            </a:srgbClr>
          </a:solidFill>
          <a:ln w="28575" algn="ctr">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G</a:t>
            </a:r>
            <a:endParaRPr lang="en-US" sz="100"/>
          </a:p>
        </p:txBody>
      </p:sp>
      <p:sp>
        <p:nvSpPr>
          <p:cNvPr id="59468" name="Oval 134"/>
          <p:cNvSpPr>
            <a:spLocks noChangeArrowheads="1"/>
          </p:cNvSpPr>
          <p:nvPr/>
        </p:nvSpPr>
        <p:spPr bwMode="auto">
          <a:xfrm>
            <a:off x="7008445" y="2510277"/>
            <a:ext cx="171480" cy="178625"/>
          </a:xfrm>
          <a:prstGeom prst="ellipse">
            <a:avLst/>
          </a:prstGeom>
          <a:solidFill>
            <a:srgbClr val="FFFF00">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E</a:t>
            </a:r>
            <a:endParaRPr lang="en-US" sz="100"/>
          </a:p>
        </p:txBody>
      </p:sp>
      <p:sp>
        <p:nvSpPr>
          <p:cNvPr id="59469" name="Oval 135"/>
          <p:cNvSpPr>
            <a:spLocks noChangeArrowheads="1"/>
          </p:cNvSpPr>
          <p:nvPr/>
        </p:nvSpPr>
        <p:spPr bwMode="auto">
          <a:xfrm>
            <a:off x="5793795" y="2696047"/>
            <a:ext cx="171480" cy="178625"/>
          </a:xfrm>
          <a:prstGeom prst="ellipse">
            <a:avLst/>
          </a:prstGeom>
          <a:solidFill>
            <a:srgbClr val="FF00FF">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F</a:t>
            </a:r>
            <a:endParaRPr lang="en-US" sz="100"/>
          </a:p>
        </p:txBody>
      </p:sp>
      <p:sp>
        <p:nvSpPr>
          <p:cNvPr id="59470" name="Oval 136"/>
          <p:cNvSpPr>
            <a:spLocks noChangeArrowheads="1"/>
          </p:cNvSpPr>
          <p:nvPr/>
        </p:nvSpPr>
        <p:spPr bwMode="auto">
          <a:xfrm>
            <a:off x="5908115" y="3274792"/>
            <a:ext cx="171480" cy="178625"/>
          </a:xfrm>
          <a:prstGeom prst="ellipse">
            <a:avLst/>
          </a:prstGeom>
          <a:solidFill>
            <a:srgbClr val="FFFF00">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H</a:t>
            </a:r>
            <a:endParaRPr lang="en-US" sz="100"/>
          </a:p>
        </p:txBody>
      </p:sp>
      <p:sp>
        <p:nvSpPr>
          <p:cNvPr id="59471" name="Oval 137"/>
          <p:cNvSpPr>
            <a:spLocks noChangeArrowheads="1"/>
          </p:cNvSpPr>
          <p:nvPr/>
        </p:nvSpPr>
        <p:spPr bwMode="auto">
          <a:xfrm>
            <a:off x="6686920" y="3289082"/>
            <a:ext cx="171480" cy="178625"/>
          </a:xfrm>
          <a:prstGeom prst="ellipse">
            <a:avLst/>
          </a:prstGeom>
          <a:solidFill>
            <a:srgbClr val="FFFF00">
              <a:alpha val="50195"/>
            </a:srgbClr>
          </a:solidFill>
          <a:ln w="38100" cmpd="dbl" algn="ctr">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
              <a:t>I</a:t>
            </a:r>
            <a:endParaRPr lang="en-US" sz="100"/>
          </a:p>
        </p:txBody>
      </p:sp>
      <p:cxnSp>
        <p:nvCxnSpPr>
          <p:cNvPr id="59472" name="AutoShape 138"/>
          <p:cNvCxnSpPr>
            <a:cxnSpLocks noChangeShapeType="1"/>
            <a:stCxn id="59463" idx="6"/>
            <a:endCxn id="59464" idx="2"/>
          </p:cNvCxnSpPr>
          <p:nvPr/>
        </p:nvCxnSpPr>
        <p:spPr bwMode="auto">
          <a:xfrm>
            <a:off x="6301090" y="1849364"/>
            <a:ext cx="264365" cy="13575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73" name="AutoShape 139"/>
          <p:cNvCxnSpPr>
            <a:cxnSpLocks noChangeShapeType="1"/>
            <a:stCxn id="59463" idx="4"/>
            <a:endCxn id="59466" idx="0"/>
          </p:cNvCxnSpPr>
          <p:nvPr/>
        </p:nvCxnSpPr>
        <p:spPr bwMode="auto">
          <a:xfrm>
            <a:off x="6201060" y="1952967"/>
            <a:ext cx="107175" cy="29294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74" name="AutoShape 140"/>
          <p:cNvCxnSpPr>
            <a:cxnSpLocks noChangeShapeType="1"/>
            <a:stCxn id="59464" idx="3"/>
            <a:endCxn id="59466" idx="7"/>
          </p:cNvCxnSpPr>
          <p:nvPr/>
        </p:nvCxnSpPr>
        <p:spPr bwMode="auto">
          <a:xfrm flipH="1">
            <a:off x="6368968" y="2062523"/>
            <a:ext cx="235785" cy="209587"/>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75" name="AutoShape 142"/>
          <p:cNvCxnSpPr>
            <a:cxnSpLocks noChangeShapeType="1"/>
            <a:stCxn id="59464" idx="6"/>
            <a:endCxn id="59465" idx="2"/>
          </p:cNvCxnSpPr>
          <p:nvPr/>
        </p:nvCxnSpPr>
        <p:spPr bwMode="auto">
          <a:xfrm>
            <a:off x="6765515" y="1985119"/>
            <a:ext cx="242930" cy="3572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76" name="AutoShape 143"/>
          <p:cNvCxnSpPr>
            <a:cxnSpLocks noChangeShapeType="1"/>
            <a:stCxn id="59468" idx="0"/>
            <a:endCxn id="59465" idx="4"/>
          </p:cNvCxnSpPr>
          <p:nvPr/>
        </p:nvCxnSpPr>
        <p:spPr bwMode="auto">
          <a:xfrm flipV="1">
            <a:off x="7094185" y="2124447"/>
            <a:ext cx="14290" cy="37154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96" name="AutoShape 144"/>
          <p:cNvCxnSpPr>
            <a:cxnSpLocks noChangeShapeType="1"/>
            <a:stCxn id="59468" idx="3"/>
            <a:endCxn id="59471" idx="0"/>
          </p:cNvCxnSpPr>
          <p:nvPr/>
        </p:nvCxnSpPr>
        <p:spPr bwMode="auto">
          <a:xfrm flipH="1">
            <a:off x="6772660" y="2676993"/>
            <a:ext cx="260793" cy="597798"/>
          </a:xfrm>
          <a:prstGeom prst="straightConnector1">
            <a:avLst/>
          </a:prstGeom>
          <a:noFill/>
          <a:ln w="19050">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97" name="AutoShape 145"/>
          <p:cNvCxnSpPr>
            <a:cxnSpLocks noChangeShapeType="1"/>
            <a:stCxn id="59466" idx="4"/>
            <a:endCxn id="74885" idx="0"/>
          </p:cNvCxnSpPr>
          <p:nvPr/>
        </p:nvCxnSpPr>
        <p:spPr bwMode="auto">
          <a:xfrm>
            <a:off x="6308235" y="2453117"/>
            <a:ext cx="142900" cy="282228"/>
          </a:xfrm>
          <a:prstGeom prst="straightConnector1">
            <a:avLst/>
          </a:prstGeom>
          <a:noFill/>
          <a:ln w="19050" cap="rnd">
            <a:solidFill>
              <a:schemeClr val="accent2"/>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898" name="AutoShape 146"/>
          <p:cNvCxnSpPr>
            <a:cxnSpLocks noChangeShapeType="1"/>
            <a:stCxn id="59471" idx="1"/>
            <a:endCxn id="74885" idx="5"/>
          </p:cNvCxnSpPr>
          <p:nvPr/>
        </p:nvCxnSpPr>
        <p:spPr bwMode="auto">
          <a:xfrm flipH="1" flipV="1">
            <a:off x="6511868" y="2909206"/>
            <a:ext cx="200060" cy="391784"/>
          </a:xfrm>
          <a:prstGeom prst="straightConnector1">
            <a:avLst/>
          </a:prstGeom>
          <a:noFill/>
          <a:ln w="19050" cap="rnd">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80" name="AutoShape 147"/>
          <p:cNvCxnSpPr>
            <a:cxnSpLocks noChangeShapeType="1"/>
            <a:stCxn id="59471" idx="2"/>
            <a:endCxn id="59470" idx="6"/>
          </p:cNvCxnSpPr>
          <p:nvPr/>
        </p:nvCxnSpPr>
        <p:spPr bwMode="auto">
          <a:xfrm flipH="1" flipV="1">
            <a:off x="6093885" y="3364104"/>
            <a:ext cx="578745" cy="1429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900" name="AutoShape 148"/>
          <p:cNvCxnSpPr>
            <a:cxnSpLocks noChangeShapeType="1"/>
            <a:stCxn id="59470" idx="7"/>
            <a:endCxn id="74885" idx="3"/>
          </p:cNvCxnSpPr>
          <p:nvPr/>
        </p:nvCxnSpPr>
        <p:spPr bwMode="auto">
          <a:xfrm flipV="1">
            <a:off x="6054588" y="2909206"/>
            <a:ext cx="335815" cy="377494"/>
          </a:xfrm>
          <a:prstGeom prst="straightConnector1">
            <a:avLst/>
          </a:prstGeom>
          <a:noFill/>
          <a:ln w="19050" cap="rnd">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82" name="AutoShape 149"/>
          <p:cNvCxnSpPr>
            <a:cxnSpLocks noChangeShapeType="1"/>
            <a:stCxn id="59470" idx="0"/>
            <a:endCxn id="59469" idx="4"/>
          </p:cNvCxnSpPr>
          <p:nvPr/>
        </p:nvCxnSpPr>
        <p:spPr bwMode="auto">
          <a:xfrm flipH="1" flipV="1">
            <a:off x="5879535" y="2888962"/>
            <a:ext cx="114320" cy="37154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483" name="AutoShape 150"/>
          <p:cNvCxnSpPr>
            <a:cxnSpLocks noChangeShapeType="1"/>
            <a:stCxn id="59469" idx="7"/>
            <a:endCxn id="59466" idx="3"/>
          </p:cNvCxnSpPr>
          <p:nvPr/>
        </p:nvCxnSpPr>
        <p:spPr bwMode="auto">
          <a:xfrm flipV="1">
            <a:off x="5940268" y="2426918"/>
            <a:ext cx="307235" cy="281037"/>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484" name="Line 151"/>
          <p:cNvSpPr>
            <a:spLocks noChangeShapeType="1"/>
          </p:cNvSpPr>
          <p:nvPr/>
        </p:nvSpPr>
        <p:spPr bwMode="auto">
          <a:xfrm flipH="1" flipV="1">
            <a:off x="6343960" y="1795777"/>
            <a:ext cx="221495" cy="92885"/>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59485" name="Line 152"/>
          <p:cNvSpPr>
            <a:spLocks noChangeShapeType="1"/>
          </p:cNvSpPr>
          <p:nvPr/>
        </p:nvSpPr>
        <p:spPr bwMode="auto">
          <a:xfrm flipH="1" flipV="1">
            <a:off x="6158190" y="2002982"/>
            <a:ext cx="78595" cy="221495"/>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59486" name="Line 153"/>
          <p:cNvSpPr>
            <a:spLocks noChangeShapeType="1"/>
          </p:cNvSpPr>
          <p:nvPr/>
        </p:nvSpPr>
        <p:spPr bwMode="auto">
          <a:xfrm flipV="1">
            <a:off x="5900970" y="2410247"/>
            <a:ext cx="235785" cy="228640"/>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59487" name="Line 155"/>
          <p:cNvSpPr>
            <a:spLocks noChangeShapeType="1"/>
          </p:cNvSpPr>
          <p:nvPr/>
        </p:nvSpPr>
        <p:spPr bwMode="auto">
          <a:xfrm flipH="1" flipV="1">
            <a:off x="6786950" y="1938677"/>
            <a:ext cx="200060" cy="35725"/>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59488" name="Line 156"/>
          <p:cNvSpPr>
            <a:spLocks noChangeShapeType="1"/>
          </p:cNvSpPr>
          <p:nvPr/>
        </p:nvSpPr>
        <p:spPr bwMode="auto">
          <a:xfrm flipH="1" flipV="1">
            <a:off x="5836665" y="2953267"/>
            <a:ext cx="100030" cy="285800"/>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59489" name="Line 158"/>
          <p:cNvSpPr>
            <a:spLocks noChangeShapeType="1"/>
          </p:cNvSpPr>
          <p:nvPr/>
        </p:nvSpPr>
        <p:spPr bwMode="auto">
          <a:xfrm flipV="1">
            <a:off x="7129910" y="2174462"/>
            <a:ext cx="14290" cy="300090"/>
          </a:xfrm>
          <a:prstGeom prst="line">
            <a:avLst/>
          </a:prstGeom>
          <a:noFill/>
          <a:ln w="63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cxnSp>
        <p:nvCxnSpPr>
          <p:cNvPr id="74913" name="AutoShape 161"/>
          <p:cNvCxnSpPr>
            <a:cxnSpLocks noChangeShapeType="1"/>
            <a:stCxn id="74885" idx="6"/>
            <a:endCxn id="59468" idx="3"/>
          </p:cNvCxnSpPr>
          <p:nvPr/>
        </p:nvCxnSpPr>
        <p:spPr bwMode="auto">
          <a:xfrm flipV="1">
            <a:off x="6547593" y="2676993"/>
            <a:ext cx="485860" cy="158381"/>
          </a:xfrm>
          <a:prstGeom prst="straightConnector1">
            <a:avLst/>
          </a:prstGeom>
          <a:noFill/>
          <a:ln w="19050" cap="rnd">
            <a:solidFill>
              <a:srgbClr val="FF00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74896"/>
                                        </p:tgtEl>
                                      </p:cBhvr>
                                    </p:animEffect>
                                    <p:set>
                                      <p:cBhvr>
                                        <p:cTn id="7" dur="1" fill="hold">
                                          <p:stCondLst>
                                            <p:cond delay="499"/>
                                          </p:stCondLst>
                                        </p:cTn>
                                        <p:tgtEl>
                                          <p:spTgt spid="7489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0" nodeType="clickEffect">
                                  <p:stCondLst>
                                    <p:cond delay="0"/>
                                  </p:stCondLst>
                                  <p:childTnLst>
                                    <p:animEffect transition="out" filter="blinds(horizontal)">
                                      <p:cBhvr>
                                        <p:cTn id="11" dur="500"/>
                                        <p:tgtEl>
                                          <p:spTgt spid="74885"/>
                                        </p:tgtEl>
                                      </p:cBhvr>
                                    </p:animEffect>
                                    <p:set>
                                      <p:cBhvr>
                                        <p:cTn id="12" dur="1" fill="hold">
                                          <p:stCondLst>
                                            <p:cond delay="499"/>
                                          </p:stCondLst>
                                        </p:cTn>
                                        <p:tgtEl>
                                          <p:spTgt spid="7488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5" presetClass="exit" presetSubtype="10" fill="hold" nodeType="clickEffect">
                                  <p:stCondLst>
                                    <p:cond delay="0"/>
                                  </p:stCondLst>
                                  <p:childTnLst>
                                    <p:animEffect transition="out" filter="checkerboard(across)">
                                      <p:cBhvr>
                                        <p:cTn id="16" dur="500"/>
                                        <p:tgtEl>
                                          <p:spTgt spid="74897"/>
                                        </p:tgtEl>
                                      </p:cBhvr>
                                    </p:animEffect>
                                    <p:set>
                                      <p:cBhvr>
                                        <p:cTn id="17" dur="1" fill="hold">
                                          <p:stCondLst>
                                            <p:cond delay="499"/>
                                          </p:stCondLst>
                                        </p:cTn>
                                        <p:tgtEl>
                                          <p:spTgt spid="74897"/>
                                        </p:tgtEl>
                                        <p:attrNameLst>
                                          <p:attrName>style.visibility</p:attrName>
                                        </p:attrNameLst>
                                      </p:cBhvr>
                                      <p:to>
                                        <p:strVal val="hidden"/>
                                      </p:to>
                                    </p:set>
                                  </p:childTnLst>
                                </p:cTn>
                              </p:par>
                              <p:par>
                                <p:cTn id="18" presetID="5" presetClass="exit" presetSubtype="10" fill="hold" nodeType="withEffect">
                                  <p:stCondLst>
                                    <p:cond delay="0"/>
                                  </p:stCondLst>
                                  <p:childTnLst>
                                    <p:animEffect transition="out" filter="checkerboard(across)">
                                      <p:cBhvr>
                                        <p:cTn id="19" dur="500"/>
                                        <p:tgtEl>
                                          <p:spTgt spid="74900"/>
                                        </p:tgtEl>
                                      </p:cBhvr>
                                    </p:animEffect>
                                    <p:set>
                                      <p:cBhvr>
                                        <p:cTn id="20" dur="1" fill="hold">
                                          <p:stCondLst>
                                            <p:cond delay="499"/>
                                          </p:stCondLst>
                                        </p:cTn>
                                        <p:tgtEl>
                                          <p:spTgt spid="74900"/>
                                        </p:tgtEl>
                                        <p:attrNameLst>
                                          <p:attrName>style.visibility</p:attrName>
                                        </p:attrNameLst>
                                      </p:cBhvr>
                                      <p:to>
                                        <p:strVal val="hidden"/>
                                      </p:to>
                                    </p:set>
                                  </p:childTnLst>
                                </p:cTn>
                              </p:par>
                              <p:par>
                                <p:cTn id="21" presetID="5" presetClass="exit" presetSubtype="10" fill="hold" nodeType="withEffect">
                                  <p:stCondLst>
                                    <p:cond delay="0"/>
                                  </p:stCondLst>
                                  <p:childTnLst>
                                    <p:animEffect transition="out" filter="checkerboard(across)">
                                      <p:cBhvr>
                                        <p:cTn id="22" dur="500"/>
                                        <p:tgtEl>
                                          <p:spTgt spid="74898"/>
                                        </p:tgtEl>
                                      </p:cBhvr>
                                    </p:animEffect>
                                    <p:set>
                                      <p:cBhvr>
                                        <p:cTn id="23" dur="1" fill="hold">
                                          <p:stCondLst>
                                            <p:cond delay="499"/>
                                          </p:stCondLst>
                                        </p:cTn>
                                        <p:tgtEl>
                                          <p:spTgt spid="74898"/>
                                        </p:tgtEl>
                                        <p:attrNameLst>
                                          <p:attrName>style.visibility</p:attrName>
                                        </p:attrNameLst>
                                      </p:cBhvr>
                                      <p:to>
                                        <p:strVal val="hidden"/>
                                      </p:to>
                                    </p:set>
                                  </p:childTnLst>
                                </p:cTn>
                              </p:par>
                              <p:par>
                                <p:cTn id="24" presetID="5" presetClass="exit" presetSubtype="10" fill="hold" nodeType="withEffect">
                                  <p:stCondLst>
                                    <p:cond delay="0"/>
                                  </p:stCondLst>
                                  <p:childTnLst>
                                    <p:animEffect transition="out" filter="checkerboard(across)">
                                      <p:cBhvr>
                                        <p:cTn id="25" dur="500"/>
                                        <p:tgtEl>
                                          <p:spTgt spid="74913"/>
                                        </p:tgtEl>
                                      </p:cBhvr>
                                    </p:animEffect>
                                    <p:set>
                                      <p:cBhvr>
                                        <p:cTn id="26" dur="1" fill="hold">
                                          <p:stCondLst>
                                            <p:cond delay="499"/>
                                          </p:stCondLst>
                                        </p:cTn>
                                        <p:tgtEl>
                                          <p:spTgt spid="749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8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73481" y="228640"/>
            <a:ext cx="6142318" cy="912178"/>
          </a:xfrm>
        </p:spPr>
        <p:txBody>
          <a:bodyPr/>
          <a:lstStyle/>
          <a:p>
            <a:pPr eaLnBrk="1" hangingPunct="1"/>
            <a:r>
              <a:rPr lang="en-US" sz="2700" dirty="0" smtClean="0">
                <a:cs typeface="Arial" panose="020B0604020202020204" pitchFamily="34" charset="0"/>
              </a:rPr>
              <a:t>Comparison of Virtual-Circuit and Datagram Networks</a:t>
            </a:r>
            <a:endParaRPr lang="en-US" sz="2700" dirty="0" smtClean="0">
              <a:cs typeface="Arial" panose="020B0604020202020204" pitchFamily="34" charset="0"/>
            </a:endParaRPr>
          </a:p>
        </p:txBody>
      </p:sp>
      <p:sp>
        <p:nvSpPr>
          <p:cNvPr id="12291" name="Rectangle 3"/>
          <p:cNvSpPr>
            <a:spLocks noGrp="1" noChangeArrowheads="1"/>
          </p:cNvSpPr>
          <p:nvPr>
            <p:ph idx="1"/>
          </p:nvPr>
        </p:nvSpPr>
        <p:spPr>
          <a:xfrm>
            <a:off x="1313880" y="4229840"/>
            <a:ext cx="6643659" cy="485860"/>
          </a:xfrm>
        </p:spPr>
        <p:txBody>
          <a:bodyPr/>
          <a:lstStyle/>
          <a:p>
            <a:pPr algn="ctr" eaLnBrk="1" hangingPunct="1">
              <a:buFontTx/>
              <a:buNone/>
            </a:pPr>
            <a:r>
              <a:rPr lang="en-US" dirty="0" smtClean="0">
                <a:latin typeface="Arial" panose="020B0604020202020204" pitchFamily="34" charset="0"/>
                <a:cs typeface="Arial" panose="020B0604020202020204" pitchFamily="34" charset="0"/>
              </a:rPr>
              <a:t>Comparison of datagram and virtual-circuit networks</a:t>
            </a:r>
            <a:endParaRPr lang="en-US" dirty="0" smtClean="0">
              <a:latin typeface="Arial" panose="020B0604020202020204" pitchFamily="34" charset="0"/>
              <a:cs typeface="Arial" panose="020B0604020202020204" pitchFamily="34" charset="0"/>
            </a:endParaRPr>
          </a:p>
        </p:txBody>
      </p:sp>
      <p:pic>
        <p:nvPicPr>
          <p:cNvPr id="1229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14120" y="1271535"/>
            <a:ext cx="5137255" cy="307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49AE43B2-7E29-42DC-9B60-69CE56131C0B}" type="datetime4">
              <a:rPr lang="en-US" sz="900"/>
            </a:fld>
            <a:endParaRPr lang="en-US" sz="900"/>
          </a:p>
        </p:txBody>
      </p:sp>
      <p:sp>
        <p:nvSpPr>
          <p:cNvPr id="60419"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60420"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B78FA0F5-B2EB-4F75-8533-853B10E5FF93}" type="slidenum">
              <a:rPr lang="en-US" sz="900"/>
            </a:fld>
            <a:endParaRPr lang="en-US" sz="900"/>
          </a:p>
        </p:txBody>
      </p:sp>
      <p:sp>
        <p:nvSpPr>
          <p:cNvPr id="60421" name="Rectangle 2"/>
          <p:cNvSpPr>
            <a:spLocks noGrp="1" noChangeArrowheads="1"/>
          </p:cNvSpPr>
          <p:nvPr>
            <p:ph type="title"/>
          </p:nvPr>
        </p:nvSpPr>
        <p:spPr/>
        <p:txBody>
          <a:bodyPr/>
          <a:lstStyle/>
          <a:p>
            <a:pPr eaLnBrk="1" hangingPunct="1"/>
            <a:r>
              <a:rPr lang="en-US" smtClean="0"/>
              <a:t>Route Maintenance (cont)</a:t>
            </a:r>
            <a:endParaRPr lang="en-US" smtClean="0"/>
          </a:p>
        </p:txBody>
      </p:sp>
      <p:sp>
        <p:nvSpPr>
          <p:cNvPr id="60422" name="Rectangle 3"/>
          <p:cNvSpPr>
            <a:spLocks noGrp="1" noChangeArrowheads="1"/>
          </p:cNvSpPr>
          <p:nvPr>
            <p:ph type="body" idx="1"/>
          </p:nvPr>
        </p:nvSpPr>
        <p:spPr/>
        <p:txBody>
          <a:bodyPr/>
          <a:lstStyle/>
          <a:p>
            <a:pPr eaLnBrk="1" hangingPunct="1">
              <a:lnSpc>
                <a:spcPct val="80000"/>
              </a:lnSpc>
            </a:pPr>
            <a:r>
              <a:rPr lang="en-US" sz="1950" smtClean="0"/>
              <a:t>When any of N’s neighbors becomes unreachable, it checks its routing table to see which destinations have routes using this node. For each of these routes, the active neighbors are informed that their route via N is now invalid and must be purged from their routing tables.</a:t>
            </a:r>
            <a:endParaRPr lang="en-US" sz="1950" smtClean="0"/>
          </a:p>
          <a:p>
            <a:pPr eaLnBrk="1" hangingPunct="1">
              <a:lnSpc>
                <a:spcPct val="80000"/>
              </a:lnSpc>
            </a:pPr>
            <a:r>
              <a:rPr lang="en-US" sz="1950" smtClean="0"/>
              <a:t>The active neighbors nodes propagate this information to their active neighbors, and so on recursively, until all routes depending on the unavailable node are purged from all routing tables.</a:t>
            </a:r>
            <a:endParaRPr lang="en-US" sz="195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525DD319-4DD7-40BE-8ECA-36F13938AE23}" type="datetime4">
              <a:rPr lang="en-US" sz="900"/>
            </a:fld>
            <a:endParaRPr lang="en-US" sz="900"/>
          </a:p>
        </p:txBody>
      </p:sp>
      <p:sp>
        <p:nvSpPr>
          <p:cNvPr id="61443"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61444"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FF4F958F-C2D9-4681-BFFC-58FC69024446}" type="slidenum">
              <a:rPr lang="en-US" sz="900"/>
            </a:fld>
            <a:endParaRPr lang="en-US" sz="900"/>
          </a:p>
        </p:txBody>
      </p:sp>
      <p:sp>
        <p:nvSpPr>
          <p:cNvPr id="61445" name="Rectangle 2"/>
          <p:cNvSpPr>
            <a:spLocks noGrp="1" noChangeArrowheads="1"/>
          </p:cNvSpPr>
          <p:nvPr>
            <p:ph type="title"/>
          </p:nvPr>
        </p:nvSpPr>
        <p:spPr/>
        <p:txBody>
          <a:bodyPr/>
          <a:lstStyle/>
          <a:p>
            <a:pPr eaLnBrk="1" hangingPunct="1"/>
            <a:r>
              <a:rPr lang="en-US" smtClean="0"/>
              <a:t>Congestion Control Algorithms</a:t>
            </a:r>
            <a:endParaRPr lang="en-US" smtClean="0"/>
          </a:p>
        </p:txBody>
      </p:sp>
      <p:sp>
        <p:nvSpPr>
          <p:cNvPr id="61446" name="Rectangle 3"/>
          <p:cNvSpPr>
            <a:spLocks noGrp="1" noChangeArrowheads="1"/>
          </p:cNvSpPr>
          <p:nvPr>
            <p:ph type="body" idx="1"/>
          </p:nvPr>
        </p:nvSpPr>
        <p:spPr/>
        <p:txBody>
          <a:bodyPr/>
          <a:lstStyle/>
          <a:p>
            <a:pPr eaLnBrk="1" hangingPunct="1"/>
            <a:r>
              <a:rPr lang="en-US" sz="1500" smtClean="0"/>
              <a:t>The situation when to many packets are present in subnet it is called </a:t>
            </a:r>
            <a:r>
              <a:rPr lang="en-US" sz="1500" b="1" i="1" smtClean="0">
                <a:solidFill>
                  <a:srgbClr val="FF0000"/>
                </a:solidFill>
              </a:rPr>
              <a:t>congestion</a:t>
            </a:r>
            <a:r>
              <a:rPr lang="en-US" sz="1500" smtClean="0"/>
              <a:t>.</a:t>
            </a:r>
            <a:endParaRPr lang="en-US" sz="1500" smtClean="0"/>
          </a:p>
          <a:p>
            <a:pPr eaLnBrk="1" hangingPunct="1"/>
            <a:endParaRPr lang="en-US" sz="1500" smtClean="0"/>
          </a:p>
        </p:txBody>
      </p:sp>
      <p:graphicFrame>
        <p:nvGraphicFramePr>
          <p:cNvPr id="61447" name="Object 4"/>
          <p:cNvGraphicFramePr>
            <a:graphicFrameLocks noChangeAspect="1"/>
          </p:cNvGraphicFramePr>
          <p:nvPr/>
        </p:nvGraphicFramePr>
        <p:xfrm>
          <a:off x="2285600" y="1046743"/>
          <a:ext cx="4572800" cy="3050915"/>
        </p:xfrm>
        <a:graphic>
          <a:graphicData uri="http://schemas.openxmlformats.org/presentationml/2006/ole">
            <mc:AlternateContent xmlns:mc="http://schemas.openxmlformats.org/markup-compatibility/2006">
              <mc:Choice xmlns:v="urn:schemas-microsoft-com:vml" Requires="v">
                <p:oleObj spid="_x0000_s61539" name="Chart" r:id="rId1" imgW="7236460" imgH="4831715" progId="MSGraph.Chart.8">
                  <p:embed followColorScheme="full"/>
                </p:oleObj>
              </mc:Choice>
              <mc:Fallback>
                <p:oleObj name="Chart" r:id="rId1" imgW="7236460" imgH="4831715" progId="MSGraph.Chart.8">
                  <p:embed followColorScheme="full"/>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600" y="1046743"/>
                        <a:ext cx="4572800" cy="30509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48" name="Object 5"/>
          <p:cNvGraphicFramePr>
            <a:graphicFrameLocks noChangeAspect="1"/>
          </p:cNvGraphicFramePr>
          <p:nvPr/>
        </p:nvGraphicFramePr>
        <p:xfrm>
          <a:off x="2514240" y="1796968"/>
          <a:ext cx="3972620" cy="2718672"/>
        </p:xfrm>
        <a:graphic>
          <a:graphicData uri="http://schemas.openxmlformats.org/presentationml/2006/ole">
            <mc:AlternateContent xmlns:mc="http://schemas.openxmlformats.org/markup-compatibility/2006">
              <mc:Choice xmlns:v="urn:schemas-microsoft-com:vml" Requires="v">
                <p:oleObj spid="_x0000_s61540" name="Chart" r:id="rId3" imgW="8409940" imgH="5757545" progId="Excel.Chart.8">
                  <p:embed/>
                </p:oleObj>
              </mc:Choice>
              <mc:Fallback>
                <p:oleObj name="Chart" r:id="rId3" imgW="8409940" imgH="5757545" progId="Excel.Char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240" y="1796968"/>
                        <a:ext cx="3972620" cy="271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Approaches to Congestion Control</a:t>
            </a:r>
            <a:endParaRPr lang="en-US" smtClean="0">
              <a:latin typeface="Arial" panose="020B0604020202020204" pitchFamily="34" charset="0"/>
              <a:cs typeface="Arial" panose="020B0604020202020204" pitchFamily="34" charset="0"/>
            </a:endParaRPr>
          </a:p>
        </p:txBody>
      </p:sp>
      <p:sp>
        <p:nvSpPr>
          <p:cNvPr id="37891"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Timescales of approaches to congestion control</a:t>
            </a:r>
            <a:endParaRPr lang="en-US" smtClean="0">
              <a:latin typeface="Arial" panose="020B0604020202020204" pitchFamily="34" charset="0"/>
              <a:cs typeface="Arial" panose="020B0604020202020204" pitchFamily="34" charset="0"/>
            </a:endParaRPr>
          </a:p>
        </p:txBody>
      </p:sp>
      <p:pic>
        <p:nvPicPr>
          <p:cNvPr id="3789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66307" y="1821975"/>
            <a:ext cx="6254256" cy="1378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Traffic-Aware Routing</a:t>
            </a:r>
            <a:endParaRPr lang="en-US" smtClean="0">
              <a:latin typeface="Arial" panose="020B0604020202020204" pitchFamily="34" charset="0"/>
              <a:cs typeface="Arial" panose="020B0604020202020204" pitchFamily="34" charset="0"/>
            </a:endParaRPr>
          </a:p>
        </p:txBody>
      </p:sp>
      <p:sp>
        <p:nvSpPr>
          <p:cNvPr id="38915" name="Rectangle 3"/>
          <p:cNvSpPr>
            <a:spLocks noGrp="1" noChangeArrowheads="1"/>
          </p:cNvSpPr>
          <p:nvPr>
            <p:ph idx="1"/>
          </p:nvPr>
        </p:nvSpPr>
        <p:spPr>
          <a:xfrm>
            <a:off x="1357941" y="4287000"/>
            <a:ext cx="6643659" cy="628760"/>
          </a:xfrm>
        </p:spPr>
        <p:txBody>
          <a:bodyPr/>
          <a:lstStyle/>
          <a:p>
            <a:pPr marL="0" indent="0" algn="ctr" eaLnBrk="1" hangingPunct="1">
              <a:buFontTx/>
              <a:buNone/>
            </a:pPr>
            <a:r>
              <a:rPr lang="en-US" smtClean="0">
                <a:latin typeface="Arial" panose="020B0604020202020204" pitchFamily="34" charset="0"/>
                <a:cs typeface="Arial" panose="020B0604020202020204" pitchFamily="34" charset="0"/>
              </a:rPr>
              <a:t>A network in which the East and West parts </a:t>
            </a:r>
            <a:br>
              <a:rPr lang="en-US" smtClean="0">
                <a:latin typeface="Arial" panose="020B0604020202020204" pitchFamily="34" charset="0"/>
                <a:cs typeface="Arial" panose="020B0604020202020204" pitchFamily="34" charset="0"/>
              </a:rPr>
            </a:br>
            <a:r>
              <a:rPr lang="en-US" smtClean="0">
                <a:latin typeface="Arial" panose="020B0604020202020204" pitchFamily="34" charset="0"/>
                <a:cs typeface="Arial" panose="020B0604020202020204" pitchFamily="34" charset="0"/>
              </a:rPr>
              <a:t>are connected by two links.</a:t>
            </a:r>
            <a:endParaRPr lang="en-US" smtClean="0">
              <a:latin typeface="Arial" panose="020B0604020202020204" pitchFamily="34" charset="0"/>
              <a:cs typeface="Arial" panose="020B0604020202020204" pitchFamily="34" charset="0"/>
            </a:endParaRPr>
          </a:p>
        </p:txBody>
      </p:sp>
      <p:pic>
        <p:nvPicPr>
          <p:cNvPr id="3891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99800" y="1429000"/>
            <a:ext cx="5022935" cy="2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834C2E64-88BE-4DDB-9CE4-FCDA2C5C2968}" type="datetime4">
              <a:rPr lang="en-US" sz="900"/>
            </a:fld>
            <a:endParaRPr lang="en-US" sz="900"/>
          </a:p>
        </p:txBody>
      </p:sp>
      <p:sp>
        <p:nvSpPr>
          <p:cNvPr id="62467"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62468"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1E16DE08-3AE7-447B-B018-961E36F56057}" type="slidenum">
              <a:rPr lang="en-US" sz="900"/>
            </a:fld>
            <a:endParaRPr lang="en-US" sz="900"/>
          </a:p>
        </p:txBody>
      </p:sp>
      <p:sp>
        <p:nvSpPr>
          <p:cNvPr id="62469" name="Rectangle 2"/>
          <p:cNvSpPr>
            <a:spLocks noGrp="1" noChangeArrowheads="1"/>
          </p:cNvSpPr>
          <p:nvPr>
            <p:ph type="title"/>
          </p:nvPr>
        </p:nvSpPr>
        <p:spPr/>
        <p:txBody>
          <a:bodyPr/>
          <a:lstStyle/>
          <a:p>
            <a:pPr eaLnBrk="1" hangingPunct="1"/>
            <a:r>
              <a:rPr lang="en-US" smtClean="0"/>
              <a:t>Congestion Factors</a:t>
            </a:r>
            <a:endParaRPr lang="en-US" smtClean="0"/>
          </a:p>
        </p:txBody>
      </p:sp>
      <p:sp>
        <p:nvSpPr>
          <p:cNvPr id="62470" name="Rectangle 3"/>
          <p:cNvSpPr>
            <a:spLocks noGrp="1" noChangeArrowheads="1"/>
          </p:cNvSpPr>
          <p:nvPr>
            <p:ph type="body" idx="1"/>
          </p:nvPr>
        </p:nvSpPr>
        <p:spPr/>
        <p:txBody>
          <a:bodyPr/>
          <a:lstStyle/>
          <a:p>
            <a:pPr eaLnBrk="1" hangingPunct="1">
              <a:lnSpc>
                <a:spcPct val="80000"/>
              </a:lnSpc>
            </a:pPr>
            <a:r>
              <a:rPr lang="en-US" sz="1125" smtClean="0"/>
              <a:t>Streams of inputs packets arriving from multiple lines (3-4 or more) needing the same output line =&gt; queue buildup.</a:t>
            </a:r>
            <a:endParaRPr lang="en-US" sz="1125" smtClean="0"/>
          </a:p>
          <a:p>
            <a:pPr lvl="1" eaLnBrk="1" hangingPunct="1">
              <a:lnSpc>
                <a:spcPct val="80000"/>
              </a:lnSpc>
            </a:pPr>
            <a:r>
              <a:rPr lang="en-US" sz="975" smtClean="0"/>
              <a:t>Adding more memory may help to a point but – a study by Nagle suggest that increasing memory to ∞ to accommodate larger queues congestions gets worse not better due to time required to get to the front of the queue (timed out).</a:t>
            </a:r>
            <a:endParaRPr lang="en-US" sz="975" smtClean="0"/>
          </a:p>
          <a:p>
            <a:pPr eaLnBrk="1" hangingPunct="1">
              <a:lnSpc>
                <a:spcPct val="80000"/>
              </a:lnSpc>
            </a:pPr>
            <a:endParaRPr lang="en-US" sz="1125" smtClean="0"/>
          </a:p>
          <a:p>
            <a:pPr eaLnBrk="1" hangingPunct="1">
              <a:lnSpc>
                <a:spcPct val="80000"/>
              </a:lnSpc>
            </a:pPr>
            <a:r>
              <a:rPr lang="en-US" sz="1125" smtClean="0"/>
              <a:t>Slow Processors:</a:t>
            </a:r>
            <a:endParaRPr lang="en-US" sz="1125" smtClean="0"/>
          </a:p>
          <a:p>
            <a:pPr lvl="1" eaLnBrk="1" hangingPunct="1">
              <a:lnSpc>
                <a:spcPct val="80000"/>
              </a:lnSpc>
            </a:pPr>
            <a:r>
              <a:rPr lang="en-US" sz="975" smtClean="0"/>
              <a:t>Queue build up due to routers slow CPU’s at performing bookkeeping task:</a:t>
            </a:r>
            <a:endParaRPr lang="en-US" sz="975" smtClean="0"/>
          </a:p>
          <a:p>
            <a:pPr lvl="2" eaLnBrk="1" hangingPunct="1">
              <a:lnSpc>
                <a:spcPct val="80000"/>
              </a:lnSpc>
            </a:pPr>
            <a:r>
              <a:rPr lang="en-US" sz="900" smtClean="0"/>
              <a:t>Queueing buffers, </a:t>
            </a:r>
            <a:endParaRPr lang="en-US" sz="900" smtClean="0"/>
          </a:p>
          <a:p>
            <a:pPr lvl="2" eaLnBrk="1" hangingPunct="1">
              <a:lnSpc>
                <a:spcPct val="80000"/>
              </a:lnSpc>
            </a:pPr>
            <a:r>
              <a:rPr lang="en-US" sz="900" smtClean="0"/>
              <a:t>Updating tables, etc.</a:t>
            </a:r>
            <a:endParaRPr lang="en-US" sz="900" smtClean="0"/>
          </a:p>
          <a:p>
            <a:pPr eaLnBrk="1" hangingPunct="1">
              <a:lnSpc>
                <a:spcPct val="80000"/>
              </a:lnSpc>
            </a:pPr>
            <a:endParaRPr lang="en-US" sz="1125" smtClean="0"/>
          </a:p>
          <a:p>
            <a:pPr eaLnBrk="1" hangingPunct="1">
              <a:lnSpc>
                <a:spcPct val="80000"/>
              </a:lnSpc>
            </a:pPr>
            <a:r>
              <a:rPr lang="en-US" sz="1125" smtClean="0"/>
              <a:t>Low bandwidth lines.</a:t>
            </a:r>
            <a:endParaRPr lang="en-US" sz="1125" smtClean="0"/>
          </a:p>
          <a:p>
            <a:pPr eaLnBrk="1" hangingPunct="1">
              <a:lnSpc>
                <a:spcPct val="80000"/>
              </a:lnSpc>
            </a:pPr>
            <a:endParaRPr lang="en-US" sz="1125" smtClean="0"/>
          </a:p>
          <a:p>
            <a:pPr eaLnBrk="1" hangingPunct="1">
              <a:lnSpc>
                <a:spcPct val="80000"/>
              </a:lnSpc>
            </a:pPr>
            <a:r>
              <a:rPr lang="en-US" sz="1125" smtClean="0"/>
              <a:t>Typically the problem is that upgrading one part of the system shifts the bottleneck to the other someplace else. The real problem frequently is a mismatch parts of the system. The problem will persist until all components of the system are in balance.</a:t>
            </a:r>
            <a:endParaRPr lang="en-US" sz="1125" smtClean="0"/>
          </a:p>
          <a:p>
            <a:pPr eaLnBrk="1" hangingPunct="1">
              <a:lnSpc>
                <a:spcPct val="80000"/>
              </a:lnSpc>
              <a:buFont typeface="Wingdings" panose="05000000000000000000" pitchFamily="2" charset="2"/>
              <a:buNone/>
            </a:pPr>
            <a:endParaRPr lang="en-US" sz="1125" smtClean="0"/>
          </a:p>
          <a:p>
            <a:pPr lvl="2" eaLnBrk="1" hangingPunct="1">
              <a:lnSpc>
                <a:spcPct val="80000"/>
              </a:lnSpc>
            </a:pPr>
            <a:endParaRPr lang="en-US" sz="90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F62392BB-1FBE-4BC6-AEC3-3272FC85021D}" type="datetime4">
              <a:rPr lang="en-US" sz="900"/>
            </a:fld>
            <a:endParaRPr lang="en-US" sz="900"/>
          </a:p>
        </p:txBody>
      </p:sp>
      <p:sp>
        <p:nvSpPr>
          <p:cNvPr id="63491"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63492"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CE06A72F-E78C-4F09-9843-A55ABB630325}" type="slidenum">
              <a:rPr lang="en-US" sz="900"/>
            </a:fld>
            <a:endParaRPr lang="en-US" sz="900"/>
          </a:p>
        </p:txBody>
      </p:sp>
      <p:sp>
        <p:nvSpPr>
          <p:cNvPr id="63493" name="Rectangle 2"/>
          <p:cNvSpPr>
            <a:spLocks noGrp="1" noChangeArrowheads="1"/>
          </p:cNvSpPr>
          <p:nvPr>
            <p:ph type="title"/>
          </p:nvPr>
        </p:nvSpPr>
        <p:spPr/>
        <p:txBody>
          <a:bodyPr/>
          <a:lstStyle/>
          <a:p>
            <a:pPr eaLnBrk="1" hangingPunct="1"/>
            <a:r>
              <a:rPr lang="en-US" sz="2550" smtClean="0"/>
              <a:t>Congestion Control vs. Flow Control</a:t>
            </a:r>
            <a:endParaRPr lang="en-US" sz="2550" smtClean="0"/>
          </a:p>
        </p:txBody>
      </p:sp>
      <p:sp>
        <p:nvSpPr>
          <p:cNvPr id="63494" name="Rectangle 3"/>
          <p:cNvSpPr>
            <a:spLocks noGrp="1" noChangeArrowheads="1"/>
          </p:cNvSpPr>
          <p:nvPr>
            <p:ph type="body" idx="1"/>
          </p:nvPr>
        </p:nvSpPr>
        <p:spPr/>
        <p:txBody>
          <a:bodyPr/>
          <a:lstStyle/>
          <a:p>
            <a:pPr eaLnBrk="1" hangingPunct="1">
              <a:lnSpc>
                <a:spcPct val="80000"/>
              </a:lnSpc>
            </a:pPr>
            <a:r>
              <a:rPr lang="en-US" sz="1425" smtClean="0"/>
              <a:t>Congestion Control has to due with making sure the subnets are able to carry the offered traffic. Thus it is a global issue involving the behavior of </a:t>
            </a:r>
            <a:endParaRPr lang="en-US" sz="1425" smtClean="0"/>
          </a:p>
          <a:p>
            <a:pPr lvl="1" eaLnBrk="1" hangingPunct="1">
              <a:lnSpc>
                <a:spcPct val="80000"/>
              </a:lnSpc>
            </a:pPr>
            <a:r>
              <a:rPr lang="en-US" sz="1275" smtClean="0"/>
              <a:t>all the hosts, </a:t>
            </a:r>
            <a:endParaRPr lang="en-US" sz="1275" smtClean="0"/>
          </a:p>
          <a:p>
            <a:pPr lvl="1" eaLnBrk="1" hangingPunct="1">
              <a:lnSpc>
                <a:spcPct val="80000"/>
              </a:lnSpc>
            </a:pPr>
            <a:r>
              <a:rPr lang="en-US" sz="1275" smtClean="0"/>
              <a:t>all the routers, </a:t>
            </a:r>
            <a:endParaRPr lang="en-US" sz="1275" smtClean="0"/>
          </a:p>
          <a:p>
            <a:pPr lvl="1" eaLnBrk="1" hangingPunct="1">
              <a:lnSpc>
                <a:spcPct val="80000"/>
              </a:lnSpc>
            </a:pPr>
            <a:r>
              <a:rPr lang="en-US" sz="1275" smtClean="0"/>
              <a:t>the store-and forwarding processing within the routers, and </a:t>
            </a:r>
            <a:endParaRPr lang="en-US" sz="1275" smtClean="0"/>
          </a:p>
          <a:p>
            <a:pPr lvl="1" eaLnBrk="1" hangingPunct="1">
              <a:lnSpc>
                <a:spcPct val="80000"/>
              </a:lnSpc>
            </a:pPr>
            <a:r>
              <a:rPr lang="en-US" sz="1275" smtClean="0"/>
              <a:t>all the other factors that tend to diminish the carrying capacity of the subnet.</a:t>
            </a:r>
            <a:endParaRPr lang="en-US" sz="1275" smtClean="0"/>
          </a:p>
          <a:p>
            <a:pPr eaLnBrk="1" hangingPunct="1">
              <a:lnSpc>
                <a:spcPct val="80000"/>
              </a:lnSpc>
            </a:pPr>
            <a:r>
              <a:rPr lang="en-US" sz="1425" smtClean="0"/>
              <a:t>Flow Control relates to point-to-point traffic between a given sender a given receiver. Its job is to make sure that a fast sender cannot continually transmit data faster than the receiver is able to absorb it.</a:t>
            </a:r>
            <a:endParaRPr lang="en-US" sz="1425" smtClean="0"/>
          </a:p>
          <a:p>
            <a:pPr lvl="1" eaLnBrk="1" hangingPunct="1">
              <a:lnSpc>
                <a:spcPct val="80000"/>
              </a:lnSpc>
            </a:pPr>
            <a:r>
              <a:rPr lang="en-US" sz="1275" smtClean="0"/>
              <a:t>It frequently involves some direct feedback from the receiver to the sender to tell the sender how things are doing at the other end.</a:t>
            </a:r>
            <a:endParaRPr lang="en-US" sz="1275" smtClean="0"/>
          </a:p>
          <a:p>
            <a:pPr lvl="1" eaLnBrk="1" hangingPunct="1">
              <a:lnSpc>
                <a:spcPct val="80000"/>
              </a:lnSpc>
            </a:pPr>
            <a:endParaRPr lang="en-US" sz="1275"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320D2389-2F29-489C-BA60-BA7A09CA008A}" type="datetime4">
              <a:rPr lang="en-US" sz="900"/>
            </a:fld>
            <a:endParaRPr lang="en-US" sz="900"/>
          </a:p>
        </p:txBody>
      </p:sp>
      <p:sp>
        <p:nvSpPr>
          <p:cNvPr id="64515"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64516"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BE6D66A9-CC0F-466E-9BDA-5D0FB5F75737}" type="slidenum">
              <a:rPr lang="en-US" sz="900"/>
            </a:fld>
            <a:endParaRPr lang="en-US" sz="900"/>
          </a:p>
        </p:txBody>
      </p:sp>
      <p:sp>
        <p:nvSpPr>
          <p:cNvPr id="64517" name="Rectangle 2"/>
          <p:cNvSpPr>
            <a:spLocks noGrp="1" noChangeArrowheads="1"/>
          </p:cNvSpPr>
          <p:nvPr>
            <p:ph type="title"/>
          </p:nvPr>
        </p:nvSpPr>
        <p:spPr/>
        <p:txBody>
          <a:bodyPr/>
          <a:lstStyle/>
          <a:p>
            <a:pPr algn="ctr" eaLnBrk="1" hangingPunct="1"/>
            <a:r>
              <a:rPr lang="en-US" sz="2550" smtClean="0"/>
              <a:t>Congestion Control vs. Flow Control</a:t>
            </a:r>
            <a:br>
              <a:rPr lang="en-US" sz="2550" smtClean="0"/>
            </a:br>
            <a:r>
              <a:rPr lang="en-US" sz="2550" smtClean="0"/>
              <a:t>Example</a:t>
            </a:r>
            <a:endParaRPr lang="en-US" sz="2550" smtClean="0"/>
          </a:p>
        </p:txBody>
      </p:sp>
      <p:sp>
        <p:nvSpPr>
          <p:cNvPr id="64518" name="Rectangle 3"/>
          <p:cNvSpPr>
            <a:spLocks noGrp="1" noChangeArrowheads="1"/>
          </p:cNvSpPr>
          <p:nvPr>
            <p:ph type="body" idx="1"/>
          </p:nvPr>
        </p:nvSpPr>
        <p:spPr/>
        <p:txBody>
          <a:bodyPr/>
          <a:lstStyle/>
          <a:p>
            <a:pPr eaLnBrk="1" hangingPunct="1">
              <a:lnSpc>
                <a:spcPct val="90000"/>
              </a:lnSpc>
            </a:pPr>
            <a:r>
              <a:rPr lang="en-US" sz="1575" smtClean="0"/>
              <a:t>Flow Control Problem: Consider a fiber optic network with a capacity of 1000 Gbps on which a supercomputer is trying to transfer a file to a personal computer at 1 Gbps. Although there is not congestion the supercomputer has to frequently stop in order to allow PC to catch up.</a:t>
            </a:r>
            <a:endParaRPr lang="en-US" sz="1575" smtClean="0"/>
          </a:p>
          <a:p>
            <a:pPr eaLnBrk="1" hangingPunct="1">
              <a:lnSpc>
                <a:spcPct val="90000"/>
              </a:lnSpc>
            </a:pPr>
            <a:r>
              <a:rPr lang="en-US" sz="1575" smtClean="0"/>
              <a:t>Congestion Control Problem: Consider a store-and-forward network with 1 Mbps lines and 1000 large computers, half of which are trying to transfer files at 100 kbps to the other half creating a traffic of 500x100 kbps = 50000 kbps = 50 Mbps. The problem here is that this traffic exceeds the capacity of what the network can handle. </a:t>
            </a:r>
            <a:endParaRPr lang="en-US" sz="1575"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FB11301C-B9B9-4AA5-9277-597EADD98862}" type="datetime4">
              <a:rPr lang="en-US" sz="900"/>
            </a:fld>
            <a:endParaRPr lang="en-US" sz="900"/>
          </a:p>
        </p:txBody>
      </p:sp>
      <p:sp>
        <p:nvSpPr>
          <p:cNvPr id="65539"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65540"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2F4F31F8-733C-499B-9B14-9FC3F2EDCDA5}" type="slidenum">
              <a:rPr lang="en-US" sz="900"/>
            </a:fld>
            <a:endParaRPr lang="en-US" sz="900"/>
          </a:p>
        </p:txBody>
      </p:sp>
      <p:sp>
        <p:nvSpPr>
          <p:cNvPr id="65541" name="Rectangle 2"/>
          <p:cNvSpPr>
            <a:spLocks noGrp="1" noChangeArrowheads="1"/>
          </p:cNvSpPr>
          <p:nvPr>
            <p:ph type="title"/>
          </p:nvPr>
        </p:nvSpPr>
        <p:spPr/>
        <p:txBody>
          <a:bodyPr/>
          <a:lstStyle/>
          <a:p>
            <a:pPr algn="ctr" eaLnBrk="1" hangingPunct="1"/>
            <a:r>
              <a:rPr lang="en-US" sz="2550" smtClean="0"/>
              <a:t>General Principles of Congestion Control</a:t>
            </a:r>
            <a:endParaRPr lang="en-US" sz="2550" smtClean="0"/>
          </a:p>
        </p:txBody>
      </p:sp>
      <p:sp>
        <p:nvSpPr>
          <p:cNvPr id="65542" name="Rectangle 3"/>
          <p:cNvSpPr>
            <a:spLocks noGrp="1" noChangeArrowheads="1"/>
          </p:cNvSpPr>
          <p:nvPr>
            <p:ph type="body" idx="1"/>
          </p:nvPr>
        </p:nvSpPr>
        <p:spPr/>
        <p:txBody>
          <a:bodyPr/>
          <a:lstStyle/>
          <a:p>
            <a:pPr eaLnBrk="1" hangingPunct="1">
              <a:lnSpc>
                <a:spcPct val="80000"/>
              </a:lnSpc>
            </a:pPr>
            <a:r>
              <a:rPr lang="en-US" sz="1425" smtClean="0"/>
              <a:t>Analogy with Control Theory:</a:t>
            </a:r>
            <a:endParaRPr lang="en-US" sz="1425" smtClean="0"/>
          </a:p>
          <a:p>
            <a:pPr lvl="1" eaLnBrk="1" hangingPunct="1">
              <a:lnSpc>
                <a:spcPct val="80000"/>
              </a:lnSpc>
            </a:pPr>
            <a:r>
              <a:rPr lang="en-US" sz="1275" smtClean="0"/>
              <a:t>Open-loop, and</a:t>
            </a:r>
            <a:endParaRPr lang="en-US" sz="1275" smtClean="0"/>
          </a:p>
          <a:p>
            <a:pPr lvl="1" eaLnBrk="1" hangingPunct="1">
              <a:lnSpc>
                <a:spcPct val="80000"/>
              </a:lnSpc>
            </a:pPr>
            <a:r>
              <a:rPr lang="en-US" sz="1275" smtClean="0"/>
              <a:t>Closed-loop approach.</a:t>
            </a:r>
            <a:endParaRPr lang="en-US" sz="1275" smtClean="0"/>
          </a:p>
          <a:p>
            <a:pPr eaLnBrk="1" hangingPunct="1">
              <a:lnSpc>
                <a:spcPct val="80000"/>
              </a:lnSpc>
            </a:pPr>
            <a:endParaRPr lang="en-US" sz="1425" smtClean="0"/>
          </a:p>
          <a:p>
            <a:pPr eaLnBrk="1" hangingPunct="1">
              <a:lnSpc>
                <a:spcPct val="80000"/>
              </a:lnSpc>
            </a:pPr>
            <a:r>
              <a:rPr lang="en-US" sz="1425" smtClean="0"/>
              <a:t>Open-loop approach</a:t>
            </a:r>
            <a:endParaRPr lang="en-US" sz="1425" smtClean="0"/>
          </a:p>
          <a:p>
            <a:pPr lvl="1" eaLnBrk="1" hangingPunct="1">
              <a:lnSpc>
                <a:spcPct val="80000"/>
              </a:lnSpc>
            </a:pPr>
            <a:r>
              <a:rPr lang="en-US" sz="1275" smtClean="0"/>
              <a:t>Problem is solved at the design cycle</a:t>
            </a:r>
            <a:endParaRPr lang="en-US" sz="1275" smtClean="0"/>
          </a:p>
          <a:p>
            <a:pPr lvl="1" eaLnBrk="1" hangingPunct="1">
              <a:lnSpc>
                <a:spcPct val="80000"/>
              </a:lnSpc>
            </a:pPr>
            <a:r>
              <a:rPr lang="en-US" sz="1275" smtClean="0"/>
              <a:t>Once the system is running midcourse correction are NOT made.</a:t>
            </a:r>
            <a:endParaRPr lang="en-US" sz="1275" smtClean="0"/>
          </a:p>
          <a:p>
            <a:pPr lvl="1" eaLnBrk="1" hangingPunct="1">
              <a:lnSpc>
                <a:spcPct val="80000"/>
              </a:lnSpc>
            </a:pPr>
            <a:r>
              <a:rPr lang="en-US" sz="1275" smtClean="0"/>
              <a:t>Tools for doing open-loop control:</a:t>
            </a:r>
            <a:endParaRPr lang="en-US" sz="1275" smtClean="0"/>
          </a:p>
          <a:p>
            <a:pPr lvl="2" eaLnBrk="1" hangingPunct="1">
              <a:lnSpc>
                <a:spcPct val="80000"/>
              </a:lnSpc>
            </a:pPr>
            <a:r>
              <a:rPr lang="en-US" sz="1200" smtClean="0"/>
              <a:t>Deciding when to accept new traffic,</a:t>
            </a:r>
            <a:endParaRPr lang="en-US" sz="1200" smtClean="0"/>
          </a:p>
          <a:p>
            <a:pPr lvl="2" eaLnBrk="1" hangingPunct="1">
              <a:lnSpc>
                <a:spcPct val="80000"/>
              </a:lnSpc>
            </a:pPr>
            <a:r>
              <a:rPr lang="en-US" sz="1200" smtClean="0"/>
              <a:t>Deciding when to disregard packets and which ones.</a:t>
            </a:r>
            <a:endParaRPr lang="en-US" sz="1200" smtClean="0"/>
          </a:p>
          <a:p>
            <a:pPr lvl="2" eaLnBrk="1" hangingPunct="1">
              <a:lnSpc>
                <a:spcPct val="80000"/>
              </a:lnSpc>
            </a:pPr>
            <a:r>
              <a:rPr lang="en-US" sz="1200" smtClean="0"/>
              <a:t>Making scheduling decision at various points in the network.</a:t>
            </a:r>
            <a:endParaRPr lang="en-US" sz="1200" smtClean="0"/>
          </a:p>
          <a:p>
            <a:pPr lvl="2" eaLnBrk="1" hangingPunct="1">
              <a:lnSpc>
                <a:spcPct val="80000"/>
              </a:lnSpc>
            </a:pPr>
            <a:r>
              <a:rPr lang="en-US" sz="1200" smtClean="0"/>
              <a:t>Note that all those decisions are made without regard to the current state of the network.</a:t>
            </a:r>
            <a:endParaRPr lang="en-US" sz="1200" smtClean="0"/>
          </a:p>
          <a:p>
            <a:pPr eaLnBrk="1" hangingPunct="1">
              <a:lnSpc>
                <a:spcPct val="80000"/>
              </a:lnSpc>
            </a:pPr>
            <a:endParaRPr lang="en-US" sz="1425"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489887E7-2542-4489-ABF8-4DCAB4237029}" type="datetime4">
              <a:rPr lang="en-US" sz="900"/>
            </a:fld>
            <a:endParaRPr lang="en-US" sz="900"/>
          </a:p>
        </p:txBody>
      </p:sp>
      <p:sp>
        <p:nvSpPr>
          <p:cNvPr id="66563"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66564"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476C0E23-5FCC-43B2-85AF-C3BD0CB11F3E}" type="slidenum">
              <a:rPr lang="en-US" sz="900"/>
            </a:fld>
            <a:endParaRPr lang="en-US" sz="900"/>
          </a:p>
        </p:txBody>
      </p:sp>
      <p:sp>
        <p:nvSpPr>
          <p:cNvPr id="66565" name="Rectangle 2"/>
          <p:cNvSpPr>
            <a:spLocks noGrp="1" noChangeArrowheads="1"/>
          </p:cNvSpPr>
          <p:nvPr>
            <p:ph type="title"/>
          </p:nvPr>
        </p:nvSpPr>
        <p:spPr/>
        <p:txBody>
          <a:bodyPr/>
          <a:lstStyle/>
          <a:p>
            <a:pPr algn="ctr" eaLnBrk="1" hangingPunct="1"/>
            <a:r>
              <a:rPr lang="en-US" sz="2550" smtClean="0"/>
              <a:t>General Principles of Congestion Control</a:t>
            </a:r>
            <a:endParaRPr lang="en-US" sz="2550" smtClean="0"/>
          </a:p>
        </p:txBody>
      </p:sp>
      <p:sp>
        <p:nvSpPr>
          <p:cNvPr id="66566" name="Rectangle 3"/>
          <p:cNvSpPr>
            <a:spLocks noGrp="1" noChangeArrowheads="1"/>
          </p:cNvSpPr>
          <p:nvPr>
            <p:ph type="body" idx="1"/>
          </p:nvPr>
        </p:nvSpPr>
        <p:spPr/>
        <p:txBody>
          <a:bodyPr/>
          <a:lstStyle/>
          <a:p>
            <a:pPr marL="571500" indent="-571500" eaLnBrk="1" hangingPunct="1"/>
            <a:r>
              <a:rPr lang="en-US" sz="1650" smtClean="0"/>
              <a:t>Closed-loop approach</a:t>
            </a:r>
            <a:endParaRPr lang="en-US" sz="1650" smtClean="0"/>
          </a:p>
          <a:p>
            <a:pPr marL="967105" lvl="1" indent="-495300" eaLnBrk="1" hangingPunct="1"/>
            <a:r>
              <a:rPr lang="en-US" sz="1500" smtClean="0"/>
              <a:t>It is based on the principle of feedback-loop. The approach has three parts when applied to congestion control:</a:t>
            </a:r>
            <a:endParaRPr lang="en-US" sz="1500" smtClean="0"/>
          </a:p>
          <a:p>
            <a:pPr marL="1348105" lvl="2" indent="-438150" eaLnBrk="1" hangingPunct="1">
              <a:buFont typeface="Wingdings" panose="05000000000000000000" pitchFamily="2" charset="2"/>
              <a:buAutoNum type="arabicPeriod"/>
            </a:pPr>
            <a:r>
              <a:rPr lang="en-US" sz="1425" smtClean="0"/>
              <a:t>Monitor the system to detect when and where congestion occurs,</a:t>
            </a:r>
            <a:endParaRPr lang="en-US" sz="1425" smtClean="0"/>
          </a:p>
          <a:p>
            <a:pPr marL="1348105" lvl="2" indent="-438150" eaLnBrk="1" hangingPunct="1">
              <a:buFont typeface="Wingdings" panose="05000000000000000000" pitchFamily="2" charset="2"/>
              <a:buAutoNum type="arabicPeriod"/>
            </a:pPr>
            <a:r>
              <a:rPr lang="en-US" sz="1425" smtClean="0"/>
              <a:t>Pass this information tot places where action can be taken</a:t>
            </a:r>
            <a:endParaRPr lang="en-US" sz="1425" smtClean="0"/>
          </a:p>
          <a:p>
            <a:pPr marL="1348105" lvl="2" indent="-438150" eaLnBrk="1" hangingPunct="1">
              <a:buFont typeface="Wingdings" panose="05000000000000000000" pitchFamily="2" charset="2"/>
              <a:buAutoNum type="arabicPeriod"/>
            </a:pPr>
            <a:r>
              <a:rPr lang="en-US" sz="1425" smtClean="0"/>
              <a:t>Adjust system operation to correct the problem.</a:t>
            </a:r>
            <a:endParaRPr lang="en-US" sz="1425" smtClean="0"/>
          </a:p>
          <a:p>
            <a:pPr marL="967105" lvl="1" indent="-495300" eaLnBrk="1" hangingPunct="1"/>
            <a:endParaRPr lang="en-US" sz="150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2AB4EB9C-50E1-462B-8E90-48BED4E326B2}" type="datetime4">
              <a:rPr lang="en-US" sz="900"/>
            </a:fld>
            <a:endParaRPr lang="en-US" sz="900"/>
          </a:p>
        </p:txBody>
      </p:sp>
      <p:sp>
        <p:nvSpPr>
          <p:cNvPr id="67587"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67588"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E8C4EEF7-5F4C-4BB4-89CE-1D6C1064E798}" type="slidenum">
              <a:rPr lang="en-US" sz="900"/>
            </a:fld>
            <a:endParaRPr lang="en-US" sz="900"/>
          </a:p>
        </p:txBody>
      </p:sp>
      <p:sp>
        <p:nvSpPr>
          <p:cNvPr id="67589" name="Rectangle 2"/>
          <p:cNvSpPr>
            <a:spLocks noGrp="1" noChangeArrowheads="1"/>
          </p:cNvSpPr>
          <p:nvPr>
            <p:ph type="title"/>
          </p:nvPr>
        </p:nvSpPr>
        <p:spPr/>
        <p:txBody>
          <a:bodyPr/>
          <a:lstStyle/>
          <a:p>
            <a:pPr algn="ctr" eaLnBrk="1" hangingPunct="1"/>
            <a:r>
              <a:rPr lang="en-US" sz="2550" smtClean="0"/>
              <a:t>General Principles of Congestion Control</a:t>
            </a:r>
            <a:endParaRPr lang="en-US" sz="2550" smtClean="0"/>
          </a:p>
        </p:txBody>
      </p:sp>
      <p:sp>
        <p:nvSpPr>
          <p:cNvPr id="67590" name="Rectangle 3"/>
          <p:cNvSpPr>
            <a:spLocks noGrp="1" noChangeArrowheads="1"/>
          </p:cNvSpPr>
          <p:nvPr>
            <p:ph type="body" idx="1"/>
          </p:nvPr>
        </p:nvSpPr>
        <p:spPr/>
        <p:txBody>
          <a:bodyPr/>
          <a:lstStyle/>
          <a:p>
            <a:pPr eaLnBrk="1" hangingPunct="1">
              <a:lnSpc>
                <a:spcPct val="80000"/>
              </a:lnSpc>
            </a:pPr>
            <a:r>
              <a:rPr lang="en-US" sz="1200" smtClean="0"/>
              <a:t>Monitoring - Metrics to be used to monitor subnet congestion:</a:t>
            </a:r>
            <a:endParaRPr lang="en-US" sz="1200" smtClean="0"/>
          </a:p>
          <a:p>
            <a:pPr lvl="1" eaLnBrk="1" hangingPunct="1">
              <a:lnSpc>
                <a:spcPct val="80000"/>
              </a:lnSpc>
            </a:pPr>
            <a:r>
              <a:rPr lang="en-US" sz="1050" smtClean="0"/>
              <a:t>Percentage of all packets disregarded for lack of buffer space.</a:t>
            </a:r>
            <a:endParaRPr lang="en-US" sz="1050" smtClean="0"/>
          </a:p>
          <a:p>
            <a:pPr lvl="1" eaLnBrk="1" hangingPunct="1">
              <a:lnSpc>
                <a:spcPct val="80000"/>
              </a:lnSpc>
            </a:pPr>
            <a:r>
              <a:rPr lang="en-US" sz="1050" smtClean="0"/>
              <a:t>Average queue length</a:t>
            </a:r>
            <a:endParaRPr lang="en-US" sz="1050" smtClean="0"/>
          </a:p>
          <a:p>
            <a:pPr lvl="1" eaLnBrk="1" hangingPunct="1">
              <a:lnSpc>
                <a:spcPct val="80000"/>
              </a:lnSpc>
            </a:pPr>
            <a:r>
              <a:rPr lang="en-US" sz="1050" smtClean="0"/>
              <a:t>Number of packets that time out and are retransmitted,</a:t>
            </a:r>
            <a:endParaRPr lang="en-US" sz="1050" smtClean="0"/>
          </a:p>
          <a:p>
            <a:pPr lvl="1" eaLnBrk="1" hangingPunct="1">
              <a:lnSpc>
                <a:spcPct val="80000"/>
              </a:lnSpc>
            </a:pPr>
            <a:r>
              <a:rPr lang="en-US" sz="1050" smtClean="0"/>
              <a:t>Average packet delay</a:t>
            </a:r>
            <a:endParaRPr lang="en-US" sz="1050" smtClean="0"/>
          </a:p>
          <a:p>
            <a:pPr lvl="1" eaLnBrk="1" hangingPunct="1">
              <a:lnSpc>
                <a:spcPct val="80000"/>
              </a:lnSpc>
            </a:pPr>
            <a:r>
              <a:rPr lang="en-US" sz="1050" smtClean="0"/>
              <a:t>Standard deviation of packed delay.</a:t>
            </a:r>
            <a:endParaRPr lang="en-US" sz="1050" smtClean="0"/>
          </a:p>
          <a:p>
            <a:pPr lvl="2" eaLnBrk="1" hangingPunct="1">
              <a:lnSpc>
                <a:spcPct val="80000"/>
              </a:lnSpc>
            </a:pPr>
            <a:endParaRPr lang="en-US" sz="1050" smtClean="0"/>
          </a:p>
          <a:p>
            <a:pPr eaLnBrk="1" hangingPunct="1">
              <a:lnSpc>
                <a:spcPct val="80000"/>
              </a:lnSpc>
            </a:pPr>
            <a:r>
              <a:rPr lang="en-US" sz="1200" smtClean="0"/>
              <a:t>Transferring congestion information</a:t>
            </a:r>
            <a:endParaRPr lang="en-US" sz="1200" smtClean="0"/>
          </a:p>
          <a:p>
            <a:pPr lvl="1" eaLnBrk="1" hangingPunct="1">
              <a:lnSpc>
                <a:spcPct val="80000"/>
              </a:lnSpc>
            </a:pPr>
            <a:r>
              <a:rPr lang="en-US" sz="1050" smtClean="0"/>
              <a:t>Information send to the source(s) of the traffic. Undesirable because extra traffic is initiated when opposite is needed.</a:t>
            </a:r>
            <a:endParaRPr lang="en-US" sz="1050" smtClean="0"/>
          </a:p>
          <a:p>
            <a:pPr lvl="1" eaLnBrk="1" hangingPunct="1">
              <a:lnSpc>
                <a:spcPct val="80000"/>
              </a:lnSpc>
            </a:pPr>
            <a:r>
              <a:rPr lang="en-US" sz="1050" smtClean="0"/>
              <a:t>Another approach is to reserve a bit field that can be set when congestion gets above some level of threshold.</a:t>
            </a:r>
            <a:endParaRPr lang="en-US" sz="1050" smtClean="0"/>
          </a:p>
          <a:p>
            <a:pPr lvl="1" eaLnBrk="1" hangingPunct="1">
              <a:lnSpc>
                <a:spcPct val="80000"/>
              </a:lnSpc>
            </a:pPr>
            <a:r>
              <a:rPr lang="en-US" sz="1050" smtClean="0"/>
              <a:t>Routers/Hosts send periodically probe packets out to explicitly ask about congestion. This information can then be used to route traffic around problem areas.</a:t>
            </a:r>
            <a:endParaRPr lang="en-US" sz="1050" smtClean="0"/>
          </a:p>
          <a:p>
            <a:pPr lvl="1" eaLnBrk="1" hangingPunct="1">
              <a:lnSpc>
                <a:spcPct val="80000"/>
              </a:lnSpc>
            </a:pPr>
            <a:r>
              <a:rPr lang="en-US" sz="1050" smtClean="0"/>
              <a:t>In general in all feedback schemes, the hope is that knowledge  of congestion will cause the hosts to take appropriate action to reduce the congestion. Time constant in any adjustment scheme is critical and non-trivial problem:</a:t>
            </a:r>
            <a:endParaRPr lang="en-US" sz="1050" smtClean="0"/>
          </a:p>
          <a:p>
            <a:pPr lvl="2" eaLnBrk="1" hangingPunct="1">
              <a:lnSpc>
                <a:spcPct val="80000"/>
              </a:lnSpc>
            </a:pPr>
            <a:r>
              <a:rPr lang="en-US" sz="975" smtClean="0"/>
              <a:t>To fast adjustment is responsive but can lead to oscillations.</a:t>
            </a:r>
            <a:endParaRPr lang="en-US" sz="975" smtClean="0"/>
          </a:p>
          <a:p>
            <a:pPr lvl="2" eaLnBrk="1" hangingPunct="1">
              <a:lnSpc>
                <a:spcPct val="80000"/>
              </a:lnSpc>
            </a:pPr>
            <a:r>
              <a:rPr lang="en-US" sz="975" smtClean="0"/>
              <a:t>To slow adjustment is response time is sluggish and of no real value. </a:t>
            </a:r>
            <a:endParaRPr lang="en-US" sz="975" smtClean="0"/>
          </a:p>
          <a:p>
            <a:pPr lvl="1" eaLnBrk="1" hangingPunct="1">
              <a:lnSpc>
                <a:spcPct val="80000"/>
              </a:lnSpc>
            </a:pPr>
            <a:endParaRPr lang="en-US" sz="1050" smtClean="0"/>
          </a:p>
          <a:p>
            <a:pPr eaLnBrk="1" hangingPunct="1">
              <a:lnSpc>
                <a:spcPct val="80000"/>
              </a:lnSpc>
            </a:pPr>
            <a:endParaRPr lang="en-US" sz="195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smtClean="0">
                <a:cs typeface="Arial" panose="020B0604020202020204" pitchFamily="34" charset="0"/>
              </a:rPr>
              <a:t>Routing Algorithms </a:t>
            </a:r>
            <a:endParaRPr lang="en-US" dirty="0" smtClean="0">
              <a:cs typeface="Arial" panose="020B0604020202020204" pitchFamily="34" charset="0"/>
            </a:endParaRPr>
          </a:p>
        </p:txBody>
      </p:sp>
      <p:sp>
        <p:nvSpPr>
          <p:cNvPr id="13315" name="Rectangle 3"/>
          <p:cNvSpPr>
            <a:spLocks noGrp="1" noChangeArrowheads="1"/>
          </p:cNvSpPr>
          <p:nvPr>
            <p:ph idx="1"/>
          </p:nvPr>
        </p:nvSpPr>
        <p:spPr/>
        <p:txBody>
          <a:bodyPr/>
          <a:lstStyle/>
          <a:p>
            <a:pPr eaLnBrk="1" hangingPunct="1">
              <a:buFontTx/>
              <a:buChar char="•"/>
            </a:pPr>
            <a:r>
              <a:rPr lang="en-US" sz="2400" dirty="0" smtClean="0">
                <a:latin typeface="Arial" panose="020B0604020202020204" pitchFamily="34" charset="0"/>
                <a:cs typeface="Arial" panose="020B0604020202020204" pitchFamily="34" charset="0"/>
              </a:rPr>
              <a:t>Optimality principle</a:t>
            </a:r>
            <a:endParaRPr lang="en-US" sz="2400" dirty="0" smtClean="0">
              <a:latin typeface="Arial" panose="020B0604020202020204" pitchFamily="34" charset="0"/>
              <a:cs typeface="Arial" panose="020B0604020202020204" pitchFamily="34" charset="0"/>
            </a:endParaRPr>
          </a:p>
          <a:p>
            <a:pPr eaLnBrk="1" hangingPunct="1">
              <a:buFontTx/>
              <a:buChar char="•"/>
            </a:pPr>
            <a:r>
              <a:rPr lang="en-US" sz="2400" dirty="0" smtClean="0">
                <a:latin typeface="Arial" panose="020B0604020202020204" pitchFamily="34" charset="0"/>
                <a:cs typeface="Arial" panose="020B0604020202020204" pitchFamily="34" charset="0"/>
              </a:rPr>
              <a:t>Shortest path algorithm</a:t>
            </a:r>
            <a:endParaRPr lang="en-US" sz="2400" dirty="0" smtClean="0">
              <a:latin typeface="Arial" panose="020B0604020202020204" pitchFamily="34" charset="0"/>
              <a:cs typeface="Arial" panose="020B0604020202020204" pitchFamily="34" charset="0"/>
            </a:endParaRPr>
          </a:p>
          <a:p>
            <a:pPr eaLnBrk="1" hangingPunct="1">
              <a:buFontTx/>
              <a:buChar char="•"/>
            </a:pPr>
            <a:r>
              <a:rPr lang="en-US" sz="2400" dirty="0" smtClean="0">
                <a:latin typeface="Arial" panose="020B0604020202020204" pitchFamily="34" charset="0"/>
                <a:cs typeface="Arial" panose="020B0604020202020204" pitchFamily="34" charset="0"/>
              </a:rPr>
              <a:t>Flooding</a:t>
            </a:r>
            <a:endParaRPr lang="en-US" sz="2400" dirty="0" smtClean="0">
              <a:latin typeface="Arial" panose="020B0604020202020204" pitchFamily="34" charset="0"/>
              <a:cs typeface="Arial" panose="020B0604020202020204" pitchFamily="34" charset="0"/>
            </a:endParaRPr>
          </a:p>
          <a:p>
            <a:pPr eaLnBrk="1" hangingPunct="1">
              <a:buFontTx/>
              <a:buChar char="•"/>
            </a:pPr>
            <a:r>
              <a:rPr lang="en-US" sz="2400" dirty="0" smtClean="0">
                <a:latin typeface="Arial" panose="020B0604020202020204" pitchFamily="34" charset="0"/>
                <a:cs typeface="Arial" panose="020B0604020202020204" pitchFamily="34" charset="0"/>
              </a:rPr>
              <a:t>Distance vector routing</a:t>
            </a:r>
            <a:endParaRPr lang="en-US" sz="2400" dirty="0" smtClean="0">
              <a:latin typeface="Arial" panose="020B0604020202020204" pitchFamily="34" charset="0"/>
              <a:cs typeface="Arial" panose="020B0604020202020204" pitchFamily="34" charset="0"/>
            </a:endParaRPr>
          </a:p>
          <a:p>
            <a:pPr eaLnBrk="1" hangingPunct="1">
              <a:buFontTx/>
              <a:buChar char="•"/>
            </a:pPr>
            <a:r>
              <a:rPr lang="en-US" sz="2400" dirty="0" smtClean="0">
                <a:latin typeface="Arial" panose="020B0604020202020204" pitchFamily="34" charset="0"/>
                <a:cs typeface="Arial" panose="020B0604020202020204" pitchFamily="34" charset="0"/>
              </a:rPr>
              <a:t>Link state routing</a:t>
            </a:r>
            <a:endParaRPr lang="en-US" sz="2400" dirty="0" smtClean="0">
              <a:latin typeface="Arial" panose="020B0604020202020204" pitchFamily="34" charset="0"/>
              <a:cs typeface="Arial" panose="020B0604020202020204" pitchFamily="34" charset="0"/>
            </a:endParaRPr>
          </a:p>
          <a:p>
            <a:pPr eaLnBrk="1" hangingPunct="1">
              <a:buFontTx/>
              <a:buChar char="•"/>
            </a:pPr>
            <a:r>
              <a:rPr lang="en-US" sz="2400" dirty="0" smtClean="0">
                <a:latin typeface="Arial" panose="020B0604020202020204" pitchFamily="34" charset="0"/>
                <a:cs typeface="Arial" panose="020B0604020202020204" pitchFamily="34" charset="0"/>
              </a:rPr>
              <a:t>Routing in ad-hoc networks</a:t>
            </a:r>
            <a:endParaRPr lang="en-US" sz="2400"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03EC158A-D17E-4A01-81FB-07939905343E}" type="datetime4">
              <a:rPr lang="en-US" sz="900"/>
            </a:fld>
            <a:endParaRPr lang="en-US" sz="900"/>
          </a:p>
        </p:txBody>
      </p:sp>
      <p:sp>
        <p:nvSpPr>
          <p:cNvPr id="68611"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68612"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B6D201D5-C9BE-4B57-9130-FE1BB4178382}" type="slidenum">
              <a:rPr lang="en-US" sz="900"/>
            </a:fld>
            <a:endParaRPr lang="en-US" sz="900"/>
          </a:p>
        </p:txBody>
      </p:sp>
      <p:sp>
        <p:nvSpPr>
          <p:cNvPr id="68613" name="Rectangle 2"/>
          <p:cNvSpPr>
            <a:spLocks noGrp="1" noChangeArrowheads="1"/>
          </p:cNvSpPr>
          <p:nvPr>
            <p:ph type="title"/>
          </p:nvPr>
        </p:nvSpPr>
        <p:spPr/>
        <p:txBody>
          <a:bodyPr/>
          <a:lstStyle/>
          <a:p>
            <a:pPr algn="ctr" eaLnBrk="1" hangingPunct="1"/>
            <a:r>
              <a:rPr lang="en-US" sz="2550" smtClean="0"/>
              <a:t>General Principles of Congestion Control</a:t>
            </a:r>
            <a:endParaRPr lang="en-US" sz="2550" smtClean="0"/>
          </a:p>
        </p:txBody>
      </p:sp>
      <p:sp>
        <p:nvSpPr>
          <p:cNvPr id="68614" name="Rectangle 3"/>
          <p:cNvSpPr>
            <a:spLocks noGrp="1" noChangeArrowheads="1"/>
          </p:cNvSpPr>
          <p:nvPr>
            <p:ph type="body" idx="1"/>
          </p:nvPr>
        </p:nvSpPr>
        <p:spPr/>
        <p:txBody>
          <a:bodyPr/>
          <a:lstStyle/>
          <a:p>
            <a:pPr eaLnBrk="1" hangingPunct="1"/>
            <a:r>
              <a:rPr lang="en-US" smtClean="0"/>
              <a:t>The presence of a congestion means that the load is (temporarily) greater than the resources (in part of the system) can handle.</a:t>
            </a:r>
            <a:endParaRPr lang="en-US" smtClean="0"/>
          </a:p>
          <a:p>
            <a:pPr lvl="1" eaLnBrk="1" hangingPunct="1"/>
            <a:r>
              <a:rPr lang="en-US" smtClean="0"/>
              <a:t>Increase Resources, and/or </a:t>
            </a:r>
            <a:endParaRPr lang="en-US" smtClean="0"/>
          </a:p>
          <a:p>
            <a:pPr lvl="1" eaLnBrk="1" hangingPunct="1"/>
            <a:r>
              <a:rPr lang="en-US" smtClean="0"/>
              <a:t>Decrease the Load.</a:t>
            </a:r>
            <a:endParaRPr lang="en-US"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9544BDF4-90A9-4BE9-B916-367C145A3CB1}" type="datetime4">
              <a:rPr lang="en-US" sz="900"/>
            </a:fld>
            <a:endParaRPr lang="en-US" sz="900"/>
          </a:p>
        </p:txBody>
      </p:sp>
      <p:sp>
        <p:nvSpPr>
          <p:cNvPr id="69635"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69636"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2345BBDA-69B8-445D-8E92-9931A122204A}" type="slidenum">
              <a:rPr lang="en-US" sz="900"/>
            </a:fld>
            <a:endParaRPr lang="en-US" sz="900"/>
          </a:p>
        </p:txBody>
      </p:sp>
      <p:sp>
        <p:nvSpPr>
          <p:cNvPr id="69637" name="Rectangle 2"/>
          <p:cNvSpPr>
            <a:spLocks noGrp="1" noChangeArrowheads="1"/>
          </p:cNvSpPr>
          <p:nvPr>
            <p:ph type="title"/>
          </p:nvPr>
        </p:nvSpPr>
        <p:spPr/>
        <p:txBody>
          <a:bodyPr/>
          <a:lstStyle/>
          <a:p>
            <a:pPr algn="ctr" eaLnBrk="1" hangingPunct="1"/>
            <a:r>
              <a:rPr lang="en-US" sz="2550" smtClean="0"/>
              <a:t>General Principles of Congestion Control</a:t>
            </a:r>
            <a:endParaRPr lang="en-US" sz="2550" smtClean="0"/>
          </a:p>
        </p:txBody>
      </p:sp>
      <p:sp>
        <p:nvSpPr>
          <p:cNvPr id="69638" name="Rectangle 3"/>
          <p:cNvSpPr>
            <a:spLocks noGrp="1" noChangeArrowheads="1"/>
          </p:cNvSpPr>
          <p:nvPr>
            <p:ph type="body" idx="1"/>
          </p:nvPr>
        </p:nvSpPr>
        <p:spPr/>
        <p:txBody>
          <a:bodyPr/>
          <a:lstStyle/>
          <a:p>
            <a:pPr eaLnBrk="1" hangingPunct="1"/>
            <a:r>
              <a:rPr lang="en-US" sz="1950" smtClean="0"/>
              <a:t>Increase of Resources:</a:t>
            </a:r>
            <a:endParaRPr lang="en-US" sz="1950" smtClean="0"/>
          </a:p>
          <a:p>
            <a:pPr lvl="1" eaLnBrk="1" hangingPunct="1"/>
            <a:r>
              <a:rPr lang="en-US" sz="1650" smtClean="0"/>
              <a:t>Use dial-up telephone lines to temporarily increase the bandwidth between certain points.</a:t>
            </a:r>
            <a:endParaRPr lang="en-US" sz="1650" smtClean="0"/>
          </a:p>
          <a:p>
            <a:pPr lvl="1" eaLnBrk="1" hangingPunct="1"/>
            <a:r>
              <a:rPr lang="en-US" sz="1650" smtClean="0"/>
              <a:t>On satellite systems increasing transmission power often gives higher bandwidth.</a:t>
            </a:r>
            <a:endParaRPr lang="en-US" sz="1650" smtClean="0"/>
          </a:p>
          <a:p>
            <a:pPr lvl="1" eaLnBrk="1" hangingPunct="1"/>
            <a:r>
              <a:rPr lang="en-US" sz="1650" smtClean="0"/>
              <a:t>Splitting traffic over multiple routes (instead of using the best one) may effectively the bandwidth.</a:t>
            </a:r>
            <a:endParaRPr lang="en-US" sz="1650" smtClean="0"/>
          </a:p>
          <a:p>
            <a:pPr lvl="1" eaLnBrk="1" hangingPunct="1"/>
            <a:r>
              <a:rPr lang="en-US" sz="1650" smtClean="0"/>
              <a:t>Use of spare routers that are normally used as backups to give more capacity.</a:t>
            </a:r>
            <a:endParaRPr lang="en-US" sz="165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1C64F8BF-4B46-4D75-9B58-CD93B4EE5AD3}" type="datetime4">
              <a:rPr lang="en-US" sz="900"/>
            </a:fld>
            <a:endParaRPr lang="en-US" sz="900"/>
          </a:p>
        </p:txBody>
      </p:sp>
      <p:sp>
        <p:nvSpPr>
          <p:cNvPr id="70659"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70660"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E149A3A6-E02A-492A-8984-E37A1DF1D94C}" type="slidenum">
              <a:rPr lang="en-US" sz="900"/>
            </a:fld>
            <a:endParaRPr lang="en-US" sz="900"/>
          </a:p>
        </p:txBody>
      </p:sp>
      <p:sp>
        <p:nvSpPr>
          <p:cNvPr id="70661" name="Rectangle 2"/>
          <p:cNvSpPr>
            <a:spLocks noGrp="1" noChangeArrowheads="1"/>
          </p:cNvSpPr>
          <p:nvPr>
            <p:ph type="title"/>
          </p:nvPr>
        </p:nvSpPr>
        <p:spPr/>
        <p:txBody>
          <a:bodyPr/>
          <a:lstStyle/>
          <a:p>
            <a:pPr algn="ctr" eaLnBrk="1" hangingPunct="1"/>
            <a:r>
              <a:rPr lang="en-US" sz="2550" smtClean="0"/>
              <a:t>General Principles of Congestion Control</a:t>
            </a:r>
            <a:endParaRPr lang="en-US" sz="2550" smtClean="0"/>
          </a:p>
        </p:txBody>
      </p:sp>
      <p:sp>
        <p:nvSpPr>
          <p:cNvPr id="70662" name="Rectangle 3"/>
          <p:cNvSpPr>
            <a:spLocks noGrp="1" noChangeArrowheads="1"/>
          </p:cNvSpPr>
          <p:nvPr>
            <p:ph type="body" idx="1"/>
          </p:nvPr>
        </p:nvSpPr>
        <p:spPr/>
        <p:txBody>
          <a:bodyPr/>
          <a:lstStyle/>
          <a:p>
            <a:pPr eaLnBrk="1" hangingPunct="1"/>
            <a:r>
              <a:rPr lang="en-US" smtClean="0"/>
              <a:t>Decrease the Load</a:t>
            </a:r>
            <a:endParaRPr lang="en-US" smtClean="0"/>
          </a:p>
          <a:p>
            <a:pPr lvl="1" eaLnBrk="1" hangingPunct="1"/>
            <a:r>
              <a:rPr lang="en-US" smtClean="0"/>
              <a:t>It is not always possible to increase capacity of the subsystem. Thus the only other way to reduce congestion is to decrease the load.</a:t>
            </a:r>
            <a:endParaRPr lang="en-US" smtClean="0"/>
          </a:p>
          <a:p>
            <a:pPr lvl="2" eaLnBrk="1" hangingPunct="1"/>
            <a:r>
              <a:rPr lang="en-US" smtClean="0"/>
              <a:t>Denying service to some users (AOL in early days),</a:t>
            </a:r>
            <a:endParaRPr lang="en-US" smtClean="0"/>
          </a:p>
          <a:p>
            <a:pPr lvl="2" eaLnBrk="1" hangingPunct="1"/>
            <a:r>
              <a:rPr lang="en-US" smtClean="0"/>
              <a:t>Degrading service to some or all users, </a:t>
            </a:r>
            <a:endParaRPr lang="en-US" smtClean="0"/>
          </a:p>
          <a:p>
            <a:pPr lvl="2" eaLnBrk="1" hangingPunct="1"/>
            <a:r>
              <a:rPr lang="en-US" smtClean="0"/>
              <a:t>Having users schedule their demands in more predictable way. </a:t>
            </a:r>
            <a:endParaRPr lang="en-US"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B21294ED-28ED-40D0-B1AB-1F46A68D5506}" type="datetime4">
              <a:rPr lang="en-US" sz="900"/>
            </a:fld>
            <a:endParaRPr lang="en-US" sz="900"/>
          </a:p>
        </p:txBody>
      </p:sp>
      <p:sp>
        <p:nvSpPr>
          <p:cNvPr id="71683"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71684"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18C2BDCE-5072-4A9C-8808-623AE831EBA4}" type="slidenum">
              <a:rPr lang="en-US" sz="900"/>
            </a:fld>
            <a:endParaRPr lang="en-US" sz="900"/>
          </a:p>
        </p:txBody>
      </p:sp>
      <p:sp>
        <p:nvSpPr>
          <p:cNvPr id="71685" name="Rectangle 2"/>
          <p:cNvSpPr>
            <a:spLocks noGrp="1" noChangeArrowheads="1"/>
          </p:cNvSpPr>
          <p:nvPr>
            <p:ph type="title"/>
          </p:nvPr>
        </p:nvSpPr>
        <p:spPr/>
        <p:txBody>
          <a:bodyPr/>
          <a:lstStyle/>
          <a:p>
            <a:pPr algn="ctr" eaLnBrk="1" hangingPunct="1"/>
            <a:r>
              <a:rPr lang="en-US" sz="2550" smtClean="0"/>
              <a:t>Congestion Prevention Policies</a:t>
            </a:r>
            <a:br>
              <a:rPr lang="en-US" sz="2550" smtClean="0"/>
            </a:br>
            <a:r>
              <a:rPr lang="en-US" sz="2550" smtClean="0"/>
              <a:t>Open-loop Approach</a:t>
            </a:r>
            <a:endParaRPr lang="en-US" sz="2550" smtClean="0"/>
          </a:p>
        </p:txBody>
      </p:sp>
      <p:sp>
        <p:nvSpPr>
          <p:cNvPr id="71686" name="Rectangle 3"/>
          <p:cNvSpPr>
            <a:spLocks noGrp="1" noChangeArrowheads="1"/>
          </p:cNvSpPr>
          <p:nvPr>
            <p:ph type="body" idx="1"/>
          </p:nvPr>
        </p:nvSpPr>
        <p:spPr/>
        <p:txBody>
          <a:bodyPr/>
          <a:lstStyle/>
          <a:p>
            <a:pPr eaLnBrk="1" hangingPunct="1"/>
            <a:r>
              <a:rPr lang="en-US" sz="1500" smtClean="0"/>
              <a:t>Open-loop system designed to minimize congestion in the first place rather then reacting after it happened.</a:t>
            </a:r>
            <a:endParaRPr lang="en-US" sz="1500" smtClean="0"/>
          </a:p>
          <a:p>
            <a:pPr eaLnBrk="1" hangingPunct="1"/>
            <a:r>
              <a:rPr lang="en-US" sz="1500" smtClean="0"/>
              <a:t>Try to achieve this goal at various levels/layers:</a:t>
            </a:r>
            <a:endParaRPr lang="en-US" sz="1500" smtClean="0"/>
          </a:p>
          <a:p>
            <a:pPr eaLnBrk="1" hangingPunct="1"/>
            <a:endParaRPr lang="en-US" sz="1500" smtClean="0"/>
          </a:p>
          <a:p>
            <a:pPr eaLnBrk="1" hangingPunct="1"/>
            <a:r>
              <a:rPr lang="en-US" sz="1500" smtClean="0"/>
              <a:t>Data Link Layer:</a:t>
            </a:r>
            <a:endParaRPr lang="en-US" sz="1500" smtClean="0"/>
          </a:p>
          <a:p>
            <a:pPr lvl="1" eaLnBrk="1" hangingPunct="1"/>
            <a:r>
              <a:rPr lang="en-US" sz="1350" smtClean="0"/>
              <a:t>Retransmission Policy:</a:t>
            </a:r>
            <a:endParaRPr lang="en-US" sz="1350" smtClean="0"/>
          </a:p>
          <a:p>
            <a:pPr lvl="2" eaLnBrk="1" hangingPunct="1"/>
            <a:r>
              <a:rPr lang="en-US" sz="1275" smtClean="0"/>
              <a:t>Sender with quick time out and go-back-n retransmitting packets vs.</a:t>
            </a:r>
            <a:endParaRPr lang="en-US" sz="1275" smtClean="0"/>
          </a:p>
          <a:p>
            <a:pPr lvl="2" eaLnBrk="1" hangingPunct="1"/>
            <a:r>
              <a:rPr lang="en-US" sz="1275" smtClean="0"/>
              <a:t>Selective repeat with slower time out.</a:t>
            </a:r>
            <a:endParaRPr lang="en-US" sz="1275" smtClean="0"/>
          </a:p>
          <a:p>
            <a:pPr lvl="1" eaLnBrk="1" hangingPunct="1"/>
            <a:r>
              <a:rPr lang="en-US" sz="1350" smtClean="0"/>
              <a:t>Out-of-order catching policy</a:t>
            </a:r>
            <a:endParaRPr lang="en-US" sz="1350" smtClean="0"/>
          </a:p>
          <a:p>
            <a:pPr lvl="1" eaLnBrk="1" hangingPunct="1"/>
            <a:r>
              <a:rPr lang="en-US" sz="1350" smtClean="0"/>
              <a:t>Acknowledgment policy</a:t>
            </a:r>
            <a:endParaRPr lang="en-US" sz="1350" smtClean="0"/>
          </a:p>
          <a:p>
            <a:pPr lvl="1" eaLnBrk="1" hangingPunct="1"/>
            <a:r>
              <a:rPr lang="en-US" sz="1350" smtClean="0"/>
              <a:t>Flow control policy</a:t>
            </a:r>
            <a:endParaRPr lang="en-US" sz="1350" smtClean="0"/>
          </a:p>
          <a:p>
            <a:pPr eaLnBrk="1" hangingPunct="1"/>
            <a:endParaRPr lang="en-US" sz="150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4FE4B05D-F9AC-46CB-8FA9-AC215061CE03}" type="datetime4">
              <a:rPr lang="en-US" sz="900"/>
            </a:fld>
            <a:endParaRPr lang="en-US" sz="900"/>
          </a:p>
        </p:txBody>
      </p:sp>
      <p:sp>
        <p:nvSpPr>
          <p:cNvPr id="72707"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72708"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75FA345F-F6A4-485E-86CA-7348202F37B9}" type="slidenum">
              <a:rPr lang="en-US" sz="900"/>
            </a:fld>
            <a:endParaRPr lang="en-US" sz="900"/>
          </a:p>
        </p:txBody>
      </p:sp>
      <p:sp>
        <p:nvSpPr>
          <p:cNvPr id="72709" name="Rectangle 2"/>
          <p:cNvSpPr>
            <a:spLocks noGrp="1" noChangeArrowheads="1"/>
          </p:cNvSpPr>
          <p:nvPr>
            <p:ph type="title"/>
          </p:nvPr>
        </p:nvSpPr>
        <p:spPr/>
        <p:txBody>
          <a:bodyPr/>
          <a:lstStyle/>
          <a:p>
            <a:pPr algn="ctr" eaLnBrk="1" hangingPunct="1"/>
            <a:r>
              <a:rPr lang="en-US" sz="2550" smtClean="0"/>
              <a:t>Congestion Prevention Policies</a:t>
            </a:r>
            <a:br>
              <a:rPr lang="en-US" sz="2550" smtClean="0"/>
            </a:br>
            <a:r>
              <a:rPr lang="en-US" sz="2550" smtClean="0"/>
              <a:t>Open-loop Approach</a:t>
            </a:r>
            <a:endParaRPr lang="en-US" sz="2550" smtClean="0"/>
          </a:p>
        </p:txBody>
      </p:sp>
      <p:sp>
        <p:nvSpPr>
          <p:cNvPr id="72710" name="Rectangle 3"/>
          <p:cNvSpPr>
            <a:spLocks noGrp="1" noChangeArrowheads="1"/>
          </p:cNvSpPr>
          <p:nvPr>
            <p:ph type="body" idx="1"/>
          </p:nvPr>
        </p:nvSpPr>
        <p:spPr/>
        <p:txBody>
          <a:bodyPr/>
          <a:lstStyle/>
          <a:p>
            <a:pPr eaLnBrk="1" hangingPunct="1">
              <a:lnSpc>
                <a:spcPct val="80000"/>
              </a:lnSpc>
            </a:pPr>
            <a:r>
              <a:rPr lang="en-US" sz="1275" smtClean="0"/>
              <a:t>Network Layer:</a:t>
            </a:r>
            <a:endParaRPr lang="en-US" sz="1275" smtClean="0"/>
          </a:p>
          <a:p>
            <a:pPr lvl="1" eaLnBrk="1" hangingPunct="1">
              <a:lnSpc>
                <a:spcPct val="80000"/>
              </a:lnSpc>
            </a:pPr>
            <a:r>
              <a:rPr lang="en-US" sz="1125" smtClean="0"/>
              <a:t>Virtual circuit versus datagram inside the subnet:</a:t>
            </a:r>
            <a:endParaRPr lang="en-US" sz="1125" smtClean="0"/>
          </a:p>
          <a:p>
            <a:pPr lvl="2" eaLnBrk="1" hangingPunct="1">
              <a:lnSpc>
                <a:spcPct val="80000"/>
              </a:lnSpc>
            </a:pPr>
            <a:r>
              <a:rPr lang="en-US" sz="1050" smtClean="0"/>
              <a:t>Many congestion control algorithms work only with virtual circuit subnets.</a:t>
            </a:r>
            <a:endParaRPr lang="en-US" sz="1050" smtClean="0"/>
          </a:p>
          <a:p>
            <a:pPr lvl="1" eaLnBrk="1" hangingPunct="1">
              <a:lnSpc>
                <a:spcPct val="80000"/>
              </a:lnSpc>
            </a:pPr>
            <a:r>
              <a:rPr lang="en-US" sz="1125" smtClean="0"/>
              <a:t>Packet queueing and service policy:</a:t>
            </a:r>
            <a:endParaRPr lang="en-US" sz="1125" smtClean="0"/>
          </a:p>
          <a:p>
            <a:pPr lvl="2" eaLnBrk="1" hangingPunct="1">
              <a:lnSpc>
                <a:spcPct val="80000"/>
              </a:lnSpc>
            </a:pPr>
            <a:r>
              <a:rPr lang="en-US" sz="1050" smtClean="0"/>
              <a:t>One queue per input line or output line or both.</a:t>
            </a:r>
            <a:endParaRPr lang="en-US" sz="1050" smtClean="0"/>
          </a:p>
          <a:p>
            <a:pPr lvl="2" eaLnBrk="1" hangingPunct="1">
              <a:lnSpc>
                <a:spcPct val="80000"/>
              </a:lnSpc>
            </a:pPr>
            <a:r>
              <a:rPr lang="en-US" sz="1050" smtClean="0"/>
              <a:t>Processing the queue:	</a:t>
            </a:r>
            <a:endParaRPr lang="en-US" sz="1050" smtClean="0"/>
          </a:p>
          <a:p>
            <a:pPr lvl="3" eaLnBrk="1" hangingPunct="1">
              <a:lnSpc>
                <a:spcPct val="80000"/>
              </a:lnSpc>
            </a:pPr>
            <a:r>
              <a:rPr lang="en-US" sz="900" smtClean="0"/>
              <a:t>Round-robin </a:t>
            </a:r>
            <a:endParaRPr lang="en-US" sz="900" smtClean="0"/>
          </a:p>
          <a:p>
            <a:pPr lvl="3" eaLnBrk="1" hangingPunct="1">
              <a:lnSpc>
                <a:spcPct val="80000"/>
              </a:lnSpc>
            </a:pPr>
            <a:r>
              <a:rPr lang="en-US" sz="900" smtClean="0"/>
              <a:t>Priority based queue processing.</a:t>
            </a:r>
            <a:endParaRPr lang="en-US" sz="900" smtClean="0"/>
          </a:p>
          <a:p>
            <a:pPr lvl="1" eaLnBrk="1" hangingPunct="1">
              <a:lnSpc>
                <a:spcPct val="80000"/>
              </a:lnSpc>
            </a:pPr>
            <a:r>
              <a:rPr lang="en-US" sz="1125" smtClean="0"/>
              <a:t>Packet discard policy</a:t>
            </a:r>
            <a:endParaRPr lang="en-US" sz="1125" smtClean="0"/>
          </a:p>
          <a:p>
            <a:pPr lvl="2" eaLnBrk="1" hangingPunct="1">
              <a:lnSpc>
                <a:spcPct val="80000"/>
              </a:lnSpc>
            </a:pPr>
            <a:r>
              <a:rPr lang="en-US" sz="1050" smtClean="0"/>
              <a:t>Bad policy can make the problem worse.</a:t>
            </a:r>
            <a:endParaRPr lang="en-US" sz="1050" smtClean="0"/>
          </a:p>
          <a:p>
            <a:pPr lvl="1" eaLnBrk="1" hangingPunct="1">
              <a:lnSpc>
                <a:spcPct val="80000"/>
              </a:lnSpc>
            </a:pPr>
            <a:r>
              <a:rPr lang="en-US" sz="1125" smtClean="0"/>
              <a:t>Routing algorithm</a:t>
            </a:r>
            <a:endParaRPr lang="en-US" sz="1125" smtClean="0"/>
          </a:p>
          <a:p>
            <a:pPr lvl="2" eaLnBrk="1" hangingPunct="1">
              <a:lnSpc>
                <a:spcPct val="80000"/>
              </a:lnSpc>
            </a:pPr>
            <a:r>
              <a:rPr lang="en-US" sz="1050" smtClean="0"/>
              <a:t>Spreading the traffic over all the lines can help, vs.</a:t>
            </a:r>
            <a:endParaRPr lang="en-US" sz="1050" smtClean="0"/>
          </a:p>
          <a:p>
            <a:pPr lvl="2" eaLnBrk="1" hangingPunct="1">
              <a:lnSpc>
                <a:spcPct val="80000"/>
              </a:lnSpc>
            </a:pPr>
            <a:r>
              <a:rPr lang="en-US" sz="1050" smtClean="0"/>
              <a:t>Directing the traffic on the already congested line.</a:t>
            </a:r>
            <a:endParaRPr lang="en-US" sz="1050" smtClean="0"/>
          </a:p>
          <a:p>
            <a:pPr lvl="1" eaLnBrk="1" hangingPunct="1">
              <a:lnSpc>
                <a:spcPct val="80000"/>
              </a:lnSpc>
            </a:pPr>
            <a:r>
              <a:rPr lang="en-US" sz="1125" smtClean="0"/>
              <a:t>Packet lifetime management – Deals with issue that determines how long a packet may live before it is disregarded. </a:t>
            </a:r>
            <a:endParaRPr lang="en-US" sz="1125" smtClean="0"/>
          </a:p>
          <a:p>
            <a:pPr lvl="2" eaLnBrk="1" hangingPunct="1">
              <a:lnSpc>
                <a:spcPct val="80000"/>
              </a:lnSpc>
            </a:pPr>
            <a:r>
              <a:rPr lang="en-US" sz="1050" smtClean="0"/>
              <a:t>To long a life time lost packets may clog up the works for a long time.</a:t>
            </a:r>
            <a:endParaRPr lang="en-US" sz="1050" smtClean="0"/>
          </a:p>
          <a:p>
            <a:pPr lvl="2" eaLnBrk="1" hangingPunct="1">
              <a:lnSpc>
                <a:spcPct val="80000"/>
              </a:lnSpc>
            </a:pPr>
            <a:r>
              <a:rPr lang="en-US" sz="1050" smtClean="0"/>
              <a:t>To short on the other hand packets may time out before even given a chance to reach the destination, thus inducing retransmission.</a:t>
            </a:r>
            <a:endParaRPr lang="en-US" sz="1050" smtClean="0"/>
          </a:p>
          <a:p>
            <a:pPr lvl="1" eaLnBrk="1" hangingPunct="1">
              <a:lnSpc>
                <a:spcPct val="80000"/>
              </a:lnSpc>
            </a:pPr>
            <a:endParaRPr lang="en-US" sz="1125"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87D3360C-FAEA-4A98-9249-062C7A86BE78}" type="datetime4">
              <a:rPr lang="en-US" sz="900"/>
            </a:fld>
            <a:endParaRPr lang="en-US" sz="900"/>
          </a:p>
        </p:txBody>
      </p:sp>
      <p:sp>
        <p:nvSpPr>
          <p:cNvPr id="73731"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73732"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CEDC4315-AA56-4521-937C-97DC61F9C200}" type="slidenum">
              <a:rPr lang="en-US" sz="900"/>
            </a:fld>
            <a:endParaRPr lang="en-US" sz="900"/>
          </a:p>
        </p:txBody>
      </p:sp>
      <p:sp>
        <p:nvSpPr>
          <p:cNvPr id="73733" name="Rectangle 2"/>
          <p:cNvSpPr>
            <a:spLocks noGrp="1" noChangeArrowheads="1"/>
          </p:cNvSpPr>
          <p:nvPr>
            <p:ph type="title"/>
          </p:nvPr>
        </p:nvSpPr>
        <p:spPr/>
        <p:txBody>
          <a:bodyPr/>
          <a:lstStyle/>
          <a:p>
            <a:pPr algn="ctr" eaLnBrk="1" hangingPunct="1"/>
            <a:r>
              <a:rPr lang="en-US" sz="2550" smtClean="0"/>
              <a:t>Congestion Prevention Policies</a:t>
            </a:r>
            <a:br>
              <a:rPr lang="en-US" sz="2550" smtClean="0"/>
            </a:br>
            <a:r>
              <a:rPr lang="en-US" sz="2550" smtClean="0"/>
              <a:t>Open-loop Approach</a:t>
            </a:r>
            <a:endParaRPr lang="en-US" sz="2550" smtClean="0"/>
          </a:p>
        </p:txBody>
      </p:sp>
      <p:sp>
        <p:nvSpPr>
          <p:cNvPr id="73734" name="Rectangle 3"/>
          <p:cNvSpPr>
            <a:spLocks noGrp="1" noChangeArrowheads="1"/>
          </p:cNvSpPr>
          <p:nvPr>
            <p:ph type="body" idx="1"/>
          </p:nvPr>
        </p:nvSpPr>
        <p:spPr/>
        <p:txBody>
          <a:bodyPr/>
          <a:lstStyle/>
          <a:p>
            <a:pPr eaLnBrk="1" hangingPunct="1"/>
            <a:r>
              <a:rPr lang="en-US" sz="1500" smtClean="0"/>
              <a:t>Transmission Layer – same issues like in Data Link Layer  with one addition determining the time out is harder because the transit time across the network is less predictable than the transit time over a wire between two routers.</a:t>
            </a:r>
            <a:endParaRPr lang="en-US" sz="1500" smtClean="0"/>
          </a:p>
          <a:p>
            <a:pPr lvl="1" eaLnBrk="1" hangingPunct="1"/>
            <a:r>
              <a:rPr lang="en-US" sz="1350" smtClean="0"/>
              <a:t>Retransmission Policy:</a:t>
            </a:r>
            <a:endParaRPr lang="en-US" sz="1350" smtClean="0"/>
          </a:p>
          <a:p>
            <a:pPr lvl="1" eaLnBrk="1" hangingPunct="1"/>
            <a:r>
              <a:rPr lang="en-US" sz="1350" smtClean="0"/>
              <a:t>Out-of-order catching policy</a:t>
            </a:r>
            <a:endParaRPr lang="en-US" sz="1350" smtClean="0"/>
          </a:p>
          <a:p>
            <a:pPr lvl="1" eaLnBrk="1" hangingPunct="1"/>
            <a:r>
              <a:rPr lang="en-US" sz="1350" smtClean="0"/>
              <a:t>Acknowledgment policy</a:t>
            </a:r>
            <a:endParaRPr lang="en-US" sz="1350" smtClean="0"/>
          </a:p>
          <a:p>
            <a:pPr lvl="1" eaLnBrk="1" hangingPunct="1"/>
            <a:r>
              <a:rPr lang="en-US" sz="1350" smtClean="0"/>
              <a:t>Flow control policy</a:t>
            </a:r>
            <a:endParaRPr lang="en-US" sz="1350" smtClean="0"/>
          </a:p>
          <a:p>
            <a:pPr lvl="1" eaLnBrk="1" hangingPunct="1"/>
            <a:r>
              <a:rPr lang="en-US" sz="1350" smtClean="0"/>
              <a:t>Time out determination</a:t>
            </a:r>
            <a:endParaRPr lang="en-US" sz="1350" smtClean="0"/>
          </a:p>
          <a:p>
            <a:pPr eaLnBrk="1" hangingPunct="1"/>
            <a:endParaRPr lang="en-US"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D545E982-635A-4FA3-B0A1-B56E1BB0D971}" type="datetime4">
              <a:rPr lang="en-US" sz="900"/>
            </a:fld>
            <a:endParaRPr lang="en-US" sz="900"/>
          </a:p>
        </p:txBody>
      </p:sp>
      <p:sp>
        <p:nvSpPr>
          <p:cNvPr id="74755"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74756"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00900D6F-08F2-46B1-98EA-DBC751D8F8B8}" type="slidenum">
              <a:rPr lang="en-US" sz="900"/>
            </a:fld>
            <a:endParaRPr lang="en-US" sz="900"/>
          </a:p>
        </p:txBody>
      </p:sp>
      <p:sp>
        <p:nvSpPr>
          <p:cNvPr id="74757" name="Rectangle 2"/>
          <p:cNvSpPr>
            <a:spLocks noGrp="1" noChangeArrowheads="1"/>
          </p:cNvSpPr>
          <p:nvPr>
            <p:ph type="title"/>
          </p:nvPr>
        </p:nvSpPr>
        <p:spPr/>
        <p:txBody>
          <a:bodyPr/>
          <a:lstStyle/>
          <a:p>
            <a:pPr algn="ctr" eaLnBrk="1" hangingPunct="1"/>
            <a:r>
              <a:rPr lang="en-US" sz="2550" smtClean="0"/>
              <a:t>Congestion Prevention Policies</a:t>
            </a:r>
            <a:br>
              <a:rPr lang="en-US" sz="2550" smtClean="0"/>
            </a:br>
            <a:r>
              <a:rPr lang="en-US" sz="2550" smtClean="0"/>
              <a:t>in Virtual-Circuit Subnets</a:t>
            </a:r>
            <a:endParaRPr lang="en-US" sz="2550" smtClean="0"/>
          </a:p>
        </p:txBody>
      </p:sp>
      <p:sp>
        <p:nvSpPr>
          <p:cNvPr id="74758" name="Rectangle 3"/>
          <p:cNvSpPr>
            <a:spLocks noGrp="1" noChangeArrowheads="1"/>
          </p:cNvSpPr>
          <p:nvPr>
            <p:ph type="body" idx="1"/>
          </p:nvPr>
        </p:nvSpPr>
        <p:spPr/>
        <p:txBody>
          <a:bodyPr/>
          <a:lstStyle/>
          <a:p>
            <a:pPr eaLnBrk="1" hangingPunct="1"/>
            <a:r>
              <a:rPr lang="en-US" sz="1950" smtClean="0"/>
              <a:t>Admission Control:</a:t>
            </a:r>
            <a:endParaRPr lang="en-US" sz="1950" smtClean="0"/>
          </a:p>
          <a:p>
            <a:pPr lvl="1" eaLnBrk="1" hangingPunct="1"/>
            <a:r>
              <a:rPr lang="en-US" sz="1650" smtClean="0"/>
              <a:t>Simple algorithm – once congestion has been signaled, no more virtual circuits are set up until the problem had gone away.</a:t>
            </a:r>
            <a:endParaRPr lang="en-US" sz="1650" smtClean="0"/>
          </a:p>
          <a:p>
            <a:pPr lvl="2" eaLnBrk="1" hangingPunct="1"/>
            <a:r>
              <a:rPr lang="en-US" sz="1575" smtClean="0"/>
              <a:t>Attempts to setup new transport layer connections will fail.</a:t>
            </a:r>
            <a:endParaRPr lang="en-US" sz="1575" smtClean="0"/>
          </a:p>
          <a:p>
            <a:pPr eaLnBrk="1" hangingPunct="1"/>
            <a:r>
              <a:rPr lang="en-US" sz="1950" smtClean="0"/>
              <a:t>Alternate Approach to Admission Control:</a:t>
            </a:r>
            <a:endParaRPr lang="en-US" sz="1950" smtClean="0"/>
          </a:p>
          <a:p>
            <a:pPr lvl="1" eaLnBrk="1" hangingPunct="1"/>
            <a:r>
              <a:rPr lang="en-US" sz="1650" smtClean="0"/>
              <a:t>Allow new virtual-circuits but carefully route all new ones around the problem area,</a:t>
            </a:r>
            <a:endParaRPr lang="en-US" sz="165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Date Placeholder 3"/>
          <p:cNvSpPr>
            <a:spLocks noGrp="1"/>
          </p:cNvSpPr>
          <p:nvPr>
            <p:ph type="dt" sz="quarter" idx="10"/>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3F5C1ACA-5BCB-4F6E-8376-770A969B21EF}" type="datetime4">
              <a:rPr lang="en-US" sz="900"/>
            </a:fld>
            <a:endParaRPr lang="en-US" sz="900"/>
          </a:p>
        </p:txBody>
      </p:sp>
      <p:sp>
        <p:nvSpPr>
          <p:cNvPr id="75779" name="Footer Placeholder 4"/>
          <p:cNvSpPr>
            <a:spLocks noGrp="1"/>
          </p:cNvSpPr>
          <p:nvPr>
            <p:ph type="ftr" sz="quarter" idx="11"/>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r>
              <a:rPr lang="en-US" sz="900"/>
              <a:t>Veton Këpuska</a:t>
            </a:r>
            <a:endParaRPr lang="en-US" sz="900"/>
          </a:p>
        </p:txBody>
      </p:sp>
      <p:sp>
        <p:nvSpPr>
          <p:cNvPr id="75780" name="Slide Number Placeholder 5"/>
          <p:cNvSpPr>
            <a:spLocks noGrp="1"/>
          </p:cNvSpPr>
          <p:nvPr>
            <p:ph type="sldNum" sz="quarter" idx="12"/>
          </p:nvPr>
        </p:nvSpPr>
        <p:spPr>
          <a:noFill/>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fld id="{9ED0174A-DE50-4015-BA9D-C707FB6406E6}" type="slidenum">
              <a:rPr lang="en-US" sz="900"/>
            </a:fld>
            <a:endParaRPr lang="en-US" sz="900"/>
          </a:p>
        </p:txBody>
      </p:sp>
      <p:sp>
        <p:nvSpPr>
          <p:cNvPr id="75781" name="Rectangle 2"/>
          <p:cNvSpPr>
            <a:spLocks noGrp="1" noChangeArrowheads="1"/>
          </p:cNvSpPr>
          <p:nvPr>
            <p:ph type="title"/>
          </p:nvPr>
        </p:nvSpPr>
        <p:spPr/>
        <p:txBody>
          <a:bodyPr/>
          <a:lstStyle/>
          <a:p>
            <a:pPr algn="ctr" eaLnBrk="1" hangingPunct="1"/>
            <a:r>
              <a:rPr lang="en-US" sz="2550" smtClean="0"/>
              <a:t>Alternate Approach to Admission Control Example</a:t>
            </a:r>
            <a:endParaRPr lang="en-US" sz="2550" smtClean="0"/>
          </a:p>
        </p:txBody>
      </p:sp>
      <p:grpSp>
        <p:nvGrpSpPr>
          <p:cNvPr id="75783" name="Group 52"/>
          <p:cNvGrpSpPr/>
          <p:nvPr/>
        </p:nvGrpSpPr>
        <p:grpSpPr bwMode="auto">
          <a:xfrm>
            <a:off x="1755680" y="2166126"/>
            <a:ext cx="2915160" cy="1646922"/>
            <a:chOff x="480" y="1536"/>
            <a:chExt cx="3312" cy="2016"/>
          </a:xfrm>
        </p:grpSpPr>
        <p:sp>
          <p:nvSpPr>
            <p:cNvPr id="75827" name="Oval 4"/>
            <p:cNvSpPr>
              <a:spLocks noChangeArrowheads="1"/>
            </p:cNvSpPr>
            <p:nvPr/>
          </p:nvSpPr>
          <p:spPr bwMode="auto">
            <a:xfrm>
              <a:off x="720" y="1536"/>
              <a:ext cx="96" cy="96"/>
            </a:xfrm>
            <a:prstGeom prst="ellipse">
              <a:avLst/>
            </a:prstGeom>
            <a:solidFill>
              <a:schemeClr val="tx1"/>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75828" name="Oval 5"/>
            <p:cNvSpPr>
              <a:spLocks noChangeArrowheads="1"/>
            </p:cNvSpPr>
            <p:nvPr/>
          </p:nvSpPr>
          <p:spPr bwMode="auto">
            <a:xfrm>
              <a:off x="768" y="2640"/>
              <a:ext cx="96" cy="96"/>
            </a:xfrm>
            <a:prstGeom prst="ellipse">
              <a:avLst/>
            </a:prstGeom>
            <a:solidFill>
              <a:schemeClr val="tx1"/>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75829" name="Oval 6"/>
            <p:cNvSpPr>
              <a:spLocks noChangeArrowheads="1"/>
            </p:cNvSpPr>
            <p:nvPr/>
          </p:nvSpPr>
          <p:spPr bwMode="auto">
            <a:xfrm>
              <a:off x="960" y="2928"/>
              <a:ext cx="96" cy="96"/>
            </a:xfrm>
            <a:prstGeom prst="ellipse">
              <a:avLst/>
            </a:prstGeom>
            <a:solidFill>
              <a:schemeClr val="tx1"/>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75830" name="Oval 7"/>
            <p:cNvSpPr>
              <a:spLocks noChangeArrowheads="1"/>
            </p:cNvSpPr>
            <p:nvPr/>
          </p:nvSpPr>
          <p:spPr bwMode="auto">
            <a:xfrm>
              <a:off x="1344" y="2736"/>
              <a:ext cx="96" cy="96"/>
            </a:xfrm>
            <a:prstGeom prst="ellipse">
              <a:avLst/>
            </a:prstGeom>
            <a:solidFill>
              <a:schemeClr val="tx1"/>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75831" name="Oval 8"/>
            <p:cNvSpPr>
              <a:spLocks noChangeArrowheads="1"/>
            </p:cNvSpPr>
            <p:nvPr/>
          </p:nvSpPr>
          <p:spPr bwMode="auto">
            <a:xfrm>
              <a:off x="1440" y="2256"/>
              <a:ext cx="96" cy="96"/>
            </a:xfrm>
            <a:prstGeom prst="ellipse">
              <a:avLst/>
            </a:prstGeom>
            <a:solidFill>
              <a:schemeClr val="tx1"/>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75832" name="Oval 9"/>
            <p:cNvSpPr>
              <a:spLocks noChangeArrowheads="1"/>
            </p:cNvSpPr>
            <p:nvPr/>
          </p:nvSpPr>
          <p:spPr bwMode="auto">
            <a:xfrm>
              <a:off x="1728" y="2352"/>
              <a:ext cx="96" cy="96"/>
            </a:xfrm>
            <a:prstGeom prst="ellipse">
              <a:avLst/>
            </a:prstGeom>
            <a:solidFill>
              <a:schemeClr val="tx1"/>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75833" name="Oval 10"/>
            <p:cNvSpPr>
              <a:spLocks noChangeArrowheads="1"/>
            </p:cNvSpPr>
            <p:nvPr/>
          </p:nvSpPr>
          <p:spPr bwMode="auto">
            <a:xfrm>
              <a:off x="1776" y="2640"/>
              <a:ext cx="96" cy="96"/>
            </a:xfrm>
            <a:prstGeom prst="ellipse">
              <a:avLst/>
            </a:prstGeom>
            <a:solidFill>
              <a:schemeClr val="tx1"/>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75834" name="Oval 11"/>
            <p:cNvSpPr>
              <a:spLocks noChangeArrowheads="1"/>
            </p:cNvSpPr>
            <p:nvPr/>
          </p:nvSpPr>
          <p:spPr bwMode="auto">
            <a:xfrm>
              <a:off x="2016" y="2222"/>
              <a:ext cx="96" cy="96"/>
            </a:xfrm>
            <a:prstGeom prst="ellipse">
              <a:avLst/>
            </a:prstGeom>
            <a:solidFill>
              <a:schemeClr val="tx1"/>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75835" name="Oval 12"/>
            <p:cNvSpPr>
              <a:spLocks noChangeArrowheads="1"/>
            </p:cNvSpPr>
            <p:nvPr/>
          </p:nvSpPr>
          <p:spPr bwMode="auto">
            <a:xfrm>
              <a:off x="2400" y="3312"/>
              <a:ext cx="96" cy="96"/>
            </a:xfrm>
            <a:prstGeom prst="ellipse">
              <a:avLst/>
            </a:prstGeom>
            <a:solidFill>
              <a:schemeClr val="accent2"/>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75836" name="Oval 13"/>
            <p:cNvSpPr>
              <a:spLocks noChangeArrowheads="1"/>
            </p:cNvSpPr>
            <p:nvPr/>
          </p:nvSpPr>
          <p:spPr bwMode="auto">
            <a:xfrm>
              <a:off x="2784" y="2976"/>
              <a:ext cx="96" cy="96"/>
            </a:xfrm>
            <a:prstGeom prst="ellipse">
              <a:avLst/>
            </a:prstGeom>
            <a:solidFill>
              <a:schemeClr val="tx1"/>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75837" name="Oval 14"/>
            <p:cNvSpPr>
              <a:spLocks noChangeArrowheads="1"/>
            </p:cNvSpPr>
            <p:nvPr/>
          </p:nvSpPr>
          <p:spPr bwMode="auto">
            <a:xfrm>
              <a:off x="2832" y="3264"/>
              <a:ext cx="96" cy="96"/>
            </a:xfrm>
            <a:prstGeom prst="ellipse">
              <a:avLst/>
            </a:prstGeom>
            <a:solidFill>
              <a:schemeClr val="tx1"/>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75838" name="Oval 15"/>
            <p:cNvSpPr>
              <a:spLocks noChangeArrowheads="1"/>
            </p:cNvSpPr>
            <p:nvPr/>
          </p:nvSpPr>
          <p:spPr bwMode="auto">
            <a:xfrm>
              <a:off x="3168" y="3456"/>
              <a:ext cx="96" cy="96"/>
            </a:xfrm>
            <a:prstGeom prst="ellipse">
              <a:avLst/>
            </a:prstGeom>
            <a:solidFill>
              <a:schemeClr val="tx1"/>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75839" name="Oval 16"/>
            <p:cNvSpPr>
              <a:spLocks noChangeArrowheads="1"/>
            </p:cNvSpPr>
            <p:nvPr/>
          </p:nvSpPr>
          <p:spPr bwMode="auto">
            <a:xfrm>
              <a:off x="3456" y="2736"/>
              <a:ext cx="96" cy="96"/>
            </a:xfrm>
            <a:prstGeom prst="ellipse">
              <a:avLst/>
            </a:prstGeom>
            <a:solidFill>
              <a:schemeClr val="tx1"/>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75840" name="Oval 17"/>
            <p:cNvSpPr>
              <a:spLocks noChangeArrowheads="1"/>
            </p:cNvSpPr>
            <p:nvPr/>
          </p:nvSpPr>
          <p:spPr bwMode="auto">
            <a:xfrm>
              <a:off x="3264" y="2448"/>
              <a:ext cx="96" cy="96"/>
            </a:xfrm>
            <a:prstGeom prst="ellipse">
              <a:avLst/>
            </a:prstGeom>
            <a:solidFill>
              <a:schemeClr val="tx1"/>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75841" name="Oval 18"/>
            <p:cNvSpPr>
              <a:spLocks noChangeArrowheads="1"/>
            </p:cNvSpPr>
            <p:nvPr/>
          </p:nvSpPr>
          <p:spPr bwMode="auto">
            <a:xfrm>
              <a:off x="3456" y="2208"/>
              <a:ext cx="96" cy="96"/>
            </a:xfrm>
            <a:prstGeom prst="ellipse">
              <a:avLst/>
            </a:prstGeom>
            <a:solidFill>
              <a:schemeClr val="tx1"/>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75842" name="Oval 19"/>
            <p:cNvSpPr>
              <a:spLocks noChangeArrowheads="1"/>
            </p:cNvSpPr>
            <p:nvPr/>
          </p:nvSpPr>
          <p:spPr bwMode="auto">
            <a:xfrm>
              <a:off x="2880" y="2208"/>
              <a:ext cx="96" cy="96"/>
            </a:xfrm>
            <a:prstGeom prst="ellipse">
              <a:avLst/>
            </a:prstGeom>
            <a:solidFill>
              <a:schemeClr val="accent2"/>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75843" name="Oval 20"/>
            <p:cNvSpPr>
              <a:spLocks noChangeArrowheads="1"/>
            </p:cNvSpPr>
            <p:nvPr/>
          </p:nvSpPr>
          <p:spPr bwMode="auto">
            <a:xfrm>
              <a:off x="2688" y="2496"/>
              <a:ext cx="96" cy="96"/>
            </a:xfrm>
            <a:prstGeom prst="ellipse">
              <a:avLst/>
            </a:prstGeom>
            <a:solidFill>
              <a:schemeClr val="tx1"/>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75844" name="Oval 21"/>
            <p:cNvSpPr>
              <a:spLocks noChangeArrowheads="1"/>
            </p:cNvSpPr>
            <p:nvPr/>
          </p:nvSpPr>
          <p:spPr bwMode="auto">
            <a:xfrm>
              <a:off x="2208" y="1632"/>
              <a:ext cx="96" cy="96"/>
            </a:xfrm>
            <a:prstGeom prst="ellipse">
              <a:avLst/>
            </a:prstGeom>
            <a:solidFill>
              <a:schemeClr val="tx1"/>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cxnSp>
          <p:nvCxnSpPr>
            <p:cNvPr id="75845" name="AutoShape 22"/>
            <p:cNvCxnSpPr>
              <a:cxnSpLocks noChangeShapeType="1"/>
              <a:stCxn id="75827" idx="4"/>
              <a:endCxn id="75828" idx="0"/>
            </p:cNvCxnSpPr>
            <p:nvPr/>
          </p:nvCxnSpPr>
          <p:spPr bwMode="auto">
            <a:xfrm>
              <a:off x="768" y="1632"/>
              <a:ext cx="48" cy="1008"/>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46" name="AutoShape 23"/>
            <p:cNvCxnSpPr>
              <a:cxnSpLocks noChangeShapeType="1"/>
              <a:stCxn id="75828" idx="5"/>
              <a:endCxn id="75829" idx="1"/>
            </p:cNvCxnSpPr>
            <p:nvPr/>
          </p:nvCxnSpPr>
          <p:spPr bwMode="auto">
            <a:xfrm>
              <a:off x="850" y="2722"/>
              <a:ext cx="124" cy="220"/>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47" name="AutoShape 24"/>
            <p:cNvCxnSpPr>
              <a:cxnSpLocks noChangeShapeType="1"/>
              <a:stCxn id="75830" idx="3"/>
              <a:endCxn id="75829" idx="6"/>
            </p:cNvCxnSpPr>
            <p:nvPr/>
          </p:nvCxnSpPr>
          <p:spPr bwMode="auto">
            <a:xfrm flipH="1">
              <a:off x="1056" y="2818"/>
              <a:ext cx="302" cy="158"/>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48" name="AutoShape 25"/>
            <p:cNvCxnSpPr>
              <a:cxnSpLocks noChangeShapeType="1"/>
              <a:stCxn id="75831" idx="4"/>
              <a:endCxn id="75830" idx="7"/>
            </p:cNvCxnSpPr>
            <p:nvPr/>
          </p:nvCxnSpPr>
          <p:spPr bwMode="auto">
            <a:xfrm flipH="1">
              <a:off x="1426" y="2352"/>
              <a:ext cx="62" cy="398"/>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49" name="AutoShape 26"/>
            <p:cNvCxnSpPr>
              <a:cxnSpLocks noChangeShapeType="1"/>
              <a:stCxn id="75833" idx="2"/>
              <a:endCxn id="75830" idx="7"/>
            </p:cNvCxnSpPr>
            <p:nvPr/>
          </p:nvCxnSpPr>
          <p:spPr bwMode="auto">
            <a:xfrm flipH="1">
              <a:off x="1426" y="2688"/>
              <a:ext cx="350" cy="62"/>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50" name="AutoShape 27"/>
            <p:cNvCxnSpPr>
              <a:cxnSpLocks noChangeShapeType="1"/>
              <a:stCxn id="75831" idx="6"/>
              <a:endCxn id="75832" idx="1"/>
            </p:cNvCxnSpPr>
            <p:nvPr/>
          </p:nvCxnSpPr>
          <p:spPr bwMode="auto">
            <a:xfrm>
              <a:off x="1536" y="2304"/>
              <a:ext cx="206" cy="62"/>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51" name="AutoShape 28"/>
            <p:cNvCxnSpPr>
              <a:cxnSpLocks noChangeShapeType="1"/>
              <a:stCxn id="75832" idx="5"/>
              <a:endCxn id="75833" idx="0"/>
            </p:cNvCxnSpPr>
            <p:nvPr/>
          </p:nvCxnSpPr>
          <p:spPr bwMode="auto">
            <a:xfrm>
              <a:off x="1810" y="2434"/>
              <a:ext cx="14" cy="206"/>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52" name="AutoShape 29"/>
            <p:cNvCxnSpPr>
              <a:cxnSpLocks noChangeShapeType="1"/>
              <a:stCxn id="75827" idx="5"/>
              <a:endCxn id="75831" idx="1"/>
            </p:cNvCxnSpPr>
            <p:nvPr/>
          </p:nvCxnSpPr>
          <p:spPr bwMode="auto">
            <a:xfrm>
              <a:off x="802" y="1618"/>
              <a:ext cx="652" cy="652"/>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53" name="AutoShape 30"/>
            <p:cNvCxnSpPr>
              <a:cxnSpLocks noChangeShapeType="1"/>
              <a:stCxn id="75827" idx="6"/>
              <a:endCxn id="75844" idx="2"/>
            </p:cNvCxnSpPr>
            <p:nvPr/>
          </p:nvCxnSpPr>
          <p:spPr bwMode="auto">
            <a:xfrm>
              <a:off x="816" y="1584"/>
              <a:ext cx="1392" cy="96"/>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54" name="AutoShape 31"/>
            <p:cNvCxnSpPr>
              <a:cxnSpLocks noChangeShapeType="1"/>
              <a:stCxn id="75844" idx="5"/>
              <a:endCxn id="75842" idx="1"/>
            </p:cNvCxnSpPr>
            <p:nvPr/>
          </p:nvCxnSpPr>
          <p:spPr bwMode="auto">
            <a:xfrm>
              <a:off x="2290" y="1714"/>
              <a:ext cx="604" cy="508"/>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55" name="AutoShape 32"/>
            <p:cNvCxnSpPr>
              <a:cxnSpLocks noChangeShapeType="1"/>
              <a:stCxn id="75827" idx="5"/>
              <a:endCxn id="75834" idx="0"/>
            </p:cNvCxnSpPr>
            <p:nvPr/>
          </p:nvCxnSpPr>
          <p:spPr bwMode="auto">
            <a:xfrm>
              <a:off x="802" y="1618"/>
              <a:ext cx="1262" cy="604"/>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56" name="AutoShape 33"/>
            <p:cNvCxnSpPr>
              <a:cxnSpLocks noChangeShapeType="1"/>
              <a:stCxn id="75832" idx="6"/>
              <a:endCxn id="75834" idx="3"/>
            </p:cNvCxnSpPr>
            <p:nvPr/>
          </p:nvCxnSpPr>
          <p:spPr bwMode="auto">
            <a:xfrm flipV="1">
              <a:off x="1824" y="2304"/>
              <a:ext cx="206" cy="96"/>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57" name="AutoShape 35"/>
            <p:cNvCxnSpPr>
              <a:cxnSpLocks noChangeShapeType="1"/>
              <a:stCxn id="75834" idx="6"/>
              <a:endCxn id="75843" idx="2"/>
            </p:cNvCxnSpPr>
            <p:nvPr/>
          </p:nvCxnSpPr>
          <p:spPr bwMode="auto">
            <a:xfrm>
              <a:off x="2112" y="2270"/>
              <a:ext cx="576" cy="274"/>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58" name="AutoShape 36"/>
            <p:cNvCxnSpPr>
              <a:cxnSpLocks noChangeShapeType="1"/>
              <a:stCxn id="75833" idx="6"/>
              <a:endCxn id="75843" idx="3"/>
            </p:cNvCxnSpPr>
            <p:nvPr/>
          </p:nvCxnSpPr>
          <p:spPr bwMode="auto">
            <a:xfrm flipV="1">
              <a:off x="1872" y="2578"/>
              <a:ext cx="830" cy="110"/>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59" name="AutoShape 37"/>
            <p:cNvCxnSpPr>
              <a:cxnSpLocks noChangeShapeType="1"/>
              <a:stCxn id="75829" idx="5"/>
              <a:endCxn id="75835" idx="1"/>
            </p:cNvCxnSpPr>
            <p:nvPr/>
          </p:nvCxnSpPr>
          <p:spPr bwMode="auto">
            <a:xfrm>
              <a:off x="1042" y="3010"/>
              <a:ext cx="1372" cy="316"/>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60" name="AutoShape 38"/>
            <p:cNvCxnSpPr>
              <a:cxnSpLocks noChangeShapeType="1"/>
              <a:stCxn id="75834" idx="4"/>
              <a:endCxn id="75835" idx="0"/>
            </p:cNvCxnSpPr>
            <p:nvPr/>
          </p:nvCxnSpPr>
          <p:spPr bwMode="auto">
            <a:xfrm>
              <a:off x="2064" y="2318"/>
              <a:ext cx="384" cy="994"/>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61" name="AutoShape 39"/>
            <p:cNvCxnSpPr>
              <a:cxnSpLocks noChangeShapeType="1"/>
              <a:stCxn id="75842" idx="3"/>
              <a:endCxn id="75843" idx="7"/>
            </p:cNvCxnSpPr>
            <p:nvPr/>
          </p:nvCxnSpPr>
          <p:spPr bwMode="auto">
            <a:xfrm flipH="1">
              <a:off x="2770" y="2290"/>
              <a:ext cx="124" cy="220"/>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62" name="AutoShape 40"/>
            <p:cNvCxnSpPr>
              <a:cxnSpLocks noChangeShapeType="1"/>
              <a:stCxn id="75842" idx="5"/>
              <a:endCxn id="75840" idx="1"/>
            </p:cNvCxnSpPr>
            <p:nvPr/>
          </p:nvCxnSpPr>
          <p:spPr bwMode="auto">
            <a:xfrm>
              <a:off x="2962" y="2290"/>
              <a:ext cx="316" cy="172"/>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63" name="AutoShape 41"/>
            <p:cNvCxnSpPr>
              <a:cxnSpLocks noChangeShapeType="1"/>
              <a:stCxn id="75841" idx="3"/>
              <a:endCxn id="75840" idx="7"/>
            </p:cNvCxnSpPr>
            <p:nvPr/>
          </p:nvCxnSpPr>
          <p:spPr bwMode="auto">
            <a:xfrm flipH="1">
              <a:off x="3346" y="2290"/>
              <a:ext cx="124" cy="172"/>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64" name="AutoShape 42"/>
            <p:cNvCxnSpPr>
              <a:cxnSpLocks noChangeShapeType="1"/>
              <a:stCxn id="75841" idx="4"/>
              <a:endCxn id="75839" idx="0"/>
            </p:cNvCxnSpPr>
            <p:nvPr/>
          </p:nvCxnSpPr>
          <p:spPr bwMode="auto">
            <a:xfrm>
              <a:off x="3504" y="2304"/>
              <a:ext cx="0" cy="432"/>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65" name="AutoShape 43"/>
            <p:cNvCxnSpPr>
              <a:cxnSpLocks noChangeShapeType="1"/>
              <a:stCxn id="75840" idx="5"/>
              <a:endCxn id="75839" idx="1"/>
            </p:cNvCxnSpPr>
            <p:nvPr/>
          </p:nvCxnSpPr>
          <p:spPr bwMode="auto">
            <a:xfrm>
              <a:off x="3346" y="2530"/>
              <a:ext cx="124" cy="220"/>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66" name="AutoShape 44"/>
            <p:cNvCxnSpPr>
              <a:cxnSpLocks noChangeShapeType="1"/>
              <a:stCxn id="75839" idx="4"/>
              <a:endCxn id="75838" idx="7"/>
            </p:cNvCxnSpPr>
            <p:nvPr/>
          </p:nvCxnSpPr>
          <p:spPr bwMode="auto">
            <a:xfrm flipH="1">
              <a:off x="3250" y="2832"/>
              <a:ext cx="254" cy="638"/>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67" name="AutoShape 45"/>
            <p:cNvCxnSpPr>
              <a:cxnSpLocks noChangeShapeType="1"/>
              <a:stCxn id="75837" idx="5"/>
              <a:endCxn id="75838" idx="1"/>
            </p:cNvCxnSpPr>
            <p:nvPr/>
          </p:nvCxnSpPr>
          <p:spPr bwMode="auto">
            <a:xfrm>
              <a:off x="2914" y="3346"/>
              <a:ext cx="268" cy="124"/>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68" name="AutoShape 46"/>
            <p:cNvCxnSpPr>
              <a:cxnSpLocks noChangeShapeType="1"/>
              <a:stCxn id="75837" idx="1"/>
              <a:endCxn id="75833" idx="5"/>
            </p:cNvCxnSpPr>
            <p:nvPr/>
          </p:nvCxnSpPr>
          <p:spPr bwMode="auto">
            <a:xfrm flipH="1" flipV="1">
              <a:off x="1858" y="2722"/>
              <a:ext cx="988" cy="556"/>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69" name="AutoShape 47"/>
            <p:cNvCxnSpPr>
              <a:cxnSpLocks noChangeShapeType="1"/>
              <a:stCxn id="75835" idx="0"/>
              <a:endCxn id="75836" idx="3"/>
            </p:cNvCxnSpPr>
            <p:nvPr/>
          </p:nvCxnSpPr>
          <p:spPr bwMode="auto">
            <a:xfrm flipV="1">
              <a:off x="2448" y="3058"/>
              <a:ext cx="350" cy="254"/>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70" name="AutoShape 48"/>
            <p:cNvCxnSpPr>
              <a:cxnSpLocks noChangeShapeType="1"/>
              <a:stCxn id="75836" idx="6"/>
              <a:endCxn id="75839" idx="2"/>
            </p:cNvCxnSpPr>
            <p:nvPr/>
          </p:nvCxnSpPr>
          <p:spPr bwMode="auto">
            <a:xfrm flipV="1">
              <a:off x="2880" y="2784"/>
              <a:ext cx="576" cy="240"/>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71" name="AutoShape 49"/>
            <p:cNvCxnSpPr>
              <a:cxnSpLocks noChangeShapeType="1"/>
              <a:stCxn id="75836" idx="7"/>
              <a:endCxn id="75840" idx="4"/>
            </p:cNvCxnSpPr>
            <p:nvPr/>
          </p:nvCxnSpPr>
          <p:spPr bwMode="auto">
            <a:xfrm flipV="1">
              <a:off x="2866" y="2544"/>
              <a:ext cx="446" cy="446"/>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872" name="Text Box 50"/>
            <p:cNvSpPr txBox="1">
              <a:spLocks noChangeArrowheads="1"/>
            </p:cNvSpPr>
            <p:nvPr/>
          </p:nvSpPr>
          <p:spPr bwMode="auto">
            <a:xfrm>
              <a:off x="480" y="1536"/>
              <a:ext cx="239"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100"/>
                <a:t>A</a:t>
              </a:r>
              <a:endParaRPr lang="en-US" sz="100"/>
            </a:p>
          </p:txBody>
        </p:sp>
        <p:sp>
          <p:nvSpPr>
            <p:cNvPr id="75873" name="Text Box 51"/>
            <p:cNvSpPr txBox="1">
              <a:spLocks noChangeArrowheads="1"/>
            </p:cNvSpPr>
            <p:nvPr/>
          </p:nvSpPr>
          <p:spPr bwMode="auto">
            <a:xfrm>
              <a:off x="3553" y="2688"/>
              <a:ext cx="239"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100"/>
                <a:t>B</a:t>
              </a:r>
              <a:endParaRPr lang="en-US" sz="100"/>
            </a:p>
          </p:txBody>
        </p:sp>
      </p:grpSp>
      <p:sp>
        <p:nvSpPr>
          <p:cNvPr id="75784" name="Text Box 53"/>
          <p:cNvSpPr txBox="1">
            <a:spLocks noChangeArrowheads="1"/>
          </p:cNvSpPr>
          <p:nvPr/>
        </p:nvSpPr>
        <p:spPr bwMode="auto">
          <a:xfrm>
            <a:off x="1856900" y="1323016"/>
            <a:ext cx="2457880" cy="106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100" dirty="0"/>
              <a:t>a</a:t>
            </a:r>
            <a:r>
              <a:rPr lang="en-US" sz="100" dirty="0" smtClean="0"/>
              <a:t>)</a:t>
            </a:r>
            <a:endParaRPr lang="en-US" sz="100" dirty="0"/>
          </a:p>
        </p:txBody>
      </p:sp>
      <p:sp>
        <p:nvSpPr>
          <p:cNvPr id="75785" name="Oval 55"/>
          <p:cNvSpPr>
            <a:spLocks noChangeArrowheads="1"/>
          </p:cNvSpPr>
          <p:nvPr/>
        </p:nvSpPr>
        <p:spPr bwMode="auto">
          <a:xfrm>
            <a:off x="4995937" y="2164935"/>
            <a:ext cx="84550" cy="78595"/>
          </a:xfrm>
          <a:prstGeom prst="ellipse">
            <a:avLst/>
          </a:prstGeom>
          <a:solidFill>
            <a:schemeClr val="tx1"/>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75786" name="Oval 56"/>
          <p:cNvSpPr>
            <a:spLocks noChangeArrowheads="1"/>
          </p:cNvSpPr>
          <p:nvPr/>
        </p:nvSpPr>
        <p:spPr bwMode="auto">
          <a:xfrm>
            <a:off x="5038807" y="3066396"/>
            <a:ext cx="84550" cy="78595"/>
          </a:xfrm>
          <a:prstGeom prst="ellipse">
            <a:avLst/>
          </a:prstGeom>
          <a:solidFill>
            <a:schemeClr val="tx1"/>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75787" name="Oval 57"/>
          <p:cNvSpPr>
            <a:spLocks noChangeArrowheads="1"/>
          </p:cNvSpPr>
          <p:nvPr/>
        </p:nvSpPr>
        <p:spPr bwMode="auto">
          <a:xfrm>
            <a:off x="5207905" y="3302181"/>
            <a:ext cx="84550" cy="78595"/>
          </a:xfrm>
          <a:prstGeom prst="ellipse">
            <a:avLst/>
          </a:prstGeom>
          <a:solidFill>
            <a:schemeClr val="tx1"/>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75788" name="Oval 58"/>
          <p:cNvSpPr>
            <a:spLocks noChangeArrowheads="1"/>
          </p:cNvSpPr>
          <p:nvPr/>
        </p:nvSpPr>
        <p:spPr bwMode="auto">
          <a:xfrm>
            <a:off x="5546102" y="3144991"/>
            <a:ext cx="84550" cy="78595"/>
          </a:xfrm>
          <a:prstGeom prst="ellipse">
            <a:avLst/>
          </a:prstGeom>
          <a:solidFill>
            <a:schemeClr val="tx1"/>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75789" name="Oval 59"/>
          <p:cNvSpPr>
            <a:spLocks noChangeArrowheads="1"/>
          </p:cNvSpPr>
          <p:nvPr/>
        </p:nvSpPr>
        <p:spPr bwMode="auto">
          <a:xfrm>
            <a:off x="5630651" y="2753207"/>
            <a:ext cx="84549" cy="78595"/>
          </a:xfrm>
          <a:prstGeom prst="ellipse">
            <a:avLst/>
          </a:prstGeom>
          <a:solidFill>
            <a:schemeClr val="tx1"/>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75790" name="Oval 60"/>
          <p:cNvSpPr>
            <a:spLocks noChangeArrowheads="1"/>
          </p:cNvSpPr>
          <p:nvPr/>
        </p:nvSpPr>
        <p:spPr bwMode="auto">
          <a:xfrm>
            <a:off x="5883108" y="2831802"/>
            <a:ext cx="84549" cy="78595"/>
          </a:xfrm>
          <a:prstGeom prst="ellipse">
            <a:avLst/>
          </a:prstGeom>
          <a:solidFill>
            <a:schemeClr val="tx1"/>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75791" name="Oval 61"/>
          <p:cNvSpPr>
            <a:spLocks noChangeArrowheads="1"/>
          </p:cNvSpPr>
          <p:nvPr/>
        </p:nvSpPr>
        <p:spPr bwMode="auto">
          <a:xfrm>
            <a:off x="5925978" y="3066396"/>
            <a:ext cx="84549" cy="78595"/>
          </a:xfrm>
          <a:prstGeom prst="ellipse">
            <a:avLst/>
          </a:prstGeom>
          <a:solidFill>
            <a:schemeClr val="tx1"/>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75792" name="Oval 62"/>
          <p:cNvSpPr>
            <a:spLocks noChangeArrowheads="1"/>
          </p:cNvSpPr>
          <p:nvPr/>
        </p:nvSpPr>
        <p:spPr bwMode="auto">
          <a:xfrm>
            <a:off x="6136755" y="2725818"/>
            <a:ext cx="84550" cy="77404"/>
          </a:xfrm>
          <a:prstGeom prst="ellipse">
            <a:avLst/>
          </a:prstGeom>
          <a:solidFill>
            <a:schemeClr val="tx1"/>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75793" name="Oval 64"/>
          <p:cNvSpPr>
            <a:spLocks noChangeArrowheads="1"/>
          </p:cNvSpPr>
          <p:nvPr/>
        </p:nvSpPr>
        <p:spPr bwMode="auto">
          <a:xfrm>
            <a:off x="6813148" y="3341478"/>
            <a:ext cx="84550" cy="78595"/>
          </a:xfrm>
          <a:prstGeom prst="ellipse">
            <a:avLst/>
          </a:prstGeom>
          <a:solidFill>
            <a:schemeClr val="tx1"/>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75794" name="Oval 65"/>
          <p:cNvSpPr>
            <a:spLocks noChangeArrowheads="1"/>
          </p:cNvSpPr>
          <p:nvPr/>
        </p:nvSpPr>
        <p:spPr bwMode="auto">
          <a:xfrm>
            <a:off x="6854828" y="3576073"/>
            <a:ext cx="84549" cy="78595"/>
          </a:xfrm>
          <a:prstGeom prst="ellipse">
            <a:avLst/>
          </a:prstGeom>
          <a:solidFill>
            <a:schemeClr val="tx1"/>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75795" name="Oval 66"/>
          <p:cNvSpPr>
            <a:spLocks noChangeArrowheads="1"/>
          </p:cNvSpPr>
          <p:nvPr/>
        </p:nvSpPr>
        <p:spPr bwMode="auto">
          <a:xfrm>
            <a:off x="7151345" y="3733263"/>
            <a:ext cx="84550" cy="78595"/>
          </a:xfrm>
          <a:prstGeom prst="ellipse">
            <a:avLst/>
          </a:prstGeom>
          <a:solidFill>
            <a:schemeClr val="tx1"/>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75796" name="Oval 67"/>
          <p:cNvSpPr>
            <a:spLocks noChangeArrowheads="1"/>
          </p:cNvSpPr>
          <p:nvPr/>
        </p:nvSpPr>
        <p:spPr bwMode="auto">
          <a:xfrm>
            <a:off x="7404993" y="3144991"/>
            <a:ext cx="84549" cy="78595"/>
          </a:xfrm>
          <a:prstGeom prst="ellipse">
            <a:avLst/>
          </a:prstGeom>
          <a:solidFill>
            <a:schemeClr val="tx1"/>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75797" name="Oval 68"/>
          <p:cNvSpPr>
            <a:spLocks noChangeArrowheads="1"/>
          </p:cNvSpPr>
          <p:nvPr/>
        </p:nvSpPr>
        <p:spPr bwMode="auto">
          <a:xfrm>
            <a:off x="7235894" y="2910397"/>
            <a:ext cx="84549" cy="78595"/>
          </a:xfrm>
          <a:prstGeom prst="ellipse">
            <a:avLst/>
          </a:prstGeom>
          <a:solidFill>
            <a:schemeClr val="tx1"/>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75798" name="Oval 69"/>
          <p:cNvSpPr>
            <a:spLocks noChangeArrowheads="1"/>
          </p:cNvSpPr>
          <p:nvPr/>
        </p:nvSpPr>
        <p:spPr bwMode="auto">
          <a:xfrm>
            <a:off x="7404993" y="2713909"/>
            <a:ext cx="84549" cy="78595"/>
          </a:xfrm>
          <a:prstGeom prst="ellipse">
            <a:avLst/>
          </a:prstGeom>
          <a:solidFill>
            <a:schemeClr val="tx1"/>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75799" name="Oval 71"/>
          <p:cNvSpPr>
            <a:spLocks noChangeArrowheads="1"/>
          </p:cNvSpPr>
          <p:nvPr/>
        </p:nvSpPr>
        <p:spPr bwMode="auto">
          <a:xfrm>
            <a:off x="6728599" y="2949694"/>
            <a:ext cx="84549" cy="77404"/>
          </a:xfrm>
          <a:prstGeom prst="ellipse">
            <a:avLst/>
          </a:prstGeom>
          <a:solidFill>
            <a:schemeClr val="tx1"/>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75800" name="Oval 72"/>
          <p:cNvSpPr>
            <a:spLocks noChangeArrowheads="1"/>
          </p:cNvSpPr>
          <p:nvPr/>
        </p:nvSpPr>
        <p:spPr bwMode="auto">
          <a:xfrm>
            <a:off x="6305853" y="2243530"/>
            <a:ext cx="84550" cy="78595"/>
          </a:xfrm>
          <a:prstGeom prst="ellipse">
            <a:avLst/>
          </a:prstGeom>
          <a:solidFill>
            <a:schemeClr val="tx1"/>
          </a:solidFill>
          <a:ln w="12700"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cxnSp>
        <p:nvCxnSpPr>
          <p:cNvPr id="75801" name="AutoShape 73"/>
          <p:cNvCxnSpPr>
            <a:cxnSpLocks noChangeShapeType="1"/>
            <a:stCxn id="75785" idx="4"/>
            <a:endCxn id="75786" idx="0"/>
          </p:cNvCxnSpPr>
          <p:nvPr/>
        </p:nvCxnSpPr>
        <p:spPr bwMode="auto">
          <a:xfrm>
            <a:off x="5038807" y="2243530"/>
            <a:ext cx="41680" cy="822866"/>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02" name="AutoShape 74"/>
          <p:cNvCxnSpPr>
            <a:cxnSpLocks noChangeShapeType="1"/>
            <a:stCxn id="75786" idx="5"/>
            <a:endCxn id="75787" idx="1"/>
          </p:cNvCxnSpPr>
          <p:nvPr/>
        </p:nvCxnSpPr>
        <p:spPr bwMode="auto">
          <a:xfrm>
            <a:off x="5110257" y="3134273"/>
            <a:ext cx="109557" cy="179816"/>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03" name="AutoShape 75"/>
          <p:cNvCxnSpPr>
            <a:cxnSpLocks noChangeShapeType="1"/>
            <a:stCxn id="75788" idx="3"/>
            <a:endCxn id="75787" idx="6"/>
          </p:cNvCxnSpPr>
          <p:nvPr/>
        </p:nvCxnSpPr>
        <p:spPr bwMode="auto">
          <a:xfrm flipH="1">
            <a:off x="5292455" y="3211678"/>
            <a:ext cx="265555" cy="129800"/>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04" name="AutoShape 76"/>
          <p:cNvCxnSpPr>
            <a:cxnSpLocks noChangeShapeType="1"/>
            <a:stCxn id="75789" idx="4"/>
            <a:endCxn id="75788" idx="7"/>
          </p:cNvCxnSpPr>
          <p:nvPr/>
        </p:nvCxnSpPr>
        <p:spPr bwMode="auto">
          <a:xfrm flipH="1">
            <a:off x="5617552" y="2831802"/>
            <a:ext cx="54778" cy="325098"/>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05" name="AutoShape 77"/>
          <p:cNvCxnSpPr>
            <a:cxnSpLocks noChangeShapeType="1"/>
            <a:stCxn id="75791" idx="2"/>
            <a:endCxn id="75788" idx="7"/>
          </p:cNvCxnSpPr>
          <p:nvPr/>
        </p:nvCxnSpPr>
        <p:spPr bwMode="auto">
          <a:xfrm flipH="1">
            <a:off x="5617552" y="3105693"/>
            <a:ext cx="308426" cy="51206"/>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06" name="AutoShape 78"/>
          <p:cNvCxnSpPr>
            <a:cxnSpLocks noChangeShapeType="1"/>
            <a:stCxn id="75789" idx="6"/>
            <a:endCxn id="75790" idx="1"/>
          </p:cNvCxnSpPr>
          <p:nvPr/>
        </p:nvCxnSpPr>
        <p:spPr bwMode="auto">
          <a:xfrm>
            <a:off x="5715200" y="2792504"/>
            <a:ext cx="181007" cy="50015"/>
          </a:xfrm>
          <a:prstGeom prst="straightConnector1">
            <a:avLst/>
          </a:prstGeom>
          <a:noFill/>
          <a:ln w="25400">
            <a:solidFill>
              <a:srgbClr val="00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07" name="AutoShape 79"/>
          <p:cNvCxnSpPr>
            <a:cxnSpLocks noChangeShapeType="1"/>
            <a:stCxn id="75790" idx="5"/>
            <a:endCxn id="75791" idx="0"/>
          </p:cNvCxnSpPr>
          <p:nvPr/>
        </p:nvCxnSpPr>
        <p:spPr bwMode="auto">
          <a:xfrm>
            <a:off x="5955748" y="2898488"/>
            <a:ext cx="11908" cy="167908"/>
          </a:xfrm>
          <a:prstGeom prst="straightConnector1">
            <a:avLst/>
          </a:prstGeom>
          <a:noFill/>
          <a:ln w="25400">
            <a:solidFill>
              <a:srgbClr val="00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08" name="AutoShape 80"/>
          <p:cNvCxnSpPr>
            <a:cxnSpLocks noChangeShapeType="1"/>
            <a:stCxn id="75785" idx="5"/>
            <a:endCxn id="75789" idx="1"/>
          </p:cNvCxnSpPr>
          <p:nvPr/>
        </p:nvCxnSpPr>
        <p:spPr bwMode="auto">
          <a:xfrm>
            <a:off x="5068578" y="2231622"/>
            <a:ext cx="573982" cy="533493"/>
          </a:xfrm>
          <a:prstGeom prst="straightConnector1">
            <a:avLst/>
          </a:prstGeom>
          <a:noFill/>
          <a:ln w="25400">
            <a:solidFill>
              <a:srgbClr val="00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09" name="AutoShape 81"/>
          <p:cNvCxnSpPr>
            <a:cxnSpLocks noChangeShapeType="1"/>
            <a:stCxn id="75785" idx="6"/>
            <a:endCxn id="75800" idx="2"/>
          </p:cNvCxnSpPr>
          <p:nvPr/>
        </p:nvCxnSpPr>
        <p:spPr bwMode="auto">
          <a:xfrm>
            <a:off x="5080486" y="2204233"/>
            <a:ext cx="1225367" cy="78595"/>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10" name="AutoShape 83"/>
          <p:cNvCxnSpPr>
            <a:cxnSpLocks noChangeShapeType="1"/>
            <a:stCxn id="75785" idx="5"/>
            <a:endCxn id="75792" idx="0"/>
          </p:cNvCxnSpPr>
          <p:nvPr/>
        </p:nvCxnSpPr>
        <p:spPr bwMode="auto">
          <a:xfrm>
            <a:off x="5068578" y="2231622"/>
            <a:ext cx="1111047" cy="494196"/>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11" name="AutoShape 84"/>
          <p:cNvCxnSpPr>
            <a:cxnSpLocks noChangeShapeType="1"/>
            <a:stCxn id="75790" idx="6"/>
            <a:endCxn id="75792" idx="3"/>
          </p:cNvCxnSpPr>
          <p:nvPr/>
        </p:nvCxnSpPr>
        <p:spPr bwMode="auto">
          <a:xfrm flipV="1">
            <a:off x="5967657" y="2792504"/>
            <a:ext cx="182198" cy="78595"/>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12" name="AutoShape 85"/>
          <p:cNvCxnSpPr>
            <a:cxnSpLocks noChangeShapeType="1"/>
            <a:stCxn id="75792" idx="6"/>
            <a:endCxn id="75799" idx="2"/>
          </p:cNvCxnSpPr>
          <p:nvPr/>
        </p:nvCxnSpPr>
        <p:spPr bwMode="auto">
          <a:xfrm>
            <a:off x="6221304" y="2765115"/>
            <a:ext cx="507295" cy="223877"/>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13" name="AutoShape 86"/>
          <p:cNvCxnSpPr>
            <a:cxnSpLocks noChangeShapeType="1"/>
            <a:stCxn id="75791" idx="6"/>
            <a:endCxn id="75799" idx="3"/>
          </p:cNvCxnSpPr>
          <p:nvPr/>
        </p:nvCxnSpPr>
        <p:spPr bwMode="auto">
          <a:xfrm flipV="1">
            <a:off x="6010527" y="3016381"/>
            <a:ext cx="729981" cy="89312"/>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14" name="AutoShape 91"/>
          <p:cNvCxnSpPr>
            <a:cxnSpLocks noChangeShapeType="1"/>
            <a:stCxn id="75798" idx="3"/>
            <a:endCxn id="75797" idx="7"/>
          </p:cNvCxnSpPr>
          <p:nvPr/>
        </p:nvCxnSpPr>
        <p:spPr bwMode="auto">
          <a:xfrm flipH="1">
            <a:off x="7307344" y="2780596"/>
            <a:ext cx="109557" cy="140518"/>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15" name="AutoShape 92"/>
          <p:cNvCxnSpPr>
            <a:cxnSpLocks noChangeShapeType="1"/>
            <a:stCxn id="75798" idx="4"/>
            <a:endCxn id="75796" idx="0"/>
          </p:cNvCxnSpPr>
          <p:nvPr/>
        </p:nvCxnSpPr>
        <p:spPr bwMode="auto">
          <a:xfrm>
            <a:off x="7446672" y="2792504"/>
            <a:ext cx="0" cy="352487"/>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16" name="AutoShape 93"/>
          <p:cNvCxnSpPr>
            <a:cxnSpLocks noChangeShapeType="1"/>
            <a:stCxn id="75797" idx="5"/>
            <a:endCxn id="75796" idx="1"/>
          </p:cNvCxnSpPr>
          <p:nvPr/>
        </p:nvCxnSpPr>
        <p:spPr bwMode="auto">
          <a:xfrm>
            <a:off x="7307344" y="2977083"/>
            <a:ext cx="109557" cy="179816"/>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17" name="AutoShape 94"/>
          <p:cNvCxnSpPr>
            <a:cxnSpLocks noChangeShapeType="1"/>
            <a:stCxn id="75796" idx="4"/>
            <a:endCxn id="75795" idx="7"/>
          </p:cNvCxnSpPr>
          <p:nvPr/>
        </p:nvCxnSpPr>
        <p:spPr bwMode="auto">
          <a:xfrm flipH="1">
            <a:off x="7222795" y="3223586"/>
            <a:ext cx="223877" cy="521585"/>
          </a:xfrm>
          <a:prstGeom prst="straightConnector1">
            <a:avLst/>
          </a:prstGeom>
          <a:noFill/>
          <a:ln w="25400">
            <a:solidFill>
              <a:srgbClr val="00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18" name="AutoShape 95"/>
          <p:cNvCxnSpPr>
            <a:cxnSpLocks noChangeShapeType="1"/>
            <a:stCxn id="75794" idx="5"/>
            <a:endCxn id="75795" idx="1"/>
          </p:cNvCxnSpPr>
          <p:nvPr/>
        </p:nvCxnSpPr>
        <p:spPr bwMode="auto">
          <a:xfrm>
            <a:off x="6927468" y="3643950"/>
            <a:ext cx="235785" cy="101221"/>
          </a:xfrm>
          <a:prstGeom prst="straightConnector1">
            <a:avLst/>
          </a:prstGeom>
          <a:noFill/>
          <a:ln w="25400">
            <a:solidFill>
              <a:srgbClr val="00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19" name="AutoShape 96"/>
          <p:cNvCxnSpPr>
            <a:cxnSpLocks noChangeShapeType="1"/>
            <a:stCxn id="75794" idx="1"/>
            <a:endCxn id="75791" idx="5"/>
          </p:cNvCxnSpPr>
          <p:nvPr/>
        </p:nvCxnSpPr>
        <p:spPr bwMode="auto">
          <a:xfrm flipH="1" flipV="1">
            <a:off x="5998618" y="3134273"/>
            <a:ext cx="869308" cy="453708"/>
          </a:xfrm>
          <a:prstGeom prst="straightConnector1">
            <a:avLst/>
          </a:prstGeom>
          <a:noFill/>
          <a:ln w="25400">
            <a:solidFill>
              <a:srgbClr val="00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20" name="AutoShape 98"/>
          <p:cNvCxnSpPr>
            <a:cxnSpLocks noChangeShapeType="1"/>
            <a:stCxn id="75793" idx="6"/>
            <a:endCxn id="75796" idx="2"/>
          </p:cNvCxnSpPr>
          <p:nvPr/>
        </p:nvCxnSpPr>
        <p:spPr bwMode="auto">
          <a:xfrm flipV="1">
            <a:off x="6897698" y="3184288"/>
            <a:ext cx="507295" cy="196488"/>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821" name="AutoShape 99"/>
          <p:cNvCxnSpPr>
            <a:cxnSpLocks noChangeShapeType="1"/>
            <a:stCxn id="75793" idx="7"/>
            <a:endCxn id="75797" idx="4"/>
          </p:cNvCxnSpPr>
          <p:nvPr/>
        </p:nvCxnSpPr>
        <p:spPr bwMode="auto">
          <a:xfrm flipV="1">
            <a:off x="6885789" y="2988992"/>
            <a:ext cx="391784" cy="363205"/>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822" name="Text Box 100"/>
          <p:cNvSpPr txBox="1">
            <a:spLocks noChangeArrowheads="1"/>
          </p:cNvSpPr>
          <p:nvPr/>
        </p:nvSpPr>
        <p:spPr bwMode="auto">
          <a:xfrm>
            <a:off x="4785160" y="2164935"/>
            <a:ext cx="210777" cy="106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100"/>
              <a:t>A</a:t>
            </a:r>
            <a:endParaRPr lang="en-US" sz="100"/>
          </a:p>
        </p:txBody>
      </p:sp>
      <p:sp>
        <p:nvSpPr>
          <p:cNvPr id="75823" name="Text Box 101"/>
          <p:cNvSpPr txBox="1">
            <a:spLocks noChangeArrowheads="1"/>
          </p:cNvSpPr>
          <p:nvPr/>
        </p:nvSpPr>
        <p:spPr bwMode="auto">
          <a:xfrm>
            <a:off x="7489542" y="3105693"/>
            <a:ext cx="210778" cy="106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100"/>
              <a:t>B</a:t>
            </a:r>
            <a:endParaRPr lang="en-US" sz="100"/>
          </a:p>
        </p:txBody>
      </p:sp>
      <p:sp>
        <p:nvSpPr>
          <p:cNvPr id="75824" name="Text Box 102"/>
          <p:cNvSpPr txBox="1">
            <a:spLocks noChangeArrowheads="1"/>
          </p:cNvSpPr>
          <p:nvPr/>
        </p:nvSpPr>
        <p:spPr bwMode="auto">
          <a:xfrm>
            <a:off x="4886976" y="1321052"/>
            <a:ext cx="2457880" cy="106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100" dirty="0"/>
              <a:t>b</a:t>
            </a:r>
            <a:r>
              <a:rPr lang="en-US" sz="100" dirty="0" smtClean="0"/>
              <a:t>)</a:t>
            </a:r>
            <a:endParaRPr lang="en-US" sz="100" dirty="0"/>
          </a:p>
        </p:txBody>
      </p:sp>
      <p:sp>
        <p:nvSpPr>
          <p:cNvPr id="75825" name="Text Box 103"/>
          <p:cNvSpPr txBox="1">
            <a:spLocks noChangeArrowheads="1"/>
          </p:cNvSpPr>
          <p:nvPr/>
        </p:nvSpPr>
        <p:spPr bwMode="auto">
          <a:xfrm>
            <a:off x="5558010" y="1771960"/>
            <a:ext cx="125513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algn="ctr" eaLnBrk="0" fontAlgn="base" hangingPunct="0">
              <a:spcBef>
                <a:spcPct val="0"/>
              </a:spcBef>
              <a:spcAft>
                <a:spcPct val="0"/>
              </a:spcAft>
              <a:defRPr>
                <a:solidFill>
                  <a:schemeClr val="tx1"/>
                </a:solidFill>
                <a:latin typeface="Verdana" panose="020B0604030504040204" pitchFamily="34" charset="0"/>
              </a:defRPr>
            </a:lvl6pPr>
            <a:lvl7pPr marL="2971800" indent="-228600" algn="ctr" eaLnBrk="0" fontAlgn="base" hangingPunct="0">
              <a:spcBef>
                <a:spcPct val="0"/>
              </a:spcBef>
              <a:spcAft>
                <a:spcPct val="0"/>
              </a:spcAft>
              <a:defRPr>
                <a:solidFill>
                  <a:schemeClr val="tx1"/>
                </a:solidFill>
                <a:latin typeface="Verdana" panose="020B0604030504040204" pitchFamily="34" charset="0"/>
              </a:defRPr>
            </a:lvl7pPr>
            <a:lvl8pPr marL="3429000" indent="-228600" algn="ctr" eaLnBrk="0" fontAlgn="base" hangingPunct="0">
              <a:spcBef>
                <a:spcPct val="0"/>
              </a:spcBef>
              <a:spcAft>
                <a:spcPct val="0"/>
              </a:spcAft>
              <a:defRPr>
                <a:solidFill>
                  <a:schemeClr val="tx1"/>
                </a:solidFill>
                <a:latin typeface="Verdana" panose="020B0604030504040204" pitchFamily="34" charset="0"/>
              </a:defRPr>
            </a:lvl8pPr>
            <a:lvl9pPr marL="3886200" indent="-228600" algn="ctr" eaLnBrk="0" fontAlgn="base" hangingPunct="0">
              <a:spcBef>
                <a:spcPct val="0"/>
              </a:spcBef>
              <a:spcAft>
                <a:spcPct val="0"/>
              </a:spcAft>
              <a:defRPr>
                <a:solidFill>
                  <a:schemeClr val="tx1"/>
                </a:solidFill>
                <a:latin typeface="Verdana" panose="020B0604030504040204" pitchFamily="34" charset="0"/>
              </a:defRPr>
            </a:lvl9pPr>
          </a:lstStyle>
          <a:p>
            <a:pPr>
              <a:spcBef>
                <a:spcPct val="50000"/>
              </a:spcBef>
            </a:pPr>
            <a:r>
              <a:rPr lang="en-US" sz="900"/>
              <a:t>New Virtual-Circuit </a:t>
            </a:r>
            <a:endParaRPr lang="en-US" sz="900"/>
          </a:p>
        </p:txBody>
      </p:sp>
      <p:sp>
        <p:nvSpPr>
          <p:cNvPr id="75826" name="Line 105"/>
          <p:cNvSpPr>
            <a:spLocks noChangeShapeType="1"/>
          </p:cNvSpPr>
          <p:nvPr/>
        </p:nvSpPr>
        <p:spPr bwMode="auto">
          <a:xfrm flipH="1">
            <a:off x="5429400" y="1977974"/>
            <a:ext cx="707355" cy="594225"/>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0"/>
          </a:p>
        </p:txBody>
      </p:sp>
      <p:sp>
        <p:nvSpPr>
          <p:cNvPr id="99" name="Rectangle 3"/>
          <p:cNvSpPr>
            <a:spLocks noGrp="1" noChangeArrowheads="1"/>
          </p:cNvSpPr>
          <p:nvPr>
            <p:ph idx="1"/>
          </p:nvPr>
        </p:nvSpPr>
        <p:spPr>
          <a:xfrm>
            <a:off x="1256720" y="4001200"/>
            <a:ext cx="6643659" cy="628760"/>
          </a:xfrm>
        </p:spPr>
        <p:txBody>
          <a:bodyPr/>
          <a:lstStyle/>
          <a:p>
            <a:pPr algn="ctr" eaLnBrk="1" hangingPunct="1">
              <a:buFontTx/>
              <a:buNone/>
              <a:defRPr/>
            </a:pPr>
            <a:r>
              <a:rPr lang="en-US" dirty="0" smtClean="0">
                <a:solidFill>
                  <a:schemeClr val="accent6">
                    <a:lumMod val="75000"/>
                  </a:schemeClr>
                </a:solidFill>
                <a:latin typeface="Arial" panose="020B0604020202020204" pitchFamily="34" charset="0"/>
                <a:cs typeface="Arial" panose="020B0604020202020204" pitchFamily="34" charset="0"/>
              </a:rPr>
              <a:t>(a) </a:t>
            </a:r>
            <a:r>
              <a:rPr lang="en-US" sz="1800" dirty="0" smtClean="0">
                <a:latin typeface="Arial" panose="020B0604020202020204" pitchFamily="34" charset="0"/>
                <a:cs typeface="Arial" panose="020B0604020202020204" pitchFamily="34" charset="0"/>
              </a:rPr>
              <a:t>A congested network. </a:t>
            </a:r>
            <a:r>
              <a:rPr lang="en-US" sz="1800" dirty="0" smtClean="0">
                <a:solidFill>
                  <a:srgbClr val="002060"/>
                </a:solidFill>
                <a:latin typeface="Arial" panose="020B0604020202020204" pitchFamily="34" charset="0"/>
                <a:cs typeface="Arial" panose="020B0604020202020204" pitchFamily="34" charset="0"/>
              </a:rPr>
              <a:t>(b) </a:t>
            </a:r>
            <a:r>
              <a:rPr lang="en-US" sz="1800" dirty="0" smtClean="0">
                <a:latin typeface="Arial" panose="020B0604020202020204" pitchFamily="34" charset="0"/>
                <a:cs typeface="Arial" panose="020B0604020202020204" pitchFamily="34" charset="0"/>
              </a:rPr>
              <a:t>The portion of the network that is not congested. A virtual circuit from A to B is also shown.</a:t>
            </a:r>
            <a:endParaRPr lang="en-US" sz="1800"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Traffic Throttling (2)</a:t>
            </a:r>
            <a:endParaRPr lang="en-US" smtClean="0">
              <a:latin typeface="Arial" panose="020B0604020202020204" pitchFamily="34" charset="0"/>
              <a:cs typeface="Arial" panose="020B0604020202020204" pitchFamily="34" charset="0"/>
            </a:endParaRPr>
          </a:p>
        </p:txBody>
      </p:sp>
      <p:sp>
        <p:nvSpPr>
          <p:cNvPr id="40963" name="Rectangle 3"/>
          <p:cNvSpPr>
            <a:spLocks noGrp="1" noChangeArrowheads="1"/>
          </p:cNvSpPr>
          <p:nvPr>
            <p:ph idx="1"/>
          </p:nvPr>
        </p:nvSpPr>
        <p:spPr>
          <a:xfrm>
            <a:off x="1357941" y="4287000"/>
            <a:ext cx="6643659" cy="628760"/>
          </a:xfrm>
        </p:spPr>
        <p:txBody>
          <a:bodyPr/>
          <a:lstStyle/>
          <a:p>
            <a:pPr algn="ctr" eaLnBrk="1" hangingPunct="1">
              <a:buFontTx/>
              <a:buNone/>
            </a:pPr>
            <a:r>
              <a:rPr lang="en-US" smtClean="0">
                <a:latin typeface="Arial" panose="020B0604020202020204" pitchFamily="34" charset="0"/>
                <a:cs typeface="Arial" panose="020B0604020202020204" pitchFamily="34" charset="0"/>
              </a:rPr>
              <a:t>Explicit congestion notification</a:t>
            </a:r>
            <a:endParaRPr lang="en-US" smtClean="0">
              <a:latin typeface="Arial" panose="020B0604020202020204" pitchFamily="34" charset="0"/>
              <a:cs typeface="Arial" panose="020B0604020202020204" pitchFamily="34" charset="0"/>
            </a:endParaRPr>
          </a:p>
        </p:txBody>
      </p:sp>
      <p:pic>
        <p:nvPicPr>
          <p:cNvPr id="4096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99590" y="2025608"/>
            <a:ext cx="6488851" cy="136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latin typeface="Arial" panose="020B0604020202020204" pitchFamily="34" charset="0"/>
                <a:cs typeface="Arial" panose="020B0604020202020204" pitchFamily="34" charset="0"/>
              </a:rPr>
              <a:t>Load Shedding (1)</a:t>
            </a:r>
            <a:endParaRPr lang="en-US" smtClean="0">
              <a:latin typeface="Arial" panose="020B0604020202020204" pitchFamily="34" charset="0"/>
              <a:cs typeface="Arial" panose="020B0604020202020204" pitchFamily="34" charset="0"/>
            </a:endParaRPr>
          </a:p>
        </p:txBody>
      </p:sp>
      <p:sp>
        <p:nvSpPr>
          <p:cNvPr id="41987" name="Rectangle 3"/>
          <p:cNvSpPr>
            <a:spLocks noGrp="1" noChangeArrowheads="1"/>
          </p:cNvSpPr>
          <p:nvPr>
            <p:ph idx="1"/>
          </p:nvPr>
        </p:nvSpPr>
        <p:spPr>
          <a:xfrm>
            <a:off x="1567528" y="4562082"/>
            <a:ext cx="6001800" cy="467998"/>
          </a:xfrm>
        </p:spPr>
        <p:txBody>
          <a:bodyPr/>
          <a:lstStyle/>
          <a:p>
            <a:pPr algn="ctr" eaLnBrk="1" hangingPunct="1">
              <a:buFontTx/>
              <a:buNone/>
            </a:pPr>
            <a:r>
              <a:rPr lang="en-US" smtClean="0">
                <a:latin typeface="Arial" panose="020B0604020202020204" pitchFamily="34" charset="0"/>
                <a:cs typeface="Arial" panose="020B0604020202020204" pitchFamily="34" charset="0"/>
              </a:rPr>
              <a:t>A choke packet that affects only the source..</a:t>
            </a:r>
            <a:endParaRPr lang="en-US" smtClean="0">
              <a:latin typeface="Arial" panose="020B0604020202020204" pitchFamily="34" charset="0"/>
              <a:cs typeface="Arial" panose="020B0604020202020204" pitchFamily="34" charset="0"/>
            </a:endParaRPr>
          </a:p>
        </p:txBody>
      </p:sp>
      <p:pic>
        <p:nvPicPr>
          <p:cNvPr id="41988"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73314" y="1314680"/>
            <a:ext cx="1393561" cy="3296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7387" y="1496878"/>
            <a:ext cx="2534093" cy="273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dbl" algn="ctr">
          <a:solidFill>
            <a:srgbClr val="FF6600"/>
          </a:solidFill>
          <a:prstDash val="solid"/>
          <a:round/>
          <a:headEnd type="none" w="med" len="med"/>
          <a:tailEnd type="triangle" w="med" len="med"/>
        </a:ln>
      </a:spPr>
      <a:bodyPr vert="horz" wrap="non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38100" cap="flat" cmpd="dbl" algn="ctr">
          <a:solidFill>
            <a:srgbClr val="FF6600"/>
          </a:solidFill>
          <a:prstDash val="solid"/>
          <a:round/>
          <a:headEnd type="none" w="med" len="med"/>
          <a:tailEnd type="triangle" w="med" len="med"/>
        </a:ln>
      </a:spPr>
      <a:bodyPr vert="horz" wrap="none" lIns="91440" tIns="45720" rIns="91440" bIns="45720" numCol="1" anchor="ctr"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38454</Words>
  <Application>WPS 演示</Application>
  <PresentationFormat>On-screen Show (4:3)</PresentationFormat>
  <Paragraphs>2431</Paragraphs>
  <Slides>102</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102</vt:i4>
      </vt:variant>
    </vt:vector>
  </HeadingPairs>
  <TitlesOfParts>
    <vt:vector size="115" baseType="lpstr">
      <vt:lpstr>Arial</vt:lpstr>
      <vt:lpstr>SimSun</vt:lpstr>
      <vt:lpstr>Wingdings</vt:lpstr>
      <vt:lpstr>Verdana</vt:lpstr>
      <vt:lpstr>Stencil</vt:lpstr>
      <vt:lpstr>Times New Roman</vt:lpstr>
      <vt:lpstr>Microsoft YaHei</vt:lpstr>
      <vt:lpstr>Arial Unicode MS</vt:lpstr>
      <vt:lpstr>Calibri</vt:lpstr>
      <vt:lpstr>Profile</vt:lpstr>
      <vt:lpstr>Paint.Picture</vt:lpstr>
      <vt:lpstr>MSGraph.Chart.8</vt:lpstr>
      <vt:lpstr>Excel.Chart.8</vt:lpstr>
      <vt:lpstr>Computer Networks </vt:lpstr>
      <vt:lpstr>Network Layer</vt:lpstr>
      <vt:lpstr>Network Layer Design Issues</vt:lpstr>
      <vt:lpstr>Store-and-Forward Packet Switching</vt:lpstr>
      <vt:lpstr>Services Provided to the Transport Layer</vt:lpstr>
      <vt:lpstr>Implementation of Connectionless Service</vt:lpstr>
      <vt:lpstr>Implementation of  Connection-Oriented Service</vt:lpstr>
      <vt:lpstr>Comparison of Virtual-Circuit and Datagram Networks</vt:lpstr>
      <vt:lpstr>Routing Algorithms </vt:lpstr>
      <vt:lpstr>Routing Algorithms </vt:lpstr>
      <vt:lpstr>Routing Algorithms</vt:lpstr>
      <vt:lpstr>Routing Algorithms</vt:lpstr>
      <vt:lpstr>Fairness vs. Efficiency</vt:lpstr>
      <vt:lpstr>Optimality Principle</vt:lpstr>
      <vt:lpstr>The Optimality Principle</vt:lpstr>
      <vt:lpstr>Shortest Path Routing</vt:lpstr>
      <vt:lpstr>Shortest Path Algorithm</vt:lpstr>
      <vt:lpstr>Shortest Path Algorithm</vt:lpstr>
      <vt:lpstr>Shortest Path Algorithm (3)</vt:lpstr>
      <vt:lpstr>Shortest Path Algorithm </vt:lpstr>
      <vt:lpstr>Distance Vector Routing</vt:lpstr>
      <vt:lpstr>Distance Vector Routing</vt:lpstr>
      <vt:lpstr>Count–to-Infinity Problem</vt:lpstr>
      <vt:lpstr>The Count-to-Infinity Problem</vt:lpstr>
      <vt:lpstr>Link State Routing</vt:lpstr>
      <vt:lpstr>Link State Routing (2)</vt:lpstr>
      <vt:lpstr>(1) Learning About the Neighbors</vt:lpstr>
      <vt:lpstr>(1) Learning About the Neighbors</vt:lpstr>
      <vt:lpstr>(2) Measuring Line Cost</vt:lpstr>
      <vt:lpstr>(2) Measuring Line Cost (cont.)</vt:lpstr>
      <vt:lpstr>(2) Measuring Line Cost (cont.)</vt:lpstr>
      <vt:lpstr>(3) Building Link State Packets</vt:lpstr>
      <vt:lpstr>(4) Distributing the Link State Packets</vt:lpstr>
      <vt:lpstr>(4) Distributing the Link State Packets (cont)</vt:lpstr>
      <vt:lpstr>(4) Distributing the Link State Packets (cont)</vt:lpstr>
      <vt:lpstr>Hierarchical Routing</vt:lpstr>
      <vt:lpstr>Hierarchical Routing (cont.)</vt:lpstr>
      <vt:lpstr>Hierarchical Routing (cont.)</vt:lpstr>
      <vt:lpstr>Two Level Hierarchical Routing Example</vt:lpstr>
      <vt:lpstr>Broadcast Routing</vt:lpstr>
      <vt:lpstr>Broadcast Routing (cont.)</vt:lpstr>
      <vt:lpstr>Broadcast Routing (cont.)</vt:lpstr>
      <vt:lpstr>Broadcast Routing (cont.)</vt:lpstr>
      <vt:lpstr>Broadcast Routing (cont.)</vt:lpstr>
      <vt:lpstr>Broadcast Routing (cont.)</vt:lpstr>
      <vt:lpstr>Broadcast Routing (cont.)</vt:lpstr>
      <vt:lpstr>Multicast Routing</vt:lpstr>
      <vt:lpstr>Multicast Routing (cont)</vt:lpstr>
      <vt:lpstr>Multicast Routing (cont)</vt:lpstr>
      <vt:lpstr>Multicast Routing Tree Pruning</vt:lpstr>
      <vt:lpstr>Multicast Routing Tree Pruning</vt:lpstr>
      <vt:lpstr>Multicast Routing Tree Pruning</vt:lpstr>
      <vt:lpstr>ANyCast Routing</vt:lpstr>
      <vt:lpstr>Anycast Routing</vt:lpstr>
      <vt:lpstr>Routing for Mobile Hosts</vt:lpstr>
      <vt:lpstr>Routing for Mobile Hosts (cont)</vt:lpstr>
      <vt:lpstr>Routing for Mobile Hosts (cont)</vt:lpstr>
      <vt:lpstr>Routing for Mobile Hosts (cont)</vt:lpstr>
      <vt:lpstr>Routing for Mobile Hosts (cont)</vt:lpstr>
      <vt:lpstr>Registration Procedure of Mobile Hosts</vt:lpstr>
      <vt:lpstr>Registration Procedure of Mobile Hosts</vt:lpstr>
      <vt:lpstr>Registration Procedure of Mobile Hosts</vt:lpstr>
      <vt:lpstr>Packet Routing for Mobile Hosts Example of sending a packed to a mobile host that has been registered.</vt:lpstr>
      <vt:lpstr>Packet Routing for Mobile Hosts</vt:lpstr>
      <vt:lpstr>Routing in Ad Hoc Networks</vt:lpstr>
      <vt:lpstr>Routing of Ad Hoc Networks (cont)</vt:lpstr>
      <vt:lpstr>Ad hoc On-demand Distance Vector routing (AODV) Algorithm</vt:lpstr>
      <vt:lpstr>Ad hoc On-demand Distance Vector routing (cont)</vt:lpstr>
      <vt:lpstr>Ad hoc On-demand Distance Vector routing Example</vt:lpstr>
      <vt:lpstr>AODV Algorithm</vt:lpstr>
      <vt:lpstr>AODV Algorithm (cont)</vt:lpstr>
      <vt:lpstr>AODV Processing on a node (cont)</vt:lpstr>
      <vt:lpstr>PowerPoint 演示文稿</vt:lpstr>
      <vt:lpstr>AODV Algorithm (cont)</vt:lpstr>
      <vt:lpstr>AODV Algorithm (cont)</vt:lpstr>
      <vt:lpstr>Reply Packet in AODV</vt:lpstr>
      <vt:lpstr>Reply Packet in Intermediate nodes</vt:lpstr>
      <vt:lpstr>Route Maintenance</vt:lpstr>
      <vt:lpstr>Example of a Routing Table</vt:lpstr>
      <vt:lpstr>Route Maintenance (cont)</vt:lpstr>
      <vt:lpstr>Congestion Control Algorithms</vt:lpstr>
      <vt:lpstr>Approaches to Congestion Control</vt:lpstr>
      <vt:lpstr>Traffic-Aware Routing</vt:lpstr>
      <vt:lpstr>Congestion Factors</vt:lpstr>
      <vt:lpstr>Congestion Control vs. Flow Control</vt:lpstr>
      <vt:lpstr>Congestion Control vs. Flow Control Example</vt:lpstr>
      <vt:lpstr>General Principles of Congestion Control</vt:lpstr>
      <vt:lpstr>General Principles of Congestion Control</vt:lpstr>
      <vt:lpstr>General Principles of Congestion Control</vt:lpstr>
      <vt:lpstr>General Principles of Congestion Control</vt:lpstr>
      <vt:lpstr>General Principles of Congestion Control</vt:lpstr>
      <vt:lpstr>General Principles of Congestion Control</vt:lpstr>
      <vt:lpstr>Congestion Prevention Policies Open-loop Approach</vt:lpstr>
      <vt:lpstr>Congestion Prevention Policies Open-loop Approach</vt:lpstr>
      <vt:lpstr>Congestion Prevention Policies Open-loop Approach</vt:lpstr>
      <vt:lpstr>Congestion Prevention Policies in Virtual-Circuit Subnets</vt:lpstr>
      <vt:lpstr>Alternate Approach to Admission Control Example</vt:lpstr>
      <vt:lpstr>Traffic Throttling (2)</vt:lpstr>
      <vt:lpstr>Load Shedding (1)</vt:lpstr>
      <vt:lpstr>Load Shedding (2)</vt:lpstr>
      <vt:lpstr>Negotiated Approach to Congestion Control</vt:lpstr>
      <vt:lpstr>PowerPoint 演示文稿</vt:lpstr>
    </vt:vector>
  </TitlesOfParts>
  <Company>Florida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2</dc:title>
  <dc:creator>vkepuska</dc:creator>
  <cp:lastModifiedBy>WPS</cp:lastModifiedBy>
  <cp:revision>137</cp:revision>
  <dcterms:created xsi:type="dcterms:W3CDTF">2003-01-29T19:37:00Z</dcterms:created>
  <dcterms:modified xsi:type="dcterms:W3CDTF">2020-02-28T04:04:54Z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