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12192000" cy="6858000"/>
  <p:embeddedFontLst>
    <p:embeddedFont>
      <p:font typeface="Roboto"/>
      <p:regular r:id="rId29"/>
      <p:bold r:id="rId30"/>
      <p:italic r:id="rId31"/>
      <p:boldItalic r:id="rId32"/>
    </p:embeddedFont>
    <p:embeddedFont>
      <p:font typeface="Tahoma"/>
      <p:regular r:id="rId33"/>
      <p:bold r:id="rId34"/>
    </p:embeddedFont>
    <p:embeddedFont>
      <p:font typeface="Arial Black"/>
      <p:regular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58E6E4-792D-4AAB-9A67-32FF1D5E124A}">
  <a:tblStyle styleId="{0158E6E4-792D-4AAB-9A67-32FF1D5E124A}" styleName="Table_0">
    <a:wholeTbl>
      <a:tcTxStyle b="off" i="off">
        <a:font>
          <a:latin typeface="Century Gothic"/>
          <a:ea typeface="Century Gothic"/>
          <a:cs typeface="Century Gothic"/>
        </a:font>
        <a:schemeClr val="lt1"/>
      </a:tcTxStyle>
      <a:tcStyle>
        <a:tcBdr>
          <a:left>
            <a:ln cap="flat" cmpd="sng" w="9525">
              <a:solidFill>
                <a:srgbClr val="BABCC4"/>
              </a:solidFill>
              <a:prstDash val="solid"/>
              <a:round/>
              <a:headEnd len="sm" w="sm" type="none"/>
              <a:tailEnd len="sm" w="sm" type="none"/>
            </a:ln>
          </a:left>
          <a:right>
            <a:ln cap="flat" cmpd="sng" w="9525">
              <a:solidFill>
                <a:srgbClr val="BABCC4"/>
              </a:solidFill>
              <a:prstDash val="solid"/>
              <a:round/>
              <a:headEnd len="sm" w="sm" type="none"/>
              <a:tailEnd len="sm" w="sm" type="none"/>
            </a:ln>
          </a:right>
          <a:top>
            <a:ln cap="flat" cmpd="sng" w="9525">
              <a:solidFill>
                <a:srgbClr val="BABCC4"/>
              </a:solidFill>
              <a:prstDash val="solid"/>
              <a:round/>
              <a:headEnd len="sm" w="sm" type="none"/>
              <a:tailEnd len="sm" w="sm" type="none"/>
            </a:ln>
          </a:top>
          <a:bottom>
            <a:ln cap="flat" cmpd="sng" w="9525">
              <a:solidFill>
                <a:srgbClr val="BABCC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Tahoma-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ArialBlack-regular.fntdata"/><Relationship Id="rId12" Type="http://schemas.openxmlformats.org/officeDocument/2006/relationships/slide" Target="slides/slide6.xml"/><Relationship Id="rId34" Type="http://schemas.openxmlformats.org/officeDocument/2006/relationships/font" Target="fonts/Tahoma-bold.fntdata"/><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25" name="Google Shape;25;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31" name="Google Shape;31;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4"/>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5" name="Google Shape;35;p4"/>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36" name="Google Shape;36;p4"/>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7" name="Google Shape;37;p4"/>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8" name="Google Shape;38;p4"/>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5"/>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2" name="Google Shape;42;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8" name="Google Shape;48;p6"/>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9" name="Google Shape;49;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5" name="Google Shape;55;p7"/>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6" name="Google Shape;56;p7"/>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7" name="Google Shape;57;p7"/>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8" cy="3208867"/>
            <a:chOff x="9206969" y="2963333"/>
            <a:chExt cx="2981858"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3.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905357" y="1556130"/>
            <a:ext cx="7149465" cy="75692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4800"/>
              <a:buFont typeface="Arial Black"/>
              <a:buNone/>
            </a:pPr>
            <a:r>
              <a:rPr b="0" lang="en-US" sz="4800">
                <a:latin typeface="Arial Black"/>
                <a:ea typeface="Arial Black"/>
                <a:cs typeface="Arial Black"/>
                <a:sym typeface="Arial Black"/>
              </a:rPr>
              <a:t>AMAZON SALES REPORT</a:t>
            </a:r>
            <a:endParaRPr sz="4800">
              <a:latin typeface="Arial Black"/>
              <a:ea typeface="Arial Black"/>
              <a:cs typeface="Arial Black"/>
              <a:sym typeface="Arial Black"/>
            </a:endParaRPr>
          </a:p>
        </p:txBody>
      </p:sp>
      <p:pic>
        <p:nvPicPr>
          <p:cNvPr id="140" name="Google Shape;140;p19"/>
          <p:cNvPicPr preferRelativeResize="0"/>
          <p:nvPr/>
        </p:nvPicPr>
        <p:blipFill rotWithShape="1">
          <a:blip r:embed="rId3">
            <a:alphaModFix/>
          </a:blip>
          <a:srcRect b="0" l="0" r="0" t="0"/>
          <a:stretch/>
        </p:blipFill>
        <p:spPr>
          <a:xfrm>
            <a:off x="9368028" y="3429000"/>
            <a:ext cx="2112264" cy="2124456"/>
          </a:xfrm>
          <a:prstGeom prst="rect">
            <a:avLst/>
          </a:prstGeom>
          <a:noFill/>
          <a:ln>
            <a:noFill/>
          </a:ln>
        </p:spPr>
      </p:pic>
      <p:sp>
        <p:nvSpPr>
          <p:cNvPr id="141" name="Google Shape;141;p19"/>
          <p:cNvSpPr txBox="1"/>
          <p:nvPr/>
        </p:nvSpPr>
        <p:spPr>
          <a:xfrm>
            <a:off x="6343269" y="6057087"/>
            <a:ext cx="3867531" cy="4430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chemeClr val="lt1"/>
                </a:solidFill>
                <a:latin typeface="Arial Black"/>
                <a:ea typeface="Arial Black"/>
                <a:cs typeface="Arial Black"/>
                <a:sym typeface="Arial Black"/>
              </a:rPr>
              <a:t>By: </a:t>
            </a:r>
            <a:r>
              <a:rPr lang="en-US" sz="2800">
                <a:solidFill>
                  <a:schemeClr val="lt1"/>
                </a:solidFill>
                <a:latin typeface="Arial Black"/>
                <a:ea typeface="Arial Black"/>
                <a:cs typeface="Arial Black"/>
                <a:sym typeface="Arial Black"/>
              </a:rPr>
              <a:t>MD ISTYAK</a:t>
            </a:r>
            <a:endParaRPr b="0" i="0" sz="2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6" name="Google Shape;306;p28"/>
          <p:cNvSpPr txBox="1"/>
          <p:nvPr/>
        </p:nvSpPr>
        <p:spPr>
          <a:xfrm>
            <a:off x="11577319" y="6284772"/>
            <a:ext cx="30924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Verdana"/>
                <a:ea typeface="Verdana"/>
                <a:cs typeface="Verdana"/>
                <a:sym typeface="Verdana"/>
              </a:rPr>
              <a:t>10</a:t>
            </a:r>
            <a:endParaRPr sz="2000">
              <a:solidFill>
                <a:schemeClr val="lt1"/>
              </a:solidFill>
              <a:latin typeface="Verdana"/>
              <a:ea typeface="Verdana"/>
              <a:cs typeface="Verdana"/>
              <a:sym typeface="Verdana"/>
            </a:endParaRPr>
          </a:p>
        </p:txBody>
      </p:sp>
      <p:sp>
        <p:nvSpPr>
          <p:cNvPr id="307" name="Google Shape;307;p28"/>
          <p:cNvSpPr/>
          <p:nvPr/>
        </p:nvSpPr>
        <p:spPr>
          <a:xfrm>
            <a:off x="4165091" y="335279"/>
            <a:ext cx="4349750" cy="1452880"/>
          </a:xfrm>
          <a:custGeom>
            <a:rect b="b" l="l" r="r" t="t"/>
            <a:pathLst>
              <a:path extrusionOk="0" h="1452880" w="4349750">
                <a:moveTo>
                  <a:pt x="0" y="1452372"/>
                </a:moveTo>
                <a:lnTo>
                  <a:pt x="4349496" y="1452372"/>
                </a:lnTo>
                <a:lnTo>
                  <a:pt x="4349496" y="0"/>
                </a:lnTo>
                <a:lnTo>
                  <a:pt x="0" y="0"/>
                </a:lnTo>
                <a:lnTo>
                  <a:pt x="0" y="1452372"/>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8" name="Google Shape;308;p28"/>
          <p:cNvSpPr txBox="1"/>
          <p:nvPr>
            <p:ph type="title"/>
          </p:nvPr>
        </p:nvSpPr>
        <p:spPr>
          <a:xfrm>
            <a:off x="1828800" y="0"/>
            <a:ext cx="8534400" cy="1507067"/>
          </a:xfrm>
          <a:prstGeom prst="rect">
            <a:avLst/>
          </a:prstGeom>
          <a:noFill/>
          <a:ln>
            <a:noFill/>
          </a:ln>
        </p:spPr>
        <p:txBody>
          <a:bodyPr anchorCtr="0" anchor="ctr" bIns="0" lIns="0" spcFirstLastPara="1" rIns="0" wrap="square" tIns="491225">
            <a:spAutoFit/>
          </a:bodyPr>
          <a:lstStyle/>
          <a:p>
            <a:pPr indent="0" lvl="0" marL="4078604" rtl="0" algn="l">
              <a:lnSpc>
                <a:spcPct val="100000"/>
              </a:lnSpc>
              <a:spcBef>
                <a:spcPts val="0"/>
              </a:spcBef>
              <a:spcAft>
                <a:spcPts val="0"/>
              </a:spcAft>
              <a:buClr>
                <a:schemeClr val="lt1"/>
              </a:buClr>
              <a:buSzPts val="3600"/>
              <a:buFont typeface="Century Gothic"/>
              <a:buNone/>
            </a:pPr>
            <a:r>
              <a:rPr lang="en-US"/>
              <a:t>KPIS</a:t>
            </a:r>
            <a:endParaRPr/>
          </a:p>
        </p:txBody>
      </p:sp>
      <p:sp>
        <p:nvSpPr>
          <p:cNvPr id="309" name="Google Shape;309;p28"/>
          <p:cNvSpPr/>
          <p:nvPr/>
        </p:nvSpPr>
        <p:spPr>
          <a:xfrm>
            <a:off x="2346960" y="2913888"/>
            <a:ext cx="2804160" cy="1529080"/>
          </a:xfrm>
          <a:custGeom>
            <a:rect b="b" l="l" r="r" t="t"/>
            <a:pathLst>
              <a:path extrusionOk="0" h="1529079" w="2804160">
                <a:moveTo>
                  <a:pt x="0" y="254762"/>
                </a:moveTo>
                <a:lnTo>
                  <a:pt x="4104" y="208964"/>
                </a:lnTo>
                <a:lnTo>
                  <a:pt x="15936" y="165861"/>
                </a:lnTo>
                <a:lnTo>
                  <a:pt x="34779" y="126172"/>
                </a:lnTo>
                <a:lnTo>
                  <a:pt x="59911" y="90615"/>
                </a:lnTo>
                <a:lnTo>
                  <a:pt x="90615" y="59911"/>
                </a:lnTo>
                <a:lnTo>
                  <a:pt x="126172" y="34779"/>
                </a:lnTo>
                <a:lnTo>
                  <a:pt x="165861" y="15936"/>
                </a:lnTo>
                <a:lnTo>
                  <a:pt x="208964" y="4104"/>
                </a:lnTo>
                <a:lnTo>
                  <a:pt x="254762" y="0"/>
                </a:lnTo>
                <a:lnTo>
                  <a:pt x="2549398" y="0"/>
                </a:lnTo>
                <a:lnTo>
                  <a:pt x="2595195" y="4104"/>
                </a:lnTo>
                <a:lnTo>
                  <a:pt x="2638298" y="15936"/>
                </a:lnTo>
                <a:lnTo>
                  <a:pt x="2677987" y="34779"/>
                </a:lnTo>
                <a:lnTo>
                  <a:pt x="2713544" y="59911"/>
                </a:lnTo>
                <a:lnTo>
                  <a:pt x="2744248" y="90615"/>
                </a:lnTo>
                <a:lnTo>
                  <a:pt x="2769380" y="126172"/>
                </a:lnTo>
                <a:lnTo>
                  <a:pt x="2788223" y="165861"/>
                </a:lnTo>
                <a:lnTo>
                  <a:pt x="2800055" y="208964"/>
                </a:lnTo>
                <a:lnTo>
                  <a:pt x="2804160" y="254762"/>
                </a:lnTo>
                <a:lnTo>
                  <a:pt x="2804160" y="1273810"/>
                </a:lnTo>
                <a:lnTo>
                  <a:pt x="2800055" y="1319607"/>
                </a:lnTo>
                <a:lnTo>
                  <a:pt x="2788223" y="1362710"/>
                </a:lnTo>
                <a:lnTo>
                  <a:pt x="2769380" y="1402399"/>
                </a:lnTo>
                <a:lnTo>
                  <a:pt x="2744248" y="1437956"/>
                </a:lnTo>
                <a:lnTo>
                  <a:pt x="2713544" y="1468660"/>
                </a:lnTo>
                <a:lnTo>
                  <a:pt x="2677987" y="1493792"/>
                </a:lnTo>
                <a:lnTo>
                  <a:pt x="2638298" y="1512635"/>
                </a:lnTo>
                <a:lnTo>
                  <a:pt x="2595195" y="1524467"/>
                </a:lnTo>
                <a:lnTo>
                  <a:pt x="2549398" y="1528572"/>
                </a:lnTo>
                <a:lnTo>
                  <a:pt x="254762" y="1528572"/>
                </a:lnTo>
                <a:lnTo>
                  <a:pt x="208964" y="1524467"/>
                </a:lnTo>
                <a:lnTo>
                  <a:pt x="165861" y="1512635"/>
                </a:lnTo>
                <a:lnTo>
                  <a:pt x="126172" y="1493792"/>
                </a:lnTo>
                <a:lnTo>
                  <a:pt x="90615" y="1468660"/>
                </a:lnTo>
                <a:lnTo>
                  <a:pt x="59911" y="1437956"/>
                </a:lnTo>
                <a:lnTo>
                  <a:pt x="34779" y="1402399"/>
                </a:lnTo>
                <a:lnTo>
                  <a:pt x="15936" y="1362710"/>
                </a:lnTo>
                <a:lnTo>
                  <a:pt x="4104" y="1319607"/>
                </a:lnTo>
                <a:lnTo>
                  <a:pt x="0" y="1273810"/>
                </a:lnTo>
                <a:lnTo>
                  <a:pt x="0" y="254762"/>
                </a:lnTo>
                <a:close/>
              </a:path>
            </a:pathLst>
          </a:custGeom>
          <a:noFill/>
          <a:ln cap="flat" cmpd="sng" w="15875">
            <a:solidFill>
              <a:srgbClr val="23232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0" name="Google Shape;310;p28"/>
          <p:cNvSpPr txBox="1"/>
          <p:nvPr/>
        </p:nvSpPr>
        <p:spPr>
          <a:xfrm>
            <a:off x="2821051" y="3195065"/>
            <a:ext cx="1858645" cy="894080"/>
          </a:xfrm>
          <a:prstGeom prst="rect">
            <a:avLst/>
          </a:prstGeom>
          <a:noFill/>
          <a:ln>
            <a:noFill/>
          </a:ln>
        </p:spPr>
        <p:txBody>
          <a:bodyPr anchorCtr="0" anchor="t" bIns="0" lIns="0" spcFirstLastPara="1" rIns="0" wrap="square" tIns="43175">
            <a:spAutoFit/>
          </a:bodyPr>
          <a:lstStyle/>
          <a:p>
            <a:pPr indent="0" lvl="0" marL="26034" marR="0" rtl="0" algn="l">
              <a:lnSpc>
                <a:spcPct val="100000"/>
              </a:lnSpc>
              <a:spcBef>
                <a:spcPts val="0"/>
              </a:spcBef>
              <a:spcAft>
                <a:spcPts val="0"/>
              </a:spcAft>
              <a:buNone/>
            </a:pPr>
            <a:r>
              <a:rPr lang="en-US" sz="3600">
                <a:solidFill>
                  <a:srgbClr val="001F5F"/>
                </a:solidFill>
                <a:latin typeface="Arial Black"/>
                <a:ea typeface="Arial Black"/>
                <a:cs typeface="Arial Black"/>
                <a:sym typeface="Arial Black"/>
              </a:rPr>
              <a:t>  44M</a:t>
            </a:r>
            <a:endParaRPr sz="3600">
              <a:solidFill>
                <a:schemeClr val="lt1"/>
              </a:solidFill>
              <a:latin typeface="Arial Black"/>
              <a:ea typeface="Arial Black"/>
              <a:cs typeface="Arial Black"/>
              <a:sym typeface="Arial Black"/>
            </a:endParaRPr>
          </a:p>
          <a:p>
            <a:pPr indent="0" lvl="0" marL="12700" marR="0" rtl="0" algn="l">
              <a:lnSpc>
                <a:spcPct val="100000"/>
              </a:lnSpc>
              <a:spcBef>
                <a:spcPts val="120"/>
              </a:spcBef>
              <a:spcAft>
                <a:spcPts val="0"/>
              </a:spcAft>
              <a:buNone/>
            </a:pPr>
            <a:r>
              <a:rPr lang="en-US" sz="1800">
                <a:solidFill>
                  <a:srgbClr val="EFA12D"/>
                </a:solidFill>
                <a:latin typeface="Arial Black"/>
                <a:ea typeface="Arial Black"/>
                <a:cs typeface="Arial Black"/>
                <a:sym typeface="Arial Black"/>
              </a:rPr>
              <a:t>TOTAL PROFIT</a:t>
            </a:r>
            <a:endParaRPr sz="1800">
              <a:solidFill>
                <a:schemeClr val="lt1"/>
              </a:solidFill>
              <a:latin typeface="Arial Black"/>
              <a:ea typeface="Arial Black"/>
              <a:cs typeface="Arial Black"/>
              <a:sym typeface="Arial Black"/>
            </a:endParaRPr>
          </a:p>
        </p:txBody>
      </p:sp>
      <p:sp>
        <p:nvSpPr>
          <p:cNvPr id="311" name="Google Shape;311;p28"/>
          <p:cNvSpPr/>
          <p:nvPr/>
        </p:nvSpPr>
        <p:spPr>
          <a:xfrm>
            <a:off x="7508746" y="2913888"/>
            <a:ext cx="2854453" cy="1529080"/>
          </a:xfrm>
          <a:custGeom>
            <a:rect b="b" l="l" r="r" t="t"/>
            <a:pathLst>
              <a:path extrusionOk="0" h="1529079" w="2804159">
                <a:moveTo>
                  <a:pt x="0" y="254762"/>
                </a:moveTo>
                <a:lnTo>
                  <a:pt x="4104" y="208964"/>
                </a:lnTo>
                <a:lnTo>
                  <a:pt x="15936" y="165861"/>
                </a:lnTo>
                <a:lnTo>
                  <a:pt x="34779" y="126172"/>
                </a:lnTo>
                <a:lnTo>
                  <a:pt x="59911" y="90615"/>
                </a:lnTo>
                <a:lnTo>
                  <a:pt x="90615" y="59911"/>
                </a:lnTo>
                <a:lnTo>
                  <a:pt x="126172" y="34779"/>
                </a:lnTo>
                <a:lnTo>
                  <a:pt x="165861" y="15936"/>
                </a:lnTo>
                <a:lnTo>
                  <a:pt x="208964" y="4104"/>
                </a:lnTo>
                <a:lnTo>
                  <a:pt x="254761" y="0"/>
                </a:lnTo>
                <a:lnTo>
                  <a:pt x="2549398" y="0"/>
                </a:lnTo>
                <a:lnTo>
                  <a:pt x="2595195" y="4104"/>
                </a:lnTo>
                <a:lnTo>
                  <a:pt x="2638298" y="15936"/>
                </a:lnTo>
                <a:lnTo>
                  <a:pt x="2677987" y="34779"/>
                </a:lnTo>
                <a:lnTo>
                  <a:pt x="2713544" y="59911"/>
                </a:lnTo>
                <a:lnTo>
                  <a:pt x="2744248" y="90615"/>
                </a:lnTo>
                <a:lnTo>
                  <a:pt x="2769380" y="126172"/>
                </a:lnTo>
                <a:lnTo>
                  <a:pt x="2788223" y="165861"/>
                </a:lnTo>
                <a:lnTo>
                  <a:pt x="2800055" y="208964"/>
                </a:lnTo>
                <a:lnTo>
                  <a:pt x="2804159" y="254762"/>
                </a:lnTo>
                <a:lnTo>
                  <a:pt x="2804159" y="1273810"/>
                </a:lnTo>
                <a:lnTo>
                  <a:pt x="2800055" y="1319607"/>
                </a:lnTo>
                <a:lnTo>
                  <a:pt x="2788223" y="1362710"/>
                </a:lnTo>
                <a:lnTo>
                  <a:pt x="2769380" y="1402399"/>
                </a:lnTo>
                <a:lnTo>
                  <a:pt x="2744248" y="1437956"/>
                </a:lnTo>
                <a:lnTo>
                  <a:pt x="2713544" y="1468660"/>
                </a:lnTo>
                <a:lnTo>
                  <a:pt x="2677987" y="1493792"/>
                </a:lnTo>
                <a:lnTo>
                  <a:pt x="2638298" y="1512635"/>
                </a:lnTo>
                <a:lnTo>
                  <a:pt x="2595195" y="1524467"/>
                </a:lnTo>
                <a:lnTo>
                  <a:pt x="2549398" y="1528572"/>
                </a:lnTo>
                <a:lnTo>
                  <a:pt x="254761" y="1528572"/>
                </a:lnTo>
                <a:lnTo>
                  <a:pt x="208964" y="1524467"/>
                </a:lnTo>
                <a:lnTo>
                  <a:pt x="165861" y="1512635"/>
                </a:lnTo>
                <a:lnTo>
                  <a:pt x="126172" y="1493792"/>
                </a:lnTo>
                <a:lnTo>
                  <a:pt x="90615" y="1468660"/>
                </a:lnTo>
                <a:lnTo>
                  <a:pt x="59911" y="1437956"/>
                </a:lnTo>
                <a:lnTo>
                  <a:pt x="34779" y="1402399"/>
                </a:lnTo>
                <a:lnTo>
                  <a:pt x="15936" y="1362710"/>
                </a:lnTo>
                <a:lnTo>
                  <a:pt x="4104" y="1319607"/>
                </a:lnTo>
                <a:lnTo>
                  <a:pt x="0" y="1273810"/>
                </a:lnTo>
                <a:lnTo>
                  <a:pt x="0" y="254762"/>
                </a:lnTo>
                <a:close/>
              </a:path>
            </a:pathLst>
          </a:custGeom>
          <a:noFill/>
          <a:ln cap="flat" cmpd="sng" w="15875">
            <a:solidFill>
              <a:srgbClr val="23232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2" name="Google Shape;312;p28"/>
          <p:cNvSpPr txBox="1"/>
          <p:nvPr/>
        </p:nvSpPr>
        <p:spPr>
          <a:xfrm>
            <a:off x="7833486" y="3259073"/>
            <a:ext cx="2155190" cy="800100"/>
          </a:xfrm>
          <a:prstGeom prst="rect">
            <a:avLst/>
          </a:prstGeom>
          <a:noFill/>
          <a:ln>
            <a:noFill/>
          </a:ln>
        </p:spPr>
        <p:txBody>
          <a:bodyPr anchorCtr="0" anchor="t" bIns="0" lIns="0" spcFirstLastPara="1" rIns="0" wrap="square" tIns="13325">
            <a:spAutoFit/>
          </a:bodyPr>
          <a:lstStyle/>
          <a:p>
            <a:pPr indent="0" lvl="0" marL="139065" marR="0" rtl="0" algn="l">
              <a:lnSpc>
                <a:spcPct val="100000"/>
              </a:lnSpc>
              <a:spcBef>
                <a:spcPts val="0"/>
              </a:spcBef>
              <a:spcAft>
                <a:spcPts val="0"/>
              </a:spcAft>
              <a:buNone/>
            </a:pPr>
            <a:r>
              <a:rPr lang="en-US" sz="3200">
                <a:solidFill>
                  <a:srgbClr val="001F5F"/>
                </a:solidFill>
                <a:latin typeface="Arial Black"/>
                <a:ea typeface="Arial Black"/>
                <a:cs typeface="Arial Black"/>
                <a:sym typeface="Arial Black"/>
              </a:rPr>
              <a:t>   137M</a:t>
            </a:r>
            <a:endParaRPr sz="3200">
              <a:solidFill>
                <a:schemeClr val="lt1"/>
              </a:solidFill>
              <a:latin typeface="Arial Black"/>
              <a:ea typeface="Arial Black"/>
              <a:cs typeface="Arial Black"/>
              <a:sym typeface="Arial Black"/>
            </a:endParaRPr>
          </a:p>
          <a:p>
            <a:pPr indent="0" lvl="0" marL="12700" marR="0" rtl="0" algn="l">
              <a:lnSpc>
                <a:spcPct val="100000"/>
              </a:lnSpc>
              <a:spcBef>
                <a:spcPts val="90"/>
              </a:spcBef>
              <a:spcAft>
                <a:spcPts val="0"/>
              </a:spcAft>
              <a:buNone/>
            </a:pPr>
            <a:r>
              <a:rPr lang="en-US" sz="1800">
                <a:solidFill>
                  <a:srgbClr val="EFA12D"/>
                </a:solidFill>
                <a:latin typeface="Arial Black"/>
                <a:ea typeface="Arial Black"/>
                <a:cs typeface="Arial Black"/>
                <a:sym typeface="Arial Black"/>
              </a:rPr>
              <a:t>TOTAL REVENUE</a:t>
            </a:r>
            <a:endParaRPr sz="1800">
              <a:solidFill>
                <a:schemeClr val="lt1"/>
              </a:solidFill>
              <a:latin typeface="Arial Black"/>
              <a:ea typeface="Arial Black"/>
              <a:cs typeface="Arial Black"/>
              <a:sym typeface="Arial Black"/>
            </a:endParaRPr>
          </a:p>
        </p:txBody>
      </p:sp>
      <p:sp>
        <p:nvSpPr>
          <p:cNvPr id="313" name="Google Shape;313;p28"/>
          <p:cNvSpPr/>
          <p:nvPr/>
        </p:nvSpPr>
        <p:spPr>
          <a:xfrm>
            <a:off x="2346960" y="5108447"/>
            <a:ext cx="2804160" cy="1529080"/>
          </a:xfrm>
          <a:custGeom>
            <a:rect b="b" l="l" r="r" t="t"/>
            <a:pathLst>
              <a:path extrusionOk="0" h="1529079" w="2804160">
                <a:moveTo>
                  <a:pt x="0" y="254761"/>
                </a:moveTo>
                <a:lnTo>
                  <a:pt x="4104" y="208964"/>
                </a:lnTo>
                <a:lnTo>
                  <a:pt x="15936" y="165861"/>
                </a:lnTo>
                <a:lnTo>
                  <a:pt x="34779" y="126172"/>
                </a:lnTo>
                <a:lnTo>
                  <a:pt x="59911" y="90615"/>
                </a:lnTo>
                <a:lnTo>
                  <a:pt x="90615" y="59911"/>
                </a:lnTo>
                <a:lnTo>
                  <a:pt x="126172" y="34779"/>
                </a:lnTo>
                <a:lnTo>
                  <a:pt x="165861" y="15936"/>
                </a:lnTo>
                <a:lnTo>
                  <a:pt x="208964" y="4104"/>
                </a:lnTo>
                <a:lnTo>
                  <a:pt x="254762" y="0"/>
                </a:lnTo>
                <a:lnTo>
                  <a:pt x="2549397" y="0"/>
                </a:lnTo>
                <a:lnTo>
                  <a:pt x="2595195" y="4104"/>
                </a:lnTo>
                <a:lnTo>
                  <a:pt x="2638298" y="15936"/>
                </a:lnTo>
                <a:lnTo>
                  <a:pt x="2677987" y="34779"/>
                </a:lnTo>
                <a:lnTo>
                  <a:pt x="2713544" y="59911"/>
                </a:lnTo>
                <a:lnTo>
                  <a:pt x="2744248" y="90615"/>
                </a:lnTo>
                <a:lnTo>
                  <a:pt x="2769380" y="126172"/>
                </a:lnTo>
                <a:lnTo>
                  <a:pt x="2788223" y="165861"/>
                </a:lnTo>
                <a:lnTo>
                  <a:pt x="2800055" y="208964"/>
                </a:lnTo>
                <a:lnTo>
                  <a:pt x="2804160" y="254761"/>
                </a:lnTo>
                <a:lnTo>
                  <a:pt x="2804160" y="1273809"/>
                </a:lnTo>
                <a:lnTo>
                  <a:pt x="2800055" y="1319604"/>
                </a:lnTo>
                <a:lnTo>
                  <a:pt x="2788223" y="1362705"/>
                </a:lnTo>
                <a:lnTo>
                  <a:pt x="2769380" y="1402394"/>
                </a:lnTo>
                <a:lnTo>
                  <a:pt x="2744248" y="1437950"/>
                </a:lnTo>
                <a:lnTo>
                  <a:pt x="2713544" y="1468655"/>
                </a:lnTo>
                <a:lnTo>
                  <a:pt x="2677987" y="1493789"/>
                </a:lnTo>
                <a:lnTo>
                  <a:pt x="2638298" y="1512633"/>
                </a:lnTo>
                <a:lnTo>
                  <a:pt x="2595195" y="1524467"/>
                </a:lnTo>
                <a:lnTo>
                  <a:pt x="2549397" y="1528571"/>
                </a:lnTo>
                <a:lnTo>
                  <a:pt x="254762" y="1528571"/>
                </a:lnTo>
                <a:lnTo>
                  <a:pt x="208964" y="1524467"/>
                </a:lnTo>
                <a:lnTo>
                  <a:pt x="165861" y="1512633"/>
                </a:lnTo>
                <a:lnTo>
                  <a:pt x="126172" y="1493789"/>
                </a:lnTo>
                <a:lnTo>
                  <a:pt x="90615" y="1468655"/>
                </a:lnTo>
                <a:lnTo>
                  <a:pt x="59911" y="1437950"/>
                </a:lnTo>
                <a:lnTo>
                  <a:pt x="34779" y="1402394"/>
                </a:lnTo>
                <a:lnTo>
                  <a:pt x="15936" y="1362705"/>
                </a:lnTo>
                <a:lnTo>
                  <a:pt x="4104" y="1319604"/>
                </a:lnTo>
                <a:lnTo>
                  <a:pt x="0" y="1273809"/>
                </a:lnTo>
                <a:lnTo>
                  <a:pt x="0" y="254761"/>
                </a:lnTo>
                <a:close/>
              </a:path>
            </a:pathLst>
          </a:custGeom>
          <a:noFill/>
          <a:ln cap="flat" cmpd="sng" w="15875">
            <a:solidFill>
              <a:srgbClr val="23232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4" name="Google Shape;314;p28"/>
          <p:cNvSpPr txBox="1"/>
          <p:nvPr/>
        </p:nvSpPr>
        <p:spPr>
          <a:xfrm>
            <a:off x="2915157" y="5389371"/>
            <a:ext cx="1830705" cy="895350"/>
          </a:xfrm>
          <a:prstGeom prst="rect">
            <a:avLst/>
          </a:prstGeom>
          <a:noFill/>
          <a:ln>
            <a:noFill/>
          </a:ln>
        </p:spPr>
        <p:txBody>
          <a:bodyPr anchorCtr="0" anchor="t" bIns="0" lIns="0" spcFirstLastPara="1" rIns="0" wrap="square" tIns="43800">
            <a:spAutoFit/>
          </a:bodyPr>
          <a:lstStyle/>
          <a:p>
            <a:pPr indent="0" lvl="0" marL="12700" marR="0" rtl="0" algn="l">
              <a:lnSpc>
                <a:spcPct val="100000"/>
              </a:lnSpc>
              <a:spcBef>
                <a:spcPts val="0"/>
              </a:spcBef>
              <a:spcAft>
                <a:spcPts val="0"/>
              </a:spcAft>
              <a:buNone/>
            </a:pPr>
            <a:r>
              <a:rPr lang="en-US" sz="3600">
                <a:solidFill>
                  <a:srgbClr val="001F5F"/>
                </a:solidFill>
                <a:latin typeface="Arial Black"/>
                <a:ea typeface="Arial Black"/>
                <a:cs typeface="Arial Black"/>
                <a:sym typeface="Arial Black"/>
              </a:rPr>
              <a:t>  93M</a:t>
            </a:r>
            <a:endParaRPr sz="3600">
              <a:solidFill>
                <a:schemeClr val="lt1"/>
              </a:solidFill>
              <a:latin typeface="Arial Black"/>
              <a:ea typeface="Arial Black"/>
              <a:cs typeface="Arial Black"/>
              <a:sym typeface="Arial Black"/>
            </a:endParaRPr>
          </a:p>
          <a:p>
            <a:pPr indent="0" lvl="0" marL="116204" marR="0" rtl="0" algn="l">
              <a:lnSpc>
                <a:spcPct val="100000"/>
              </a:lnSpc>
              <a:spcBef>
                <a:spcPts val="120"/>
              </a:spcBef>
              <a:spcAft>
                <a:spcPts val="0"/>
              </a:spcAft>
              <a:buNone/>
            </a:pPr>
            <a:r>
              <a:rPr lang="en-US" sz="1800">
                <a:solidFill>
                  <a:srgbClr val="EFA12D"/>
                </a:solidFill>
                <a:latin typeface="Arial Black"/>
                <a:ea typeface="Arial Black"/>
                <a:cs typeface="Arial Black"/>
                <a:sym typeface="Arial Black"/>
              </a:rPr>
              <a:t>TOTAL COST</a:t>
            </a:r>
            <a:endParaRPr sz="1800">
              <a:solidFill>
                <a:schemeClr val="lt1"/>
              </a:solidFill>
              <a:latin typeface="Arial Black"/>
              <a:ea typeface="Arial Black"/>
              <a:cs typeface="Arial Black"/>
              <a:sym typeface="Arial Black"/>
            </a:endParaRPr>
          </a:p>
        </p:txBody>
      </p:sp>
      <p:sp>
        <p:nvSpPr>
          <p:cNvPr id="315" name="Google Shape;315;p28"/>
          <p:cNvSpPr/>
          <p:nvPr/>
        </p:nvSpPr>
        <p:spPr>
          <a:xfrm>
            <a:off x="7508746" y="5119115"/>
            <a:ext cx="2854453" cy="1529080"/>
          </a:xfrm>
          <a:custGeom>
            <a:rect b="b" l="l" r="r" t="t"/>
            <a:pathLst>
              <a:path extrusionOk="0" h="1529079" w="2804159">
                <a:moveTo>
                  <a:pt x="0" y="254761"/>
                </a:moveTo>
                <a:lnTo>
                  <a:pt x="4104" y="208964"/>
                </a:lnTo>
                <a:lnTo>
                  <a:pt x="15936" y="165861"/>
                </a:lnTo>
                <a:lnTo>
                  <a:pt x="34779" y="126172"/>
                </a:lnTo>
                <a:lnTo>
                  <a:pt x="59911" y="90615"/>
                </a:lnTo>
                <a:lnTo>
                  <a:pt x="90615" y="59911"/>
                </a:lnTo>
                <a:lnTo>
                  <a:pt x="126172" y="34779"/>
                </a:lnTo>
                <a:lnTo>
                  <a:pt x="165861" y="15936"/>
                </a:lnTo>
                <a:lnTo>
                  <a:pt x="208964" y="4104"/>
                </a:lnTo>
                <a:lnTo>
                  <a:pt x="254761" y="0"/>
                </a:lnTo>
                <a:lnTo>
                  <a:pt x="2549398" y="0"/>
                </a:lnTo>
                <a:lnTo>
                  <a:pt x="2595195" y="4104"/>
                </a:lnTo>
                <a:lnTo>
                  <a:pt x="2638298" y="15936"/>
                </a:lnTo>
                <a:lnTo>
                  <a:pt x="2677987" y="34779"/>
                </a:lnTo>
                <a:lnTo>
                  <a:pt x="2713544" y="59911"/>
                </a:lnTo>
                <a:lnTo>
                  <a:pt x="2744248" y="90615"/>
                </a:lnTo>
                <a:lnTo>
                  <a:pt x="2769380" y="126172"/>
                </a:lnTo>
                <a:lnTo>
                  <a:pt x="2788223" y="165861"/>
                </a:lnTo>
                <a:lnTo>
                  <a:pt x="2800055" y="208964"/>
                </a:lnTo>
                <a:lnTo>
                  <a:pt x="2804159" y="254761"/>
                </a:lnTo>
                <a:lnTo>
                  <a:pt x="2804159" y="1273809"/>
                </a:lnTo>
                <a:lnTo>
                  <a:pt x="2800055" y="1319604"/>
                </a:lnTo>
                <a:lnTo>
                  <a:pt x="2788223" y="1362705"/>
                </a:lnTo>
                <a:lnTo>
                  <a:pt x="2769380" y="1402394"/>
                </a:lnTo>
                <a:lnTo>
                  <a:pt x="2744248" y="1437950"/>
                </a:lnTo>
                <a:lnTo>
                  <a:pt x="2713544" y="1468655"/>
                </a:lnTo>
                <a:lnTo>
                  <a:pt x="2677987" y="1493789"/>
                </a:lnTo>
                <a:lnTo>
                  <a:pt x="2638298" y="1512633"/>
                </a:lnTo>
                <a:lnTo>
                  <a:pt x="2595195" y="1524467"/>
                </a:lnTo>
                <a:lnTo>
                  <a:pt x="2549398" y="1528571"/>
                </a:lnTo>
                <a:lnTo>
                  <a:pt x="254761" y="1528571"/>
                </a:lnTo>
                <a:lnTo>
                  <a:pt x="208964" y="1524467"/>
                </a:lnTo>
                <a:lnTo>
                  <a:pt x="165861" y="1512633"/>
                </a:lnTo>
                <a:lnTo>
                  <a:pt x="126172" y="1493789"/>
                </a:lnTo>
                <a:lnTo>
                  <a:pt x="90615" y="1468655"/>
                </a:lnTo>
                <a:lnTo>
                  <a:pt x="59911" y="1437950"/>
                </a:lnTo>
                <a:lnTo>
                  <a:pt x="34779" y="1402394"/>
                </a:lnTo>
                <a:lnTo>
                  <a:pt x="15936" y="1362705"/>
                </a:lnTo>
                <a:lnTo>
                  <a:pt x="4104" y="1319604"/>
                </a:lnTo>
                <a:lnTo>
                  <a:pt x="0" y="1273809"/>
                </a:lnTo>
                <a:lnTo>
                  <a:pt x="0" y="254761"/>
                </a:lnTo>
                <a:close/>
              </a:path>
            </a:pathLst>
          </a:custGeom>
          <a:noFill/>
          <a:ln cap="flat" cmpd="sng" w="15875">
            <a:solidFill>
              <a:srgbClr val="23232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6" name="Google Shape;316;p28"/>
          <p:cNvSpPr txBox="1"/>
          <p:nvPr/>
        </p:nvSpPr>
        <p:spPr>
          <a:xfrm>
            <a:off x="8199246" y="5400547"/>
            <a:ext cx="1423035" cy="894080"/>
          </a:xfrm>
          <a:prstGeom prst="rect">
            <a:avLst/>
          </a:prstGeom>
          <a:noFill/>
          <a:ln>
            <a:noFill/>
          </a:ln>
        </p:spPr>
        <p:txBody>
          <a:bodyPr anchorCtr="0" anchor="t" bIns="0" lIns="0" spcFirstLastPara="1" rIns="0" wrap="square" tIns="43175">
            <a:spAutoFit/>
          </a:bodyPr>
          <a:lstStyle/>
          <a:p>
            <a:pPr indent="0" lvl="0" marL="64135" marR="0" rtl="0" algn="l">
              <a:lnSpc>
                <a:spcPct val="100000"/>
              </a:lnSpc>
              <a:spcBef>
                <a:spcPts val="0"/>
              </a:spcBef>
              <a:spcAft>
                <a:spcPts val="0"/>
              </a:spcAft>
              <a:buNone/>
            </a:pPr>
            <a:r>
              <a:rPr lang="en-US" sz="3600">
                <a:solidFill>
                  <a:srgbClr val="001F5F"/>
                </a:solidFill>
                <a:latin typeface="Arial Black"/>
                <a:ea typeface="Arial Black"/>
                <a:cs typeface="Arial Black"/>
                <a:sym typeface="Arial Black"/>
              </a:rPr>
              <a:t>513K</a:t>
            </a:r>
            <a:endParaRPr sz="3600">
              <a:solidFill>
                <a:schemeClr val="lt1"/>
              </a:solidFill>
              <a:latin typeface="Arial Black"/>
              <a:ea typeface="Arial Black"/>
              <a:cs typeface="Arial Black"/>
              <a:sym typeface="Arial Black"/>
            </a:endParaRPr>
          </a:p>
          <a:p>
            <a:pPr indent="0" lvl="0" marL="12700" marR="0" rtl="0" algn="l">
              <a:lnSpc>
                <a:spcPct val="100000"/>
              </a:lnSpc>
              <a:spcBef>
                <a:spcPts val="120"/>
              </a:spcBef>
              <a:spcAft>
                <a:spcPts val="0"/>
              </a:spcAft>
              <a:buNone/>
            </a:pPr>
            <a:r>
              <a:rPr lang="en-US" sz="1800">
                <a:solidFill>
                  <a:srgbClr val="EFA12D"/>
                </a:solidFill>
                <a:latin typeface="Arial Black"/>
                <a:ea typeface="Arial Black"/>
                <a:cs typeface="Arial Black"/>
                <a:sym typeface="Arial Black"/>
              </a:rPr>
              <a:t>UNIT SOLD</a:t>
            </a:r>
            <a:endParaRPr sz="1800">
              <a:solidFill>
                <a:schemeClr val="lt1"/>
              </a:solidFill>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p:nvPr/>
        </p:nvSpPr>
        <p:spPr>
          <a:xfrm>
            <a:off x="0" y="413701"/>
            <a:ext cx="1592580" cy="689356"/>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2" name="Google Shape;322;p29"/>
          <p:cNvSpPr txBox="1"/>
          <p:nvPr/>
        </p:nvSpPr>
        <p:spPr>
          <a:xfrm>
            <a:off x="11577319" y="6284772"/>
            <a:ext cx="30924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Verdana"/>
                <a:ea typeface="Verdana"/>
                <a:cs typeface="Verdana"/>
                <a:sym typeface="Verdana"/>
              </a:rPr>
              <a:t>11</a:t>
            </a:r>
            <a:endParaRPr sz="2000">
              <a:solidFill>
                <a:schemeClr val="lt1"/>
              </a:solidFill>
              <a:latin typeface="Verdana"/>
              <a:ea typeface="Verdana"/>
              <a:cs typeface="Verdana"/>
              <a:sym typeface="Verdana"/>
            </a:endParaRPr>
          </a:p>
        </p:txBody>
      </p:sp>
      <p:sp>
        <p:nvSpPr>
          <p:cNvPr id="323" name="Google Shape;323;p29"/>
          <p:cNvSpPr/>
          <p:nvPr/>
        </p:nvSpPr>
        <p:spPr>
          <a:xfrm>
            <a:off x="3149092" y="206240"/>
            <a:ext cx="6230620" cy="1068705"/>
          </a:xfrm>
          <a:custGeom>
            <a:rect b="b" l="l" r="r" t="t"/>
            <a:pathLst>
              <a:path extrusionOk="0" h="1068705" w="6230620">
                <a:moveTo>
                  <a:pt x="0" y="1068324"/>
                </a:moveTo>
                <a:lnTo>
                  <a:pt x="6230111" y="1068324"/>
                </a:lnTo>
                <a:lnTo>
                  <a:pt x="6230111" y="0"/>
                </a:lnTo>
                <a:lnTo>
                  <a:pt x="0" y="0"/>
                </a:lnTo>
                <a:lnTo>
                  <a:pt x="0" y="1068324"/>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4" name="Google Shape;324;p29"/>
          <p:cNvSpPr txBox="1"/>
          <p:nvPr>
            <p:ph type="title"/>
          </p:nvPr>
        </p:nvSpPr>
        <p:spPr>
          <a:xfrm>
            <a:off x="2507106" y="-129143"/>
            <a:ext cx="8534400" cy="1507067"/>
          </a:xfrm>
          <a:prstGeom prst="rect">
            <a:avLst/>
          </a:prstGeom>
          <a:noFill/>
          <a:ln>
            <a:noFill/>
          </a:ln>
        </p:spPr>
        <p:txBody>
          <a:bodyPr anchorCtr="0" anchor="ctr" bIns="0" lIns="0" spcFirstLastPara="1" rIns="0" wrap="square" tIns="187950">
            <a:spAutoFit/>
          </a:bodyPr>
          <a:lstStyle/>
          <a:p>
            <a:pPr indent="0" lvl="0" marL="1724660" rtl="0" algn="l">
              <a:lnSpc>
                <a:spcPct val="100000"/>
              </a:lnSpc>
              <a:spcBef>
                <a:spcPts val="0"/>
              </a:spcBef>
              <a:spcAft>
                <a:spcPts val="0"/>
              </a:spcAft>
              <a:buClr>
                <a:schemeClr val="lt1"/>
              </a:buClr>
              <a:buSzPts val="3600"/>
              <a:buFont typeface="Century Gothic"/>
              <a:buNone/>
            </a:pPr>
            <a:r>
              <a:rPr lang="en-US"/>
              <a:t>PROFIT WISE ANALYSIS</a:t>
            </a:r>
            <a:endParaRPr/>
          </a:p>
        </p:txBody>
      </p:sp>
      <p:grpSp>
        <p:nvGrpSpPr>
          <p:cNvPr id="325" name="Google Shape;325;p29"/>
          <p:cNvGrpSpPr/>
          <p:nvPr/>
        </p:nvGrpSpPr>
        <p:grpSpPr>
          <a:xfrm>
            <a:off x="4594224" y="2904162"/>
            <a:ext cx="7292339" cy="3480816"/>
            <a:chOff x="4585715" y="2791967"/>
            <a:chExt cx="7292339" cy="3480816"/>
          </a:xfrm>
        </p:grpSpPr>
        <p:pic>
          <p:nvPicPr>
            <p:cNvPr id="326" name="Google Shape;326;p29"/>
            <p:cNvPicPr preferRelativeResize="0"/>
            <p:nvPr/>
          </p:nvPicPr>
          <p:blipFill rotWithShape="1">
            <a:blip r:embed="rId3">
              <a:alphaModFix/>
            </a:blip>
            <a:srcRect b="0" l="0" r="0" t="0"/>
            <a:stretch/>
          </p:blipFill>
          <p:spPr>
            <a:xfrm>
              <a:off x="6461759" y="2791967"/>
              <a:ext cx="5416295" cy="3480816"/>
            </a:xfrm>
            <a:prstGeom prst="rect">
              <a:avLst/>
            </a:prstGeom>
            <a:noFill/>
            <a:ln>
              <a:noFill/>
            </a:ln>
          </p:spPr>
        </p:pic>
        <p:pic>
          <p:nvPicPr>
            <p:cNvPr id="327" name="Google Shape;327;p29"/>
            <p:cNvPicPr preferRelativeResize="0"/>
            <p:nvPr/>
          </p:nvPicPr>
          <p:blipFill rotWithShape="1">
            <a:blip r:embed="rId4">
              <a:alphaModFix/>
            </a:blip>
            <a:srcRect b="0" l="0" r="0" t="0"/>
            <a:stretch/>
          </p:blipFill>
          <p:spPr>
            <a:xfrm>
              <a:off x="4585715" y="5189219"/>
              <a:ext cx="4360164" cy="762012"/>
            </a:xfrm>
            <a:prstGeom prst="rect">
              <a:avLst/>
            </a:prstGeom>
            <a:noFill/>
            <a:ln>
              <a:noFill/>
            </a:ln>
          </p:spPr>
        </p:pic>
        <p:sp>
          <p:nvSpPr>
            <p:cNvPr id="328" name="Google Shape;328;p29"/>
            <p:cNvSpPr/>
            <p:nvPr/>
          </p:nvSpPr>
          <p:spPr>
            <a:xfrm>
              <a:off x="4702301" y="5241797"/>
              <a:ext cx="4132579" cy="611505"/>
            </a:xfrm>
            <a:custGeom>
              <a:rect b="b" l="l" r="r" t="t"/>
              <a:pathLst>
                <a:path extrusionOk="0" h="611504" w="4132579">
                  <a:moveTo>
                    <a:pt x="76200" y="534835"/>
                  </a:moveTo>
                  <a:lnTo>
                    <a:pt x="0" y="572935"/>
                  </a:lnTo>
                  <a:lnTo>
                    <a:pt x="76200" y="611035"/>
                  </a:lnTo>
                  <a:lnTo>
                    <a:pt x="76200" y="584047"/>
                  </a:lnTo>
                  <a:lnTo>
                    <a:pt x="57403" y="584047"/>
                  </a:lnTo>
                  <a:lnTo>
                    <a:pt x="52324" y="579069"/>
                  </a:lnTo>
                  <a:lnTo>
                    <a:pt x="52324" y="566801"/>
                  </a:lnTo>
                  <a:lnTo>
                    <a:pt x="57403" y="561822"/>
                  </a:lnTo>
                  <a:lnTo>
                    <a:pt x="76200" y="561822"/>
                  </a:lnTo>
                  <a:lnTo>
                    <a:pt x="76200" y="534835"/>
                  </a:lnTo>
                  <a:close/>
                </a:path>
                <a:path extrusionOk="0" h="611504" w="4132579">
                  <a:moveTo>
                    <a:pt x="76200" y="561822"/>
                  </a:moveTo>
                  <a:lnTo>
                    <a:pt x="57403" y="561822"/>
                  </a:lnTo>
                  <a:lnTo>
                    <a:pt x="52324" y="566801"/>
                  </a:lnTo>
                  <a:lnTo>
                    <a:pt x="52324" y="579069"/>
                  </a:lnTo>
                  <a:lnTo>
                    <a:pt x="57403" y="584047"/>
                  </a:lnTo>
                  <a:lnTo>
                    <a:pt x="76200" y="584047"/>
                  </a:lnTo>
                  <a:lnTo>
                    <a:pt x="76200" y="561822"/>
                  </a:lnTo>
                  <a:close/>
                </a:path>
                <a:path extrusionOk="0" h="611504" w="4132579">
                  <a:moveTo>
                    <a:pt x="2054859" y="561822"/>
                  </a:moveTo>
                  <a:lnTo>
                    <a:pt x="76200" y="561822"/>
                  </a:lnTo>
                  <a:lnTo>
                    <a:pt x="76200" y="584047"/>
                  </a:lnTo>
                  <a:lnTo>
                    <a:pt x="2072131" y="584047"/>
                  </a:lnTo>
                  <a:lnTo>
                    <a:pt x="2077084" y="579069"/>
                  </a:lnTo>
                  <a:lnTo>
                    <a:pt x="2077084" y="572935"/>
                  </a:lnTo>
                  <a:lnTo>
                    <a:pt x="2054859" y="572935"/>
                  </a:lnTo>
                  <a:lnTo>
                    <a:pt x="2054859" y="561822"/>
                  </a:lnTo>
                  <a:close/>
                </a:path>
                <a:path extrusionOk="0" h="611504" w="4132579">
                  <a:moveTo>
                    <a:pt x="4055872" y="26923"/>
                  </a:moveTo>
                  <a:lnTo>
                    <a:pt x="2059940" y="26923"/>
                  </a:lnTo>
                  <a:lnTo>
                    <a:pt x="2054859" y="32003"/>
                  </a:lnTo>
                  <a:lnTo>
                    <a:pt x="2054859" y="572935"/>
                  </a:lnTo>
                  <a:lnTo>
                    <a:pt x="2066036" y="561822"/>
                  </a:lnTo>
                  <a:lnTo>
                    <a:pt x="2077084" y="561822"/>
                  </a:lnTo>
                  <a:lnTo>
                    <a:pt x="2077084" y="49148"/>
                  </a:lnTo>
                  <a:lnTo>
                    <a:pt x="2066036" y="49148"/>
                  </a:lnTo>
                  <a:lnTo>
                    <a:pt x="2077084" y="38099"/>
                  </a:lnTo>
                  <a:lnTo>
                    <a:pt x="4055872" y="38099"/>
                  </a:lnTo>
                  <a:lnTo>
                    <a:pt x="4055872" y="26923"/>
                  </a:lnTo>
                  <a:close/>
                </a:path>
                <a:path extrusionOk="0" h="611504" w="4132579">
                  <a:moveTo>
                    <a:pt x="2077084" y="561822"/>
                  </a:moveTo>
                  <a:lnTo>
                    <a:pt x="2066036" y="561822"/>
                  </a:lnTo>
                  <a:lnTo>
                    <a:pt x="2054859" y="572935"/>
                  </a:lnTo>
                  <a:lnTo>
                    <a:pt x="2077084" y="572935"/>
                  </a:lnTo>
                  <a:lnTo>
                    <a:pt x="2077084" y="561822"/>
                  </a:lnTo>
                  <a:close/>
                </a:path>
                <a:path extrusionOk="0" h="611504" w="4132579">
                  <a:moveTo>
                    <a:pt x="4055872" y="0"/>
                  </a:moveTo>
                  <a:lnTo>
                    <a:pt x="4055872" y="76199"/>
                  </a:lnTo>
                  <a:lnTo>
                    <a:pt x="4109974" y="49148"/>
                  </a:lnTo>
                  <a:lnTo>
                    <a:pt x="4074668" y="49148"/>
                  </a:lnTo>
                  <a:lnTo>
                    <a:pt x="4079621" y="44195"/>
                  </a:lnTo>
                  <a:lnTo>
                    <a:pt x="4079621" y="32003"/>
                  </a:lnTo>
                  <a:lnTo>
                    <a:pt x="4074668" y="26923"/>
                  </a:lnTo>
                  <a:lnTo>
                    <a:pt x="4109720" y="26923"/>
                  </a:lnTo>
                  <a:lnTo>
                    <a:pt x="4055872" y="0"/>
                  </a:lnTo>
                  <a:close/>
                </a:path>
                <a:path extrusionOk="0" h="611504" w="4132579">
                  <a:moveTo>
                    <a:pt x="2077084" y="38099"/>
                  </a:moveTo>
                  <a:lnTo>
                    <a:pt x="2066036" y="49148"/>
                  </a:lnTo>
                  <a:lnTo>
                    <a:pt x="2077084" y="49148"/>
                  </a:lnTo>
                  <a:lnTo>
                    <a:pt x="2077084" y="38099"/>
                  </a:lnTo>
                  <a:close/>
                </a:path>
                <a:path extrusionOk="0" h="611504" w="4132579">
                  <a:moveTo>
                    <a:pt x="4055872" y="38099"/>
                  </a:moveTo>
                  <a:lnTo>
                    <a:pt x="2077084" y="38099"/>
                  </a:lnTo>
                  <a:lnTo>
                    <a:pt x="2077084" y="49148"/>
                  </a:lnTo>
                  <a:lnTo>
                    <a:pt x="4055872" y="49148"/>
                  </a:lnTo>
                  <a:lnTo>
                    <a:pt x="4055872" y="38099"/>
                  </a:lnTo>
                  <a:close/>
                </a:path>
                <a:path extrusionOk="0" h="611504" w="4132579">
                  <a:moveTo>
                    <a:pt x="4109720" y="26923"/>
                  </a:moveTo>
                  <a:lnTo>
                    <a:pt x="4074668" y="26923"/>
                  </a:lnTo>
                  <a:lnTo>
                    <a:pt x="4079621" y="32003"/>
                  </a:lnTo>
                  <a:lnTo>
                    <a:pt x="4079621" y="44195"/>
                  </a:lnTo>
                  <a:lnTo>
                    <a:pt x="4074668" y="49148"/>
                  </a:lnTo>
                  <a:lnTo>
                    <a:pt x="4109974" y="49148"/>
                  </a:lnTo>
                  <a:lnTo>
                    <a:pt x="4132072" y="38099"/>
                  </a:lnTo>
                  <a:lnTo>
                    <a:pt x="4109720" y="2692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29" name="Google Shape;329;p29"/>
            <p:cNvPicPr preferRelativeResize="0"/>
            <p:nvPr/>
          </p:nvPicPr>
          <p:blipFill rotWithShape="1">
            <a:blip r:embed="rId5">
              <a:alphaModFix/>
            </a:blip>
            <a:srcRect b="0" l="0" r="0" t="0"/>
            <a:stretch/>
          </p:blipFill>
          <p:spPr>
            <a:xfrm>
              <a:off x="5684519" y="3721607"/>
              <a:ext cx="3741420" cy="1478280"/>
            </a:xfrm>
            <a:prstGeom prst="rect">
              <a:avLst/>
            </a:prstGeom>
            <a:noFill/>
            <a:ln>
              <a:noFill/>
            </a:ln>
          </p:spPr>
        </p:pic>
        <p:sp>
          <p:nvSpPr>
            <p:cNvPr id="330" name="Google Shape;330;p29"/>
            <p:cNvSpPr/>
            <p:nvPr/>
          </p:nvSpPr>
          <p:spPr>
            <a:xfrm>
              <a:off x="5801105" y="3774185"/>
              <a:ext cx="3514090" cy="1327150"/>
            </a:xfrm>
            <a:custGeom>
              <a:rect b="b" l="l" r="r" t="t"/>
              <a:pathLst>
                <a:path extrusionOk="0" h="1327150" w="3514090">
                  <a:moveTo>
                    <a:pt x="76200" y="1250822"/>
                  </a:moveTo>
                  <a:lnTo>
                    <a:pt x="0" y="1288922"/>
                  </a:lnTo>
                  <a:lnTo>
                    <a:pt x="76200" y="1327022"/>
                  </a:lnTo>
                  <a:lnTo>
                    <a:pt x="76200" y="1300099"/>
                  </a:lnTo>
                  <a:lnTo>
                    <a:pt x="57404" y="1300099"/>
                  </a:lnTo>
                  <a:lnTo>
                    <a:pt x="52451" y="1295019"/>
                  </a:lnTo>
                  <a:lnTo>
                    <a:pt x="52451" y="1282827"/>
                  </a:lnTo>
                  <a:lnTo>
                    <a:pt x="57404" y="1277874"/>
                  </a:lnTo>
                  <a:lnTo>
                    <a:pt x="76200" y="1277874"/>
                  </a:lnTo>
                  <a:lnTo>
                    <a:pt x="76200" y="1250822"/>
                  </a:lnTo>
                  <a:close/>
                </a:path>
                <a:path extrusionOk="0" h="1327150" w="3514090">
                  <a:moveTo>
                    <a:pt x="76200" y="1277874"/>
                  </a:moveTo>
                  <a:lnTo>
                    <a:pt x="57404" y="1277874"/>
                  </a:lnTo>
                  <a:lnTo>
                    <a:pt x="52451" y="1282827"/>
                  </a:lnTo>
                  <a:lnTo>
                    <a:pt x="52451" y="1295019"/>
                  </a:lnTo>
                  <a:lnTo>
                    <a:pt x="57404" y="1300099"/>
                  </a:lnTo>
                  <a:lnTo>
                    <a:pt x="76200" y="1300099"/>
                  </a:lnTo>
                  <a:lnTo>
                    <a:pt x="76200" y="1277874"/>
                  </a:lnTo>
                  <a:close/>
                </a:path>
                <a:path extrusionOk="0" h="1327150" w="3514090">
                  <a:moveTo>
                    <a:pt x="1745742" y="1277874"/>
                  </a:moveTo>
                  <a:lnTo>
                    <a:pt x="76200" y="1277874"/>
                  </a:lnTo>
                  <a:lnTo>
                    <a:pt x="76200" y="1300099"/>
                  </a:lnTo>
                  <a:lnTo>
                    <a:pt x="1763014" y="1300099"/>
                  </a:lnTo>
                  <a:lnTo>
                    <a:pt x="1767967" y="1295019"/>
                  </a:lnTo>
                  <a:lnTo>
                    <a:pt x="1767967" y="1288922"/>
                  </a:lnTo>
                  <a:lnTo>
                    <a:pt x="1745742" y="1288922"/>
                  </a:lnTo>
                  <a:lnTo>
                    <a:pt x="1745742" y="1277874"/>
                  </a:lnTo>
                  <a:close/>
                </a:path>
                <a:path extrusionOk="0" h="1327150" w="3514090">
                  <a:moveTo>
                    <a:pt x="3437636" y="26924"/>
                  </a:moveTo>
                  <a:lnTo>
                    <a:pt x="1750822" y="26924"/>
                  </a:lnTo>
                  <a:lnTo>
                    <a:pt x="1745742" y="32003"/>
                  </a:lnTo>
                  <a:lnTo>
                    <a:pt x="1745742" y="1288922"/>
                  </a:lnTo>
                  <a:lnTo>
                    <a:pt x="1756918" y="1277874"/>
                  </a:lnTo>
                  <a:lnTo>
                    <a:pt x="1767967" y="1277874"/>
                  </a:lnTo>
                  <a:lnTo>
                    <a:pt x="1767967" y="49149"/>
                  </a:lnTo>
                  <a:lnTo>
                    <a:pt x="1756918" y="49149"/>
                  </a:lnTo>
                  <a:lnTo>
                    <a:pt x="1767967" y="38100"/>
                  </a:lnTo>
                  <a:lnTo>
                    <a:pt x="3437636" y="38100"/>
                  </a:lnTo>
                  <a:lnTo>
                    <a:pt x="3437636" y="26924"/>
                  </a:lnTo>
                  <a:close/>
                </a:path>
                <a:path extrusionOk="0" h="1327150" w="3514090">
                  <a:moveTo>
                    <a:pt x="1767967" y="1277874"/>
                  </a:moveTo>
                  <a:lnTo>
                    <a:pt x="1756918" y="1277874"/>
                  </a:lnTo>
                  <a:lnTo>
                    <a:pt x="1745742" y="1288922"/>
                  </a:lnTo>
                  <a:lnTo>
                    <a:pt x="1767967" y="1288922"/>
                  </a:lnTo>
                  <a:lnTo>
                    <a:pt x="1767967" y="1277874"/>
                  </a:lnTo>
                  <a:close/>
                </a:path>
                <a:path extrusionOk="0" h="1327150" w="3514090">
                  <a:moveTo>
                    <a:pt x="3437636" y="0"/>
                  </a:moveTo>
                  <a:lnTo>
                    <a:pt x="3437636" y="76200"/>
                  </a:lnTo>
                  <a:lnTo>
                    <a:pt x="3491738" y="49149"/>
                  </a:lnTo>
                  <a:lnTo>
                    <a:pt x="3456432" y="49149"/>
                  </a:lnTo>
                  <a:lnTo>
                    <a:pt x="3461385" y="44195"/>
                  </a:lnTo>
                  <a:lnTo>
                    <a:pt x="3461385" y="32003"/>
                  </a:lnTo>
                  <a:lnTo>
                    <a:pt x="3456432" y="26924"/>
                  </a:lnTo>
                  <a:lnTo>
                    <a:pt x="3491484" y="26924"/>
                  </a:lnTo>
                  <a:lnTo>
                    <a:pt x="3437636" y="0"/>
                  </a:lnTo>
                  <a:close/>
                </a:path>
                <a:path extrusionOk="0" h="1327150" w="3514090">
                  <a:moveTo>
                    <a:pt x="1767967" y="38100"/>
                  </a:moveTo>
                  <a:lnTo>
                    <a:pt x="1756918" y="49149"/>
                  </a:lnTo>
                  <a:lnTo>
                    <a:pt x="1767967" y="49149"/>
                  </a:lnTo>
                  <a:lnTo>
                    <a:pt x="1767967" y="38100"/>
                  </a:lnTo>
                  <a:close/>
                </a:path>
                <a:path extrusionOk="0" h="1327150" w="3514090">
                  <a:moveTo>
                    <a:pt x="3437636" y="38100"/>
                  </a:moveTo>
                  <a:lnTo>
                    <a:pt x="1767967" y="38100"/>
                  </a:lnTo>
                  <a:lnTo>
                    <a:pt x="1767967" y="49149"/>
                  </a:lnTo>
                  <a:lnTo>
                    <a:pt x="3437636" y="49149"/>
                  </a:lnTo>
                  <a:lnTo>
                    <a:pt x="3437636" y="38100"/>
                  </a:lnTo>
                  <a:close/>
                </a:path>
                <a:path extrusionOk="0" h="1327150" w="3514090">
                  <a:moveTo>
                    <a:pt x="3491484" y="26924"/>
                  </a:moveTo>
                  <a:lnTo>
                    <a:pt x="3456432" y="26924"/>
                  </a:lnTo>
                  <a:lnTo>
                    <a:pt x="3461385" y="32003"/>
                  </a:lnTo>
                  <a:lnTo>
                    <a:pt x="3461385" y="44195"/>
                  </a:lnTo>
                  <a:lnTo>
                    <a:pt x="3456432" y="49149"/>
                  </a:lnTo>
                  <a:lnTo>
                    <a:pt x="3491738" y="49149"/>
                  </a:lnTo>
                  <a:lnTo>
                    <a:pt x="3513836" y="38100"/>
                  </a:lnTo>
                  <a:lnTo>
                    <a:pt x="3491484" y="269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331" name="Google Shape;331;p29"/>
          <p:cNvSpPr txBox="1"/>
          <p:nvPr/>
        </p:nvSpPr>
        <p:spPr>
          <a:xfrm>
            <a:off x="1867662" y="2961769"/>
            <a:ext cx="4396740" cy="3713837"/>
          </a:xfrm>
          <a:prstGeom prst="rect">
            <a:avLst/>
          </a:prstGeom>
          <a:noFill/>
          <a:ln>
            <a:noFill/>
          </a:ln>
        </p:spPr>
        <p:txBody>
          <a:bodyPr anchorCtr="0" anchor="t" bIns="0" lIns="0" spcFirstLastPara="1" rIns="0" wrap="square" tIns="12700">
            <a:spAutoFit/>
          </a:bodyPr>
          <a:lstStyle/>
          <a:p>
            <a:pPr indent="0" lvl="0" marL="1191895" marR="0" rtl="0" algn="l">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95885" rtl="0" algn="just">
              <a:lnSpc>
                <a:spcPct val="100000"/>
              </a:lnSpc>
              <a:spcBef>
                <a:spcPts val="0"/>
              </a:spcBef>
              <a:spcAft>
                <a:spcPts val="0"/>
              </a:spcAft>
              <a:buNone/>
            </a:pPr>
            <a:r>
              <a:rPr lang="en-US" sz="2400">
                <a:solidFill>
                  <a:schemeClr val="lt1"/>
                </a:solidFill>
                <a:latin typeface="Arial"/>
                <a:ea typeface="Arial"/>
                <a:cs typeface="Arial"/>
                <a:sym typeface="Arial"/>
              </a:rPr>
              <a:t>According  to  the  visual  the </a:t>
            </a:r>
            <a:r>
              <a:rPr b="1" lang="en-US" sz="2400">
                <a:solidFill>
                  <a:srgbClr val="30B4E6"/>
                </a:solidFill>
                <a:latin typeface="Arial"/>
                <a:ea typeface="Arial"/>
                <a:cs typeface="Arial"/>
                <a:sym typeface="Arial"/>
              </a:rPr>
              <a:t>Profit </a:t>
            </a:r>
            <a:r>
              <a:rPr lang="en-US" sz="2400">
                <a:solidFill>
                  <a:schemeClr val="lt1"/>
                </a:solidFill>
                <a:latin typeface="Arial"/>
                <a:ea typeface="Arial"/>
                <a:cs typeface="Arial"/>
                <a:sym typeface="Arial"/>
              </a:rPr>
              <a:t>is </a:t>
            </a:r>
            <a:r>
              <a:rPr b="1" lang="en-US" sz="2400">
                <a:solidFill>
                  <a:schemeClr val="lt1"/>
                </a:solidFill>
                <a:latin typeface="Arial"/>
                <a:ea typeface="Arial"/>
                <a:cs typeface="Arial"/>
                <a:sym typeface="Arial"/>
              </a:rPr>
              <a:t>Highest </a:t>
            </a:r>
            <a:r>
              <a:rPr lang="en-US" sz="2400">
                <a:solidFill>
                  <a:schemeClr val="lt1"/>
                </a:solidFill>
                <a:latin typeface="Arial"/>
                <a:ea typeface="Arial"/>
                <a:cs typeface="Arial"/>
                <a:sym typeface="Arial"/>
              </a:rPr>
              <a:t>in </a:t>
            </a:r>
            <a:r>
              <a:rPr b="1" lang="en-US" sz="2400">
                <a:solidFill>
                  <a:srgbClr val="30B4E6"/>
                </a:solidFill>
                <a:latin typeface="Arial"/>
                <a:ea typeface="Arial"/>
                <a:cs typeface="Arial"/>
                <a:sym typeface="Arial"/>
              </a:rPr>
              <a:t>Djibouti </a:t>
            </a:r>
            <a:r>
              <a:rPr lang="en-US" sz="2400">
                <a:solidFill>
                  <a:schemeClr val="lt1"/>
                </a:solidFill>
                <a:latin typeface="Arial"/>
                <a:ea typeface="Arial"/>
                <a:cs typeface="Arial"/>
                <a:sym typeface="Arial"/>
              </a:rPr>
              <a:t>and </a:t>
            </a:r>
            <a:r>
              <a:rPr b="1" lang="en-US" sz="2400">
                <a:solidFill>
                  <a:schemeClr val="lt1"/>
                </a:solidFill>
                <a:latin typeface="Arial"/>
                <a:ea typeface="Arial"/>
                <a:cs typeface="Arial"/>
                <a:sym typeface="Arial"/>
              </a:rPr>
              <a:t>Least </a:t>
            </a:r>
            <a:r>
              <a:rPr lang="en-US" sz="2400">
                <a:solidFill>
                  <a:schemeClr val="lt1"/>
                </a:solidFill>
                <a:latin typeface="Arial"/>
                <a:ea typeface="Arial"/>
                <a:cs typeface="Arial"/>
                <a:sym typeface="Arial"/>
              </a:rPr>
              <a:t>in </a:t>
            </a:r>
            <a:r>
              <a:rPr b="1" lang="en-US" sz="2400">
                <a:solidFill>
                  <a:srgbClr val="30B4E6"/>
                </a:solidFill>
                <a:latin typeface="Arial"/>
                <a:ea typeface="Arial"/>
                <a:cs typeface="Arial"/>
                <a:sym typeface="Arial"/>
              </a:rPr>
              <a:t>Kuwait.</a:t>
            </a:r>
            <a:endParaRPr sz="2400">
              <a:solidFill>
                <a:schemeClr val="lt1"/>
              </a:solidFill>
              <a:latin typeface="Arial"/>
              <a:ea typeface="Arial"/>
              <a:cs typeface="Arial"/>
              <a:sym typeface="Arial"/>
            </a:endParaRPr>
          </a:p>
          <a:p>
            <a:pPr indent="0" lvl="0" marL="0" marR="0" rtl="0" algn="l">
              <a:lnSpc>
                <a:spcPct val="100000"/>
              </a:lnSpc>
              <a:spcBef>
                <a:spcPts val="725"/>
              </a:spcBef>
              <a:spcAft>
                <a:spcPts val="0"/>
              </a:spcAft>
              <a:buNone/>
            </a:pPr>
            <a:r>
              <a:t/>
            </a:r>
            <a:endParaRPr sz="2400">
              <a:solidFill>
                <a:schemeClr val="lt1"/>
              </a:solidFill>
              <a:latin typeface="Arial"/>
              <a:ea typeface="Arial"/>
              <a:cs typeface="Arial"/>
              <a:sym typeface="Arial"/>
            </a:endParaRPr>
          </a:p>
          <a:p>
            <a:pPr indent="0" lvl="0" marL="2179955" marR="0" rtl="0" algn="ctr">
              <a:lnSpc>
                <a:spcPct val="100000"/>
              </a:lnSpc>
              <a:spcBef>
                <a:spcPts val="0"/>
              </a:spcBef>
              <a:spcAft>
                <a:spcPts val="0"/>
              </a:spcAft>
              <a:buNone/>
            </a:pPr>
            <a:r>
              <a:rPr b="1" lang="en-US" sz="2400">
                <a:solidFill>
                  <a:srgbClr val="EFA12D"/>
                </a:solidFill>
                <a:latin typeface="Arial"/>
                <a:ea typeface="Arial"/>
                <a:cs typeface="Arial"/>
                <a:sym typeface="Arial"/>
              </a:rPr>
              <a:t>KUWAIT</a:t>
            </a:r>
            <a:endParaRPr sz="2400">
              <a:solidFill>
                <a:schemeClr val="lt1"/>
              </a:solidFill>
              <a:latin typeface="Arial"/>
              <a:ea typeface="Arial"/>
              <a:cs typeface="Arial"/>
              <a:sym typeface="Arial"/>
            </a:endParaRPr>
          </a:p>
          <a:p>
            <a:pPr indent="0" lvl="0" marL="2180590" marR="0" rtl="0" algn="ctr">
              <a:lnSpc>
                <a:spcPct val="100000"/>
              </a:lnSpc>
              <a:spcBef>
                <a:spcPts val="0"/>
              </a:spcBef>
              <a:spcAft>
                <a:spcPts val="0"/>
              </a:spcAft>
              <a:buNone/>
            </a:pPr>
            <a:r>
              <a:rPr b="1" lang="en-US" sz="1200">
                <a:solidFill>
                  <a:srgbClr val="001F5F"/>
                </a:solidFill>
                <a:latin typeface="Arial"/>
                <a:ea typeface="Arial"/>
                <a:cs typeface="Arial"/>
                <a:sym typeface="Arial"/>
              </a:rPr>
              <a:t>TOTAL PROFIT- </a:t>
            </a:r>
            <a:r>
              <a:rPr b="1" lang="en-US" sz="1800">
                <a:solidFill>
                  <a:srgbClr val="001F5F"/>
                </a:solidFill>
                <a:latin typeface="Arial"/>
                <a:ea typeface="Arial"/>
                <a:cs typeface="Arial"/>
                <a:sym typeface="Arial"/>
              </a:rPr>
              <a:t>1258(1.26K)</a:t>
            </a:r>
            <a:endParaRPr sz="1800">
              <a:solidFill>
                <a:schemeClr val="lt1"/>
              </a:solidFill>
              <a:latin typeface="Arial"/>
              <a:ea typeface="Arial"/>
              <a:cs typeface="Arial"/>
              <a:sym typeface="Arial"/>
            </a:endParaRPr>
          </a:p>
          <a:p>
            <a:pPr indent="0" lvl="0" marL="0" marR="0" rtl="0" algn="l">
              <a:lnSpc>
                <a:spcPct val="100000"/>
              </a:lnSpc>
              <a:spcBef>
                <a:spcPts val="805"/>
              </a:spcBef>
              <a:spcAft>
                <a:spcPts val="0"/>
              </a:spcAft>
              <a:buNone/>
            </a:pPr>
            <a:r>
              <a:t/>
            </a:r>
            <a:endParaRPr sz="1200">
              <a:solidFill>
                <a:schemeClr val="lt1"/>
              </a:solidFill>
              <a:latin typeface="Arial"/>
              <a:ea typeface="Arial"/>
              <a:cs typeface="Arial"/>
              <a:sym typeface="Arial"/>
            </a:endParaRPr>
          </a:p>
          <a:p>
            <a:pPr indent="0" lvl="0" marL="71755" marR="0" rtl="0" algn="ctr">
              <a:lnSpc>
                <a:spcPct val="100000"/>
              </a:lnSpc>
              <a:spcBef>
                <a:spcPts val="0"/>
              </a:spcBef>
              <a:spcAft>
                <a:spcPts val="0"/>
              </a:spcAft>
              <a:buNone/>
            </a:pPr>
            <a:r>
              <a:rPr b="1" lang="en-US" sz="2400">
                <a:solidFill>
                  <a:srgbClr val="EFA12D"/>
                </a:solidFill>
                <a:latin typeface="Arial"/>
                <a:ea typeface="Arial"/>
                <a:cs typeface="Arial"/>
                <a:sym typeface="Arial"/>
              </a:rPr>
              <a:t>DJIBOUTI</a:t>
            </a:r>
            <a:endParaRPr sz="2400">
              <a:solidFill>
                <a:schemeClr val="lt1"/>
              </a:solidFill>
              <a:latin typeface="Arial"/>
              <a:ea typeface="Arial"/>
              <a:cs typeface="Arial"/>
              <a:sym typeface="Arial"/>
            </a:endParaRPr>
          </a:p>
          <a:p>
            <a:pPr indent="0" lvl="0" marL="70485" marR="0" rtl="0" algn="ctr">
              <a:lnSpc>
                <a:spcPct val="100000"/>
              </a:lnSpc>
              <a:spcBef>
                <a:spcPts val="0"/>
              </a:spcBef>
              <a:spcAft>
                <a:spcPts val="0"/>
              </a:spcAft>
              <a:buNone/>
            </a:pPr>
            <a:r>
              <a:rPr b="1" lang="en-US" sz="1200">
                <a:solidFill>
                  <a:srgbClr val="001F5F"/>
                </a:solidFill>
                <a:latin typeface="Arial"/>
                <a:ea typeface="Arial"/>
                <a:cs typeface="Arial"/>
                <a:sym typeface="Arial"/>
              </a:rPr>
              <a:t>TOTAL PROFIT-</a:t>
            </a:r>
            <a:endParaRPr sz="1200">
              <a:solidFill>
                <a:schemeClr val="lt1"/>
              </a:solidFill>
              <a:latin typeface="Arial"/>
              <a:ea typeface="Arial"/>
              <a:cs typeface="Arial"/>
              <a:sym typeface="Arial"/>
            </a:endParaRPr>
          </a:p>
          <a:p>
            <a:pPr indent="0" lvl="0" marL="68580" marR="0" rtl="0" algn="ctr">
              <a:lnSpc>
                <a:spcPct val="100000"/>
              </a:lnSpc>
              <a:spcBef>
                <a:spcPts val="0"/>
              </a:spcBef>
              <a:spcAft>
                <a:spcPts val="0"/>
              </a:spcAft>
              <a:buNone/>
            </a:pPr>
            <a:r>
              <a:rPr b="1" lang="en-US" sz="1800">
                <a:solidFill>
                  <a:srgbClr val="001F5F"/>
                </a:solidFill>
                <a:latin typeface="Arial"/>
                <a:ea typeface="Arial"/>
                <a:cs typeface="Arial"/>
                <a:sym typeface="Arial"/>
              </a:rPr>
              <a:t>2425318(2.43M)</a:t>
            </a:r>
            <a:endParaRPr sz="1800">
              <a:solidFill>
                <a:schemeClr val="lt1"/>
              </a:solidFill>
              <a:latin typeface="Arial"/>
              <a:ea typeface="Arial"/>
              <a:cs typeface="Arial"/>
              <a:sym typeface="Arial"/>
            </a:endParaRPr>
          </a:p>
        </p:txBody>
      </p:sp>
      <p:sp>
        <p:nvSpPr>
          <p:cNvPr id="332" name="Google Shape;332;p29"/>
          <p:cNvSpPr txBox="1"/>
          <p:nvPr/>
        </p:nvSpPr>
        <p:spPr>
          <a:xfrm>
            <a:off x="6462396" y="2338293"/>
            <a:ext cx="5424804" cy="414216"/>
          </a:xfrm>
          <a:prstGeom prst="rect">
            <a:avLst/>
          </a:prstGeom>
          <a:noFill/>
          <a:ln cap="flat" cmpd="sng" w="38100">
            <a:solidFill>
              <a:srgbClr val="336699"/>
            </a:solidFill>
            <a:prstDash val="solid"/>
            <a:round/>
            <a:headEnd len="sm" w="sm" type="none"/>
            <a:tailEnd len="sm" w="sm" type="none"/>
          </a:ln>
        </p:spPr>
        <p:txBody>
          <a:bodyPr anchorCtr="0" anchor="t" bIns="0" lIns="0" spcFirstLastPara="1" rIns="0" wrap="square" tIns="44450">
            <a:spAutoFit/>
          </a:bodyPr>
          <a:lstStyle/>
          <a:p>
            <a:pPr indent="0" lvl="0" marL="127000" marR="0" rtl="0" algn="l">
              <a:lnSpc>
                <a:spcPct val="100000"/>
              </a:lnSpc>
              <a:spcBef>
                <a:spcPts val="0"/>
              </a:spcBef>
              <a:spcAft>
                <a:spcPts val="0"/>
              </a:spcAft>
              <a:buNone/>
            </a:pPr>
            <a:r>
              <a:rPr lang="en-US" sz="2400">
                <a:solidFill>
                  <a:schemeClr val="lt1"/>
                </a:solidFill>
                <a:latin typeface="Arial"/>
                <a:ea typeface="Arial"/>
                <a:cs typeface="Arial"/>
                <a:sym typeface="Arial"/>
              </a:rPr>
              <a:t>Profit Across Various Countries</a:t>
            </a:r>
            <a:endParaRPr sz="24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p:nvPr/>
        </p:nvSpPr>
        <p:spPr>
          <a:xfrm>
            <a:off x="0" y="533400"/>
            <a:ext cx="1592580" cy="762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8" name="Google Shape;338;p30"/>
          <p:cNvSpPr txBox="1"/>
          <p:nvPr>
            <p:ph type="title"/>
          </p:nvPr>
        </p:nvSpPr>
        <p:spPr>
          <a:xfrm>
            <a:off x="1592580" y="393278"/>
            <a:ext cx="9913620" cy="1150956"/>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2525">
            <a:spAutoFit/>
          </a:bodyPr>
          <a:lstStyle/>
          <a:p>
            <a:pPr indent="-2850515" lvl="0" marL="2970530" marR="114300" rtl="0" algn="l">
              <a:lnSpc>
                <a:spcPct val="100000"/>
              </a:lnSpc>
              <a:spcBef>
                <a:spcPts val="0"/>
              </a:spcBef>
              <a:spcAft>
                <a:spcPts val="0"/>
              </a:spcAft>
              <a:buClr>
                <a:schemeClr val="lt1"/>
              </a:buClr>
              <a:buSzPts val="3600"/>
              <a:buFont typeface="Century Gothic"/>
              <a:buNone/>
            </a:pPr>
            <a:r>
              <a:rPr b="0" lang="en-US"/>
              <a:t>PROFIT DISTRIBUTION YEAR,MONTH,QUARTER AND DAY WISE</a:t>
            </a:r>
            <a:endParaRPr/>
          </a:p>
        </p:txBody>
      </p:sp>
      <p:sp>
        <p:nvSpPr>
          <p:cNvPr id="339" name="Google Shape;339;p30"/>
          <p:cNvSpPr txBox="1"/>
          <p:nvPr/>
        </p:nvSpPr>
        <p:spPr>
          <a:xfrm>
            <a:off x="1066800" y="3009836"/>
            <a:ext cx="4307205" cy="2220595"/>
          </a:xfrm>
          <a:prstGeom prst="rect">
            <a:avLst/>
          </a:prstGeom>
          <a:noFill/>
          <a:ln>
            <a:noFill/>
          </a:ln>
        </p:spPr>
        <p:txBody>
          <a:bodyPr anchorCtr="0" anchor="t" bIns="0" lIns="0" spcFirstLastPara="1" rIns="0" wrap="square" tIns="12700">
            <a:spAutoFit/>
          </a:bodyPr>
          <a:lstStyle/>
          <a:p>
            <a:pPr indent="0" lvl="0" marL="1191895" marR="0" rtl="0" algn="l">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2400">
                <a:solidFill>
                  <a:schemeClr val="lt1"/>
                </a:solidFill>
                <a:latin typeface="Arial"/>
                <a:ea typeface="Arial"/>
                <a:cs typeface="Arial"/>
                <a:sym typeface="Arial"/>
              </a:rPr>
              <a:t>According to the visual  </a:t>
            </a:r>
            <a:r>
              <a:rPr b="1" lang="en-US" sz="2400">
                <a:solidFill>
                  <a:schemeClr val="lt2"/>
                </a:solidFill>
                <a:latin typeface="Arial"/>
                <a:ea typeface="Arial"/>
                <a:cs typeface="Arial"/>
                <a:sym typeface="Arial"/>
              </a:rPr>
              <a:t>Profit</a:t>
            </a:r>
            <a:r>
              <a:rPr b="1" lang="en-US" sz="2400">
                <a:solidFill>
                  <a:schemeClr val="lt1"/>
                </a:solidFill>
                <a:latin typeface="Arial"/>
                <a:ea typeface="Arial"/>
                <a:cs typeface="Arial"/>
                <a:sym typeface="Arial"/>
              </a:rPr>
              <a:t> </a:t>
            </a:r>
            <a:r>
              <a:rPr lang="en-US" sz="2400">
                <a:solidFill>
                  <a:schemeClr val="lt1"/>
                </a:solidFill>
                <a:latin typeface="Arial"/>
                <a:ea typeface="Arial"/>
                <a:cs typeface="Arial"/>
                <a:sym typeface="Arial"/>
              </a:rPr>
              <a:t>is </a:t>
            </a:r>
            <a:r>
              <a:rPr b="1" lang="en-US" sz="2400">
                <a:solidFill>
                  <a:schemeClr val="lt1"/>
                </a:solidFill>
                <a:latin typeface="Arial"/>
                <a:ea typeface="Arial"/>
                <a:cs typeface="Arial"/>
                <a:sym typeface="Arial"/>
              </a:rPr>
              <a:t>Highest </a:t>
            </a:r>
            <a:r>
              <a:rPr lang="en-US" sz="2400">
                <a:solidFill>
                  <a:schemeClr val="lt1"/>
                </a:solidFill>
                <a:latin typeface="Arial"/>
                <a:ea typeface="Arial"/>
                <a:cs typeface="Arial"/>
                <a:sym typeface="Arial"/>
              </a:rPr>
              <a:t>in </a:t>
            </a:r>
            <a:r>
              <a:rPr b="1" lang="en-US" sz="2400">
                <a:solidFill>
                  <a:schemeClr val="lt2"/>
                </a:solidFill>
                <a:latin typeface="Arial"/>
                <a:ea typeface="Arial"/>
                <a:cs typeface="Arial"/>
                <a:sym typeface="Arial"/>
              </a:rPr>
              <a:t>Second Quarter in the month of may on day 7, in the year 2013</a:t>
            </a:r>
            <a:r>
              <a:rPr b="1" lang="en-US" sz="2400">
                <a:solidFill>
                  <a:schemeClr val="lt1"/>
                </a:solidFill>
                <a:latin typeface="Arial"/>
                <a:ea typeface="Arial"/>
                <a:cs typeface="Arial"/>
                <a:sym typeface="Arial"/>
              </a:rPr>
              <a:t> </a:t>
            </a:r>
            <a:r>
              <a:rPr lang="en-US" sz="2400">
                <a:solidFill>
                  <a:schemeClr val="lt1"/>
                </a:solidFill>
                <a:latin typeface="Arial"/>
                <a:ea typeface="Arial"/>
                <a:cs typeface="Arial"/>
                <a:sym typeface="Arial"/>
              </a:rPr>
              <a:t>and </a:t>
            </a:r>
            <a:r>
              <a:rPr b="1" lang="en-US" sz="2400">
                <a:solidFill>
                  <a:schemeClr val="lt1"/>
                </a:solidFill>
                <a:latin typeface="Arial"/>
                <a:ea typeface="Arial"/>
                <a:cs typeface="Arial"/>
                <a:sym typeface="Arial"/>
              </a:rPr>
              <a:t>Least </a:t>
            </a:r>
            <a:r>
              <a:rPr lang="en-US" sz="2400">
                <a:solidFill>
                  <a:schemeClr val="lt1"/>
                </a:solidFill>
                <a:latin typeface="Arial"/>
                <a:ea typeface="Arial"/>
                <a:cs typeface="Arial"/>
                <a:sym typeface="Arial"/>
              </a:rPr>
              <a:t>in </a:t>
            </a:r>
            <a:r>
              <a:rPr b="1" lang="en-US" sz="2400">
                <a:solidFill>
                  <a:schemeClr val="lt2"/>
                </a:solidFill>
                <a:latin typeface="Arial"/>
                <a:ea typeface="Arial"/>
                <a:cs typeface="Arial"/>
                <a:sym typeface="Arial"/>
              </a:rPr>
              <a:t>First Quarter.</a:t>
            </a:r>
            <a:endParaRPr sz="2400">
              <a:solidFill>
                <a:schemeClr val="lt2"/>
              </a:solidFill>
              <a:latin typeface="Arial"/>
              <a:ea typeface="Arial"/>
              <a:cs typeface="Arial"/>
              <a:sym typeface="Arial"/>
            </a:endParaRPr>
          </a:p>
        </p:txBody>
      </p:sp>
      <p:pic>
        <p:nvPicPr>
          <p:cNvPr id="340" name="Google Shape;340;p30"/>
          <p:cNvPicPr preferRelativeResize="0"/>
          <p:nvPr/>
        </p:nvPicPr>
        <p:blipFill rotWithShape="1">
          <a:blip r:embed="rId3">
            <a:alphaModFix/>
          </a:blip>
          <a:srcRect b="0" l="0" r="0" t="0"/>
          <a:stretch/>
        </p:blipFill>
        <p:spPr>
          <a:xfrm>
            <a:off x="5638800" y="2710433"/>
            <a:ext cx="6248400" cy="281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p:nvPr/>
        </p:nvSpPr>
        <p:spPr>
          <a:xfrm>
            <a:off x="0" y="603567"/>
            <a:ext cx="1743075" cy="779145"/>
          </a:xfrm>
          <a:custGeom>
            <a:rect b="b" l="l" r="r" t="t"/>
            <a:pathLst>
              <a:path extrusionOk="0" h="779145" w="174307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6" name="Google Shape;346;p31"/>
          <p:cNvSpPr txBox="1"/>
          <p:nvPr>
            <p:ph type="title"/>
          </p:nvPr>
        </p:nvSpPr>
        <p:spPr>
          <a:xfrm>
            <a:off x="2807017" y="694018"/>
            <a:ext cx="6577965" cy="598241"/>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3800">
            <a:spAutoFit/>
          </a:bodyPr>
          <a:lstStyle/>
          <a:p>
            <a:pPr indent="0" lvl="0" marL="0" rtl="0" algn="ctr">
              <a:lnSpc>
                <a:spcPct val="100000"/>
              </a:lnSpc>
              <a:spcBef>
                <a:spcPts val="0"/>
              </a:spcBef>
              <a:spcAft>
                <a:spcPts val="0"/>
              </a:spcAft>
              <a:buClr>
                <a:schemeClr val="lt1"/>
              </a:buClr>
              <a:buSzPts val="3600"/>
              <a:buFont typeface="Century Gothic"/>
              <a:buNone/>
            </a:pPr>
            <a:r>
              <a:rPr b="0" lang="en-US"/>
              <a:t>TOP 5 ITEMS BY PROFIT %</a:t>
            </a:r>
            <a:endParaRPr/>
          </a:p>
        </p:txBody>
      </p:sp>
      <p:sp>
        <p:nvSpPr>
          <p:cNvPr id="347" name="Google Shape;347;p31"/>
          <p:cNvSpPr txBox="1"/>
          <p:nvPr/>
        </p:nvSpPr>
        <p:spPr>
          <a:xfrm>
            <a:off x="1890522" y="2951479"/>
            <a:ext cx="4619625" cy="2598147"/>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2400">
                <a:solidFill>
                  <a:schemeClr val="lt1"/>
                </a:solidFill>
                <a:latin typeface="Arial"/>
                <a:ea typeface="Arial"/>
                <a:cs typeface="Arial"/>
                <a:sym typeface="Arial"/>
              </a:rPr>
              <a:t>According  to  the  visual  we  can see the Items which has highest</a:t>
            </a:r>
            <a:r>
              <a:rPr lang="en-US" sz="2400">
                <a:solidFill>
                  <a:srgbClr val="488392"/>
                </a:solidFill>
                <a:latin typeface="Arial"/>
                <a:ea typeface="Arial"/>
                <a:cs typeface="Arial"/>
                <a:sym typeface="Arial"/>
              </a:rPr>
              <a:t> </a:t>
            </a:r>
            <a:r>
              <a:rPr b="1" lang="en-US" sz="2400">
                <a:solidFill>
                  <a:srgbClr val="30B4E6"/>
                </a:solidFill>
                <a:latin typeface="Arial"/>
                <a:ea typeface="Arial"/>
                <a:cs typeface="Arial"/>
                <a:sym typeface="Arial"/>
              </a:rPr>
              <a:t>Profit% </a:t>
            </a:r>
            <a:r>
              <a:rPr lang="en-US" sz="2400">
                <a:solidFill>
                  <a:schemeClr val="lt1"/>
                </a:solidFill>
                <a:latin typeface="Arial"/>
                <a:ea typeface="Arial"/>
                <a:cs typeface="Arial"/>
                <a:sym typeface="Arial"/>
              </a:rPr>
              <a:t>which is</a:t>
            </a:r>
            <a:r>
              <a:rPr lang="en-US" sz="2400">
                <a:solidFill>
                  <a:srgbClr val="488392"/>
                </a:solidFill>
                <a:latin typeface="Arial"/>
                <a:ea typeface="Arial"/>
                <a:cs typeface="Arial"/>
                <a:sym typeface="Arial"/>
              </a:rPr>
              <a:t> </a:t>
            </a:r>
            <a:r>
              <a:rPr b="1" lang="en-US" sz="2400">
                <a:solidFill>
                  <a:srgbClr val="30B4E6"/>
                </a:solidFill>
                <a:latin typeface="Arial"/>
                <a:ea typeface="Arial"/>
                <a:cs typeface="Arial"/>
                <a:sym typeface="Arial"/>
              </a:rPr>
              <a:t>Clothes </a:t>
            </a:r>
            <a:r>
              <a:rPr lang="en-US" sz="2400">
                <a:solidFill>
                  <a:schemeClr val="lt1"/>
                </a:solidFill>
                <a:latin typeface="Arial"/>
                <a:ea typeface="Arial"/>
                <a:cs typeface="Arial"/>
                <a:sym typeface="Arial"/>
              </a:rPr>
              <a:t>having</a:t>
            </a:r>
            <a:r>
              <a:rPr lang="en-US" sz="2400">
                <a:solidFill>
                  <a:srgbClr val="488392"/>
                </a:solidFill>
                <a:latin typeface="Arial"/>
                <a:ea typeface="Arial"/>
                <a:cs typeface="Arial"/>
                <a:sym typeface="Arial"/>
              </a:rPr>
              <a:t> </a:t>
            </a:r>
            <a:r>
              <a:rPr b="1" lang="en-US" sz="2400">
                <a:solidFill>
                  <a:srgbClr val="30B4E6"/>
                </a:solidFill>
                <a:latin typeface="Arial"/>
                <a:ea typeface="Arial"/>
                <a:cs typeface="Arial"/>
                <a:sym typeface="Arial"/>
              </a:rPr>
              <a:t>67.2% </a:t>
            </a:r>
            <a:r>
              <a:rPr lang="en-US" sz="2400">
                <a:solidFill>
                  <a:schemeClr val="lt1"/>
                </a:solidFill>
                <a:latin typeface="Arial"/>
                <a:ea typeface="Arial"/>
                <a:cs typeface="Arial"/>
                <a:sym typeface="Arial"/>
              </a:rPr>
              <a:t>and</a:t>
            </a:r>
            <a:r>
              <a:rPr lang="en-US" sz="2400">
                <a:solidFill>
                  <a:srgbClr val="488392"/>
                </a:solidFill>
                <a:latin typeface="Arial"/>
                <a:ea typeface="Arial"/>
                <a:cs typeface="Arial"/>
                <a:sym typeface="Arial"/>
              </a:rPr>
              <a:t>  </a:t>
            </a:r>
            <a:r>
              <a:rPr b="1" lang="en-US" sz="2400">
                <a:solidFill>
                  <a:srgbClr val="30B4E6"/>
                </a:solidFill>
                <a:latin typeface="Arial"/>
                <a:ea typeface="Arial"/>
                <a:cs typeface="Arial"/>
                <a:sym typeface="Arial"/>
              </a:rPr>
              <a:t>Office Supplies has </a:t>
            </a:r>
            <a:r>
              <a:rPr b="1" lang="en-US" sz="2400">
                <a:solidFill>
                  <a:schemeClr val="lt1"/>
                </a:solidFill>
                <a:latin typeface="Arial"/>
                <a:ea typeface="Arial"/>
                <a:cs typeface="Arial"/>
                <a:sym typeface="Arial"/>
              </a:rPr>
              <a:t>Lowest</a:t>
            </a:r>
            <a:r>
              <a:rPr b="1" lang="en-US" sz="2400">
                <a:solidFill>
                  <a:srgbClr val="488392"/>
                </a:solidFill>
                <a:latin typeface="Arial"/>
                <a:ea typeface="Arial"/>
                <a:cs typeface="Arial"/>
                <a:sym typeface="Arial"/>
              </a:rPr>
              <a:t> </a:t>
            </a:r>
            <a:r>
              <a:rPr b="1" lang="en-US" sz="2400">
                <a:solidFill>
                  <a:srgbClr val="30B4E6"/>
                </a:solidFill>
                <a:latin typeface="Arial"/>
                <a:ea typeface="Arial"/>
                <a:cs typeface="Arial"/>
                <a:sym typeface="Arial"/>
              </a:rPr>
              <a:t>Profit% </a:t>
            </a:r>
            <a:r>
              <a:rPr lang="en-US" sz="2400">
                <a:solidFill>
                  <a:schemeClr val="lt1"/>
                </a:solidFill>
                <a:latin typeface="Arial"/>
                <a:ea typeface="Arial"/>
                <a:cs typeface="Arial"/>
                <a:sym typeface="Arial"/>
              </a:rPr>
              <a:t>having</a:t>
            </a:r>
            <a:r>
              <a:rPr lang="en-US" sz="2400">
                <a:solidFill>
                  <a:srgbClr val="488392"/>
                </a:solidFill>
                <a:latin typeface="Arial"/>
                <a:ea typeface="Arial"/>
                <a:cs typeface="Arial"/>
                <a:sym typeface="Arial"/>
              </a:rPr>
              <a:t> </a:t>
            </a:r>
            <a:r>
              <a:rPr b="1" lang="en-US" sz="2400">
                <a:solidFill>
                  <a:srgbClr val="30B4E6"/>
                </a:solidFill>
                <a:latin typeface="Arial"/>
                <a:ea typeface="Arial"/>
                <a:cs typeface="Arial"/>
                <a:sym typeface="Arial"/>
              </a:rPr>
              <a:t>19.4%.</a:t>
            </a:r>
            <a:endParaRPr sz="2400">
              <a:solidFill>
                <a:schemeClr val="lt1"/>
              </a:solidFill>
              <a:latin typeface="Arial"/>
              <a:ea typeface="Arial"/>
              <a:cs typeface="Arial"/>
              <a:sym typeface="Arial"/>
            </a:endParaRPr>
          </a:p>
        </p:txBody>
      </p:sp>
      <p:pic>
        <p:nvPicPr>
          <p:cNvPr id="348" name="Google Shape;348;p31"/>
          <p:cNvPicPr preferRelativeResize="0"/>
          <p:nvPr/>
        </p:nvPicPr>
        <p:blipFill rotWithShape="1">
          <a:blip r:embed="rId3">
            <a:alphaModFix/>
          </a:blip>
          <a:srcRect b="0" l="0" r="0" t="0"/>
          <a:stretch/>
        </p:blipFill>
        <p:spPr>
          <a:xfrm>
            <a:off x="6849804" y="2951479"/>
            <a:ext cx="5070355" cy="289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32"/>
          <p:cNvPicPr preferRelativeResize="0"/>
          <p:nvPr/>
        </p:nvPicPr>
        <p:blipFill rotWithShape="1">
          <a:blip r:embed="rId3">
            <a:alphaModFix/>
          </a:blip>
          <a:srcRect b="0" l="0" r="0" t="0"/>
          <a:stretch/>
        </p:blipFill>
        <p:spPr>
          <a:xfrm>
            <a:off x="6095999" y="2908279"/>
            <a:ext cx="5749394" cy="2794041"/>
          </a:xfrm>
          <a:prstGeom prst="rect">
            <a:avLst/>
          </a:prstGeom>
          <a:noFill/>
          <a:ln>
            <a:noFill/>
          </a:ln>
        </p:spPr>
      </p:pic>
      <p:sp>
        <p:nvSpPr>
          <p:cNvPr id="354" name="Google Shape;354;p32"/>
          <p:cNvSpPr/>
          <p:nvPr/>
        </p:nvSpPr>
        <p:spPr>
          <a:xfrm>
            <a:off x="0" y="533400"/>
            <a:ext cx="1592580" cy="750641"/>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5" name="Google Shape;355;p32"/>
          <p:cNvSpPr txBox="1"/>
          <p:nvPr>
            <p:ph type="title"/>
          </p:nvPr>
        </p:nvSpPr>
        <p:spPr>
          <a:xfrm>
            <a:off x="2807016" y="612429"/>
            <a:ext cx="6577965" cy="598241"/>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3800">
            <a:spAutoFit/>
          </a:bodyPr>
          <a:lstStyle/>
          <a:p>
            <a:pPr indent="0" lvl="0" marL="0" rtl="0" algn="ctr">
              <a:lnSpc>
                <a:spcPct val="100000"/>
              </a:lnSpc>
              <a:spcBef>
                <a:spcPts val="0"/>
              </a:spcBef>
              <a:spcAft>
                <a:spcPts val="0"/>
              </a:spcAft>
              <a:buClr>
                <a:schemeClr val="lt1"/>
              </a:buClr>
              <a:buSzPts val="3600"/>
              <a:buFont typeface="Century Gothic"/>
              <a:buNone/>
            </a:pPr>
            <a:r>
              <a:rPr b="0" lang="en-US"/>
              <a:t>TOTAL PROFIT BY ITEM TYPE</a:t>
            </a:r>
            <a:endParaRPr/>
          </a:p>
        </p:txBody>
      </p:sp>
      <p:sp>
        <p:nvSpPr>
          <p:cNvPr id="356" name="Google Shape;356;p32"/>
          <p:cNvSpPr/>
          <p:nvPr/>
        </p:nvSpPr>
        <p:spPr>
          <a:xfrm>
            <a:off x="7696200" y="2133600"/>
            <a:ext cx="4038600" cy="4343400"/>
          </a:xfrm>
          <a:custGeom>
            <a:rect b="b" l="l" r="r" t="t"/>
            <a:pathLst>
              <a:path extrusionOk="0" h="4612005" w="3674109">
                <a:moveTo>
                  <a:pt x="1693037" y="38100"/>
                </a:moveTo>
                <a:lnTo>
                  <a:pt x="1677035" y="30099"/>
                </a:lnTo>
                <a:lnTo>
                  <a:pt x="1616837" y="0"/>
                </a:lnTo>
                <a:lnTo>
                  <a:pt x="1616837" y="30099"/>
                </a:lnTo>
                <a:lnTo>
                  <a:pt x="846074" y="30099"/>
                </a:lnTo>
                <a:lnTo>
                  <a:pt x="842518" y="33655"/>
                </a:lnTo>
                <a:lnTo>
                  <a:pt x="842518" y="1422146"/>
                </a:lnTo>
                <a:lnTo>
                  <a:pt x="3556" y="1422146"/>
                </a:lnTo>
                <a:lnTo>
                  <a:pt x="0" y="1425702"/>
                </a:lnTo>
                <a:lnTo>
                  <a:pt x="0" y="1434465"/>
                </a:lnTo>
                <a:lnTo>
                  <a:pt x="3556" y="1438021"/>
                </a:lnTo>
                <a:lnTo>
                  <a:pt x="854837" y="1438021"/>
                </a:lnTo>
                <a:lnTo>
                  <a:pt x="858393" y="1434465"/>
                </a:lnTo>
                <a:lnTo>
                  <a:pt x="858393" y="1430020"/>
                </a:lnTo>
                <a:lnTo>
                  <a:pt x="858393" y="1422146"/>
                </a:lnTo>
                <a:lnTo>
                  <a:pt x="858393" y="45974"/>
                </a:lnTo>
                <a:lnTo>
                  <a:pt x="1616837" y="45974"/>
                </a:lnTo>
                <a:lnTo>
                  <a:pt x="1616837" y="76200"/>
                </a:lnTo>
                <a:lnTo>
                  <a:pt x="1677289" y="45974"/>
                </a:lnTo>
                <a:lnTo>
                  <a:pt x="1693037" y="38100"/>
                </a:lnTo>
                <a:close/>
              </a:path>
              <a:path extrusionOk="0" h="4612005" w="3674109">
                <a:moveTo>
                  <a:pt x="3673729" y="3590671"/>
                </a:moveTo>
                <a:lnTo>
                  <a:pt x="3670173" y="3587115"/>
                </a:lnTo>
                <a:lnTo>
                  <a:pt x="1936115" y="3587115"/>
                </a:lnTo>
                <a:lnTo>
                  <a:pt x="1932559" y="3590671"/>
                </a:lnTo>
                <a:lnTo>
                  <a:pt x="1932559" y="4565612"/>
                </a:lnTo>
                <a:lnTo>
                  <a:pt x="291465" y="4565612"/>
                </a:lnTo>
                <a:lnTo>
                  <a:pt x="291465" y="4535449"/>
                </a:lnTo>
                <a:lnTo>
                  <a:pt x="215265" y="4573549"/>
                </a:lnTo>
                <a:lnTo>
                  <a:pt x="291465" y="4611649"/>
                </a:lnTo>
                <a:lnTo>
                  <a:pt x="291465" y="4581487"/>
                </a:lnTo>
                <a:lnTo>
                  <a:pt x="1944878" y="4581487"/>
                </a:lnTo>
                <a:lnTo>
                  <a:pt x="1948434" y="4577931"/>
                </a:lnTo>
                <a:lnTo>
                  <a:pt x="1948434" y="4573549"/>
                </a:lnTo>
                <a:lnTo>
                  <a:pt x="1948434" y="4565612"/>
                </a:lnTo>
                <a:lnTo>
                  <a:pt x="1948434" y="3602990"/>
                </a:lnTo>
                <a:lnTo>
                  <a:pt x="3670173" y="3602990"/>
                </a:lnTo>
                <a:lnTo>
                  <a:pt x="3673729" y="3599561"/>
                </a:lnTo>
                <a:lnTo>
                  <a:pt x="3673729" y="3595116"/>
                </a:lnTo>
                <a:lnTo>
                  <a:pt x="3673729" y="359067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7" name="Google Shape;357;p32"/>
          <p:cNvSpPr txBox="1"/>
          <p:nvPr/>
        </p:nvSpPr>
        <p:spPr>
          <a:xfrm>
            <a:off x="990600" y="3429000"/>
            <a:ext cx="4618355" cy="2228815"/>
          </a:xfrm>
          <a:prstGeom prst="rect">
            <a:avLst/>
          </a:prstGeom>
          <a:noFill/>
          <a:ln>
            <a:noFill/>
          </a:ln>
        </p:spPr>
        <p:txBody>
          <a:bodyPr anchorCtr="0" anchor="t" bIns="0" lIns="0" spcFirstLastPara="1" rIns="0" wrap="square" tIns="12700">
            <a:spAutoFit/>
          </a:bodyPr>
          <a:lstStyle/>
          <a:p>
            <a:pPr indent="0" lvl="0" marL="1270"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5"/>
              </a:spcBef>
              <a:spcAft>
                <a:spcPts val="0"/>
              </a:spcAft>
              <a:buNone/>
            </a:pPr>
            <a:r>
              <a:rPr lang="en-US" sz="2400">
                <a:solidFill>
                  <a:schemeClr val="lt1"/>
                </a:solidFill>
                <a:latin typeface="Arial"/>
                <a:ea typeface="Arial"/>
                <a:cs typeface="Arial"/>
                <a:sym typeface="Arial"/>
              </a:rPr>
              <a:t>According  to  the  visual  we  can see  Clearly  that  the</a:t>
            </a:r>
            <a:r>
              <a:rPr lang="en-US" sz="2400">
                <a:solidFill>
                  <a:srgbClr val="488392"/>
                </a:solidFill>
                <a:latin typeface="Arial"/>
                <a:ea typeface="Arial"/>
                <a:cs typeface="Arial"/>
                <a:sym typeface="Arial"/>
              </a:rPr>
              <a:t>  </a:t>
            </a:r>
            <a:r>
              <a:rPr b="1" lang="en-US" sz="2400">
                <a:solidFill>
                  <a:srgbClr val="30B4E6"/>
                </a:solidFill>
                <a:latin typeface="Arial"/>
                <a:ea typeface="Arial"/>
                <a:cs typeface="Arial"/>
                <a:sym typeface="Arial"/>
              </a:rPr>
              <a:t>Cosmetics </a:t>
            </a:r>
            <a:r>
              <a:rPr lang="en-US" sz="2400">
                <a:solidFill>
                  <a:schemeClr val="lt1"/>
                </a:solidFill>
                <a:latin typeface="Arial"/>
                <a:ea typeface="Arial"/>
                <a:cs typeface="Arial"/>
                <a:sym typeface="Arial"/>
              </a:rPr>
              <a:t>Item  has</a:t>
            </a:r>
            <a:r>
              <a:rPr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Highest  </a:t>
            </a:r>
            <a:r>
              <a:rPr lang="en-US" sz="2400">
                <a:solidFill>
                  <a:schemeClr val="lt1"/>
                </a:solidFill>
                <a:latin typeface="Arial"/>
                <a:ea typeface="Arial"/>
                <a:cs typeface="Arial"/>
                <a:sym typeface="Arial"/>
              </a:rPr>
              <a:t>Total  Profit where as</a:t>
            </a:r>
            <a:r>
              <a:rPr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Fruits </a:t>
            </a:r>
            <a:r>
              <a:rPr lang="en-US" sz="2400">
                <a:solidFill>
                  <a:srgbClr val="488392"/>
                </a:solidFill>
                <a:latin typeface="Arial"/>
                <a:ea typeface="Arial"/>
                <a:cs typeface="Arial"/>
                <a:sym typeface="Arial"/>
              </a:rPr>
              <a:t>has </a:t>
            </a:r>
            <a:r>
              <a:rPr lang="en-US" sz="2400">
                <a:solidFill>
                  <a:schemeClr val="lt1"/>
                </a:solidFill>
                <a:latin typeface="Arial"/>
                <a:ea typeface="Arial"/>
                <a:cs typeface="Arial"/>
                <a:sym typeface="Arial"/>
              </a:rPr>
              <a:t>the</a:t>
            </a:r>
            <a:r>
              <a:rPr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Lowest</a:t>
            </a:r>
            <a:endParaRPr sz="2400">
              <a:solidFill>
                <a:schemeClr val="lt1"/>
              </a:solidFill>
              <a:latin typeface="Arial"/>
              <a:ea typeface="Arial"/>
              <a:cs typeface="Arial"/>
              <a:sym typeface="Arial"/>
            </a:endParaRPr>
          </a:p>
        </p:txBody>
      </p:sp>
      <p:sp>
        <p:nvSpPr>
          <p:cNvPr id="358" name="Google Shape;358;p32"/>
          <p:cNvSpPr txBox="1"/>
          <p:nvPr/>
        </p:nvSpPr>
        <p:spPr>
          <a:xfrm>
            <a:off x="9601200" y="1855460"/>
            <a:ext cx="1782445" cy="665480"/>
          </a:xfrm>
          <a:prstGeom prst="rect">
            <a:avLst/>
          </a:prstGeom>
          <a:noFill/>
          <a:ln>
            <a:noFill/>
          </a:ln>
        </p:spPr>
        <p:txBody>
          <a:bodyPr anchorCtr="0" anchor="t" bIns="0" lIns="0" spcFirstLastPara="1" rIns="0" wrap="square" tIns="12700">
            <a:spAutoFit/>
          </a:bodyPr>
          <a:lstStyle/>
          <a:p>
            <a:pPr indent="0" lvl="0" marL="90170" marR="0" rtl="0" algn="l">
              <a:lnSpc>
                <a:spcPct val="100000"/>
              </a:lnSpc>
              <a:spcBef>
                <a:spcPts val="0"/>
              </a:spcBef>
              <a:spcAft>
                <a:spcPts val="0"/>
              </a:spcAft>
              <a:buNone/>
            </a:pPr>
            <a:r>
              <a:rPr b="1" lang="en-US" sz="2400">
                <a:solidFill>
                  <a:srgbClr val="EFA12D"/>
                </a:solidFill>
                <a:latin typeface="Arial"/>
                <a:ea typeface="Arial"/>
                <a:cs typeface="Arial"/>
                <a:sym typeface="Arial"/>
              </a:rPr>
              <a:t>COSMETICS</a:t>
            </a:r>
            <a:endParaRPr sz="2400">
              <a:solidFill>
                <a:schemeClr val="lt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rgbClr val="001F5F"/>
                </a:solidFill>
                <a:latin typeface="Arial"/>
                <a:ea typeface="Arial"/>
                <a:cs typeface="Arial"/>
                <a:sym typeface="Arial"/>
              </a:rPr>
              <a:t>TOTAL PROFIT- </a:t>
            </a:r>
            <a:r>
              <a:rPr b="1" lang="en-US" sz="1800">
                <a:solidFill>
                  <a:srgbClr val="001F5F"/>
                </a:solidFill>
                <a:latin typeface="Arial"/>
                <a:ea typeface="Arial"/>
                <a:cs typeface="Arial"/>
                <a:sym typeface="Arial"/>
              </a:rPr>
              <a:t>14.56M</a:t>
            </a:r>
            <a:endParaRPr sz="1800">
              <a:solidFill>
                <a:schemeClr val="lt1"/>
              </a:solidFill>
              <a:latin typeface="Arial"/>
              <a:ea typeface="Arial"/>
              <a:cs typeface="Arial"/>
              <a:sym typeface="Arial"/>
            </a:endParaRPr>
          </a:p>
        </p:txBody>
      </p:sp>
      <p:sp>
        <p:nvSpPr>
          <p:cNvPr id="359" name="Google Shape;359;p32"/>
          <p:cNvSpPr txBox="1"/>
          <p:nvPr/>
        </p:nvSpPr>
        <p:spPr>
          <a:xfrm>
            <a:off x="5978843" y="6019800"/>
            <a:ext cx="1876425" cy="66611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2400">
                <a:solidFill>
                  <a:srgbClr val="EFA12D"/>
                </a:solidFill>
                <a:latin typeface="Arial"/>
                <a:ea typeface="Arial"/>
                <a:cs typeface="Arial"/>
                <a:sym typeface="Arial"/>
              </a:rPr>
              <a:t>FRUITS</a:t>
            </a:r>
            <a:endParaRPr sz="2400">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1" lang="en-US" sz="1200">
                <a:solidFill>
                  <a:srgbClr val="001F5F"/>
                </a:solidFill>
                <a:latin typeface="Arial"/>
                <a:ea typeface="Arial"/>
                <a:cs typeface="Arial"/>
                <a:sym typeface="Arial"/>
              </a:rPr>
              <a:t>TOTAL PROFIT- </a:t>
            </a:r>
            <a:r>
              <a:rPr b="1" lang="en-US" sz="1800">
                <a:solidFill>
                  <a:srgbClr val="001F5F"/>
                </a:solidFill>
                <a:latin typeface="Arial"/>
                <a:ea typeface="Arial"/>
                <a:cs typeface="Arial"/>
                <a:sym typeface="Arial"/>
              </a:rPr>
              <a:t>120.50K</a:t>
            </a: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3"/>
          <p:cNvSpPr/>
          <p:nvPr/>
        </p:nvSpPr>
        <p:spPr>
          <a:xfrm>
            <a:off x="6400800" y="1791101"/>
            <a:ext cx="5486400" cy="647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5" name="Google Shape;365;p33"/>
          <p:cNvSpPr/>
          <p:nvPr/>
        </p:nvSpPr>
        <p:spPr>
          <a:xfrm>
            <a:off x="0" y="368806"/>
            <a:ext cx="1743075" cy="779145"/>
          </a:xfrm>
          <a:custGeom>
            <a:rect b="b" l="l" r="r" t="t"/>
            <a:pathLst>
              <a:path extrusionOk="0" h="779145" w="174307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6" name="Google Shape;366;p33"/>
          <p:cNvSpPr/>
          <p:nvPr/>
        </p:nvSpPr>
        <p:spPr>
          <a:xfrm>
            <a:off x="2828544" y="224027"/>
            <a:ext cx="6230620" cy="1068705"/>
          </a:xfrm>
          <a:custGeom>
            <a:rect b="b" l="l" r="r" t="t"/>
            <a:pathLst>
              <a:path extrusionOk="0" h="1068705" w="6230620">
                <a:moveTo>
                  <a:pt x="0" y="1068324"/>
                </a:moveTo>
                <a:lnTo>
                  <a:pt x="6230111" y="1068324"/>
                </a:lnTo>
                <a:lnTo>
                  <a:pt x="6230111" y="0"/>
                </a:lnTo>
                <a:lnTo>
                  <a:pt x="0" y="0"/>
                </a:lnTo>
                <a:lnTo>
                  <a:pt x="0" y="1068324"/>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7" name="Google Shape;367;p33"/>
          <p:cNvSpPr txBox="1"/>
          <p:nvPr>
            <p:ph type="title"/>
          </p:nvPr>
        </p:nvSpPr>
        <p:spPr>
          <a:xfrm>
            <a:off x="2209800" y="-76200"/>
            <a:ext cx="8534400" cy="1507067"/>
          </a:xfrm>
          <a:prstGeom prst="rect">
            <a:avLst/>
          </a:prstGeom>
          <a:noFill/>
          <a:ln>
            <a:noFill/>
          </a:ln>
        </p:spPr>
        <p:txBody>
          <a:bodyPr anchorCtr="0" anchor="ctr" bIns="0" lIns="0" spcFirstLastPara="1" rIns="0" wrap="square" tIns="187950">
            <a:spAutoFit/>
          </a:bodyPr>
          <a:lstStyle/>
          <a:p>
            <a:pPr indent="0" lvl="0" marL="1482725" rtl="0" algn="l">
              <a:lnSpc>
                <a:spcPct val="100000"/>
              </a:lnSpc>
              <a:spcBef>
                <a:spcPts val="0"/>
              </a:spcBef>
              <a:spcAft>
                <a:spcPts val="0"/>
              </a:spcAft>
              <a:buClr>
                <a:schemeClr val="lt1"/>
              </a:buClr>
              <a:buSzPts val="3600"/>
              <a:buFont typeface="Century Gothic"/>
              <a:buNone/>
            </a:pPr>
            <a:r>
              <a:rPr lang="en-US"/>
              <a:t>REVENUE WISE ANALYSIS</a:t>
            </a:r>
            <a:endParaRPr/>
          </a:p>
        </p:txBody>
      </p:sp>
      <p:pic>
        <p:nvPicPr>
          <p:cNvPr id="368" name="Google Shape;368;p33"/>
          <p:cNvPicPr preferRelativeResize="0"/>
          <p:nvPr/>
        </p:nvPicPr>
        <p:blipFill rotWithShape="1">
          <a:blip r:embed="rId3">
            <a:alphaModFix/>
          </a:blip>
          <a:srcRect b="0" l="0" r="0" t="0"/>
          <a:stretch/>
        </p:blipFill>
        <p:spPr>
          <a:xfrm>
            <a:off x="7162800" y="2503085"/>
            <a:ext cx="4331208" cy="4178808"/>
          </a:xfrm>
          <a:prstGeom prst="rect">
            <a:avLst/>
          </a:prstGeom>
          <a:noFill/>
          <a:ln>
            <a:noFill/>
          </a:ln>
        </p:spPr>
      </p:pic>
      <p:sp>
        <p:nvSpPr>
          <p:cNvPr id="369" name="Google Shape;369;p33"/>
          <p:cNvSpPr txBox="1"/>
          <p:nvPr/>
        </p:nvSpPr>
        <p:spPr>
          <a:xfrm>
            <a:off x="458724" y="2819400"/>
            <a:ext cx="6323076" cy="1859483"/>
          </a:xfrm>
          <a:prstGeom prst="rect">
            <a:avLst/>
          </a:prstGeom>
          <a:noFill/>
          <a:ln>
            <a:noFill/>
          </a:ln>
        </p:spPr>
        <p:txBody>
          <a:bodyPr anchorCtr="0" anchor="t" bIns="0" lIns="0" spcFirstLastPara="1" rIns="0" wrap="square" tIns="12700">
            <a:spAutoFit/>
          </a:bodyPr>
          <a:lstStyle/>
          <a:p>
            <a:pPr indent="0" lvl="0" marL="1905"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2400">
                <a:solidFill>
                  <a:schemeClr val="lt1"/>
                </a:solidFill>
                <a:latin typeface="Arial"/>
                <a:ea typeface="Arial"/>
                <a:cs typeface="Arial"/>
                <a:sym typeface="Arial"/>
              </a:rPr>
              <a:t>According  to  the  visual  we  can see that the </a:t>
            </a:r>
            <a:r>
              <a:rPr b="1" lang="en-US" sz="2400">
                <a:solidFill>
                  <a:srgbClr val="30B4E6"/>
                </a:solidFill>
                <a:latin typeface="Arial"/>
                <a:ea typeface="Arial"/>
                <a:cs typeface="Arial"/>
                <a:sym typeface="Arial"/>
              </a:rPr>
              <a:t>Cosmetics </a:t>
            </a:r>
            <a:r>
              <a:rPr lang="en-US" sz="2400">
                <a:solidFill>
                  <a:schemeClr val="lt1"/>
                </a:solidFill>
                <a:latin typeface="Arial"/>
                <a:ea typeface="Arial"/>
                <a:cs typeface="Arial"/>
                <a:sym typeface="Arial"/>
              </a:rPr>
              <a:t>Item has the </a:t>
            </a:r>
            <a:r>
              <a:rPr b="1" lang="en-US" sz="2400">
                <a:solidFill>
                  <a:srgbClr val="00AFEF"/>
                </a:solidFill>
                <a:latin typeface="Arial"/>
                <a:ea typeface="Arial"/>
                <a:cs typeface="Arial"/>
                <a:sym typeface="Arial"/>
              </a:rPr>
              <a:t>Highest </a:t>
            </a:r>
            <a:r>
              <a:rPr lang="en-US" sz="2400">
                <a:solidFill>
                  <a:schemeClr val="lt1"/>
                </a:solidFill>
                <a:latin typeface="Arial"/>
                <a:ea typeface="Arial"/>
                <a:cs typeface="Arial"/>
                <a:sym typeface="Arial"/>
              </a:rPr>
              <a:t>Revenue Contribution %  where   as   </a:t>
            </a:r>
            <a:r>
              <a:rPr b="1" lang="en-US" sz="2400">
                <a:solidFill>
                  <a:srgbClr val="00AFEF"/>
                </a:solidFill>
                <a:latin typeface="Arial"/>
                <a:ea typeface="Arial"/>
                <a:cs typeface="Arial"/>
                <a:sym typeface="Arial"/>
              </a:rPr>
              <a:t>Fruits  </a:t>
            </a:r>
            <a:r>
              <a:rPr lang="en-US" sz="2400">
                <a:solidFill>
                  <a:schemeClr val="lt1"/>
                </a:solidFill>
                <a:latin typeface="Arial"/>
                <a:ea typeface="Arial"/>
                <a:cs typeface="Arial"/>
                <a:sym typeface="Arial"/>
              </a:rPr>
              <a:t>has the </a:t>
            </a:r>
            <a:r>
              <a:rPr b="1" lang="en-US" sz="2400">
                <a:solidFill>
                  <a:srgbClr val="00AFEF"/>
                </a:solidFill>
                <a:latin typeface="Arial"/>
                <a:ea typeface="Arial"/>
                <a:cs typeface="Arial"/>
                <a:sym typeface="Arial"/>
              </a:rPr>
              <a:t>Lowest </a:t>
            </a:r>
            <a:r>
              <a:rPr lang="en-US" sz="2400">
                <a:solidFill>
                  <a:schemeClr val="lt1"/>
                </a:solidFill>
                <a:latin typeface="Arial"/>
                <a:ea typeface="Arial"/>
                <a:cs typeface="Arial"/>
                <a:sym typeface="Arial"/>
              </a:rPr>
              <a:t>Revenue Contribution %</a:t>
            </a:r>
            <a:endParaRPr sz="2400">
              <a:solidFill>
                <a:schemeClr val="lt1"/>
              </a:solidFill>
              <a:latin typeface="Arial"/>
              <a:ea typeface="Arial"/>
              <a:cs typeface="Arial"/>
              <a:sym typeface="Arial"/>
            </a:endParaRPr>
          </a:p>
        </p:txBody>
      </p:sp>
      <p:sp>
        <p:nvSpPr>
          <p:cNvPr id="370" name="Google Shape;370;p33"/>
          <p:cNvSpPr txBox="1"/>
          <p:nvPr/>
        </p:nvSpPr>
        <p:spPr>
          <a:xfrm>
            <a:off x="6675278" y="1929236"/>
            <a:ext cx="5306251"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lt1"/>
                </a:solidFill>
                <a:latin typeface="Arial"/>
                <a:ea typeface="Arial"/>
                <a:cs typeface="Arial"/>
                <a:sym typeface="Arial"/>
              </a:rPr>
              <a:t>Revenue Contribution% by Item Type</a:t>
            </a:r>
            <a:endParaRPr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p:nvPr/>
        </p:nvSpPr>
        <p:spPr>
          <a:xfrm>
            <a:off x="0" y="359434"/>
            <a:ext cx="1592580" cy="746076"/>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76" name="Google Shape;376;p34"/>
          <p:cNvSpPr txBox="1"/>
          <p:nvPr/>
        </p:nvSpPr>
        <p:spPr>
          <a:xfrm>
            <a:off x="399415" y="2641995"/>
            <a:ext cx="5691378" cy="1859483"/>
          </a:xfrm>
          <a:prstGeom prst="rect">
            <a:avLst/>
          </a:prstGeom>
          <a:noFill/>
          <a:ln>
            <a:noFill/>
          </a:ln>
        </p:spPr>
        <p:txBody>
          <a:bodyPr anchorCtr="0" anchor="t" bIns="0" lIns="0" spcFirstLastPara="1" rIns="0" wrap="square" tIns="12700">
            <a:spAutoFit/>
          </a:bodyPr>
          <a:lstStyle/>
          <a:p>
            <a:pPr indent="0" lvl="0" marL="2540"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2400">
                <a:solidFill>
                  <a:schemeClr val="lt1"/>
                </a:solidFill>
                <a:latin typeface="Arial"/>
                <a:ea typeface="Arial"/>
                <a:cs typeface="Arial"/>
                <a:sym typeface="Arial"/>
              </a:rPr>
              <a:t>According  to  the  visual  we  can see that the </a:t>
            </a:r>
            <a:r>
              <a:rPr b="1" lang="en-US" sz="2400">
                <a:solidFill>
                  <a:srgbClr val="30B4E6"/>
                </a:solidFill>
                <a:latin typeface="Arial"/>
                <a:ea typeface="Arial"/>
                <a:cs typeface="Arial"/>
                <a:sym typeface="Arial"/>
              </a:rPr>
              <a:t>Office Supplies </a:t>
            </a:r>
            <a:r>
              <a:rPr lang="en-US" sz="2400">
                <a:solidFill>
                  <a:schemeClr val="lt1"/>
                </a:solidFill>
                <a:latin typeface="Arial"/>
                <a:ea typeface="Arial"/>
                <a:cs typeface="Arial"/>
                <a:sym typeface="Arial"/>
              </a:rPr>
              <a:t>has the   </a:t>
            </a:r>
            <a:r>
              <a:rPr b="1" lang="en-US" sz="2400">
                <a:solidFill>
                  <a:srgbClr val="00AFEF"/>
                </a:solidFill>
                <a:latin typeface="Arial"/>
                <a:ea typeface="Arial"/>
                <a:cs typeface="Arial"/>
                <a:sym typeface="Arial"/>
              </a:rPr>
              <a:t>Highest  </a:t>
            </a:r>
            <a:r>
              <a:rPr lang="en-US" sz="2400">
                <a:solidFill>
                  <a:schemeClr val="lt1"/>
                </a:solidFill>
                <a:latin typeface="Arial"/>
                <a:ea typeface="Arial"/>
                <a:cs typeface="Arial"/>
                <a:sym typeface="Arial"/>
              </a:rPr>
              <a:t>Total   Cost   and </a:t>
            </a:r>
            <a:r>
              <a:rPr b="1" lang="en-US" sz="2400">
                <a:solidFill>
                  <a:srgbClr val="30B4E6"/>
                </a:solidFill>
                <a:latin typeface="Arial"/>
                <a:ea typeface="Arial"/>
                <a:cs typeface="Arial"/>
                <a:sym typeface="Arial"/>
              </a:rPr>
              <a:t>Cosmetics </a:t>
            </a:r>
            <a:r>
              <a:rPr lang="en-US" sz="2400">
                <a:solidFill>
                  <a:schemeClr val="lt1"/>
                </a:solidFill>
                <a:latin typeface="Arial"/>
                <a:ea typeface="Arial"/>
                <a:cs typeface="Arial"/>
                <a:sym typeface="Arial"/>
              </a:rPr>
              <a:t>has the </a:t>
            </a:r>
            <a:r>
              <a:rPr b="1" lang="en-US" sz="2400">
                <a:solidFill>
                  <a:srgbClr val="00AFEF"/>
                </a:solidFill>
                <a:latin typeface="Arial"/>
                <a:ea typeface="Arial"/>
                <a:cs typeface="Arial"/>
                <a:sym typeface="Arial"/>
              </a:rPr>
              <a:t>Highest </a:t>
            </a:r>
            <a:r>
              <a:rPr lang="en-US" sz="2400">
                <a:solidFill>
                  <a:schemeClr val="lt1"/>
                </a:solidFill>
                <a:latin typeface="Arial"/>
                <a:ea typeface="Arial"/>
                <a:cs typeface="Arial"/>
                <a:sym typeface="Arial"/>
              </a:rPr>
              <a:t>Total Revenue</a:t>
            </a:r>
            <a:endParaRPr sz="2400">
              <a:solidFill>
                <a:schemeClr val="lt1"/>
              </a:solidFill>
              <a:latin typeface="Arial"/>
              <a:ea typeface="Arial"/>
              <a:cs typeface="Arial"/>
              <a:sym typeface="Arial"/>
            </a:endParaRPr>
          </a:p>
        </p:txBody>
      </p:sp>
      <p:sp>
        <p:nvSpPr>
          <p:cNvPr id="377" name="Google Shape;377;p34"/>
          <p:cNvSpPr txBox="1"/>
          <p:nvPr/>
        </p:nvSpPr>
        <p:spPr>
          <a:xfrm>
            <a:off x="7783845" y="1578125"/>
            <a:ext cx="3505200" cy="659155"/>
          </a:xfrm>
          <a:prstGeom prst="rect">
            <a:avLst/>
          </a:prstGeom>
          <a:noFill/>
          <a:ln>
            <a:noFill/>
          </a:ln>
        </p:spPr>
        <p:txBody>
          <a:bodyPr anchorCtr="0" anchor="t" bIns="0" lIns="0" spcFirstLastPara="1" rIns="0" wrap="square" tIns="12700">
            <a:spAutoFit/>
          </a:bodyPr>
          <a:lstStyle/>
          <a:p>
            <a:pPr indent="-3175" lvl="0" marL="141605" marR="133985" rtl="0" algn="ctr">
              <a:lnSpc>
                <a:spcPct val="100000"/>
              </a:lnSpc>
              <a:spcBef>
                <a:spcPts val="0"/>
              </a:spcBef>
              <a:spcAft>
                <a:spcPts val="0"/>
              </a:spcAft>
              <a:buNone/>
            </a:pPr>
            <a:r>
              <a:rPr b="1" lang="en-US" sz="2400">
                <a:solidFill>
                  <a:srgbClr val="EFA12D"/>
                </a:solidFill>
                <a:latin typeface="Arial"/>
                <a:ea typeface="Arial"/>
                <a:cs typeface="Arial"/>
                <a:sym typeface="Arial"/>
              </a:rPr>
              <a:t>OFFICE SUPPLIES</a:t>
            </a:r>
            <a:endParaRPr sz="2400">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1" lang="en-US" sz="1200">
                <a:solidFill>
                  <a:srgbClr val="001F5F"/>
                </a:solidFill>
                <a:latin typeface="Arial"/>
                <a:ea typeface="Arial"/>
                <a:cs typeface="Arial"/>
                <a:sym typeface="Arial"/>
              </a:rPr>
              <a:t>TOTAL COST- </a:t>
            </a:r>
            <a:r>
              <a:rPr b="1" lang="en-US" sz="1800">
                <a:solidFill>
                  <a:srgbClr val="001F5F"/>
                </a:solidFill>
                <a:latin typeface="Arial"/>
                <a:ea typeface="Arial"/>
                <a:cs typeface="Arial"/>
                <a:sym typeface="Arial"/>
              </a:rPr>
              <a:t>24.66M</a:t>
            </a:r>
            <a:endParaRPr sz="1800">
              <a:solidFill>
                <a:schemeClr val="lt1"/>
              </a:solidFill>
              <a:latin typeface="Arial"/>
              <a:ea typeface="Arial"/>
              <a:cs typeface="Arial"/>
              <a:sym typeface="Arial"/>
            </a:endParaRPr>
          </a:p>
        </p:txBody>
      </p:sp>
      <p:sp>
        <p:nvSpPr>
          <p:cNvPr id="378" name="Google Shape;378;p34"/>
          <p:cNvSpPr txBox="1"/>
          <p:nvPr/>
        </p:nvSpPr>
        <p:spPr>
          <a:xfrm>
            <a:off x="6808089" y="5919927"/>
            <a:ext cx="1997075" cy="66611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2400">
                <a:solidFill>
                  <a:srgbClr val="EFA12D"/>
                </a:solidFill>
                <a:latin typeface="Arial"/>
                <a:ea typeface="Arial"/>
                <a:cs typeface="Arial"/>
                <a:sym typeface="Arial"/>
              </a:rPr>
              <a:t>COSMETICS</a:t>
            </a:r>
            <a:endParaRPr sz="2400">
              <a:solidFill>
                <a:schemeClr val="lt1"/>
              </a:solidFill>
              <a:latin typeface="Arial"/>
              <a:ea typeface="Arial"/>
              <a:cs typeface="Arial"/>
              <a:sym typeface="Arial"/>
            </a:endParaRPr>
          </a:p>
          <a:p>
            <a:pPr indent="0" lvl="0" marL="0" marR="0" rtl="0" algn="ctr">
              <a:lnSpc>
                <a:spcPct val="100000"/>
              </a:lnSpc>
              <a:spcBef>
                <a:spcPts val="5"/>
              </a:spcBef>
              <a:spcAft>
                <a:spcPts val="0"/>
              </a:spcAft>
              <a:buNone/>
            </a:pPr>
            <a:r>
              <a:rPr b="1" lang="en-US" sz="1200">
                <a:solidFill>
                  <a:srgbClr val="001F5F"/>
                </a:solidFill>
                <a:latin typeface="Arial"/>
                <a:ea typeface="Arial"/>
                <a:cs typeface="Arial"/>
                <a:sym typeface="Arial"/>
              </a:rPr>
              <a:t>TOTAL REVENUE- </a:t>
            </a:r>
            <a:r>
              <a:rPr b="1" lang="en-US" sz="1800">
                <a:solidFill>
                  <a:srgbClr val="001F5F"/>
                </a:solidFill>
                <a:latin typeface="Arial"/>
                <a:ea typeface="Arial"/>
                <a:cs typeface="Arial"/>
                <a:sym typeface="Arial"/>
              </a:rPr>
              <a:t>30.59M</a:t>
            </a:r>
            <a:endParaRPr sz="1800">
              <a:solidFill>
                <a:schemeClr val="lt1"/>
              </a:solidFill>
              <a:latin typeface="Arial"/>
              <a:ea typeface="Arial"/>
              <a:cs typeface="Arial"/>
              <a:sym typeface="Arial"/>
            </a:endParaRPr>
          </a:p>
        </p:txBody>
      </p:sp>
      <p:sp>
        <p:nvSpPr>
          <p:cNvPr id="379" name="Google Shape;379;p34"/>
          <p:cNvSpPr txBox="1"/>
          <p:nvPr>
            <p:ph type="title"/>
          </p:nvPr>
        </p:nvSpPr>
        <p:spPr>
          <a:xfrm>
            <a:off x="2494506" y="156032"/>
            <a:ext cx="8627166" cy="1152880"/>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4450">
            <a:spAutoFit/>
          </a:bodyPr>
          <a:lstStyle/>
          <a:p>
            <a:pPr indent="0" lvl="0" marL="417830" rtl="0" algn="l">
              <a:lnSpc>
                <a:spcPct val="100000"/>
              </a:lnSpc>
              <a:spcBef>
                <a:spcPts val="0"/>
              </a:spcBef>
              <a:spcAft>
                <a:spcPts val="0"/>
              </a:spcAft>
              <a:buClr>
                <a:schemeClr val="lt1"/>
              </a:buClr>
              <a:buSzPts val="3600"/>
              <a:buFont typeface="Century Gothic"/>
              <a:buNone/>
            </a:pPr>
            <a:r>
              <a:rPr b="0" lang="en-US"/>
              <a:t>TOTAL COST AND TOTAL REVENUE BY ITEM TYPE</a:t>
            </a:r>
            <a:endParaRPr/>
          </a:p>
        </p:txBody>
      </p:sp>
      <p:grpSp>
        <p:nvGrpSpPr>
          <p:cNvPr id="380" name="Google Shape;380;p34"/>
          <p:cNvGrpSpPr/>
          <p:nvPr/>
        </p:nvGrpSpPr>
        <p:grpSpPr>
          <a:xfrm>
            <a:off x="6324600" y="2286000"/>
            <a:ext cx="5562600" cy="4191000"/>
            <a:chOff x="12482570" y="825153"/>
            <a:chExt cx="13325744" cy="5017033"/>
          </a:xfrm>
        </p:grpSpPr>
        <p:pic>
          <p:nvPicPr>
            <p:cNvPr id="381" name="Google Shape;381;p34"/>
            <p:cNvPicPr preferRelativeResize="0"/>
            <p:nvPr/>
          </p:nvPicPr>
          <p:blipFill rotWithShape="1">
            <a:blip r:embed="rId3">
              <a:alphaModFix/>
            </a:blip>
            <a:srcRect b="0" l="0" r="0" t="0"/>
            <a:stretch/>
          </p:blipFill>
          <p:spPr>
            <a:xfrm>
              <a:off x="12482570" y="1251313"/>
              <a:ext cx="13325744" cy="3865679"/>
            </a:xfrm>
            <a:prstGeom prst="rect">
              <a:avLst/>
            </a:prstGeom>
            <a:noFill/>
            <a:ln>
              <a:noFill/>
            </a:ln>
          </p:spPr>
        </p:pic>
        <p:sp>
          <p:nvSpPr>
            <p:cNvPr id="382" name="Google Shape;382;p34"/>
            <p:cNvSpPr/>
            <p:nvPr/>
          </p:nvSpPr>
          <p:spPr>
            <a:xfrm>
              <a:off x="19054170" y="825153"/>
              <a:ext cx="4015978" cy="5017033"/>
            </a:xfrm>
            <a:custGeom>
              <a:rect b="b" l="l" r="r" t="t"/>
              <a:pathLst>
                <a:path extrusionOk="0" h="4722495" w="1509395">
                  <a:moveTo>
                    <a:pt x="1132205" y="1062355"/>
                  </a:moveTo>
                  <a:lnTo>
                    <a:pt x="1128649" y="1058799"/>
                  </a:lnTo>
                  <a:lnTo>
                    <a:pt x="1119886" y="1058799"/>
                  </a:lnTo>
                  <a:lnTo>
                    <a:pt x="1116330" y="1062355"/>
                  </a:lnTo>
                  <a:lnTo>
                    <a:pt x="1116330" y="4676165"/>
                  </a:lnTo>
                  <a:lnTo>
                    <a:pt x="76200" y="4676165"/>
                  </a:lnTo>
                  <a:lnTo>
                    <a:pt x="76200" y="4646003"/>
                  </a:lnTo>
                  <a:lnTo>
                    <a:pt x="0" y="4684103"/>
                  </a:lnTo>
                  <a:lnTo>
                    <a:pt x="76200" y="4722203"/>
                  </a:lnTo>
                  <a:lnTo>
                    <a:pt x="76200" y="4692040"/>
                  </a:lnTo>
                  <a:lnTo>
                    <a:pt x="1128649" y="4692040"/>
                  </a:lnTo>
                  <a:lnTo>
                    <a:pt x="1132205" y="4688484"/>
                  </a:lnTo>
                  <a:lnTo>
                    <a:pt x="1132205" y="4684103"/>
                  </a:lnTo>
                  <a:lnTo>
                    <a:pt x="1132205" y="4676165"/>
                  </a:lnTo>
                  <a:lnTo>
                    <a:pt x="1132205" y="1062355"/>
                  </a:lnTo>
                  <a:close/>
                </a:path>
                <a:path extrusionOk="0" h="4722495" w="1509395">
                  <a:moveTo>
                    <a:pt x="1509014" y="603250"/>
                  </a:moveTo>
                  <a:lnTo>
                    <a:pt x="1505458" y="599694"/>
                  </a:lnTo>
                  <a:lnTo>
                    <a:pt x="490982" y="599694"/>
                  </a:lnTo>
                  <a:lnTo>
                    <a:pt x="490982" y="76200"/>
                  </a:lnTo>
                  <a:lnTo>
                    <a:pt x="521208" y="76200"/>
                  </a:lnTo>
                  <a:lnTo>
                    <a:pt x="510857" y="55499"/>
                  </a:lnTo>
                  <a:lnTo>
                    <a:pt x="483108" y="0"/>
                  </a:lnTo>
                  <a:lnTo>
                    <a:pt x="445008" y="76200"/>
                  </a:lnTo>
                  <a:lnTo>
                    <a:pt x="475107" y="76200"/>
                  </a:lnTo>
                  <a:lnTo>
                    <a:pt x="475107" y="612013"/>
                  </a:lnTo>
                  <a:lnTo>
                    <a:pt x="478663" y="615569"/>
                  </a:lnTo>
                  <a:lnTo>
                    <a:pt x="1493139" y="615569"/>
                  </a:lnTo>
                  <a:lnTo>
                    <a:pt x="1493139" y="1219708"/>
                  </a:lnTo>
                  <a:lnTo>
                    <a:pt x="1496695" y="1223264"/>
                  </a:lnTo>
                  <a:lnTo>
                    <a:pt x="1505458" y="1223264"/>
                  </a:lnTo>
                  <a:lnTo>
                    <a:pt x="1509014" y="1219708"/>
                  </a:lnTo>
                  <a:lnTo>
                    <a:pt x="1509014" y="615569"/>
                  </a:lnTo>
                  <a:lnTo>
                    <a:pt x="1509014" y="6032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p:nvPr/>
        </p:nvSpPr>
        <p:spPr>
          <a:xfrm>
            <a:off x="0" y="525018"/>
            <a:ext cx="1367790" cy="613156"/>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8" name="Google Shape;388;p35"/>
          <p:cNvSpPr txBox="1"/>
          <p:nvPr>
            <p:ph type="title"/>
          </p:nvPr>
        </p:nvSpPr>
        <p:spPr>
          <a:xfrm>
            <a:off x="1367790" y="255156"/>
            <a:ext cx="9452610" cy="1152880"/>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4450">
            <a:spAutoFit/>
          </a:bodyPr>
          <a:lstStyle/>
          <a:p>
            <a:pPr indent="0" lvl="0" marL="341630" rtl="0" algn="l">
              <a:lnSpc>
                <a:spcPct val="100000"/>
              </a:lnSpc>
              <a:spcBef>
                <a:spcPts val="0"/>
              </a:spcBef>
              <a:spcAft>
                <a:spcPts val="0"/>
              </a:spcAft>
              <a:buClr>
                <a:schemeClr val="lt1"/>
              </a:buClr>
              <a:buSzPts val="3600"/>
              <a:buFont typeface="Century Gothic"/>
              <a:buNone/>
            </a:pPr>
            <a:r>
              <a:rPr b="0" lang="en-US"/>
              <a:t>THIS YEAR AND LAST YEAR REVENUE WITH PROFIT%</a:t>
            </a:r>
            <a:r>
              <a:rPr lang="en-US"/>
              <a:t> </a:t>
            </a:r>
            <a:r>
              <a:rPr b="0" lang="en-US"/>
              <a:t>BY YEAR</a:t>
            </a:r>
            <a:endParaRPr/>
          </a:p>
        </p:txBody>
      </p:sp>
      <p:sp>
        <p:nvSpPr>
          <p:cNvPr id="389" name="Google Shape;389;p35"/>
          <p:cNvSpPr txBox="1"/>
          <p:nvPr/>
        </p:nvSpPr>
        <p:spPr>
          <a:xfrm>
            <a:off x="905662" y="2496692"/>
            <a:ext cx="4617085" cy="756920"/>
          </a:xfrm>
          <a:prstGeom prst="rect">
            <a:avLst/>
          </a:prstGeom>
          <a:noFill/>
          <a:ln>
            <a:noFill/>
          </a:ln>
        </p:spPr>
        <p:txBody>
          <a:bodyPr anchorCtr="0" anchor="t" bIns="0" lIns="0" spcFirstLastPara="1" rIns="0" wrap="square" tIns="12700">
            <a:spAutoFit/>
          </a:bodyPr>
          <a:lstStyle/>
          <a:p>
            <a:pPr indent="0" lvl="0" marL="3810"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lang="en-US" sz="2400">
                <a:solidFill>
                  <a:schemeClr val="lt1"/>
                </a:solidFill>
                <a:latin typeface="Arial"/>
                <a:ea typeface="Arial"/>
                <a:cs typeface="Arial"/>
                <a:sym typeface="Arial"/>
              </a:rPr>
              <a:t>According	to	the	visual	we	can</a:t>
            </a:r>
            <a:endParaRPr sz="2400">
              <a:solidFill>
                <a:schemeClr val="lt1"/>
              </a:solidFill>
              <a:latin typeface="Arial"/>
              <a:ea typeface="Arial"/>
              <a:cs typeface="Arial"/>
              <a:sym typeface="Arial"/>
            </a:endParaRPr>
          </a:p>
        </p:txBody>
      </p:sp>
      <p:sp>
        <p:nvSpPr>
          <p:cNvPr id="390" name="Google Shape;390;p35"/>
          <p:cNvSpPr txBox="1"/>
          <p:nvPr/>
        </p:nvSpPr>
        <p:spPr>
          <a:xfrm>
            <a:off x="905662" y="3227908"/>
            <a:ext cx="4618990" cy="7581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lt1"/>
                </a:solidFill>
                <a:latin typeface="Arial"/>
                <a:ea typeface="Arial"/>
                <a:cs typeface="Arial"/>
                <a:sym typeface="Arial"/>
              </a:rPr>
              <a:t>see	that	2012	has	the	highest</a:t>
            </a:r>
            <a:endParaRPr sz="2400">
              <a:solidFill>
                <a:schemeClr val="lt1"/>
              </a:solidFill>
              <a:latin typeface="Arial"/>
              <a:ea typeface="Arial"/>
              <a:cs typeface="Arial"/>
              <a:sym typeface="Arial"/>
            </a:endParaRPr>
          </a:p>
          <a:p>
            <a:pPr indent="0" lvl="0" marL="12700" marR="0" rtl="0" algn="l">
              <a:lnSpc>
                <a:spcPct val="100000"/>
              </a:lnSpc>
              <a:spcBef>
                <a:spcPts val="5"/>
              </a:spcBef>
              <a:spcAft>
                <a:spcPts val="0"/>
              </a:spcAft>
              <a:buNone/>
            </a:pPr>
            <a:r>
              <a:rPr b="1" lang="en-US" sz="2400">
                <a:solidFill>
                  <a:srgbClr val="00AFEF"/>
                </a:solidFill>
                <a:latin typeface="Arial"/>
                <a:ea typeface="Arial"/>
                <a:cs typeface="Arial"/>
                <a:sym typeface="Arial"/>
              </a:rPr>
              <a:t>Total</a:t>
            </a:r>
            <a:endParaRPr sz="2400">
              <a:solidFill>
                <a:schemeClr val="lt1"/>
              </a:solidFill>
              <a:latin typeface="Arial"/>
              <a:ea typeface="Arial"/>
              <a:cs typeface="Arial"/>
              <a:sym typeface="Arial"/>
            </a:endParaRPr>
          </a:p>
        </p:txBody>
      </p:sp>
      <p:sp>
        <p:nvSpPr>
          <p:cNvPr id="391" name="Google Shape;391;p35"/>
          <p:cNvSpPr txBox="1"/>
          <p:nvPr/>
        </p:nvSpPr>
        <p:spPr>
          <a:xfrm>
            <a:off x="905662" y="3960114"/>
            <a:ext cx="7835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lt1"/>
                </a:solidFill>
                <a:latin typeface="Arial"/>
                <a:ea typeface="Arial"/>
                <a:cs typeface="Arial"/>
                <a:sym typeface="Arial"/>
              </a:rPr>
              <a:t>Profit</a:t>
            </a:r>
            <a:endParaRPr sz="2400">
              <a:solidFill>
                <a:schemeClr val="lt1"/>
              </a:solidFill>
              <a:latin typeface="Arial"/>
              <a:ea typeface="Arial"/>
              <a:cs typeface="Arial"/>
              <a:sym typeface="Arial"/>
            </a:endParaRPr>
          </a:p>
        </p:txBody>
      </p:sp>
      <p:sp>
        <p:nvSpPr>
          <p:cNvPr id="392" name="Google Shape;392;p35"/>
          <p:cNvSpPr txBox="1"/>
          <p:nvPr/>
        </p:nvSpPr>
        <p:spPr>
          <a:xfrm>
            <a:off x="1852041" y="3594354"/>
            <a:ext cx="1309370"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AFEF"/>
                </a:solidFill>
                <a:latin typeface="Arial"/>
                <a:ea typeface="Arial"/>
                <a:cs typeface="Arial"/>
                <a:sym typeface="Arial"/>
              </a:rPr>
              <a:t>Revenue</a:t>
            </a:r>
            <a:endParaRPr sz="2400">
              <a:solidFill>
                <a:schemeClr val="lt1"/>
              </a:solidFill>
              <a:latin typeface="Arial"/>
              <a:ea typeface="Arial"/>
              <a:cs typeface="Arial"/>
              <a:sym typeface="Arial"/>
            </a:endParaRPr>
          </a:p>
          <a:p>
            <a:pPr indent="0" lvl="0" marL="109854" marR="0" rtl="0" algn="l">
              <a:lnSpc>
                <a:spcPct val="100000"/>
              </a:lnSpc>
              <a:spcBef>
                <a:spcPts val="0"/>
              </a:spcBef>
              <a:spcAft>
                <a:spcPts val="0"/>
              </a:spcAft>
              <a:buNone/>
            </a:pPr>
            <a:r>
              <a:rPr lang="en-US" sz="2400">
                <a:solidFill>
                  <a:schemeClr val="lt1"/>
                </a:solidFill>
                <a:latin typeface="Arial"/>
                <a:ea typeface="Arial"/>
                <a:cs typeface="Arial"/>
                <a:sym typeface="Arial"/>
              </a:rPr>
              <a:t>whereas</a:t>
            </a:r>
            <a:endParaRPr sz="2400">
              <a:solidFill>
                <a:schemeClr val="lt1"/>
              </a:solidFill>
              <a:latin typeface="Arial"/>
              <a:ea typeface="Arial"/>
              <a:cs typeface="Arial"/>
              <a:sym typeface="Arial"/>
            </a:endParaRPr>
          </a:p>
        </p:txBody>
      </p:sp>
      <p:sp>
        <p:nvSpPr>
          <p:cNvPr id="393" name="Google Shape;393;p35"/>
          <p:cNvSpPr txBox="1"/>
          <p:nvPr/>
        </p:nvSpPr>
        <p:spPr>
          <a:xfrm>
            <a:off x="3316985" y="3594354"/>
            <a:ext cx="221043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lt1"/>
                </a:solidFill>
                <a:latin typeface="Arial"/>
                <a:ea typeface="Arial"/>
                <a:cs typeface="Arial"/>
                <a:sym typeface="Arial"/>
              </a:rPr>
              <a:t>with</a:t>
            </a:r>
            <a:r>
              <a:rPr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28.9%	</a:t>
            </a:r>
            <a:r>
              <a:rPr lang="en-US" sz="2400">
                <a:solidFill>
                  <a:schemeClr val="lt1"/>
                </a:solidFill>
                <a:latin typeface="Arial"/>
                <a:ea typeface="Arial"/>
                <a:cs typeface="Arial"/>
                <a:sym typeface="Arial"/>
              </a:rPr>
              <a:t>of</a:t>
            </a:r>
            <a:endParaRPr sz="2400">
              <a:solidFill>
                <a:schemeClr val="lt1"/>
              </a:solidFill>
              <a:latin typeface="Arial"/>
              <a:ea typeface="Arial"/>
              <a:cs typeface="Arial"/>
              <a:sym typeface="Arial"/>
            </a:endParaRPr>
          </a:p>
          <a:p>
            <a:pPr indent="0" lvl="0" marL="116204" marR="0" rtl="0" algn="l">
              <a:lnSpc>
                <a:spcPct val="100000"/>
              </a:lnSpc>
              <a:spcBef>
                <a:spcPts val="0"/>
              </a:spcBef>
              <a:spcAft>
                <a:spcPts val="0"/>
              </a:spcAft>
              <a:buNone/>
            </a:pPr>
            <a:r>
              <a:rPr lang="en-US" sz="2400">
                <a:solidFill>
                  <a:schemeClr val="lt1"/>
                </a:solidFill>
                <a:latin typeface="Arial"/>
                <a:ea typeface="Arial"/>
                <a:cs typeface="Arial"/>
                <a:sym typeface="Arial"/>
              </a:rPr>
              <a:t>2016	has	the</a:t>
            </a:r>
            <a:endParaRPr sz="2400">
              <a:solidFill>
                <a:schemeClr val="lt1"/>
              </a:solidFill>
              <a:latin typeface="Arial"/>
              <a:ea typeface="Arial"/>
              <a:cs typeface="Arial"/>
              <a:sym typeface="Arial"/>
            </a:endParaRPr>
          </a:p>
        </p:txBody>
      </p:sp>
      <p:sp>
        <p:nvSpPr>
          <p:cNvPr id="394" name="Google Shape;394;p35"/>
          <p:cNvSpPr txBox="1"/>
          <p:nvPr/>
        </p:nvSpPr>
        <p:spPr>
          <a:xfrm>
            <a:off x="905662" y="4325873"/>
            <a:ext cx="4617085"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lt1"/>
                </a:solidFill>
                <a:latin typeface="Arial"/>
                <a:ea typeface="Arial"/>
                <a:cs typeface="Arial"/>
                <a:sym typeface="Arial"/>
              </a:rPr>
              <a:t>highest Profit% which is </a:t>
            </a:r>
            <a:r>
              <a:rPr b="1" lang="en-US" sz="2400">
                <a:solidFill>
                  <a:srgbClr val="00AFEF"/>
                </a:solidFill>
                <a:latin typeface="Arial"/>
                <a:ea typeface="Arial"/>
                <a:cs typeface="Arial"/>
                <a:sym typeface="Arial"/>
              </a:rPr>
              <a:t>39.6%.</a:t>
            </a:r>
            <a:endParaRPr sz="2400">
              <a:solidFill>
                <a:schemeClr val="lt1"/>
              </a:solidFill>
              <a:latin typeface="Arial"/>
              <a:ea typeface="Arial"/>
              <a:cs typeface="Arial"/>
              <a:sym typeface="Arial"/>
            </a:endParaRPr>
          </a:p>
        </p:txBody>
      </p:sp>
      <p:pic>
        <p:nvPicPr>
          <p:cNvPr id="395" name="Google Shape;395;p35"/>
          <p:cNvPicPr preferRelativeResize="0"/>
          <p:nvPr/>
        </p:nvPicPr>
        <p:blipFill rotWithShape="1">
          <a:blip r:embed="rId3">
            <a:alphaModFix/>
          </a:blip>
          <a:srcRect b="0" l="0" r="0" t="0"/>
          <a:stretch/>
        </p:blipFill>
        <p:spPr>
          <a:xfrm>
            <a:off x="5678321" y="2480980"/>
            <a:ext cx="6208879" cy="33102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6"/>
          <p:cNvSpPr/>
          <p:nvPr/>
        </p:nvSpPr>
        <p:spPr>
          <a:xfrm>
            <a:off x="0" y="481393"/>
            <a:ext cx="1592580" cy="613156"/>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1" name="Google Shape;401;p36"/>
          <p:cNvSpPr txBox="1"/>
          <p:nvPr/>
        </p:nvSpPr>
        <p:spPr>
          <a:xfrm>
            <a:off x="381000" y="2209800"/>
            <a:ext cx="11049000" cy="3336811"/>
          </a:xfrm>
          <a:prstGeom prst="rect">
            <a:avLst/>
          </a:prstGeom>
          <a:noFill/>
          <a:ln>
            <a:noFill/>
          </a:ln>
        </p:spPr>
        <p:txBody>
          <a:bodyPr anchorCtr="0" anchor="t" bIns="0" lIns="0" spcFirstLastPara="1" rIns="0" wrap="square" tIns="12700">
            <a:spAutoFit/>
          </a:bodyPr>
          <a:lstStyle/>
          <a:p>
            <a:pPr indent="0" lvl="0" marL="0" marR="0" rtl="0" algn="just">
              <a:lnSpc>
                <a:spcPct val="100000"/>
              </a:lnSpc>
              <a:spcBef>
                <a:spcPts val="0"/>
              </a:spcBef>
              <a:spcAft>
                <a:spcPts val="0"/>
              </a:spcAft>
              <a:buNone/>
            </a:pPr>
            <a:r>
              <a:t/>
            </a:r>
            <a:endParaRPr sz="2400">
              <a:solidFill>
                <a:schemeClr val="lt1"/>
              </a:solidFill>
              <a:latin typeface="Arial"/>
              <a:ea typeface="Arial"/>
              <a:cs typeface="Arial"/>
              <a:sym typeface="Arial"/>
            </a:endParaRPr>
          </a:p>
          <a:p>
            <a:pPr indent="0" lvl="0" marL="1348740" marR="0" rtl="0" algn="just">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299075" rtl="0" algn="just">
              <a:lnSpc>
                <a:spcPct val="100000"/>
              </a:lnSpc>
              <a:spcBef>
                <a:spcPts val="0"/>
              </a:spcBef>
              <a:spcAft>
                <a:spcPts val="0"/>
              </a:spcAft>
              <a:buNone/>
            </a:pPr>
            <a:r>
              <a:rPr lang="en-US" sz="2400">
                <a:solidFill>
                  <a:schemeClr val="lt1"/>
                </a:solidFill>
                <a:latin typeface="Arial"/>
                <a:ea typeface="Arial"/>
                <a:cs typeface="Arial"/>
                <a:sym typeface="Arial"/>
              </a:rPr>
              <a:t>According  to  the  visual  we  can see  that  2012  has  the  highest </a:t>
            </a:r>
            <a:r>
              <a:rPr b="1" lang="en-US" sz="2400">
                <a:solidFill>
                  <a:srgbClr val="00AFEF"/>
                </a:solidFill>
                <a:latin typeface="Arial"/>
                <a:ea typeface="Arial"/>
                <a:cs typeface="Arial"/>
                <a:sym typeface="Arial"/>
              </a:rPr>
              <a:t>Total Revenue </a:t>
            </a:r>
            <a:r>
              <a:rPr b="1" lang="en-US" sz="2400">
                <a:solidFill>
                  <a:schemeClr val="lt1"/>
                </a:solidFill>
                <a:latin typeface="Arial"/>
                <a:ea typeface="Arial"/>
                <a:cs typeface="Arial"/>
                <a:sym typeface="Arial"/>
              </a:rPr>
              <a:t>of</a:t>
            </a:r>
            <a:r>
              <a:rPr b="1"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31.90M </a:t>
            </a:r>
            <a:r>
              <a:rPr lang="en-US" sz="2400">
                <a:solidFill>
                  <a:schemeClr val="lt1"/>
                </a:solidFill>
                <a:latin typeface="Arial"/>
                <a:ea typeface="Arial"/>
                <a:cs typeface="Arial"/>
                <a:sym typeface="Arial"/>
              </a:rPr>
              <a:t>and 2011 has the Lowest </a:t>
            </a:r>
            <a:r>
              <a:rPr b="1" lang="en-US" sz="2400">
                <a:solidFill>
                  <a:srgbClr val="00AFEF"/>
                </a:solidFill>
                <a:latin typeface="Arial"/>
                <a:ea typeface="Arial"/>
                <a:cs typeface="Arial"/>
                <a:sym typeface="Arial"/>
              </a:rPr>
              <a:t>Total Revenue </a:t>
            </a:r>
            <a:r>
              <a:rPr lang="en-US" sz="2400">
                <a:solidFill>
                  <a:schemeClr val="lt1"/>
                </a:solidFill>
                <a:latin typeface="Arial"/>
                <a:ea typeface="Arial"/>
                <a:cs typeface="Arial"/>
                <a:sym typeface="Arial"/>
              </a:rPr>
              <a:t>of</a:t>
            </a:r>
            <a:r>
              <a:rPr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11.13M</a:t>
            </a:r>
            <a:r>
              <a:rPr lang="en-US" sz="2400">
                <a:solidFill>
                  <a:srgbClr val="488392"/>
                </a:solidFill>
                <a:latin typeface="Arial"/>
                <a:ea typeface="Arial"/>
                <a:cs typeface="Arial"/>
                <a:sym typeface="Arial"/>
              </a:rPr>
              <a:t>.</a:t>
            </a:r>
            <a:r>
              <a:rPr lang="en-US" sz="2400">
                <a:solidFill>
                  <a:schemeClr val="lt1"/>
                </a:solidFill>
                <a:latin typeface="Arial"/>
                <a:ea typeface="Arial"/>
                <a:cs typeface="Arial"/>
                <a:sym typeface="Arial"/>
              </a:rPr>
              <a:t> </a:t>
            </a:r>
            <a:r>
              <a:rPr lang="en-US" sz="2400">
                <a:solidFill>
                  <a:srgbClr val="00AFEF"/>
                </a:solidFill>
                <a:latin typeface="Arial"/>
                <a:ea typeface="Arial"/>
                <a:cs typeface="Arial"/>
                <a:sym typeface="Arial"/>
              </a:rPr>
              <a:t>2012 </a:t>
            </a:r>
            <a:r>
              <a:rPr lang="en-US" sz="2400">
                <a:solidFill>
                  <a:schemeClr val="lt1"/>
                </a:solidFill>
                <a:latin typeface="Arial"/>
                <a:ea typeface="Arial"/>
                <a:cs typeface="Arial"/>
                <a:sym typeface="Arial"/>
              </a:rPr>
              <a:t>has the highest </a:t>
            </a:r>
            <a:r>
              <a:rPr b="1" lang="en-US" sz="2400">
                <a:solidFill>
                  <a:srgbClr val="00AFEF"/>
                </a:solidFill>
                <a:latin typeface="Arial"/>
                <a:ea typeface="Arial"/>
                <a:cs typeface="Arial"/>
                <a:sym typeface="Arial"/>
              </a:rPr>
              <a:t>Total Cost </a:t>
            </a:r>
            <a:r>
              <a:rPr lang="en-US" sz="2400">
                <a:solidFill>
                  <a:schemeClr val="lt1"/>
                </a:solidFill>
                <a:latin typeface="Arial"/>
                <a:ea typeface="Arial"/>
                <a:cs typeface="Arial"/>
                <a:sym typeface="Arial"/>
              </a:rPr>
              <a:t>of </a:t>
            </a:r>
            <a:r>
              <a:rPr b="1" lang="en-US" sz="2400">
                <a:solidFill>
                  <a:srgbClr val="00AFEF"/>
                </a:solidFill>
                <a:latin typeface="Arial"/>
                <a:ea typeface="Arial"/>
                <a:cs typeface="Arial"/>
                <a:sym typeface="Arial"/>
              </a:rPr>
              <a:t>22.9M   </a:t>
            </a:r>
            <a:r>
              <a:rPr lang="en-US" sz="2400">
                <a:solidFill>
                  <a:schemeClr val="lt1"/>
                </a:solidFill>
                <a:latin typeface="Arial"/>
                <a:ea typeface="Arial"/>
                <a:cs typeface="Arial"/>
                <a:sym typeface="Arial"/>
              </a:rPr>
              <a:t>whereas  2016  has  the lowest Total Cost of </a:t>
            </a:r>
            <a:r>
              <a:rPr b="1" lang="en-US" sz="2400">
                <a:solidFill>
                  <a:srgbClr val="00AFEF"/>
                </a:solidFill>
                <a:latin typeface="Arial"/>
                <a:ea typeface="Arial"/>
                <a:cs typeface="Arial"/>
                <a:sym typeface="Arial"/>
              </a:rPr>
              <a:t>39.6%.</a:t>
            </a:r>
            <a:endParaRPr sz="2400">
              <a:solidFill>
                <a:schemeClr val="lt1"/>
              </a:solidFill>
              <a:latin typeface="Arial"/>
              <a:ea typeface="Arial"/>
              <a:cs typeface="Arial"/>
              <a:sym typeface="Arial"/>
            </a:endParaRPr>
          </a:p>
        </p:txBody>
      </p:sp>
      <p:sp>
        <p:nvSpPr>
          <p:cNvPr id="402" name="Google Shape;402;p36"/>
          <p:cNvSpPr/>
          <p:nvPr/>
        </p:nvSpPr>
        <p:spPr>
          <a:xfrm>
            <a:off x="2981642" y="275846"/>
            <a:ext cx="6228715" cy="1069975"/>
          </a:xfrm>
          <a:custGeom>
            <a:rect b="b" l="l" r="r" t="t"/>
            <a:pathLst>
              <a:path extrusionOk="0" h="1069975" w="6228715">
                <a:moveTo>
                  <a:pt x="0" y="1069847"/>
                </a:moveTo>
                <a:lnTo>
                  <a:pt x="6228587" y="1069847"/>
                </a:lnTo>
                <a:lnTo>
                  <a:pt x="6228587" y="0"/>
                </a:lnTo>
                <a:lnTo>
                  <a:pt x="0" y="0"/>
                </a:lnTo>
                <a:lnTo>
                  <a:pt x="0" y="1069847"/>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3" name="Google Shape;403;p36"/>
          <p:cNvSpPr txBox="1"/>
          <p:nvPr>
            <p:ph type="title"/>
          </p:nvPr>
        </p:nvSpPr>
        <p:spPr>
          <a:xfrm>
            <a:off x="2498661" y="-102538"/>
            <a:ext cx="8534400" cy="1507067"/>
          </a:xfrm>
          <a:prstGeom prst="rect">
            <a:avLst/>
          </a:prstGeom>
          <a:noFill/>
          <a:ln>
            <a:noFill/>
          </a:ln>
        </p:spPr>
        <p:txBody>
          <a:bodyPr anchorCtr="0" anchor="ctr" bIns="0" lIns="0" spcFirstLastPara="1" rIns="0" wrap="square" tIns="216850">
            <a:spAutoFit/>
          </a:bodyPr>
          <a:lstStyle/>
          <a:p>
            <a:pPr indent="0" lvl="0" marL="1725295" rtl="0" algn="l">
              <a:lnSpc>
                <a:spcPct val="100000"/>
              </a:lnSpc>
              <a:spcBef>
                <a:spcPts val="0"/>
              </a:spcBef>
              <a:spcAft>
                <a:spcPts val="0"/>
              </a:spcAft>
              <a:buClr>
                <a:schemeClr val="lt1"/>
              </a:buClr>
              <a:buSzPts val="3600"/>
              <a:buFont typeface="Century Gothic"/>
              <a:buNone/>
            </a:pPr>
            <a:r>
              <a:rPr lang="en-US"/>
              <a:t>OVERALL ANALYSIS</a:t>
            </a:r>
            <a:endParaRPr/>
          </a:p>
        </p:txBody>
      </p:sp>
      <p:sp>
        <p:nvSpPr>
          <p:cNvPr id="404" name="Google Shape;404;p36"/>
          <p:cNvSpPr txBox="1"/>
          <p:nvPr/>
        </p:nvSpPr>
        <p:spPr>
          <a:xfrm>
            <a:off x="1613005" y="2461072"/>
            <a:ext cx="9905999" cy="369332"/>
          </a:xfrm>
          <a:prstGeom prst="rect">
            <a:avLst/>
          </a:prstGeom>
          <a:noFill/>
          <a:ln>
            <a:noFill/>
          </a:ln>
        </p:spPr>
        <p:txBody>
          <a:bodyPr anchorCtr="0" anchor="t" bIns="45700" lIns="91425" spcFirstLastPara="1" rIns="91425" wrap="square" tIns="45700">
            <a:spAutoFit/>
          </a:bodyPr>
          <a:lstStyle/>
          <a:p>
            <a:pPr indent="0" lvl="0" marL="5610225" marR="0" rtl="0" algn="l">
              <a:lnSpc>
                <a:spcPct val="100000"/>
              </a:lnSpc>
              <a:spcBef>
                <a:spcPts val="0"/>
              </a:spcBef>
              <a:spcAft>
                <a:spcPts val="0"/>
              </a:spcAft>
              <a:buNone/>
            </a:pPr>
            <a:r>
              <a:rPr lang="en-US" sz="1800">
                <a:solidFill>
                  <a:schemeClr val="lt1"/>
                </a:solidFill>
                <a:latin typeface="Arial"/>
                <a:ea typeface="Arial"/>
                <a:cs typeface="Arial"/>
                <a:sym typeface="Arial"/>
              </a:rPr>
              <a:t>Total Revenue and Cost by Year</a:t>
            </a:r>
            <a:endParaRPr sz="1800">
              <a:solidFill>
                <a:schemeClr val="lt1"/>
              </a:solidFill>
              <a:latin typeface="Arial"/>
              <a:ea typeface="Arial"/>
              <a:cs typeface="Arial"/>
              <a:sym typeface="Arial"/>
            </a:endParaRPr>
          </a:p>
        </p:txBody>
      </p:sp>
      <p:pic>
        <p:nvPicPr>
          <p:cNvPr id="405" name="Google Shape;405;p36"/>
          <p:cNvPicPr preferRelativeResize="0"/>
          <p:nvPr/>
        </p:nvPicPr>
        <p:blipFill rotWithShape="1">
          <a:blip r:embed="rId3">
            <a:alphaModFix/>
          </a:blip>
          <a:srcRect b="0" l="0" r="0" t="0"/>
          <a:stretch/>
        </p:blipFill>
        <p:spPr>
          <a:xfrm>
            <a:off x="6311732" y="2895600"/>
            <a:ext cx="5797249" cy="31893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p:nvPr/>
        </p:nvSpPr>
        <p:spPr>
          <a:xfrm>
            <a:off x="0" y="609600"/>
            <a:ext cx="1592580" cy="613156"/>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1" name="Google Shape;411;p37"/>
          <p:cNvSpPr txBox="1"/>
          <p:nvPr>
            <p:ph type="title"/>
          </p:nvPr>
        </p:nvSpPr>
        <p:spPr>
          <a:xfrm>
            <a:off x="2082483" y="616737"/>
            <a:ext cx="8027034" cy="598882"/>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4450">
            <a:spAutoFit/>
          </a:bodyPr>
          <a:lstStyle/>
          <a:p>
            <a:pPr indent="0" lvl="0" marL="0" rtl="0" algn="ctr">
              <a:lnSpc>
                <a:spcPct val="100000"/>
              </a:lnSpc>
              <a:spcBef>
                <a:spcPts val="0"/>
              </a:spcBef>
              <a:spcAft>
                <a:spcPts val="0"/>
              </a:spcAft>
              <a:buClr>
                <a:schemeClr val="lt1"/>
              </a:buClr>
              <a:buSzPts val="3600"/>
              <a:buFont typeface="Century Gothic"/>
              <a:buNone/>
            </a:pPr>
            <a:r>
              <a:rPr b="0" lang="en-US"/>
              <a:t>TOTAL PROFIT BY YEAR</a:t>
            </a:r>
            <a:endParaRPr/>
          </a:p>
        </p:txBody>
      </p:sp>
      <p:sp>
        <p:nvSpPr>
          <p:cNvPr id="412" name="Google Shape;412;p37"/>
          <p:cNvSpPr txBox="1"/>
          <p:nvPr/>
        </p:nvSpPr>
        <p:spPr>
          <a:xfrm>
            <a:off x="1398777" y="2076450"/>
            <a:ext cx="4620260" cy="222881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2400">
                <a:solidFill>
                  <a:schemeClr val="lt1"/>
                </a:solidFill>
                <a:latin typeface="Arial"/>
                <a:ea typeface="Arial"/>
                <a:cs typeface="Arial"/>
                <a:sym typeface="Arial"/>
              </a:rPr>
              <a:t>According  to  the  visual  we  can see  that  2012  has  the  highest </a:t>
            </a:r>
            <a:r>
              <a:rPr b="1" lang="en-US" sz="2400">
                <a:solidFill>
                  <a:srgbClr val="00AFEF"/>
                </a:solidFill>
                <a:latin typeface="Arial"/>
                <a:ea typeface="Arial"/>
                <a:cs typeface="Arial"/>
                <a:sym typeface="Arial"/>
              </a:rPr>
              <a:t>Profit </a:t>
            </a:r>
            <a:r>
              <a:rPr b="1" lang="en-US" sz="2400">
                <a:solidFill>
                  <a:schemeClr val="lt1"/>
                </a:solidFill>
                <a:latin typeface="Arial"/>
                <a:ea typeface="Arial"/>
                <a:cs typeface="Arial"/>
                <a:sym typeface="Arial"/>
              </a:rPr>
              <a:t>of</a:t>
            </a:r>
            <a:r>
              <a:rPr b="1"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9.21M </a:t>
            </a:r>
            <a:r>
              <a:rPr lang="en-US" sz="2400">
                <a:solidFill>
                  <a:schemeClr val="lt1"/>
                </a:solidFill>
                <a:latin typeface="Arial"/>
                <a:ea typeface="Arial"/>
                <a:cs typeface="Arial"/>
                <a:sym typeface="Arial"/>
              </a:rPr>
              <a:t>and 2011 has the Lowest </a:t>
            </a:r>
            <a:r>
              <a:rPr b="1" lang="en-US" sz="2400">
                <a:solidFill>
                  <a:srgbClr val="00AFEF"/>
                </a:solidFill>
                <a:latin typeface="Arial"/>
                <a:ea typeface="Arial"/>
                <a:cs typeface="Arial"/>
                <a:sym typeface="Arial"/>
              </a:rPr>
              <a:t>Total Profit </a:t>
            </a:r>
            <a:r>
              <a:rPr lang="en-US" sz="2400">
                <a:solidFill>
                  <a:schemeClr val="lt1"/>
                </a:solidFill>
                <a:latin typeface="Arial"/>
                <a:ea typeface="Arial"/>
                <a:cs typeface="Arial"/>
                <a:sym typeface="Arial"/>
              </a:rPr>
              <a:t>of</a:t>
            </a:r>
            <a:r>
              <a:rPr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2.74M</a:t>
            </a:r>
            <a:r>
              <a:rPr lang="en-US" sz="2400">
                <a:solidFill>
                  <a:srgbClr val="488392"/>
                </a:solidFill>
                <a:latin typeface="Arial"/>
                <a:ea typeface="Arial"/>
                <a:cs typeface="Arial"/>
                <a:sym typeface="Arial"/>
              </a:rPr>
              <a:t>.</a:t>
            </a:r>
            <a:endParaRPr sz="2400">
              <a:solidFill>
                <a:schemeClr val="lt1"/>
              </a:solidFill>
              <a:latin typeface="Arial"/>
              <a:ea typeface="Arial"/>
              <a:cs typeface="Arial"/>
              <a:sym typeface="Arial"/>
            </a:endParaRPr>
          </a:p>
        </p:txBody>
      </p:sp>
      <p:pic>
        <p:nvPicPr>
          <p:cNvPr id="413" name="Google Shape;413;p37"/>
          <p:cNvPicPr preferRelativeResize="0"/>
          <p:nvPr/>
        </p:nvPicPr>
        <p:blipFill rotWithShape="1">
          <a:blip r:embed="rId3">
            <a:alphaModFix/>
          </a:blip>
          <a:srcRect b="0" l="0" r="0" t="0"/>
          <a:stretch/>
        </p:blipFill>
        <p:spPr>
          <a:xfrm>
            <a:off x="6324600" y="2076450"/>
            <a:ext cx="5473000" cy="386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aphicFrame>
        <p:nvGraphicFramePr>
          <p:cNvPr id="147" name="Google Shape;147;p20"/>
          <p:cNvGraphicFramePr/>
          <p:nvPr/>
        </p:nvGraphicFramePr>
        <p:xfrm>
          <a:off x="1555241" y="2002789"/>
          <a:ext cx="3000000" cy="3000000"/>
        </p:xfrm>
        <a:graphic>
          <a:graphicData uri="http://schemas.openxmlformats.org/drawingml/2006/table">
            <a:tbl>
              <a:tblPr bandRow="1" firstRow="1">
                <a:gradFill>
                  <a:gsLst>
                    <a:gs pos="0">
                      <a:srgbClr val="2B5E8E"/>
                    </a:gs>
                    <a:gs pos="100000">
                      <a:srgbClr val="032752"/>
                    </a:gs>
                  </a:gsLst>
                  <a:lin ang="5400000" scaled="0"/>
                </a:gradFill>
                <a:tableStyleId>{0158E6E4-792D-4AAB-9A67-32FF1D5E124A}</a:tableStyleId>
              </a:tblPr>
              <a:tblGrid>
                <a:gridCol w="3023225"/>
                <a:gridCol w="3023225"/>
                <a:gridCol w="3023225"/>
              </a:tblGrid>
              <a:tr h="450225">
                <a:tc>
                  <a:txBody>
                    <a:bodyPr/>
                    <a:lstStyle/>
                    <a:p>
                      <a:pPr indent="0" lvl="0" marL="3810" marR="0" rtl="0" algn="ctr">
                        <a:lnSpc>
                          <a:spcPct val="100000"/>
                        </a:lnSpc>
                        <a:spcBef>
                          <a:spcPts val="0"/>
                        </a:spcBef>
                        <a:spcAft>
                          <a:spcPts val="0"/>
                        </a:spcAft>
                        <a:buNone/>
                      </a:pPr>
                      <a:r>
                        <a:rPr lang="en-US" sz="1800" u="none" cap="none" strike="noStrike">
                          <a:solidFill>
                            <a:srgbClr val="FFFFFF"/>
                          </a:solidFill>
                        </a:rPr>
                        <a:t>Index No.</a:t>
                      </a:r>
                      <a:endParaRPr sz="1800" u="none" cap="none" strike="noStrike">
                        <a:latin typeface="Verdana"/>
                        <a:ea typeface="Verdana"/>
                        <a:cs typeface="Verdana"/>
                        <a:sym typeface="Verdana"/>
                      </a:endParaRPr>
                    </a:p>
                  </a:txBody>
                  <a:tcPr marT="41275" marB="0" marR="0" marL="0"/>
                </a:tc>
                <a:tc>
                  <a:txBody>
                    <a:bodyPr/>
                    <a:lstStyle/>
                    <a:p>
                      <a:pPr indent="0" lvl="0" marL="635" marR="0" rtl="0" algn="ctr">
                        <a:lnSpc>
                          <a:spcPct val="100000"/>
                        </a:lnSpc>
                        <a:spcBef>
                          <a:spcPts val="0"/>
                        </a:spcBef>
                        <a:spcAft>
                          <a:spcPts val="0"/>
                        </a:spcAft>
                        <a:buNone/>
                      </a:pPr>
                      <a:r>
                        <a:rPr lang="en-US" sz="1800" u="none" cap="none" strike="noStrike">
                          <a:solidFill>
                            <a:srgbClr val="FFFFFF"/>
                          </a:solidFill>
                        </a:rPr>
                        <a:t>Title</a:t>
                      </a:r>
                      <a:endParaRPr sz="1800" u="none" cap="none" strike="noStrike">
                        <a:latin typeface="Verdana"/>
                        <a:ea typeface="Verdana"/>
                        <a:cs typeface="Verdana"/>
                        <a:sym typeface="Verdana"/>
                      </a:endParaRPr>
                    </a:p>
                  </a:txBody>
                  <a:tcPr marT="41275" marB="0" marR="0" marL="0"/>
                </a:tc>
                <a:tc>
                  <a:txBody>
                    <a:bodyPr/>
                    <a:lstStyle/>
                    <a:p>
                      <a:pPr indent="0" lvl="0" marL="3175" marR="0" rtl="0" algn="ctr">
                        <a:lnSpc>
                          <a:spcPct val="100000"/>
                        </a:lnSpc>
                        <a:spcBef>
                          <a:spcPts val="0"/>
                        </a:spcBef>
                        <a:spcAft>
                          <a:spcPts val="0"/>
                        </a:spcAft>
                        <a:buNone/>
                      </a:pPr>
                      <a:r>
                        <a:rPr lang="en-US" sz="1800" u="none" cap="none" strike="noStrike">
                          <a:solidFill>
                            <a:srgbClr val="FFFFFF"/>
                          </a:solidFill>
                        </a:rPr>
                        <a:t>Page No</a:t>
                      </a:r>
                      <a:endParaRPr sz="1800" u="none" cap="none" strike="noStrike">
                        <a:latin typeface="Verdana"/>
                        <a:ea typeface="Verdana"/>
                        <a:cs typeface="Verdana"/>
                        <a:sym typeface="Verdana"/>
                      </a:endParaRPr>
                    </a:p>
                  </a:txBody>
                  <a:tcPr marT="41275" marB="0" marR="0" marL="0"/>
                </a:tc>
              </a:tr>
              <a:tr h="722000">
                <a:tc>
                  <a:txBody>
                    <a:bodyPr/>
                    <a:lstStyle/>
                    <a:p>
                      <a:pPr indent="0" lvl="0" marL="0" marR="0" rtl="0" algn="ctr">
                        <a:lnSpc>
                          <a:spcPct val="100000"/>
                        </a:lnSpc>
                        <a:spcBef>
                          <a:spcPts val="0"/>
                        </a:spcBef>
                        <a:spcAft>
                          <a:spcPts val="0"/>
                        </a:spcAft>
                        <a:buNone/>
                      </a:pPr>
                      <a:r>
                        <a:rPr lang="en-US" sz="1400" u="none" cap="none" strike="noStrike">
                          <a:solidFill>
                            <a:schemeClr val="lt1"/>
                          </a:solidFill>
                        </a:rPr>
                        <a:t>1</a:t>
                      </a:r>
                      <a:endParaRPr sz="1400" u="none" cap="none" strike="noStrike">
                        <a:solidFill>
                          <a:schemeClr val="lt1"/>
                        </a:solidFill>
                        <a:latin typeface="Arial"/>
                        <a:ea typeface="Arial"/>
                        <a:cs typeface="Arial"/>
                        <a:sym typeface="Arial"/>
                      </a:endParaRPr>
                    </a:p>
                  </a:txBody>
                  <a:tcPr marT="40000" marB="0" marR="0" marL="0"/>
                </a:tc>
                <a:tc>
                  <a:txBody>
                    <a:bodyPr/>
                    <a:lstStyle/>
                    <a:p>
                      <a:pPr indent="0" lvl="0" marL="3175" marR="0" rtl="0" algn="ctr">
                        <a:lnSpc>
                          <a:spcPct val="100000"/>
                        </a:lnSpc>
                        <a:spcBef>
                          <a:spcPts val="0"/>
                        </a:spcBef>
                        <a:spcAft>
                          <a:spcPts val="0"/>
                        </a:spcAft>
                        <a:buNone/>
                      </a:pPr>
                      <a:r>
                        <a:rPr lang="en-US" sz="1400" u="none" cap="none" strike="noStrike">
                          <a:solidFill>
                            <a:schemeClr val="lt1"/>
                          </a:solidFill>
                        </a:rPr>
                        <a:t>Introduction</a:t>
                      </a:r>
                      <a:endParaRPr sz="1400" u="none" cap="none" strike="noStrike">
                        <a:solidFill>
                          <a:schemeClr val="lt1"/>
                        </a:solidFill>
                        <a:latin typeface="Arial"/>
                        <a:ea typeface="Arial"/>
                        <a:cs typeface="Arial"/>
                        <a:sym typeface="Arial"/>
                      </a:endParaRPr>
                    </a:p>
                  </a:txBody>
                  <a:tcPr marT="40000" marB="0" marR="0" marL="0"/>
                </a:tc>
                <a:tc>
                  <a:txBody>
                    <a:bodyPr/>
                    <a:lstStyle/>
                    <a:p>
                      <a:pPr indent="0" lvl="0" marL="1270" marR="0" rtl="0" algn="ctr">
                        <a:lnSpc>
                          <a:spcPct val="100000"/>
                        </a:lnSpc>
                        <a:spcBef>
                          <a:spcPts val="0"/>
                        </a:spcBef>
                        <a:spcAft>
                          <a:spcPts val="0"/>
                        </a:spcAft>
                        <a:buNone/>
                      </a:pPr>
                      <a:r>
                        <a:rPr lang="en-US" sz="1400" u="none" cap="none" strike="noStrike">
                          <a:solidFill>
                            <a:schemeClr val="lt1"/>
                          </a:solidFill>
                        </a:rPr>
                        <a:t>3</a:t>
                      </a:r>
                      <a:endParaRPr sz="1400" u="none" cap="none" strike="noStrike">
                        <a:solidFill>
                          <a:schemeClr val="lt1"/>
                        </a:solidFill>
                        <a:latin typeface="Arial"/>
                        <a:ea typeface="Arial"/>
                        <a:cs typeface="Arial"/>
                        <a:sym typeface="Arial"/>
                      </a:endParaRPr>
                    </a:p>
                  </a:txBody>
                  <a:tcPr marT="40000" marB="0" marR="0" marL="0"/>
                </a:tc>
              </a:tr>
              <a:tr h="596900">
                <a:tc>
                  <a:txBody>
                    <a:bodyPr/>
                    <a:lstStyle/>
                    <a:p>
                      <a:pPr indent="0" lvl="0" marL="0" marR="0" rtl="0" algn="ctr">
                        <a:lnSpc>
                          <a:spcPct val="100000"/>
                        </a:lnSpc>
                        <a:spcBef>
                          <a:spcPts val="0"/>
                        </a:spcBef>
                        <a:spcAft>
                          <a:spcPts val="0"/>
                        </a:spcAft>
                        <a:buNone/>
                      </a:pPr>
                      <a:r>
                        <a:rPr lang="en-US" sz="1400" u="none" cap="none" strike="noStrike">
                          <a:solidFill>
                            <a:schemeClr val="lt1"/>
                          </a:solidFill>
                        </a:rPr>
                        <a:t>2</a:t>
                      </a:r>
                      <a:endParaRPr sz="1400" u="none" cap="none" strike="noStrike">
                        <a:solidFill>
                          <a:schemeClr val="lt1"/>
                        </a:solidFill>
                        <a:latin typeface="Arial"/>
                        <a:ea typeface="Arial"/>
                        <a:cs typeface="Arial"/>
                        <a:sym typeface="Arial"/>
                      </a:endParaRPr>
                    </a:p>
                  </a:txBody>
                  <a:tcPr marT="40650" marB="0" marR="0" marL="0"/>
                </a:tc>
                <a:tc>
                  <a:txBody>
                    <a:bodyPr/>
                    <a:lstStyle/>
                    <a:p>
                      <a:pPr indent="0" lvl="0" marL="635" marR="0" rtl="0" algn="ctr">
                        <a:lnSpc>
                          <a:spcPct val="100000"/>
                        </a:lnSpc>
                        <a:spcBef>
                          <a:spcPts val="0"/>
                        </a:spcBef>
                        <a:spcAft>
                          <a:spcPts val="0"/>
                        </a:spcAft>
                        <a:buNone/>
                      </a:pPr>
                      <a:r>
                        <a:rPr lang="en-US" sz="1400" u="none" cap="none" strike="noStrike">
                          <a:solidFill>
                            <a:schemeClr val="lt1"/>
                          </a:solidFill>
                        </a:rPr>
                        <a:t>Objective</a:t>
                      </a:r>
                      <a:endParaRPr sz="1400" u="none" cap="none" strike="noStrike">
                        <a:solidFill>
                          <a:schemeClr val="lt1"/>
                        </a:solidFill>
                        <a:latin typeface="Arial"/>
                        <a:ea typeface="Arial"/>
                        <a:cs typeface="Arial"/>
                        <a:sym typeface="Arial"/>
                      </a:endParaRPr>
                    </a:p>
                  </a:txBody>
                  <a:tcPr marT="40650" marB="0" marR="0" marL="0"/>
                </a:tc>
                <a:tc>
                  <a:txBody>
                    <a:bodyPr/>
                    <a:lstStyle/>
                    <a:p>
                      <a:pPr indent="0" lvl="0" marL="1270" marR="0" rtl="0" algn="ctr">
                        <a:lnSpc>
                          <a:spcPct val="100000"/>
                        </a:lnSpc>
                        <a:spcBef>
                          <a:spcPts val="0"/>
                        </a:spcBef>
                        <a:spcAft>
                          <a:spcPts val="0"/>
                        </a:spcAft>
                        <a:buNone/>
                      </a:pPr>
                      <a:r>
                        <a:rPr lang="en-US" sz="1400" u="none" cap="none" strike="noStrike">
                          <a:solidFill>
                            <a:schemeClr val="lt1"/>
                          </a:solidFill>
                        </a:rPr>
                        <a:t>4</a:t>
                      </a:r>
                      <a:endParaRPr sz="1400" u="none" cap="none" strike="noStrike">
                        <a:solidFill>
                          <a:schemeClr val="lt1"/>
                        </a:solidFill>
                        <a:latin typeface="Arial"/>
                        <a:ea typeface="Arial"/>
                        <a:cs typeface="Arial"/>
                        <a:sym typeface="Arial"/>
                      </a:endParaRPr>
                    </a:p>
                  </a:txBody>
                  <a:tcPr marT="40650" marB="0" marR="0" marL="0"/>
                </a:tc>
              </a:tr>
              <a:tr h="792475">
                <a:tc>
                  <a:txBody>
                    <a:bodyPr/>
                    <a:lstStyle/>
                    <a:p>
                      <a:pPr indent="0" lvl="0" marL="0" marR="0" rtl="0" algn="ctr">
                        <a:lnSpc>
                          <a:spcPct val="100000"/>
                        </a:lnSpc>
                        <a:spcBef>
                          <a:spcPts val="0"/>
                        </a:spcBef>
                        <a:spcAft>
                          <a:spcPts val="0"/>
                        </a:spcAft>
                        <a:buNone/>
                      </a:pPr>
                      <a:r>
                        <a:rPr lang="en-US" sz="1400" u="none" cap="none" strike="noStrike">
                          <a:solidFill>
                            <a:schemeClr val="lt1"/>
                          </a:solidFill>
                        </a:rPr>
                        <a:t>3</a:t>
                      </a:r>
                      <a:endParaRPr sz="1400" u="none" cap="none" strike="noStrike">
                        <a:solidFill>
                          <a:schemeClr val="lt1"/>
                        </a:solidFill>
                        <a:latin typeface="Arial"/>
                        <a:ea typeface="Arial"/>
                        <a:cs typeface="Arial"/>
                        <a:sym typeface="Arial"/>
                      </a:endParaRPr>
                    </a:p>
                  </a:txBody>
                  <a:tcPr marT="40650" marB="0" marR="0" marL="0"/>
                </a:tc>
                <a:tc>
                  <a:txBody>
                    <a:bodyPr/>
                    <a:lstStyle/>
                    <a:p>
                      <a:pPr indent="0" lvl="0" marL="0" marR="0" rtl="0" algn="ctr">
                        <a:lnSpc>
                          <a:spcPct val="100000"/>
                        </a:lnSpc>
                        <a:spcBef>
                          <a:spcPts val="0"/>
                        </a:spcBef>
                        <a:spcAft>
                          <a:spcPts val="0"/>
                        </a:spcAft>
                        <a:buNone/>
                      </a:pPr>
                      <a:r>
                        <a:rPr lang="en-US" sz="1400" u="none" cap="none" strike="noStrike">
                          <a:solidFill>
                            <a:schemeClr val="lt1"/>
                          </a:solidFill>
                        </a:rPr>
                        <a:t>Data Sharing Agreement</a:t>
                      </a:r>
                      <a:endParaRPr sz="1400" u="none" cap="none" strike="noStrike">
                        <a:solidFill>
                          <a:schemeClr val="lt1"/>
                        </a:solidFill>
                        <a:latin typeface="Arial"/>
                        <a:ea typeface="Arial"/>
                        <a:cs typeface="Arial"/>
                        <a:sym typeface="Arial"/>
                      </a:endParaRPr>
                    </a:p>
                  </a:txBody>
                  <a:tcPr marT="40650" marB="0" marR="0" marL="0"/>
                </a:tc>
                <a:tc>
                  <a:txBody>
                    <a:bodyPr/>
                    <a:lstStyle/>
                    <a:p>
                      <a:pPr indent="0" lvl="0" marL="1270" marR="0" rtl="0" algn="ctr">
                        <a:lnSpc>
                          <a:spcPct val="100000"/>
                        </a:lnSpc>
                        <a:spcBef>
                          <a:spcPts val="0"/>
                        </a:spcBef>
                        <a:spcAft>
                          <a:spcPts val="0"/>
                        </a:spcAft>
                        <a:buNone/>
                      </a:pPr>
                      <a:r>
                        <a:rPr lang="en-US" sz="1400" u="none" cap="none" strike="noStrike">
                          <a:solidFill>
                            <a:schemeClr val="lt1"/>
                          </a:solidFill>
                        </a:rPr>
                        <a:t>5</a:t>
                      </a:r>
                      <a:endParaRPr sz="1400" u="none" cap="none" strike="noStrike">
                        <a:solidFill>
                          <a:schemeClr val="lt1"/>
                        </a:solidFill>
                        <a:latin typeface="Arial"/>
                        <a:ea typeface="Arial"/>
                        <a:cs typeface="Arial"/>
                        <a:sym typeface="Arial"/>
                      </a:endParaRPr>
                    </a:p>
                  </a:txBody>
                  <a:tcPr marT="40650" marB="0" marR="0" marL="0"/>
                </a:tc>
              </a:tr>
              <a:tr h="657850">
                <a:tc>
                  <a:txBody>
                    <a:bodyPr/>
                    <a:lstStyle/>
                    <a:p>
                      <a:pPr indent="0" lvl="0" marL="0" marR="0" rtl="0" algn="ctr">
                        <a:lnSpc>
                          <a:spcPct val="100000"/>
                        </a:lnSpc>
                        <a:spcBef>
                          <a:spcPts val="0"/>
                        </a:spcBef>
                        <a:spcAft>
                          <a:spcPts val="0"/>
                        </a:spcAft>
                        <a:buNone/>
                      </a:pPr>
                      <a:r>
                        <a:rPr lang="en-US" sz="1400" u="none" cap="none" strike="noStrike">
                          <a:solidFill>
                            <a:schemeClr val="lt1"/>
                          </a:solidFill>
                        </a:rPr>
                        <a:t>4</a:t>
                      </a:r>
                      <a:endParaRPr sz="1400" u="none" cap="none" strike="noStrike">
                        <a:solidFill>
                          <a:schemeClr val="lt1"/>
                        </a:solidFill>
                        <a:latin typeface="Arial"/>
                        <a:ea typeface="Arial"/>
                        <a:cs typeface="Arial"/>
                        <a:sym typeface="Arial"/>
                      </a:endParaRPr>
                    </a:p>
                  </a:txBody>
                  <a:tcPr marT="40650" marB="0" marR="0" marL="0"/>
                </a:tc>
                <a:tc>
                  <a:txBody>
                    <a:bodyPr/>
                    <a:lstStyle/>
                    <a:p>
                      <a:pPr indent="0" lvl="0" marL="1905" marR="0" rtl="0" algn="ctr">
                        <a:lnSpc>
                          <a:spcPct val="100000"/>
                        </a:lnSpc>
                        <a:spcBef>
                          <a:spcPts val="0"/>
                        </a:spcBef>
                        <a:spcAft>
                          <a:spcPts val="0"/>
                        </a:spcAft>
                        <a:buNone/>
                      </a:pPr>
                      <a:r>
                        <a:rPr lang="en-US" sz="1400" u="none" cap="none" strike="noStrike">
                          <a:solidFill>
                            <a:schemeClr val="lt1"/>
                          </a:solidFill>
                        </a:rPr>
                        <a:t>Data Description</a:t>
                      </a:r>
                      <a:endParaRPr sz="1400" u="none" cap="none" strike="noStrike">
                        <a:solidFill>
                          <a:schemeClr val="lt1"/>
                        </a:solidFill>
                        <a:latin typeface="Arial"/>
                        <a:ea typeface="Arial"/>
                        <a:cs typeface="Arial"/>
                        <a:sym typeface="Arial"/>
                      </a:endParaRPr>
                    </a:p>
                  </a:txBody>
                  <a:tcPr marT="40650" marB="0" marR="0" marL="0"/>
                </a:tc>
                <a:tc>
                  <a:txBody>
                    <a:bodyPr/>
                    <a:lstStyle/>
                    <a:p>
                      <a:pPr indent="0" lvl="0" marL="1270" marR="0" rtl="0" algn="ctr">
                        <a:lnSpc>
                          <a:spcPct val="100000"/>
                        </a:lnSpc>
                        <a:spcBef>
                          <a:spcPts val="0"/>
                        </a:spcBef>
                        <a:spcAft>
                          <a:spcPts val="0"/>
                        </a:spcAft>
                        <a:buNone/>
                      </a:pPr>
                      <a:r>
                        <a:rPr lang="en-US" sz="1400" u="none" cap="none" strike="noStrike">
                          <a:solidFill>
                            <a:schemeClr val="lt1"/>
                          </a:solidFill>
                        </a:rPr>
                        <a:t>6</a:t>
                      </a:r>
                      <a:endParaRPr sz="1400" u="none" cap="none" strike="noStrike">
                        <a:solidFill>
                          <a:schemeClr val="lt1"/>
                        </a:solidFill>
                        <a:latin typeface="Arial"/>
                        <a:ea typeface="Arial"/>
                        <a:cs typeface="Arial"/>
                        <a:sym typeface="Arial"/>
                      </a:endParaRPr>
                    </a:p>
                  </a:txBody>
                  <a:tcPr marT="40650" marB="0" marR="0" marL="0"/>
                </a:tc>
              </a:tr>
              <a:tr h="637550">
                <a:tc>
                  <a:txBody>
                    <a:bodyPr/>
                    <a:lstStyle/>
                    <a:p>
                      <a:pPr indent="0" lvl="0" marL="0" marR="0" rtl="0" algn="ctr">
                        <a:lnSpc>
                          <a:spcPct val="100000"/>
                        </a:lnSpc>
                        <a:spcBef>
                          <a:spcPts val="0"/>
                        </a:spcBef>
                        <a:spcAft>
                          <a:spcPts val="0"/>
                        </a:spcAft>
                        <a:buNone/>
                      </a:pPr>
                      <a:r>
                        <a:rPr lang="en-US" sz="1400" u="none" cap="none" strike="noStrike">
                          <a:solidFill>
                            <a:schemeClr val="lt1"/>
                          </a:solidFill>
                        </a:rPr>
                        <a:t>5</a:t>
                      </a:r>
                      <a:endParaRPr sz="1400" u="none" cap="none" strike="noStrike">
                        <a:solidFill>
                          <a:schemeClr val="lt1"/>
                        </a:solidFill>
                        <a:latin typeface="Arial"/>
                        <a:ea typeface="Arial"/>
                        <a:cs typeface="Arial"/>
                        <a:sym typeface="Arial"/>
                      </a:endParaRPr>
                    </a:p>
                  </a:txBody>
                  <a:tcPr marT="41275" marB="0" marR="0" marL="0"/>
                </a:tc>
                <a:tc>
                  <a:txBody>
                    <a:bodyPr/>
                    <a:lstStyle/>
                    <a:p>
                      <a:pPr indent="0" lvl="0" marL="2540" marR="0" rtl="0" algn="ctr">
                        <a:lnSpc>
                          <a:spcPct val="100000"/>
                        </a:lnSpc>
                        <a:spcBef>
                          <a:spcPts val="0"/>
                        </a:spcBef>
                        <a:spcAft>
                          <a:spcPts val="0"/>
                        </a:spcAft>
                        <a:buNone/>
                      </a:pPr>
                      <a:r>
                        <a:rPr lang="en-US" sz="1400" u="none" cap="none" strike="noStrike">
                          <a:solidFill>
                            <a:schemeClr val="lt1"/>
                          </a:solidFill>
                        </a:rPr>
                        <a:t>Insights</a:t>
                      </a:r>
                      <a:endParaRPr sz="1400" u="none" cap="none" strike="noStrike">
                        <a:solidFill>
                          <a:schemeClr val="lt1"/>
                        </a:solidFill>
                        <a:latin typeface="Arial"/>
                        <a:ea typeface="Arial"/>
                        <a:cs typeface="Arial"/>
                        <a:sym typeface="Arial"/>
                      </a:endParaRPr>
                    </a:p>
                  </a:txBody>
                  <a:tcPr marT="41275" marB="0" marR="0" marL="0"/>
                </a:tc>
                <a:tc>
                  <a:txBody>
                    <a:bodyPr/>
                    <a:lstStyle/>
                    <a:p>
                      <a:pPr indent="0" lvl="0" marL="1270" marR="0" rtl="0" algn="ctr">
                        <a:lnSpc>
                          <a:spcPct val="100000"/>
                        </a:lnSpc>
                        <a:spcBef>
                          <a:spcPts val="0"/>
                        </a:spcBef>
                        <a:spcAft>
                          <a:spcPts val="0"/>
                        </a:spcAft>
                        <a:buNone/>
                      </a:pPr>
                      <a:r>
                        <a:rPr lang="en-US" sz="1400" u="none" cap="none" strike="noStrike">
                          <a:solidFill>
                            <a:schemeClr val="lt1"/>
                          </a:solidFill>
                        </a:rPr>
                        <a:t>9</a:t>
                      </a:r>
                      <a:endParaRPr sz="1400" u="none" cap="none" strike="noStrike">
                        <a:solidFill>
                          <a:schemeClr val="lt1"/>
                        </a:solidFill>
                        <a:latin typeface="Arial"/>
                        <a:ea typeface="Arial"/>
                        <a:cs typeface="Arial"/>
                        <a:sym typeface="Arial"/>
                      </a:endParaRPr>
                    </a:p>
                  </a:txBody>
                  <a:tcPr marT="41275" marB="0" marR="0" marL="0"/>
                </a:tc>
              </a:tr>
              <a:tr h="375275">
                <a:tc>
                  <a:txBody>
                    <a:bodyPr/>
                    <a:lstStyle/>
                    <a:p>
                      <a:pPr indent="0" lvl="0" marL="0" marR="0" rtl="0" algn="ctr">
                        <a:lnSpc>
                          <a:spcPct val="100000"/>
                        </a:lnSpc>
                        <a:spcBef>
                          <a:spcPts val="0"/>
                        </a:spcBef>
                        <a:spcAft>
                          <a:spcPts val="0"/>
                        </a:spcAft>
                        <a:buNone/>
                      </a:pPr>
                      <a:r>
                        <a:rPr lang="en-US" sz="1400" u="none" cap="none" strike="noStrike">
                          <a:solidFill>
                            <a:schemeClr val="lt1"/>
                          </a:solidFill>
                        </a:rPr>
                        <a:t>6</a:t>
                      </a:r>
                      <a:endParaRPr sz="1400" u="none" cap="none" strike="noStrike">
                        <a:solidFill>
                          <a:schemeClr val="lt1"/>
                        </a:solidFill>
                        <a:latin typeface="Arial"/>
                        <a:ea typeface="Arial"/>
                        <a:cs typeface="Arial"/>
                        <a:sym typeface="Arial"/>
                      </a:endParaRPr>
                    </a:p>
                  </a:txBody>
                  <a:tcPr marT="41275" marB="0" marR="0" marL="0"/>
                </a:tc>
                <a:tc>
                  <a:txBody>
                    <a:bodyPr/>
                    <a:lstStyle/>
                    <a:p>
                      <a:pPr indent="0" lvl="0" marL="1270" marR="0" rtl="0" algn="ctr">
                        <a:lnSpc>
                          <a:spcPct val="100000"/>
                        </a:lnSpc>
                        <a:spcBef>
                          <a:spcPts val="0"/>
                        </a:spcBef>
                        <a:spcAft>
                          <a:spcPts val="0"/>
                        </a:spcAft>
                        <a:buNone/>
                      </a:pPr>
                      <a:r>
                        <a:rPr lang="en-US" sz="1400" u="none" cap="none" strike="noStrike">
                          <a:solidFill>
                            <a:schemeClr val="lt1"/>
                          </a:solidFill>
                        </a:rPr>
                        <a:t>KPIs</a:t>
                      </a:r>
                      <a:endParaRPr sz="1400" u="none" cap="none" strike="noStrike">
                        <a:solidFill>
                          <a:schemeClr val="lt1"/>
                        </a:solidFill>
                        <a:latin typeface="Arial"/>
                        <a:ea typeface="Arial"/>
                        <a:cs typeface="Arial"/>
                        <a:sym typeface="Arial"/>
                      </a:endParaRPr>
                    </a:p>
                  </a:txBody>
                  <a:tcPr marT="41275" marB="0" marR="0" marL="0"/>
                </a:tc>
                <a:tc>
                  <a:txBody>
                    <a:bodyPr/>
                    <a:lstStyle/>
                    <a:p>
                      <a:pPr indent="0" lvl="0" marL="3175" marR="0" rtl="0" algn="ctr">
                        <a:lnSpc>
                          <a:spcPct val="100000"/>
                        </a:lnSpc>
                        <a:spcBef>
                          <a:spcPts val="0"/>
                        </a:spcBef>
                        <a:spcAft>
                          <a:spcPts val="0"/>
                        </a:spcAft>
                        <a:buNone/>
                      </a:pPr>
                      <a:r>
                        <a:rPr lang="en-US" sz="1400" u="none" cap="none" strike="noStrike">
                          <a:solidFill>
                            <a:schemeClr val="lt1"/>
                          </a:solidFill>
                        </a:rPr>
                        <a:t>10</a:t>
                      </a:r>
                      <a:endParaRPr sz="1400" u="none" cap="none" strike="noStrike">
                        <a:solidFill>
                          <a:schemeClr val="lt1"/>
                        </a:solidFill>
                        <a:latin typeface="Arial"/>
                        <a:ea typeface="Arial"/>
                        <a:cs typeface="Arial"/>
                        <a:sym typeface="Arial"/>
                      </a:endParaRPr>
                    </a:p>
                  </a:txBody>
                  <a:tcPr marT="41275" marB="0" marR="0" marL="0"/>
                </a:tc>
              </a:tr>
            </a:tbl>
          </a:graphicData>
        </a:graphic>
      </p:graphicFrame>
      <p:sp>
        <p:nvSpPr>
          <p:cNvPr id="148" name="Google Shape;148;p20"/>
          <p:cNvSpPr/>
          <p:nvPr/>
        </p:nvSpPr>
        <p:spPr>
          <a:xfrm>
            <a:off x="3153155" y="414527"/>
            <a:ext cx="6400800" cy="780415"/>
          </a:xfrm>
          <a:custGeom>
            <a:rect b="b" l="l" r="r" t="t"/>
            <a:pathLst>
              <a:path extrusionOk="0" h="780415" w="6400800">
                <a:moveTo>
                  <a:pt x="0" y="780288"/>
                </a:moveTo>
                <a:lnTo>
                  <a:pt x="6400800" y="780288"/>
                </a:lnTo>
                <a:lnTo>
                  <a:pt x="6400800" y="0"/>
                </a:lnTo>
                <a:lnTo>
                  <a:pt x="0" y="0"/>
                </a:lnTo>
                <a:lnTo>
                  <a:pt x="0" y="780288"/>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9" name="Google Shape;149;p20"/>
          <p:cNvSpPr txBox="1"/>
          <p:nvPr>
            <p:ph type="title"/>
          </p:nvPr>
        </p:nvSpPr>
        <p:spPr>
          <a:xfrm>
            <a:off x="2057400" y="0"/>
            <a:ext cx="10353761" cy="1326321"/>
          </a:xfrm>
          <a:prstGeom prst="rect">
            <a:avLst/>
          </a:prstGeom>
          <a:noFill/>
          <a:ln>
            <a:noFill/>
          </a:ln>
        </p:spPr>
        <p:txBody>
          <a:bodyPr anchorCtr="0" anchor="ctr" bIns="0" lIns="0" spcFirstLastPara="1" rIns="0" wrap="square" tIns="234175">
            <a:spAutoFit/>
          </a:bodyPr>
          <a:lstStyle/>
          <a:p>
            <a:pPr indent="0" lvl="0" marL="2359025" rtl="0" algn="l">
              <a:lnSpc>
                <a:spcPct val="100000"/>
              </a:lnSpc>
              <a:spcBef>
                <a:spcPts val="0"/>
              </a:spcBef>
              <a:spcAft>
                <a:spcPts val="0"/>
              </a:spcAft>
              <a:buClr>
                <a:schemeClr val="lt1"/>
              </a:buClr>
              <a:buSzPts val="3600"/>
              <a:buFont typeface="Century Gothic"/>
              <a:buNone/>
            </a:pPr>
            <a:r>
              <a:rPr lang="en-US"/>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p:nvPr/>
        </p:nvSpPr>
        <p:spPr>
          <a:xfrm>
            <a:off x="0" y="489534"/>
            <a:ext cx="1592580" cy="598883"/>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19" name="Google Shape;419;p38"/>
          <p:cNvSpPr txBox="1"/>
          <p:nvPr>
            <p:ph type="title"/>
          </p:nvPr>
        </p:nvSpPr>
        <p:spPr>
          <a:xfrm>
            <a:off x="2082483" y="489534"/>
            <a:ext cx="8027034" cy="598882"/>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4450">
            <a:spAutoFit/>
          </a:bodyPr>
          <a:lstStyle/>
          <a:p>
            <a:pPr indent="0" lvl="0" marL="635" rtl="0" algn="ctr">
              <a:lnSpc>
                <a:spcPct val="100000"/>
              </a:lnSpc>
              <a:spcBef>
                <a:spcPts val="0"/>
              </a:spcBef>
              <a:spcAft>
                <a:spcPts val="0"/>
              </a:spcAft>
              <a:buClr>
                <a:schemeClr val="lt1"/>
              </a:buClr>
              <a:buSzPts val="3600"/>
              <a:buFont typeface="Century Gothic"/>
              <a:buNone/>
            </a:pPr>
            <a:r>
              <a:rPr b="0" lang="en-US"/>
              <a:t>TABLE METRICS</a:t>
            </a:r>
            <a:endParaRPr/>
          </a:p>
        </p:txBody>
      </p:sp>
      <p:sp>
        <p:nvSpPr>
          <p:cNvPr id="420" name="Google Shape;420;p38"/>
          <p:cNvSpPr txBox="1"/>
          <p:nvPr/>
        </p:nvSpPr>
        <p:spPr>
          <a:xfrm>
            <a:off x="1046480" y="5033772"/>
            <a:ext cx="10099040" cy="148907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2400">
                <a:solidFill>
                  <a:schemeClr val="lt1"/>
                </a:solidFill>
                <a:latin typeface="Arial"/>
                <a:ea typeface="Arial"/>
                <a:cs typeface="Arial"/>
                <a:sym typeface="Arial"/>
              </a:rPr>
              <a:t>According to the Table we can see that From Belize Country to the Cote d’ivoire has the highest </a:t>
            </a:r>
            <a:r>
              <a:rPr b="1" lang="en-US" sz="2400">
                <a:solidFill>
                  <a:srgbClr val="00AFEF"/>
                </a:solidFill>
                <a:latin typeface="Arial"/>
                <a:ea typeface="Arial"/>
                <a:cs typeface="Arial"/>
                <a:sym typeface="Arial"/>
              </a:rPr>
              <a:t>Profit</a:t>
            </a:r>
            <a:r>
              <a:rPr b="1" lang="en-US" sz="2400">
                <a:solidFill>
                  <a:srgbClr val="00B0F0"/>
                </a:solidFill>
                <a:latin typeface="Arial"/>
                <a:ea typeface="Arial"/>
                <a:cs typeface="Arial"/>
                <a:sym typeface="Arial"/>
              </a:rPr>
              <a:t>%</a:t>
            </a:r>
            <a:r>
              <a:rPr b="1" lang="en-US" sz="2400">
                <a:solidFill>
                  <a:srgbClr val="488392"/>
                </a:solidFill>
                <a:latin typeface="Arial"/>
                <a:ea typeface="Arial"/>
                <a:cs typeface="Arial"/>
                <a:sym typeface="Arial"/>
              </a:rPr>
              <a:t> </a:t>
            </a:r>
            <a:r>
              <a:rPr b="1" lang="en-US" sz="2400">
                <a:solidFill>
                  <a:schemeClr val="lt1"/>
                </a:solidFill>
                <a:latin typeface="Arial"/>
                <a:ea typeface="Arial"/>
                <a:cs typeface="Arial"/>
                <a:sym typeface="Arial"/>
              </a:rPr>
              <a:t>of</a:t>
            </a:r>
            <a:r>
              <a:rPr b="1"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67.2% </a:t>
            </a:r>
            <a:r>
              <a:rPr lang="en-US" sz="2400">
                <a:solidFill>
                  <a:schemeClr val="lt1"/>
                </a:solidFill>
                <a:latin typeface="Arial"/>
                <a:ea typeface="Arial"/>
                <a:cs typeface="Arial"/>
                <a:sym typeface="Arial"/>
              </a:rPr>
              <a:t>and East Timor Country has the Lowest </a:t>
            </a:r>
            <a:r>
              <a:rPr b="1" lang="en-US" sz="2400">
                <a:solidFill>
                  <a:srgbClr val="00AFEF"/>
                </a:solidFill>
                <a:latin typeface="Arial"/>
                <a:ea typeface="Arial"/>
                <a:cs typeface="Arial"/>
                <a:sym typeface="Arial"/>
              </a:rPr>
              <a:t>Profit% </a:t>
            </a:r>
            <a:r>
              <a:rPr lang="en-US" sz="2400">
                <a:solidFill>
                  <a:schemeClr val="lt1"/>
                </a:solidFill>
                <a:latin typeface="Arial"/>
                <a:ea typeface="Arial"/>
                <a:cs typeface="Arial"/>
                <a:sym typeface="Arial"/>
              </a:rPr>
              <a:t>of</a:t>
            </a:r>
            <a:r>
              <a:rPr lang="en-US" sz="2400">
                <a:solidFill>
                  <a:srgbClr val="488392"/>
                </a:solidFill>
                <a:latin typeface="Arial"/>
                <a:ea typeface="Arial"/>
                <a:cs typeface="Arial"/>
                <a:sym typeface="Arial"/>
              </a:rPr>
              <a:t> </a:t>
            </a:r>
            <a:r>
              <a:rPr b="1" lang="en-US" sz="2400">
                <a:solidFill>
                  <a:srgbClr val="00AFEF"/>
                </a:solidFill>
                <a:latin typeface="Arial"/>
                <a:ea typeface="Arial"/>
                <a:cs typeface="Arial"/>
                <a:sym typeface="Arial"/>
              </a:rPr>
              <a:t>13.6%</a:t>
            </a:r>
            <a:r>
              <a:rPr lang="en-US" sz="2400">
                <a:solidFill>
                  <a:srgbClr val="488392"/>
                </a:solidFill>
                <a:latin typeface="Arial"/>
                <a:ea typeface="Arial"/>
                <a:cs typeface="Arial"/>
                <a:sym typeface="Arial"/>
              </a:rPr>
              <a:t>.</a:t>
            </a:r>
            <a:endParaRPr sz="2400">
              <a:solidFill>
                <a:schemeClr val="lt1"/>
              </a:solidFill>
              <a:latin typeface="Arial"/>
              <a:ea typeface="Arial"/>
              <a:cs typeface="Arial"/>
              <a:sym typeface="Arial"/>
            </a:endParaRPr>
          </a:p>
        </p:txBody>
      </p:sp>
      <p:pic>
        <p:nvPicPr>
          <p:cNvPr id="421" name="Google Shape;421;p38"/>
          <p:cNvPicPr preferRelativeResize="0"/>
          <p:nvPr/>
        </p:nvPicPr>
        <p:blipFill rotWithShape="1">
          <a:blip r:embed="rId3">
            <a:alphaModFix/>
          </a:blip>
          <a:srcRect b="0" l="0" r="0" t="0"/>
          <a:stretch/>
        </p:blipFill>
        <p:spPr>
          <a:xfrm>
            <a:off x="152401" y="1567993"/>
            <a:ext cx="5791199" cy="3386328"/>
          </a:xfrm>
          <a:prstGeom prst="rect">
            <a:avLst/>
          </a:prstGeom>
          <a:noFill/>
          <a:ln>
            <a:noFill/>
          </a:ln>
        </p:spPr>
      </p:pic>
      <p:pic>
        <p:nvPicPr>
          <p:cNvPr id="422" name="Google Shape;422;p38"/>
          <p:cNvPicPr preferRelativeResize="0"/>
          <p:nvPr/>
        </p:nvPicPr>
        <p:blipFill rotWithShape="1">
          <a:blip r:embed="rId4">
            <a:alphaModFix/>
          </a:blip>
          <a:srcRect b="0" l="0" r="0" t="0"/>
          <a:stretch/>
        </p:blipFill>
        <p:spPr>
          <a:xfrm>
            <a:off x="6248400" y="1567993"/>
            <a:ext cx="5791199" cy="33795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9"/>
          <p:cNvSpPr/>
          <p:nvPr/>
        </p:nvSpPr>
        <p:spPr>
          <a:xfrm>
            <a:off x="0" y="415898"/>
            <a:ext cx="1592580" cy="599264"/>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8" name="Google Shape;428;p39"/>
          <p:cNvSpPr txBox="1"/>
          <p:nvPr>
            <p:ph type="title"/>
          </p:nvPr>
        </p:nvSpPr>
        <p:spPr>
          <a:xfrm>
            <a:off x="2082483" y="415898"/>
            <a:ext cx="8027034" cy="598882"/>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4450">
            <a:spAutoFit/>
          </a:bodyPr>
          <a:lstStyle/>
          <a:p>
            <a:pPr indent="0" lvl="0" marL="635" rtl="0" algn="ctr">
              <a:lnSpc>
                <a:spcPct val="100000"/>
              </a:lnSpc>
              <a:spcBef>
                <a:spcPts val="0"/>
              </a:spcBef>
              <a:spcAft>
                <a:spcPts val="0"/>
              </a:spcAft>
              <a:buClr>
                <a:schemeClr val="lt1"/>
              </a:buClr>
              <a:buSzPts val="3600"/>
              <a:buFont typeface="Century Gothic"/>
              <a:buNone/>
            </a:pPr>
            <a:r>
              <a:rPr b="0" lang="en-US"/>
              <a:t>TABLE METRICS</a:t>
            </a:r>
            <a:endParaRPr/>
          </a:p>
        </p:txBody>
      </p:sp>
      <p:sp>
        <p:nvSpPr>
          <p:cNvPr id="429" name="Google Shape;429;p39"/>
          <p:cNvSpPr txBox="1"/>
          <p:nvPr/>
        </p:nvSpPr>
        <p:spPr>
          <a:xfrm>
            <a:off x="1450594" y="4836998"/>
            <a:ext cx="10201910" cy="148907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5"/>
              </a:spcBef>
              <a:spcAft>
                <a:spcPts val="0"/>
              </a:spcAft>
              <a:buNone/>
            </a:pPr>
            <a:r>
              <a:rPr lang="en-US" sz="2400">
                <a:solidFill>
                  <a:schemeClr val="lt1"/>
                </a:solidFill>
                <a:latin typeface="Arial"/>
                <a:ea typeface="Arial"/>
                <a:cs typeface="Arial"/>
                <a:sym typeface="Arial"/>
              </a:rPr>
              <a:t>According  to  the  Table  we  can  see  that  Djibouti  has  the  Highest  Profit Contribution%  of  </a:t>
            </a:r>
            <a:r>
              <a:rPr b="1" lang="en-US" sz="2400">
                <a:solidFill>
                  <a:srgbClr val="00AFEF"/>
                </a:solidFill>
                <a:latin typeface="Arial"/>
                <a:ea typeface="Arial"/>
                <a:cs typeface="Arial"/>
                <a:sym typeface="Arial"/>
              </a:rPr>
              <a:t>5.5% </a:t>
            </a:r>
            <a:r>
              <a:rPr lang="en-US" sz="2400">
                <a:solidFill>
                  <a:schemeClr val="lt1"/>
                </a:solidFill>
                <a:latin typeface="Arial"/>
                <a:ea typeface="Arial"/>
                <a:cs typeface="Arial"/>
                <a:sym typeface="Arial"/>
              </a:rPr>
              <a:t>.From  Kuwait  till  Malaysia  these  Countries  has Lowest   Profit Contribution% of </a:t>
            </a:r>
            <a:r>
              <a:rPr b="1" lang="en-US" sz="2400">
                <a:solidFill>
                  <a:srgbClr val="00AFEF"/>
                </a:solidFill>
                <a:latin typeface="Arial"/>
                <a:ea typeface="Arial"/>
                <a:cs typeface="Arial"/>
                <a:sym typeface="Arial"/>
              </a:rPr>
              <a:t>0%</a:t>
            </a:r>
            <a:r>
              <a:rPr lang="en-US" sz="2400">
                <a:solidFill>
                  <a:schemeClr val="lt1"/>
                </a:solidFill>
                <a:latin typeface="Arial"/>
                <a:ea typeface="Arial"/>
                <a:cs typeface="Arial"/>
                <a:sym typeface="Arial"/>
              </a:rPr>
              <a:t>.</a:t>
            </a:r>
            <a:endParaRPr sz="2400">
              <a:solidFill>
                <a:schemeClr val="lt1"/>
              </a:solidFill>
              <a:latin typeface="Arial"/>
              <a:ea typeface="Arial"/>
              <a:cs typeface="Arial"/>
              <a:sym typeface="Arial"/>
            </a:endParaRPr>
          </a:p>
        </p:txBody>
      </p:sp>
      <p:pic>
        <p:nvPicPr>
          <p:cNvPr id="430" name="Google Shape;430;p39"/>
          <p:cNvPicPr preferRelativeResize="0"/>
          <p:nvPr/>
        </p:nvPicPr>
        <p:blipFill rotWithShape="1">
          <a:blip r:embed="rId3">
            <a:alphaModFix/>
          </a:blip>
          <a:srcRect b="0" l="0" r="0" t="0"/>
          <a:stretch/>
        </p:blipFill>
        <p:spPr>
          <a:xfrm>
            <a:off x="228601" y="1322449"/>
            <a:ext cx="5770804" cy="3206879"/>
          </a:xfrm>
          <a:prstGeom prst="rect">
            <a:avLst/>
          </a:prstGeom>
          <a:noFill/>
          <a:ln>
            <a:noFill/>
          </a:ln>
        </p:spPr>
      </p:pic>
      <p:pic>
        <p:nvPicPr>
          <p:cNvPr id="431" name="Google Shape;431;p39"/>
          <p:cNvPicPr preferRelativeResize="0"/>
          <p:nvPr/>
        </p:nvPicPr>
        <p:blipFill rotWithShape="1">
          <a:blip r:embed="rId4">
            <a:alphaModFix/>
          </a:blip>
          <a:srcRect b="0" l="0" r="0" t="0"/>
          <a:stretch/>
        </p:blipFill>
        <p:spPr>
          <a:xfrm>
            <a:off x="6192594" y="1322449"/>
            <a:ext cx="5770805" cy="32068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0"/>
          <p:cNvSpPr/>
          <p:nvPr/>
        </p:nvSpPr>
        <p:spPr>
          <a:xfrm>
            <a:off x="0" y="312699"/>
            <a:ext cx="1592580" cy="598881"/>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37" name="Google Shape;437;p40"/>
          <p:cNvSpPr txBox="1"/>
          <p:nvPr>
            <p:ph type="title"/>
          </p:nvPr>
        </p:nvSpPr>
        <p:spPr>
          <a:xfrm>
            <a:off x="2082483" y="312699"/>
            <a:ext cx="8027034" cy="598882"/>
          </a:xfrm>
          <a:prstGeom prst="rect">
            <a:avLst/>
          </a:prstGeom>
          <a:noFill/>
          <a:ln cap="flat" cmpd="sng" w="38100">
            <a:solidFill>
              <a:srgbClr val="336699"/>
            </a:solidFill>
            <a:prstDash val="solid"/>
            <a:round/>
            <a:headEnd len="sm" w="sm" type="none"/>
            <a:tailEnd len="sm" w="sm" type="none"/>
          </a:ln>
        </p:spPr>
        <p:txBody>
          <a:bodyPr anchorCtr="0" anchor="ctr" bIns="0" lIns="0" spcFirstLastPara="1" rIns="0" wrap="square" tIns="44450">
            <a:spAutoFit/>
          </a:bodyPr>
          <a:lstStyle/>
          <a:p>
            <a:pPr indent="0" lvl="0" marL="0" rtl="0" algn="ctr">
              <a:lnSpc>
                <a:spcPct val="100000"/>
              </a:lnSpc>
              <a:spcBef>
                <a:spcPts val="0"/>
              </a:spcBef>
              <a:spcAft>
                <a:spcPts val="0"/>
              </a:spcAft>
              <a:buClr>
                <a:schemeClr val="lt1"/>
              </a:buClr>
              <a:buSzPts val="3600"/>
              <a:buFont typeface="Century Gothic"/>
              <a:buNone/>
            </a:pPr>
            <a:r>
              <a:rPr b="0" lang="en-US"/>
              <a:t>OVERALL ANALYSIS</a:t>
            </a:r>
            <a:endParaRPr/>
          </a:p>
        </p:txBody>
      </p:sp>
      <p:sp>
        <p:nvSpPr>
          <p:cNvPr id="438" name="Google Shape;438;p40"/>
          <p:cNvSpPr txBox="1"/>
          <p:nvPr/>
        </p:nvSpPr>
        <p:spPr>
          <a:xfrm>
            <a:off x="1450594" y="4836998"/>
            <a:ext cx="10203180" cy="148907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US" sz="2400">
                <a:solidFill>
                  <a:srgbClr val="EFA12D"/>
                </a:solidFill>
                <a:latin typeface="Arial"/>
                <a:ea typeface="Arial"/>
                <a:cs typeface="Arial"/>
                <a:sym typeface="Arial"/>
              </a:rPr>
              <a:t>KEY INSIGHTS</a:t>
            </a:r>
            <a:endParaRPr sz="2400">
              <a:solidFill>
                <a:schemeClr val="lt1"/>
              </a:solidFill>
              <a:latin typeface="Arial"/>
              <a:ea typeface="Arial"/>
              <a:cs typeface="Arial"/>
              <a:sym typeface="Arial"/>
            </a:endParaRPr>
          </a:p>
          <a:p>
            <a:pPr indent="0" lvl="0" marL="12700" marR="5080" rtl="0" algn="just">
              <a:lnSpc>
                <a:spcPct val="100000"/>
              </a:lnSpc>
              <a:spcBef>
                <a:spcPts val="5"/>
              </a:spcBef>
              <a:spcAft>
                <a:spcPts val="0"/>
              </a:spcAft>
              <a:buNone/>
            </a:pPr>
            <a:r>
              <a:rPr lang="en-US" sz="2400">
                <a:solidFill>
                  <a:schemeClr val="lt1"/>
                </a:solidFill>
                <a:latin typeface="Arial"/>
                <a:ea typeface="Arial"/>
                <a:cs typeface="Arial"/>
                <a:sym typeface="Arial"/>
              </a:rPr>
              <a:t>According to the Table we can see that Honduras has the Highest Revenue Contribution%  of  </a:t>
            </a:r>
            <a:r>
              <a:rPr b="1" lang="en-US" sz="2400">
                <a:solidFill>
                  <a:srgbClr val="00AFEF"/>
                </a:solidFill>
                <a:latin typeface="Arial"/>
                <a:ea typeface="Arial"/>
                <a:cs typeface="Arial"/>
                <a:sym typeface="Arial"/>
              </a:rPr>
              <a:t>4.6% </a:t>
            </a:r>
            <a:r>
              <a:rPr lang="en-US" sz="2400">
                <a:solidFill>
                  <a:schemeClr val="lt1"/>
                </a:solidFill>
                <a:latin typeface="Arial"/>
                <a:ea typeface="Arial"/>
                <a:cs typeface="Arial"/>
                <a:sym typeface="Arial"/>
              </a:rPr>
              <a:t>.From  Kuwait  till  Malaysia  these  Countries  has Lowest  Revenue Contribution% of </a:t>
            </a:r>
            <a:r>
              <a:rPr b="1" lang="en-US" sz="2400">
                <a:solidFill>
                  <a:srgbClr val="00AFEF"/>
                </a:solidFill>
                <a:latin typeface="Arial"/>
                <a:ea typeface="Arial"/>
                <a:cs typeface="Arial"/>
                <a:sym typeface="Arial"/>
              </a:rPr>
              <a:t>0%</a:t>
            </a:r>
            <a:r>
              <a:rPr lang="en-US" sz="2400">
                <a:solidFill>
                  <a:schemeClr val="lt1"/>
                </a:solidFill>
                <a:latin typeface="Arial"/>
                <a:ea typeface="Arial"/>
                <a:cs typeface="Arial"/>
                <a:sym typeface="Arial"/>
              </a:rPr>
              <a:t>.</a:t>
            </a:r>
            <a:endParaRPr sz="2400">
              <a:solidFill>
                <a:schemeClr val="lt1"/>
              </a:solidFill>
              <a:latin typeface="Arial"/>
              <a:ea typeface="Arial"/>
              <a:cs typeface="Arial"/>
              <a:sym typeface="Arial"/>
            </a:endParaRPr>
          </a:p>
        </p:txBody>
      </p:sp>
      <p:pic>
        <p:nvPicPr>
          <p:cNvPr id="439" name="Google Shape;439;p40"/>
          <p:cNvPicPr preferRelativeResize="0"/>
          <p:nvPr/>
        </p:nvPicPr>
        <p:blipFill rotWithShape="1">
          <a:blip r:embed="rId3">
            <a:alphaModFix/>
          </a:blip>
          <a:srcRect b="0" l="0" r="0" t="0"/>
          <a:stretch/>
        </p:blipFill>
        <p:spPr>
          <a:xfrm>
            <a:off x="152399" y="1380743"/>
            <a:ext cx="5785105" cy="3044951"/>
          </a:xfrm>
          <a:prstGeom prst="rect">
            <a:avLst/>
          </a:prstGeom>
          <a:noFill/>
          <a:ln>
            <a:noFill/>
          </a:ln>
        </p:spPr>
      </p:pic>
      <p:pic>
        <p:nvPicPr>
          <p:cNvPr id="440" name="Google Shape;440;p40"/>
          <p:cNvPicPr preferRelativeResize="0"/>
          <p:nvPr/>
        </p:nvPicPr>
        <p:blipFill rotWithShape="1">
          <a:blip r:embed="rId4">
            <a:alphaModFix/>
          </a:blip>
          <a:srcRect b="0" l="0" r="0" t="0"/>
          <a:stretch/>
        </p:blipFill>
        <p:spPr>
          <a:xfrm>
            <a:off x="6254498" y="1380742"/>
            <a:ext cx="5849274" cy="3044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5" name="Google Shape;155;p21"/>
          <p:cNvSpPr txBox="1"/>
          <p:nvPr/>
        </p:nvSpPr>
        <p:spPr>
          <a:xfrm>
            <a:off x="1956561" y="1873122"/>
            <a:ext cx="9212580" cy="41414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22C47"/>
                </a:solidFill>
                <a:latin typeface="Arial"/>
                <a:ea typeface="Arial"/>
                <a:cs typeface="Arial"/>
                <a:sym typeface="Arial"/>
              </a:rPr>
              <a:t>Amazon Sales data refers to sales, high performing sellers and several other data points.</a:t>
            </a:r>
            <a:endParaRPr sz="1800">
              <a:solidFill>
                <a:schemeClr val="lt1"/>
              </a:solidFill>
              <a:latin typeface="Arial"/>
              <a:ea typeface="Arial"/>
              <a:cs typeface="Arial"/>
              <a:sym typeface="Arial"/>
            </a:endParaRPr>
          </a:p>
          <a:p>
            <a:pPr indent="0" lvl="0" marL="12700" marR="12700" rtl="0" algn="l">
              <a:lnSpc>
                <a:spcPct val="200000"/>
              </a:lnSpc>
              <a:spcBef>
                <a:spcPts val="0"/>
              </a:spcBef>
              <a:spcAft>
                <a:spcPts val="0"/>
              </a:spcAft>
              <a:buNone/>
            </a:pPr>
            <a:r>
              <a:rPr lang="en-US" sz="1800">
                <a:solidFill>
                  <a:srgbClr val="122C47"/>
                </a:solidFill>
                <a:latin typeface="Arial"/>
                <a:ea typeface="Arial"/>
                <a:cs typeface="Arial"/>
                <a:sym typeface="Arial"/>
              </a:rPr>
              <a:t>There are millions of Amazon sellers around the world. Amazon sales data Analysis focuses on the process of analyzing consumer behavior, sales, and several other attributes in order to make improved, data-driven decisions. It is key to successfully sustaining their businesses and earning profits and for this purpose, they analyze different metrics like</a:t>
            </a:r>
            <a:endParaRPr sz="1800">
              <a:solidFill>
                <a:schemeClr val="lt1"/>
              </a:solidFill>
              <a:latin typeface="Arial"/>
              <a:ea typeface="Arial"/>
              <a:cs typeface="Arial"/>
              <a:sym typeface="Arial"/>
            </a:endParaRPr>
          </a:p>
          <a:p>
            <a:pPr indent="0" lvl="0" marL="12700" marR="5080" rtl="0" algn="l">
              <a:lnSpc>
                <a:spcPct val="200000"/>
              </a:lnSpc>
              <a:spcBef>
                <a:spcPts val="0"/>
              </a:spcBef>
              <a:spcAft>
                <a:spcPts val="0"/>
              </a:spcAft>
              <a:buNone/>
            </a:pPr>
            <a:r>
              <a:rPr lang="en-US" sz="1800">
                <a:solidFill>
                  <a:srgbClr val="122C47"/>
                </a:solidFill>
                <a:latin typeface="Arial"/>
                <a:ea typeface="Arial"/>
                <a:cs typeface="Arial"/>
                <a:sym typeface="Arial"/>
              </a:rPr>
              <a:t>Total Sales, Sales Quantity, Total Profit, Sales, Last Year Sales and other metrics. By analyzing these different metrics, we will be able to increase and improve our performance. It can also help us to better understand the market trends and customers’ buying behaviors</a:t>
            </a:r>
            <a:endParaRPr sz="1800">
              <a:solidFill>
                <a:schemeClr val="lt1"/>
              </a:solidFill>
              <a:latin typeface="Arial"/>
              <a:ea typeface="Arial"/>
              <a:cs typeface="Arial"/>
              <a:sym typeface="Arial"/>
            </a:endParaRPr>
          </a:p>
        </p:txBody>
      </p:sp>
      <p:sp>
        <p:nvSpPr>
          <p:cNvPr id="156" name="Google Shape;156;p21"/>
          <p:cNvSpPr txBox="1"/>
          <p:nvPr/>
        </p:nvSpPr>
        <p:spPr>
          <a:xfrm>
            <a:off x="1956561" y="6263132"/>
            <a:ext cx="53149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22C47"/>
                </a:solidFill>
                <a:latin typeface="Arial"/>
                <a:ea typeface="Arial"/>
                <a:cs typeface="Arial"/>
                <a:sym typeface="Arial"/>
              </a:rPr>
              <a:t>and help us to know what the customers really want.</a:t>
            </a:r>
            <a:endParaRPr sz="1800">
              <a:solidFill>
                <a:schemeClr val="lt1"/>
              </a:solidFill>
              <a:latin typeface="Arial"/>
              <a:ea typeface="Arial"/>
              <a:cs typeface="Arial"/>
              <a:sym typeface="Arial"/>
            </a:endParaRPr>
          </a:p>
        </p:txBody>
      </p:sp>
      <p:sp>
        <p:nvSpPr>
          <p:cNvPr id="157" name="Google Shape;157;p21"/>
          <p:cNvSpPr txBox="1"/>
          <p:nvPr/>
        </p:nvSpPr>
        <p:spPr>
          <a:xfrm>
            <a:off x="11719052" y="6284772"/>
            <a:ext cx="1670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Verdana"/>
                <a:ea typeface="Verdana"/>
                <a:cs typeface="Verdana"/>
                <a:sym typeface="Verdana"/>
              </a:rPr>
              <a:t>3</a:t>
            </a:r>
            <a:endParaRPr sz="2000">
              <a:solidFill>
                <a:schemeClr val="lt1"/>
              </a:solidFill>
              <a:latin typeface="Verdana"/>
              <a:ea typeface="Verdana"/>
              <a:cs typeface="Verdana"/>
              <a:sym typeface="Verdana"/>
            </a:endParaRPr>
          </a:p>
        </p:txBody>
      </p:sp>
      <p:sp>
        <p:nvSpPr>
          <p:cNvPr id="158" name="Google Shape;158;p21"/>
          <p:cNvSpPr/>
          <p:nvPr/>
        </p:nvSpPr>
        <p:spPr>
          <a:xfrm>
            <a:off x="2895600" y="492251"/>
            <a:ext cx="6400800" cy="779145"/>
          </a:xfrm>
          <a:custGeom>
            <a:rect b="b" l="l" r="r" t="t"/>
            <a:pathLst>
              <a:path extrusionOk="0" h="779144" w="6400800">
                <a:moveTo>
                  <a:pt x="0" y="778763"/>
                </a:moveTo>
                <a:lnTo>
                  <a:pt x="6400800" y="778763"/>
                </a:lnTo>
                <a:lnTo>
                  <a:pt x="6400800" y="0"/>
                </a:lnTo>
                <a:lnTo>
                  <a:pt x="0" y="0"/>
                </a:lnTo>
                <a:lnTo>
                  <a:pt x="0" y="778763"/>
                </a:lnTo>
                <a:close/>
              </a:path>
            </a:pathLst>
          </a:custGeom>
          <a:noFill/>
          <a:ln cap="flat" cmpd="sng" w="79350">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9" name="Google Shape;159;p21"/>
          <p:cNvSpPr txBox="1"/>
          <p:nvPr>
            <p:ph type="title"/>
          </p:nvPr>
        </p:nvSpPr>
        <p:spPr>
          <a:xfrm>
            <a:off x="1956561" y="-38778"/>
            <a:ext cx="8534400" cy="1507067"/>
          </a:xfrm>
          <a:prstGeom prst="rect">
            <a:avLst/>
          </a:prstGeom>
          <a:noFill/>
          <a:ln>
            <a:noFill/>
          </a:ln>
        </p:spPr>
        <p:txBody>
          <a:bodyPr anchorCtr="0" anchor="ctr" bIns="0" lIns="0" spcFirstLastPara="1" rIns="0" wrap="square" tIns="310750">
            <a:spAutoFit/>
          </a:bodyPr>
          <a:lstStyle/>
          <a:p>
            <a:pPr indent="0" lvl="0" marL="2627630" rtl="0" algn="l">
              <a:lnSpc>
                <a:spcPct val="100000"/>
              </a:lnSpc>
              <a:spcBef>
                <a:spcPts val="0"/>
              </a:spcBef>
              <a:spcAft>
                <a:spcPts val="0"/>
              </a:spcAft>
              <a:buClr>
                <a:schemeClr val="lt1"/>
              </a:buClr>
              <a:buSzPts val="3600"/>
              <a:buFont typeface="Century Gothic"/>
              <a:buNone/>
            </a:pPr>
            <a:r>
              <a:rPr lang="en-US"/>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5" name="Google Shape;165;p22"/>
          <p:cNvSpPr txBox="1"/>
          <p:nvPr/>
        </p:nvSpPr>
        <p:spPr>
          <a:xfrm>
            <a:off x="1602994" y="1689861"/>
            <a:ext cx="8686800" cy="3592195"/>
          </a:xfrm>
          <a:prstGeom prst="rect">
            <a:avLst/>
          </a:prstGeom>
          <a:noFill/>
          <a:ln>
            <a:noFill/>
          </a:ln>
        </p:spPr>
        <p:txBody>
          <a:bodyPr anchorCtr="0" anchor="t" bIns="0" lIns="0" spcFirstLastPara="1" rIns="0" wrap="square" tIns="12700">
            <a:spAutoFit/>
          </a:bodyPr>
          <a:lstStyle/>
          <a:p>
            <a:pPr indent="0" lvl="0" marL="57785" marR="0" rtl="0" algn="just">
              <a:lnSpc>
                <a:spcPct val="100000"/>
              </a:lnSpc>
              <a:spcBef>
                <a:spcPts val="0"/>
              </a:spcBef>
              <a:spcAft>
                <a:spcPts val="0"/>
              </a:spcAft>
              <a:buNone/>
            </a:pPr>
            <a:r>
              <a:rPr lang="en-US" sz="1800">
                <a:solidFill>
                  <a:srgbClr val="122C47"/>
                </a:solidFill>
                <a:latin typeface="Arial"/>
                <a:ea typeface="Arial"/>
                <a:cs typeface="Arial"/>
                <a:sym typeface="Arial"/>
              </a:rPr>
              <a:t>The objective of the project is to Analyse Amazon Sales data to get a substantial data</a:t>
            </a:r>
            <a:endParaRPr sz="1800">
              <a:solidFill>
                <a:schemeClr val="lt1"/>
              </a:solidFill>
              <a:latin typeface="Arial"/>
              <a:ea typeface="Arial"/>
              <a:cs typeface="Arial"/>
              <a:sym typeface="Arial"/>
            </a:endParaRPr>
          </a:p>
          <a:p>
            <a:pPr indent="0" lvl="0" marL="0" marR="0" rtl="0" algn="l">
              <a:lnSpc>
                <a:spcPct val="100000"/>
              </a:lnSpc>
              <a:spcBef>
                <a:spcPts val="90"/>
              </a:spcBef>
              <a:spcAft>
                <a:spcPts val="0"/>
              </a:spcAft>
              <a:buNone/>
            </a:pPr>
            <a:r>
              <a:t/>
            </a:r>
            <a:endParaRPr sz="1800">
              <a:solidFill>
                <a:schemeClr val="lt1"/>
              </a:solidFill>
              <a:latin typeface="Arial"/>
              <a:ea typeface="Arial"/>
              <a:cs typeface="Arial"/>
              <a:sym typeface="Arial"/>
            </a:endParaRPr>
          </a:p>
          <a:p>
            <a:pPr indent="0" lvl="0" marL="12700" marR="0" rtl="0" algn="just">
              <a:lnSpc>
                <a:spcPct val="100000"/>
              </a:lnSpc>
              <a:spcBef>
                <a:spcPts val="0"/>
              </a:spcBef>
              <a:spcAft>
                <a:spcPts val="0"/>
              </a:spcAft>
              <a:buNone/>
            </a:pPr>
            <a:r>
              <a:rPr lang="en-US" sz="1800">
                <a:solidFill>
                  <a:srgbClr val="122C47"/>
                </a:solidFill>
                <a:latin typeface="Arial"/>
                <a:ea typeface="Arial"/>
                <a:cs typeface="Arial"/>
                <a:sym typeface="Arial"/>
              </a:rPr>
              <a:t>which will help in bringing changes in a business in the future. It will help to reveals</a:t>
            </a:r>
            <a:endParaRPr sz="1800">
              <a:solidFill>
                <a:schemeClr val="lt1"/>
              </a:solidFill>
              <a:latin typeface="Arial"/>
              <a:ea typeface="Arial"/>
              <a:cs typeface="Arial"/>
              <a:sym typeface="Arial"/>
            </a:endParaRPr>
          </a:p>
          <a:p>
            <a:pPr indent="0" lvl="0" marL="12700" marR="5080" rtl="0" algn="just">
              <a:lnSpc>
                <a:spcPct val="200000"/>
              </a:lnSpc>
              <a:spcBef>
                <a:spcPts val="0"/>
              </a:spcBef>
              <a:spcAft>
                <a:spcPts val="0"/>
              </a:spcAft>
              <a:buNone/>
            </a:pPr>
            <a:r>
              <a:rPr lang="en-US" sz="1800">
                <a:solidFill>
                  <a:srgbClr val="122C47"/>
                </a:solidFill>
                <a:latin typeface="Arial"/>
                <a:ea typeface="Arial"/>
                <a:cs typeface="Arial"/>
                <a:sym typeface="Arial"/>
              </a:rPr>
              <a:t>flaws  in  the  business  model  or  in  the  way  that  one  is  going  about  conducting business. Sellers will be able to clearly see where they’re losing money, what the problem is, and reduce their losses accordingly. It facilitates coming up with strategic solutions to problems. This project aims to provide visual understanding of the data using Microsoft Power Bi</a:t>
            </a:r>
            <a:endParaRPr sz="1800">
              <a:solidFill>
                <a:schemeClr val="lt1"/>
              </a:solidFill>
              <a:latin typeface="Arial"/>
              <a:ea typeface="Arial"/>
              <a:cs typeface="Arial"/>
              <a:sym typeface="Arial"/>
            </a:endParaRPr>
          </a:p>
        </p:txBody>
      </p:sp>
      <p:sp>
        <p:nvSpPr>
          <p:cNvPr id="166" name="Google Shape;166;p22"/>
          <p:cNvSpPr/>
          <p:nvPr/>
        </p:nvSpPr>
        <p:spPr>
          <a:xfrm>
            <a:off x="3087179" y="5500610"/>
            <a:ext cx="391160" cy="530225"/>
          </a:xfrm>
          <a:custGeom>
            <a:rect b="b" l="l" r="r" t="t"/>
            <a:pathLst>
              <a:path extrusionOk="0" h="530225" w="391160">
                <a:moveTo>
                  <a:pt x="391147" y="362572"/>
                </a:moveTo>
                <a:lnTo>
                  <a:pt x="381127" y="380161"/>
                </a:lnTo>
                <a:lnTo>
                  <a:pt x="353275" y="395465"/>
                </a:lnTo>
                <a:lnTo>
                  <a:pt x="349237" y="396621"/>
                </a:lnTo>
                <a:lnTo>
                  <a:pt x="349237" y="451827"/>
                </a:lnTo>
                <a:lnTo>
                  <a:pt x="349237" y="468566"/>
                </a:lnTo>
                <a:lnTo>
                  <a:pt x="343649" y="474141"/>
                </a:lnTo>
                <a:lnTo>
                  <a:pt x="326885" y="474141"/>
                </a:lnTo>
                <a:lnTo>
                  <a:pt x="321297" y="468566"/>
                </a:lnTo>
                <a:lnTo>
                  <a:pt x="321297" y="451827"/>
                </a:lnTo>
                <a:lnTo>
                  <a:pt x="326885" y="446252"/>
                </a:lnTo>
                <a:lnTo>
                  <a:pt x="343649" y="446252"/>
                </a:lnTo>
                <a:lnTo>
                  <a:pt x="349237" y="451827"/>
                </a:lnTo>
                <a:lnTo>
                  <a:pt x="349237" y="396621"/>
                </a:lnTo>
                <a:lnTo>
                  <a:pt x="310883" y="407555"/>
                </a:lnTo>
                <a:lnTo>
                  <a:pt x="257213" y="415505"/>
                </a:lnTo>
                <a:lnTo>
                  <a:pt x="195580" y="418363"/>
                </a:lnTo>
                <a:lnTo>
                  <a:pt x="133934" y="415505"/>
                </a:lnTo>
                <a:lnTo>
                  <a:pt x="80264" y="407555"/>
                </a:lnTo>
                <a:lnTo>
                  <a:pt x="37871" y="395465"/>
                </a:lnTo>
                <a:lnTo>
                  <a:pt x="10020" y="380161"/>
                </a:lnTo>
                <a:lnTo>
                  <a:pt x="0" y="362572"/>
                </a:lnTo>
                <a:lnTo>
                  <a:pt x="0" y="474141"/>
                </a:lnTo>
                <a:lnTo>
                  <a:pt x="37871" y="507034"/>
                </a:lnTo>
                <a:lnTo>
                  <a:pt x="80264" y="519125"/>
                </a:lnTo>
                <a:lnTo>
                  <a:pt x="133934" y="527062"/>
                </a:lnTo>
                <a:lnTo>
                  <a:pt x="195580" y="529920"/>
                </a:lnTo>
                <a:lnTo>
                  <a:pt x="257213" y="527062"/>
                </a:lnTo>
                <a:lnTo>
                  <a:pt x="310883" y="519125"/>
                </a:lnTo>
                <a:lnTo>
                  <a:pt x="353275" y="507034"/>
                </a:lnTo>
                <a:lnTo>
                  <a:pt x="381127" y="491718"/>
                </a:lnTo>
                <a:lnTo>
                  <a:pt x="391147" y="474141"/>
                </a:lnTo>
                <a:lnTo>
                  <a:pt x="391147" y="446252"/>
                </a:lnTo>
                <a:lnTo>
                  <a:pt x="391147" y="418363"/>
                </a:lnTo>
                <a:lnTo>
                  <a:pt x="391147" y="362572"/>
                </a:lnTo>
                <a:close/>
              </a:path>
              <a:path extrusionOk="0" h="530225" w="391160">
                <a:moveTo>
                  <a:pt x="391147" y="223126"/>
                </a:moveTo>
                <a:lnTo>
                  <a:pt x="381127" y="240703"/>
                </a:lnTo>
                <a:lnTo>
                  <a:pt x="353275" y="256006"/>
                </a:lnTo>
                <a:lnTo>
                  <a:pt x="349237" y="257162"/>
                </a:lnTo>
                <a:lnTo>
                  <a:pt x="349237" y="312369"/>
                </a:lnTo>
                <a:lnTo>
                  <a:pt x="349237" y="329107"/>
                </a:lnTo>
                <a:lnTo>
                  <a:pt x="343649" y="334683"/>
                </a:lnTo>
                <a:lnTo>
                  <a:pt x="326885" y="334683"/>
                </a:lnTo>
                <a:lnTo>
                  <a:pt x="321297" y="329107"/>
                </a:lnTo>
                <a:lnTo>
                  <a:pt x="321297" y="312369"/>
                </a:lnTo>
                <a:lnTo>
                  <a:pt x="326885" y="306793"/>
                </a:lnTo>
                <a:lnTo>
                  <a:pt x="343649" y="306793"/>
                </a:lnTo>
                <a:lnTo>
                  <a:pt x="349237" y="312369"/>
                </a:lnTo>
                <a:lnTo>
                  <a:pt x="349237" y="257162"/>
                </a:lnTo>
                <a:lnTo>
                  <a:pt x="310883" y="268109"/>
                </a:lnTo>
                <a:lnTo>
                  <a:pt x="257213" y="276047"/>
                </a:lnTo>
                <a:lnTo>
                  <a:pt x="195580" y="278904"/>
                </a:lnTo>
                <a:lnTo>
                  <a:pt x="133934" y="276047"/>
                </a:lnTo>
                <a:lnTo>
                  <a:pt x="80264" y="268109"/>
                </a:lnTo>
                <a:lnTo>
                  <a:pt x="37871" y="256006"/>
                </a:lnTo>
                <a:lnTo>
                  <a:pt x="10020" y="240703"/>
                </a:lnTo>
                <a:lnTo>
                  <a:pt x="0" y="223126"/>
                </a:lnTo>
                <a:lnTo>
                  <a:pt x="0" y="334683"/>
                </a:lnTo>
                <a:lnTo>
                  <a:pt x="37871" y="367576"/>
                </a:lnTo>
                <a:lnTo>
                  <a:pt x="80264" y="379666"/>
                </a:lnTo>
                <a:lnTo>
                  <a:pt x="133934" y="387616"/>
                </a:lnTo>
                <a:lnTo>
                  <a:pt x="195580" y="390474"/>
                </a:lnTo>
                <a:lnTo>
                  <a:pt x="257213" y="387616"/>
                </a:lnTo>
                <a:lnTo>
                  <a:pt x="310883" y="379666"/>
                </a:lnTo>
                <a:lnTo>
                  <a:pt x="353275" y="367576"/>
                </a:lnTo>
                <a:lnTo>
                  <a:pt x="381127" y="352272"/>
                </a:lnTo>
                <a:lnTo>
                  <a:pt x="391147" y="334683"/>
                </a:lnTo>
                <a:lnTo>
                  <a:pt x="391147" y="306793"/>
                </a:lnTo>
                <a:lnTo>
                  <a:pt x="391147" y="278904"/>
                </a:lnTo>
                <a:lnTo>
                  <a:pt x="391147" y="223126"/>
                </a:lnTo>
                <a:close/>
              </a:path>
              <a:path extrusionOk="0" h="530225" w="391160">
                <a:moveTo>
                  <a:pt x="391147" y="83667"/>
                </a:moveTo>
                <a:lnTo>
                  <a:pt x="381127" y="101257"/>
                </a:lnTo>
                <a:lnTo>
                  <a:pt x="353275" y="116560"/>
                </a:lnTo>
                <a:lnTo>
                  <a:pt x="349237" y="117716"/>
                </a:lnTo>
                <a:lnTo>
                  <a:pt x="349237" y="172923"/>
                </a:lnTo>
                <a:lnTo>
                  <a:pt x="349237" y="189649"/>
                </a:lnTo>
                <a:lnTo>
                  <a:pt x="343649" y="195237"/>
                </a:lnTo>
                <a:lnTo>
                  <a:pt x="326885" y="195237"/>
                </a:lnTo>
                <a:lnTo>
                  <a:pt x="321297" y="189649"/>
                </a:lnTo>
                <a:lnTo>
                  <a:pt x="321297" y="172923"/>
                </a:lnTo>
                <a:lnTo>
                  <a:pt x="326885" y="167335"/>
                </a:lnTo>
                <a:lnTo>
                  <a:pt x="343649" y="167335"/>
                </a:lnTo>
                <a:lnTo>
                  <a:pt x="349237" y="172923"/>
                </a:lnTo>
                <a:lnTo>
                  <a:pt x="349237" y="117716"/>
                </a:lnTo>
                <a:lnTo>
                  <a:pt x="310883" y="128651"/>
                </a:lnTo>
                <a:lnTo>
                  <a:pt x="257213" y="136588"/>
                </a:lnTo>
                <a:lnTo>
                  <a:pt x="195580" y="139446"/>
                </a:lnTo>
                <a:lnTo>
                  <a:pt x="133934" y="136588"/>
                </a:lnTo>
                <a:lnTo>
                  <a:pt x="80264" y="128651"/>
                </a:lnTo>
                <a:lnTo>
                  <a:pt x="37871" y="116560"/>
                </a:lnTo>
                <a:lnTo>
                  <a:pt x="10020" y="101257"/>
                </a:lnTo>
                <a:lnTo>
                  <a:pt x="0" y="83667"/>
                </a:lnTo>
                <a:lnTo>
                  <a:pt x="0" y="195237"/>
                </a:lnTo>
                <a:lnTo>
                  <a:pt x="37871" y="228117"/>
                </a:lnTo>
                <a:lnTo>
                  <a:pt x="80264" y="240220"/>
                </a:lnTo>
                <a:lnTo>
                  <a:pt x="133934" y="248158"/>
                </a:lnTo>
                <a:lnTo>
                  <a:pt x="195580" y="251015"/>
                </a:lnTo>
                <a:lnTo>
                  <a:pt x="257213" y="248158"/>
                </a:lnTo>
                <a:lnTo>
                  <a:pt x="310883" y="240220"/>
                </a:lnTo>
                <a:lnTo>
                  <a:pt x="353275" y="228117"/>
                </a:lnTo>
                <a:lnTo>
                  <a:pt x="381127" y="212813"/>
                </a:lnTo>
                <a:lnTo>
                  <a:pt x="391147" y="195237"/>
                </a:lnTo>
                <a:lnTo>
                  <a:pt x="391147" y="167335"/>
                </a:lnTo>
                <a:lnTo>
                  <a:pt x="391147" y="139446"/>
                </a:lnTo>
                <a:lnTo>
                  <a:pt x="391147" y="83667"/>
                </a:lnTo>
                <a:close/>
              </a:path>
              <a:path extrusionOk="0" h="530225" w="391160">
                <a:moveTo>
                  <a:pt x="391147" y="55778"/>
                </a:moveTo>
                <a:lnTo>
                  <a:pt x="353415" y="22834"/>
                </a:lnTo>
                <a:lnTo>
                  <a:pt x="311073" y="10756"/>
                </a:lnTo>
                <a:lnTo>
                  <a:pt x="257390" y="2844"/>
                </a:lnTo>
                <a:lnTo>
                  <a:pt x="195580" y="0"/>
                </a:lnTo>
                <a:lnTo>
                  <a:pt x="133756" y="2844"/>
                </a:lnTo>
                <a:lnTo>
                  <a:pt x="80073" y="10756"/>
                </a:lnTo>
                <a:lnTo>
                  <a:pt x="37744" y="22834"/>
                </a:lnTo>
                <a:lnTo>
                  <a:pt x="9969" y="38150"/>
                </a:lnTo>
                <a:lnTo>
                  <a:pt x="0" y="55778"/>
                </a:lnTo>
                <a:lnTo>
                  <a:pt x="9969" y="73406"/>
                </a:lnTo>
                <a:lnTo>
                  <a:pt x="37744" y="88722"/>
                </a:lnTo>
                <a:lnTo>
                  <a:pt x="80073" y="100799"/>
                </a:lnTo>
                <a:lnTo>
                  <a:pt x="133756" y="108712"/>
                </a:lnTo>
                <a:lnTo>
                  <a:pt x="195580" y="111556"/>
                </a:lnTo>
                <a:lnTo>
                  <a:pt x="257390" y="108712"/>
                </a:lnTo>
                <a:lnTo>
                  <a:pt x="311073" y="100799"/>
                </a:lnTo>
                <a:lnTo>
                  <a:pt x="353415" y="88722"/>
                </a:lnTo>
                <a:lnTo>
                  <a:pt x="381177" y="73406"/>
                </a:lnTo>
                <a:lnTo>
                  <a:pt x="391147" y="55778"/>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7" name="Google Shape;167;p22"/>
          <p:cNvSpPr/>
          <p:nvPr/>
        </p:nvSpPr>
        <p:spPr>
          <a:xfrm>
            <a:off x="6096000" y="5463145"/>
            <a:ext cx="574040" cy="567690"/>
          </a:xfrm>
          <a:custGeom>
            <a:rect b="b" l="l" r="r" t="t"/>
            <a:pathLst>
              <a:path extrusionOk="0" h="567689" w="574039">
                <a:moveTo>
                  <a:pt x="224853" y="233210"/>
                </a:moveTo>
                <a:lnTo>
                  <a:pt x="209346" y="233210"/>
                </a:lnTo>
                <a:lnTo>
                  <a:pt x="209346" y="248754"/>
                </a:lnTo>
                <a:lnTo>
                  <a:pt x="209346" y="310946"/>
                </a:lnTo>
                <a:lnTo>
                  <a:pt x="178333" y="310946"/>
                </a:lnTo>
                <a:lnTo>
                  <a:pt x="178333" y="248754"/>
                </a:lnTo>
                <a:lnTo>
                  <a:pt x="209346" y="248754"/>
                </a:lnTo>
                <a:lnTo>
                  <a:pt x="209346" y="233210"/>
                </a:lnTo>
                <a:lnTo>
                  <a:pt x="162826" y="233210"/>
                </a:lnTo>
                <a:lnTo>
                  <a:pt x="162826" y="326491"/>
                </a:lnTo>
                <a:lnTo>
                  <a:pt x="224853" y="326491"/>
                </a:lnTo>
                <a:lnTo>
                  <a:pt x="224853" y="310946"/>
                </a:lnTo>
                <a:lnTo>
                  <a:pt x="224853" y="248754"/>
                </a:lnTo>
                <a:lnTo>
                  <a:pt x="224853" y="233210"/>
                </a:lnTo>
                <a:close/>
              </a:path>
              <a:path extrusionOk="0" h="567689" w="574039">
                <a:moveTo>
                  <a:pt x="317893" y="178803"/>
                </a:moveTo>
                <a:lnTo>
                  <a:pt x="302387" y="178803"/>
                </a:lnTo>
                <a:lnTo>
                  <a:pt x="302387" y="194348"/>
                </a:lnTo>
                <a:lnTo>
                  <a:pt x="302387" y="310946"/>
                </a:lnTo>
                <a:lnTo>
                  <a:pt x="271373" y="310946"/>
                </a:lnTo>
                <a:lnTo>
                  <a:pt x="271373" y="194348"/>
                </a:lnTo>
                <a:lnTo>
                  <a:pt x="302387" y="194348"/>
                </a:lnTo>
                <a:lnTo>
                  <a:pt x="302387" y="178803"/>
                </a:lnTo>
                <a:lnTo>
                  <a:pt x="255866" y="178803"/>
                </a:lnTo>
                <a:lnTo>
                  <a:pt x="255866" y="326491"/>
                </a:lnTo>
                <a:lnTo>
                  <a:pt x="317893" y="326491"/>
                </a:lnTo>
                <a:lnTo>
                  <a:pt x="317893" y="310946"/>
                </a:lnTo>
                <a:lnTo>
                  <a:pt x="317893" y="194348"/>
                </a:lnTo>
                <a:lnTo>
                  <a:pt x="317893" y="178803"/>
                </a:lnTo>
                <a:close/>
              </a:path>
              <a:path extrusionOk="0" h="567689" w="574039">
                <a:moveTo>
                  <a:pt x="410933" y="108839"/>
                </a:moveTo>
                <a:lnTo>
                  <a:pt x="395427" y="108839"/>
                </a:lnTo>
                <a:lnTo>
                  <a:pt x="395427" y="124383"/>
                </a:lnTo>
                <a:lnTo>
                  <a:pt x="395427" y="310946"/>
                </a:lnTo>
                <a:lnTo>
                  <a:pt x="364413" y="310946"/>
                </a:lnTo>
                <a:lnTo>
                  <a:pt x="364413" y="124383"/>
                </a:lnTo>
                <a:lnTo>
                  <a:pt x="395427" y="124383"/>
                </a:lnTo>
                <a:lnTo>
                  <a:pt x="395427" y="108839"/>
                </a:lnTo>
                <a:lnTo>
                  <a:pt x="348907" y="108839"/>
                </a:lnTo>
                <a:lnTo>
                  <a:pt x="348907" y="326491"/>
                </a:lnTo>
                <a:lnTo>
                  <a:pt x="410933" y="326491"/>
                </a:lnTo>
                <a:lnTo>
                  <a:pt x="410933" y="310946"/>
                </a:lnTo>
                <a:lnTo>
                  <a:pt x="410933" y="124383"/>
                </a:lnTo>
                <a:lnTo>
                  <a:pt x="410933" y="108839"/>
                </a:lnTo>
                <a:close/>
              </a:path>
              <a:path extrusionOk="0" h="567689" w="574039">
                <a:moveTo>
                  <a:pt x="573760" y="42354"/>
                </a:moveTo>
                <a:lnTo>
                  <a:pt x="570280" y="38874"/>
                </a:lnTo>
                <a:lnTo>
                  <a:pt x="519493" y="38874"/>
                </a:lnTo>
                <a:lnTo>
                  <a:pt x="519493" y="54419"/>
                </a:lnTo>
                <a:lnTo>
                  <a:pt x="519493" y="373138"/>
                </a:lnTo>
                <a:lnTo>
                  <a:pt x="54267" y="373138"/>
                </a:lnTo>
                <a:lnTo>
                  <a:pt x="54267" y="54419"/>
                </a:lnTo>
                <a:lnTo>
                  <a:pt x="519493" y="54419"/>
                </a:lnTo>
                <a:lnTo>
                  <a:pt x="519493" y="38874"/>
                </a:lnTo>
                <a:lnTo>
                  <a:pt x="294640" y="38874"/>
                </a:lnTo>
                <a:lnTo>
                  <a:pt x="294640" y="3505"/>
                </a:lnTo>
                <a:lnTo>
                  <a:pt x="291160" y="0"/>
                </a:lnTo>
                <a:lnTo>
                  <a:pt x="282600" y="0"/>
                </a:lnTo>
                <a:lnTo>
                  <a:pt x="279120" y="3505"/>
                </a:lnTo>
                <a:lnTo>
                  <a:pt x="279120" y="38874"/>
                </a:lnTo>
                <a:lnTo>
                  <a:pt x="3467" y="38874"/>
                </a:lnTo>
                <a:lnTo>
                  <a:pt x="0" y="42354"/>
                </a:lnTo>
                <a:lnTo>
                  <a:pt x="0" y="50939"/>
                </a:lnTo>
                <a:lnTo>
                  <a:pt x="3467" y="54419"/>
                </a:lnTo>
                <a:lnTo>
                  <a:pt x="38760" y="54419"/>
                </a:lnTo>
                <a:lnTo>
                  <a:pt x="38760" y="373138"/>
                </a:lnTo>
                <a:lnTo>
                  <a:pt x="3467" y="373138"/>
                </a:lnTo>
                <a:lnTo>
                  <a:pt x="0" y="376618"/>
                </a:lnTo>
                <a:lnTo>
                  <a:pt x="0" y="385203"/>
                </a:lnTo>
                <a:lnTo>
                  <a:pt x="3467" y="388683"/>
                </a:lnTo>
                <a:lnTo>
                  <a:pt x="268160" y="388683"/>
                </a:lnTo>
                <a:lnTo>
                  <a:pt x="130200" y="526999"/>
                </a:lnTo>
                <a:lnTo>
                  <a:pt x="127292" y="530021"/>
                </a:lnTo>
                <a:lnTo>
                  <a:pt x="127304" y="535012"/>
                </a:lnTo>
                <a:lnTo>
                  <a:pt x="133400" y="540905"/>
                </a:lnTo>
                <a:lnTo>
                  <a:pt x="138163" y="540905"/>
                </a:lnTo>
                <a:lnTo>
                  <a:pt x="141160" y="537997"/>
                </a:lnTo>
                <a:lnTo>
                  <a:pt x="279120" y="399681"/>
                </a:lnTo>
                <a:lnTo>
                  <a:pt x="279120" y="563994"/>
                </a:lnTo>
                <a:lnTo>
                  <a:pt x="282600" y="567474"/>
                </a:lnTo>
                <a:lnTo>
                  <a:pt x="291160" y="567474"/>
                </a:lnTo>
                <a:lnTo>
                  <a:pt x="294640" y="563994"/>
                </a:lnTo>
                <a:lnTo>
                  <a:pt x="294640" y="399681"/>
                </a:lnTo>
                <a:lnTo>
                  <a:pt x="432600" y="537997"/>
                </a:lnTo>
                <a:lnTo>
                  <a:pt x="435673" y="540981"/>
                </a:lnTo>
                <a:lnTo>
                  <a:pt x="440588" y="540893"/>
                </a:lnTo>
                <a:lnTo>
                  <a:pt x="446468" y="534797"/>
                </a:lnTo>
                <a:lnTo>
                  <a:pt x="446468" y="530021"/>
                </a:lnTo>
                <a:lnTo>
                  <a:pt x="443560" y="526999"/>
                </a:lnTo>
                <a:lnTo>
                  <a:pt x="316560" y="399681"/>
                </a:lnTo>
                <a:lnTo>
                  <a:pt x="305600" y="388683"/>
                </a:lnTo>
                <a:lnTo>
                  <a:pt x="570280" y="388683"/>
                </a:lnTo>
                <a:lnTo>
                  <a:pt x="573760" y="385203"/>
                </a:lnTo>
                <a:lnTo>
                  <a:pt x="573760" y="376618"/>
                </a:lnTo>
                <a:lnTo>
                  <a:pt x="570280" y="373138"/>
                </a:lnTo>
                <a:lnTo>
                  <a:pt x="535000" y="373138"/>
                </a:lnTo>
                <a:lnTo>
                  <a:pt x="535000" y="54419"/>
                </a:lnTo>
                <a:lnTo>
                  <a:pt x="570280" y="54419"/>
                </a:lnTo>
                <a:lnTo>
                  <a:pt x="573760" y="50939"/>
                </a:lnTo>
                <a:lnTo>
                  <a:pt x="573760" y="42354"/>
                </a:lnTo>
                <a:close/>
              </a:path>
            </a:pathLst>
          </a:custGeom>
          <a:solidFill>
            <a:srgbClr val="0C0C0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8" name="Google Shape;168;p22"/>
          <p:cNvSpPr/>
          <p:nvPr/>
        </p:nvSpPr>
        <p:spPr>
          <a:xfrm>
            <a:off x="9290526" y="5442824"/>
            <a:ext cx="608965" cy="608330"/>
          </a:xfrm>
          <a:custGeom>
            <a:rect b="b" l="l" r="r" t="t"/>
            <a:pathLst>
              <a:path extrusionOk="0" h="608329" w="608965">
                <a:moveTo>
                  <a:pt x="400312" y="388303"/>
                </a:moveTo>
                <a:lnTo>
                  <a:pt x="378317" y="388303"/>
                </a:lnTo>
                <a:lnTo>
                  <a:pt x="410572" y="420583"/>
                </a:lnTo>
                <a:lnTo>
                  <a:pt x="405899" y="427414"/>
                </a:lnTo>
                <a:lnTo>
                  <a:pt x="402273" y="434806"/>
                </a:lnTo>
                <a:lnTo>
                  <a:pt x="399742" y="442641"/>
                </a:lnTo>
                <a:lnTo>
                  <a:pt x="398354" y="450800"/>
                </a:lnTo>
                <a:lnTo>
                  <a:pt x="398375" y="460575"/>
                </a:lnTo>
                <a:lnTo>
                  <a:pt x="519479" y="595375"/>
                </a:lnTo>
                <a:lnTo>
                  <a:pt x="550571" y="607787"/>
                </a:lnTo>
                <a:lnTo>
                  <a:pt x="561823" y="606487"/>
                </a:lnTo>
                <a:lnTo>
                  <a:pt x="572509" y="603061"/>
                </a:lnTo>
                <a:lnTo>
                  <a:pt x="582335" y="597638"/>
                </a:lnTo>
                <a:lnTo>
                  <a:pt x="588889" y="592125"/>
                </a:lnTo>
                <a:lnTo>
                  <a:pt x="554213" y="592125"/>
                </a:lnTo>
                <a:lnTo>
                  <a:pt x="541273" y="590917"/>
                </a:lnTo>
                <a:lnTo>
                  <a:pt x="530476" y="584417"/>
                </a:lnTo>
                <a:lnTo>
                  <a:pt x="421499" y="475192"/>
                </a:lnTo>
                <a:lnTo>
                  <a:pt x="415612" y="469037"/>
                </a:lnTo>
                <a:lnTo>
                  <a:pt x="412789" y="460575"/>
                </a:lnTo>
                <a:lnTo>
                  <a:pt x="413803" y="452118"/>
                </a:lnTo>
                <a:lnTo>
                  <a:pt x="439110" y="416727"/>
                </a:lnTo>
                <a:lnTo>
                  <a:pt x="452587" y="412806"/>
                </a:lnTo>
                <a:lnTo>
                  <a:pt x="490547" y="412806"/>
                </a:lnTo>
                <a:lnTo>
                  <a:pt x="487295" y="409547"/>
                </a:lnTo>
                <a:lnTo>
                  <a:pt x="421544" y="409547"/>
                </a:lnTo>
                <a:lnTo>
                  <a:pt x="400312" y="388303"/>
                </a:lnTo>
                <a:close/>
              </a:path>
              <a:path extrusionOk="0" h="608329" w="608965">
                <a:moveTo>
                  <a:pt x="490547" y="412806"/>
                </a:moveTo>
                <a:lnTo>
                  <a:pt x="452587" y="412806"/>
                </a:lnTo>
                <a:lnTo>
                  <a:pt x="465529" y="414016"/>
                </a:lnTo>
                <a:lnTo>
                  <a:pt x="476330" y="420524"/>
                </a:lnTo>
                <a:lnTo>
                  <a:pt x="585320" y="529743"/>
                </a:lnTo>
                <a:lnTo>
                  <a:pt x="591200" y="535897"/>
                </a:lnTo>
                <a:lnTo>
                  <a:pt x="594043" y="544360"/>
                </a:lnTo>
                <a:lnTo>
                  <a:pt x="593009" y="552816"/>
                </a:lnTo>
                <a:lnTo>
                  <a:pt x="567687" y="588207"/>
                </a:lnTo>
                <a:lnTo>
                  <a:pt x="554213" y="592125"/>
                </a:lnTo>
                <a:lnTo>
                  <a:pt x="588889" y="592125"/>
                </a:lnTo>
                <a:lnTo>
                  <a:pt x="608452" y="554180"/>
                </a:lnTo>
                <a:lnTo>
                  <a:pt x="608408" y="544360"/>
                </a:lnTo>
                <a:lnTo>
                  <a:pt x="606328" y="535118"/>
                </a:lnTo>
                <a:lnTo>
                  <a:pt x="602246" y="526442"/>
                </a:lnTo>
                <a:lnTo>
                  <a:pt x="596304" y="518785"/>
                </a:lnTo>
                <a:lnTo>
                  <a:pt x="490547" y="412806"/>
                </a:lnTo>
                <a:close/>
              </a:path>
              <a:path extrusionOk="0" h="608329" w="608965">
                <a:moveTo>
                  <a:pt x="215799" y="0"/>
                </a:moveTo>
                <a:lnTo>
                  <a:pt x="173089" y="5764"/>
                </a:lnTo>
                <a:lnTo>
                  <a:pt x="131972" y="19702"/>
                </a:lnTo>
                <a:lnTo>
                  <a:pt x="93725" y="41763"/>
                </a:lnTo>
                <a:lnTo>
                  <a:pt x="59623" y="71897"/>
                </a:lnTo>
                <a:lnTo>
                  <a:pt x="32219" y="108237"/>
                </a:lnTo>
                <a:lnTo>
                  <a:pt x="13180" y="148090"/>
                </a:lnTo>
                <a:lnTo>
                  <a:pt x="2456" y="190181"/>
                </a:lnTo>
                <a:lnTo>
                  <a:pt x="0" y="233231"/>
                </a:lnTo>
                <a:lnTo>
                  <a:pt x="5760" y="275965"/>
                </a:lnTo>
                <a:lnTo>
                  <a:pt x="19689" y="317104"/>
                </a:lnTo>
                <a:lnTo>
                  <a:pt x="41737" y="355372"/>
                </a:lnTo>
                <a:lnTo>
                  <a:pt x="71855" y="389493"/>
                </a:lnTo>
                <a:lnTo>
                  <a:pt x="111587" y="418932"/>
                </a:lnTo>
                <a:lnTo>
                  <a:pt x="155443" y="438490"/>
                </a:lnTo>
                <a:lnTo>
                  <a:pt x="201759" y="448174"/>
                </a:lnTo>
                <a:lnTo>
                  <a:pt x="248869" y="447991"/>
                </a:lnTo>
                <a:lnTo>
                  <a:pt x="295109" y="437947"/>
                </a:lnTo>
                <a:lnTo>
                  <a:pt x="306282" y="432860"/>
                </a:lnTo>
                <a:lnTo>
                  <a:pt x="209534" y="432860"/>
                </a:lnTo>
                <a:lnTo>
                  <a:pt x="202400" y="432336"/>
                </a:lnTo>
                <a:lnTo>
                  <a:pt x="146968" y="418558"/>
                </a:lnTo>
                <a:lnTo>
                  <a:pt x="109079" y="398453"/>
                </a:lnTo>
                <a:lnTo>
                  <a:pt x="72526" y="367551"/>
                </a:lnTo>
                <a:lnTo>
                  <a:pt x="44242" y="329630"/>
                </a:lnTo>
                <a:lnTo>
                  <a:pt x="25207" y="286397"/>
                </a:lnTo>
                <a:lnTo>
                  <a:pt x="16313" y="239352"/>
                </a:lnTo>
                <a:lnTo>
                  <a:pt x="131261" y="239352"/>
                </a:lnTo>
                <a:lnTo>
                  <a:pt x="134220" y="237212"/>
                </a:lnTo>
                <a:lnTo>
                  <a:pt x="138676" y="223836"/>
                </a:lnTo>
                <a:lnTo>
                  <a:pt x="15680" y="223836"/>
                </a:lnTo>
                <a:lnTo>
                  <a:pt x="19680" y="182777"/>
                </a:lnTo>
                <a:lnTo>
                  <a:pt x="31522" y="143669"/>
                </a:lnTo>
                <a:lnTo>
                  <a:pt x="50748" y="107616"/>
                </a:lnTo>
                <a:lnTo>
                  <a:pt x="76901" y="75725"/>
                </a:lnTo>
                <a:lnTo>
                  <a:pt x="116763" y="44414"/>
                </a:lnTo>
                <a:lnTo>
                  <a:pt x="162299" y="23844"/>
                </a:lnTo>
                <a:lnTo>
                  <a:pt x="211409" y="14668"/>
                </a:lnTo>
                <a:lnTo>
                  <a:pt x="303987" y="14668"/>
                </a:lnTo>
                <a:lnTo>
                  <a:pt x="300893" y="13188"/>
                </a:lnTo>
                <a:lnTo>
                  <a:pt x="258826" y="2457"/>
                </a:lnTo>
                <a:lnTo>
                  <a:pt x="215799" y="0"/>
                </a:lnTo>
                <a:close/>
              </a:path>
              <a:path extrusionOk="0" h="608329" w="608965">
                <a:moveTo>
                  <a:pt x="447558" y="239352"/>
                </a:moveTo>
                <a:lnTo>
                  <a:pt x="433555" y="239352"/>
                </a:lnTo>
                <a:lnTo>
                  <a:pt x="424532" y="286828"/>
                </a:lnTo>
                <a:lnTo>
                  <a:pt x="405583" y="329664"/>
                </a:lnTo>
                <a:lnTo>
                  <a:pt x="378128" y="366596"/>
                </a:lnTo>
                <a:lnTo>
                  <a:pt x="343436" y="396563"/>
                </a:lnTo>
                <a:lnTo>
                  <a:pt x="302877" y="418371"/>
                </a:lnTo>
                <a:lnTo>
                  <a:pt x="257794" y="430857"/>
                </a:lnTo>
                <a:lnTo>
                  <a:pt x="209534" y="432860"/>
                </a:lnTo>
                <a:lnTo>
                  <a:pt x="306282" y="432860"/>
                </a:lnTo>
                <a:lnTo>
                  <a:pt x="338813" y="418049"/>
                </a:lnTo>
                <a:lnTo>
                  <a:pt x="378317" y="388303"/>
                </a:lnTo>
                <a:lnTo>
                  <a:pt x="400312" y="388303"/>
                </a:lnTo>
                <a:lnTo>
                  <a:pt x="389269" y="377255"/>
                </a:lnTo>
                <a:lnTo>
                  <a:pt x="416674" y="340918"/>
                </a:lnTo>
                <a:lnTo>
                  <a:pt x="435714" y="301066"/>
                </a:lnTo>
                <a:lnTo>
                  <a:pt x="446438" y="258977"/>
                </a:lnTo>
                <a:lnTo>
                  <a:pt x="447558" y="239352"/>
                </a:lnTo>
                <a:close/>
              </a:path>
              <a:path extrusionOk="0" h="608329" w="608965">
                <a:moveTo>
                  <a:pt x="455994" y="397185"/>
                </a:moveTo>
                <a:lnTo>
                  <a:pt x="438283" y="400346"/>
                </a:lnTo>
                <a:lnTo>
                  <a:pt x="421544" y="409547"/>
                </a:lnTo>
                <a:lnTo>
                  <a:pt x="487295" y="409547"/>
                </a:lnTo>
                <a:lnTo>
                  <a:pt x="472918" y="400206"/>
                </a:lnTo>
                <a:lnTo>
                  <a:pt x="455994" y="397185"/>
                </a:lnTo>
                <a:close/>
              </a:path>
              <a:path extrusionOk="0" h="608329" w="608965">
                <a:moveTo>
                  <a:pt x="180340" y="146451"/>
                </a:moveTo>
                <a:lnTo>
                  <a:pt x="164498" y="146451"/>
                </a:lnTo>
                <a:lnTo>
                  <a:pt x="201599" y="346779"/>
                </a:lnTo>
                <a:lnTo>
                  <a:pt x="204423" y="349359"/>
                </a:lnTo>
                <a:lnTo>
                  <a:pt x="207873" y="349675"/>
                </a:lnTo>
                <a:lnTo>
                  <a:pt x="211795" y="349675"/>
                </a:lnTo>
                <a:lnTo>
                  <a:pt x="214670" y="347704"/>
                </a:lnTo>
                <a:lnTo>
                  <a:pt x="227913" y="313440"/>
                </a:lnTo>
                <a:lnTo>
                  <a:pt x="211272" y="313440"/>
                </a:lnTo>
                <a:lnTo>
                  <a:pt x="180340" y="146451"/>
                </a:lnTo>
                <a:close/>
              </a:path>
              <a:path extrusionOk="0" h="608329" w="608965">
                <a:moveTo>
                  <a:pt x="277378" y="160926"/>
                </a:moveTo>
                <a:lnTo>
                  <a:pt x="270839" y="162678"/>
                </a:lnTo>
                <a:lnTo>
                  <a:pt x="268888" y="164430"/>
                </a:lnTo>
                <a:lnTo>
                  <a:pt x="211318" y="313401"/>
                </a:lnTo>
                <a:lnTo>
                  <a:pt x="227913" y="313440"/>
                </a:lnTo>
                <a:lnTo>
                  <a:pt x="273804" y="194705"/>
                </a:lnTo>
                <a:lnTo>
                  <a:pt x="289957" y="194666"/>
                </a:lnTo>
                <a:lnTo>
                  <a:pt x="281623" y="163389"/>
                </a:lnTo>
                <a:lnTo>
                  <a:pt x="277378" y="160926"/>
                </a:lnTo>
                <a:close/>
              </a:path>
              <a:path extrusionOk="0" h="608329" w="608965">
                <a:moveTo>
                  <a:pt x="289957" y="194666"/>
                </a:moveTo>
                <a:lnTo>
                  <a:pt x="273856" y="194666"/>
                </a:lnTo>
                <a:lnTo>
                  <a:pt x="299863" y="291963"/>
                </a:lnTo>
                <a:lnTo>
                  <a:pt x="304108" y="294420"/>
                </a:lnTo>
                <a:lnTo>
                  <a:pt x="309762" y="292913"/>
                </a:lnTo>
                <a:lnTo>
                  <a:pt x="311113" y="292060"/>
                </a:lnTo>
                <a:lnTo>
                  <a:pt x="330385" y="269601"/>
                </a:lnTo>
                <a:lnTo>
                  <a:pt x="309975" y="269601"/>
                </a:lnTo>
                <a:lnTo>
                  <a:pt x="289957" y="194666"/>
                </a:lnTo>
                <a:close/>
              </a:path>
              <a:path extrusionOk="0" h="608329" w="608965">
                <a:moveTo>
                  <a:pt x="303987" y="14668"/>
                </a:moveTo>
                <a:lnTo>
                  <a:pt x="211409" y="14668"/>
                </a:lnTo>
                <a:lnTo>
                  <a:pt x="261993" y="17540"/>
                </a:lnTo>
                <a:lnTo>
                  <a:pt x="283507" y="22455"/>
                </a:lnTo>
                <a:lnTo>
                  <a:pt x="324175" y="39121"/>
                </a:lnTo>
                <a:lnTo>
                  <a:pt x="381345" y="84497"/>
                </a:lnTo>
                <a:lnTo>
                  <a:pt x="410043" y="125949"/>
                </a:lnTo>
                <a:lnTo>
                  <a:pt x="428008" y="173061"/>
                </a:lnTo>
                <a:lnTo>
                  <a:pt x="434189" y="223836"/>
                </a:lnTo>
                <a:lnTo>
                  <a:pt x="350514" y="223836"/>
                </a:lnTo>
                <a:lnTo>
                  <a:pt x="348362" y="224825"/>
                </a:lnTo>
                <a:lnTo>
                  <a:pt x="310048" y="269556"/>
                </a:lnTo>
                <a:lnTo>
                  <a:pt x="330385" y="269601"/>
                </a:lnTo>
                <a:lnTo>
                  <a:pt x="356342" y="239352"/>
                </a:lnTo>
                <a:lnTo>
                  <a:pt x="447558" y="239352"/>
                </a:lnTo>
                <a:lnTo>
                  <a:pt x="448895" y="215927"/>
                </a:lnTo>
                <a:lnTo>
                  <a:pt x="443136" y="173194"/>
                </a:lnTo>
                <a:lnTo>
                  <a:pt x="429208" y="132055"/>
                </a:lnTo>
                <a:lnTo>
                  <a:pt x="407161" y="93786"/>
                </a:lnTo>
                <a:lnTo>
                  <a:pt x="377044" y="59666"/>
                </a:lnTo>
                <a:lnTo>
                  <a:pt x="340725" y="32241"/>
                </a:lnTo>
                <a:lnTo>
                  <a:pt x="303987" y="14668"/>
                </a:lnTo>
                <a:close/>
              </a:path>
              <a:path extrusionOk="0" h="608329" w="608965">
                <a:moveTo>
                  <a:pt x="169486" y="106821"/>
                </a:moveTo>
                <a:lnTo>
                  <a:pt x="162501" y="108114"/>
                </a:lnTo>
                <a:lnTo>
                  <a:pt x="160220" y="110092"/>
                </a:lnTo>
                <a:lnTo>
                  <a:pt x="122331" y="223836"/>
                </a:lnTo>
                <a:lnTo>
                  <a:pt x="138676" y="223836"/>
                </a:lnTo>
                <a:lnTo>
                  <a:pt x="164446" y="146490"/>
                </a:lnTo>
                <a:lnTo>
                  <a:pt x="180340" y="146451"/>
                </a:lnTo>
                <a:lnTo>
                  <a:pt x="173531" y="109601"/>
                </a:lnTo>
                <a:lnTo>
                  <a:pt x="169486" y="106821"/>
                </a:lnTo>
                <a:close/>
              </a:path>
            </a:pathLst>
          </a:custGeom>
          <a:solidFill>
            <a:srgbClr val="E833BE"/>
          </a:solidFill>
          <a:ln cap="flat" cmpd="sng" w="9525">
            <a:solidFill>
              <a:srgbClr val="0C0C0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9" name="Google Shape;169;p22"/>
          <p:cNvSpPr txBox="1"/>
          <p:nvPr/>
        </p:nvSpPr>
        <p:spPr>
          <a:xfrm>
            <a:off x="9110959" y="6204562"/>
            <a:ext cx="975994"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chemeClr val="lt1"/>
                </a:solidFill>
                <a:latin typeface="Arial"/>
                <a:ea typeface="Arial"/>
                <a:cs typeface="Arial"/>
                <a:sym typeface="Arial"/>
              </a:rPr>
              <a:t>Get Insights</a:t>
            </a:r>
            <a:endParaRPr sz="1400">
              <a:solidFill>
                <a:schemeClr val="lt1"/>
              </a:solidFill>
              <a:latin typeface="Arial"/>
              <a:ea typeface="Arial"/>
              <a:cs typeface="Arial"/>
              <a:sym typeface="Arial"/>
            </a:endParaRPr>
          </a:p>
        </p:txBody>
      </p:sp>
      <p:sp>
        <p:nvSpPr>
          <p:cNvPr id="170" name="Google Shape;170;p22"/>
          <p:cNvSpPr txBox="1"/>
          <p:nvPr/>
        </p:nvSpPr>
        <p:spPr>
          <a:xfrm>
            <a:off x="5162550" y="6204967"/>
            <a:ext cx="2440940"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chemeClr val="lt1"/>
                </a:solidFill>
                <a:latin typeface="Arial"/>
                <a:ea typeface="Arial"/>
                <a:cs typeface="Arial"/>
                <a:sym typeface="Arial"/>
              </a:rPr>
              <a:t>Visualize the gathered Insights</a:t>
            </a:r>
            <a:endParaRPr sz="1400">
              <a:solidFill>
                <a:schemeClr val="lt1"/>
              </a:solidFill>
              <a:latin typeface="Arial"/>
              <a:ea typeface="Arial"/>
              <a:cs typeface="Arial"/>
              <a:sym typeface="Arial"/>
            </a:endParaRPr>
          </a:p>
        </p:txBody>
      </p:sp>
      <p:sp>
        <p:nvSpPr>
          <p:cNvPr id="171" name="Google Shape;171;p22"/>
          <p:cNvSpPr txBox="1"/>
          <p:nvPr/>
        </p:nvSpPr>
        <p:spPr>
          <a:xfrm>
            <a:off x="2125472" y="6211925"/>
            <a:ext cx="231457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lt1"/>
                </a:solidFill>
                <a:latin typeface="Arial"/>
                <a:ea typeface="Arial"/>
                <a:cs typeface="Arial"/>
                <a:sym typeface="Arial"/>
              </a:rPr>
              <a:t>Extract-Transform-Load Data</a:t>
            </a:r>
            <a:endParaRPr sz="1400">
              <a:solidFill>
                <a:schemeClr val="lt1"/>
              </a:solidFill>
              <a:latin typeface="Arial"/>
              <a:ea typeface="Arial"/>
              <a:cs typeface="Arial"/>
              <a:sym typeface="Arial"/>
            </a:endParaRPr>
          </a:p>
        </p:txBody>
      </p:sp>
      <p:sp>
        <p:nvSpPr>
          <p:cNvPr id="172" name="Google Shape;172;p22"/>
          <p:cNvSpPr/>
          <p:nvPr/>
        </p:nvSpPr>
        <p:spPr>
          <a:xfrm>
            <a:off x="3605784" y="413004"/>
            <a:ext cx="4831080" cy="913130"/>
          </a:xfrm>
          <a:custGeom>
            <a:rect b="b" l="l" r="r" t="t"/>
            <a:pathLst>
              <a:path extrusionOk="0" h="913130" w="4831080">
                <a:moveTo>
                  <a:pt x="0" y="912876"/>
                </a:moveTo>
                <a:lnTo>
                  <a:pt x="4831079" y="912876"/>
                </a:lnTo>
                <a:lnTo>
                  <a:pt x="4831079" y="0"/>
                </a:lnTo>
                <a:lnTo>
                  <a:pt x="0" y="0"/>
                </a:lnTo>
                <a:lnTo>
                  <a:pt x="0" y="912876"/>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3" name="Google Shape;173;p22"/>
          <p:cNvSpPr txBox="1"/>
          <p:nvPr>
            <p:ph type="title"/>
          </p:nvPr>
        </p:nvSpPr>
        <p:spPr>
          <a:xfrm>
            <a:off x="1963267" y="-62145"/>
            <a:ext cx="8534400" cy="1507067"/>
          </a:xfrm>
          <a:prstGeom prst="rect">
            <a:avLst/>
          </a:prstGeom>
          <a:noFill/>
          <a:ln>
            <a:noFill/>
          </a:ln>
        </p:spPr>
        <p:txBody>
          <a:bodyPr anchorCtr="0" anchor="ctr" bIns="0" lIns="0" spcFirstLastPara="1" rIns="0" wrap="square" tIns="299200">
            <a:spAutoFit/>
          </a:bodyPr>
          <a:lstStyle/>
          <a:p>
            <a:pPr indent="0" lvl="0" marL="3042285" rtl="0" algn="l">
              <a:lnSpc>
                <a:spcPct val="100000"/>
              </a:lnSpc>
              <a:spcBef>
                <a:spcPts val="0"/>
              </a:spcBef>
              <a:spcAft>
                <a:spcPts val="0"/>
              </a:spcAft>
              <a:buClr>
                <a:schemeClr val="lt1"/>
              </a:buClr>
              <a:buSzPts val="3600"/>
              <a:buFont typeface="Century Gothic"/>
              <a:buNone/>
            </a:pPr>
            <a:r>
              <a:rPr lang="en-US"/>
              <a:t>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9" name="Google Shape;179;p23"/>
          <p:cNvSpPr txBox="1"/>
          <p:nvPr/>
        </p:nvSpPr>
        <p:spPr>
          <a:xfrm>
            <a:off x="2888742" y="2342210"/>
            <a:ext cx="5226685" cy="3013075"/>
          </a:xfrm>
          <a:prstGeom prst="rect">
            <a:avLst/>
          </a:prstGeom>
          <a:noFill/>
          <a:ln>
            <a:noFill/>
          </a:ln>
        </p:spPr>
        <p:txBody>
          <a:bodyPr anchorCtr="0" anchor="t" bIns="0" lIns="0" spcFirstLastPara="1" rIns="0" wrap="square" tIns="12050">
            <a:spAutoFit/>
          </a:bodyPr>
          <a:lstStyle/>
          <a:p>
            <a:pPr indent="-317500" lvl="0" marL="328930" marR="0" rtl="0" algn="l">
              <a:lnSpc>
                <a:spcPct val="100000"/>
              </a:lnSpc>
              <a:spcBef>
                <a:spcPts val="0"/>
              </a:spcBef>
              <a:spcAft>
                <a:spcPts val="0"/>
              </a:spcAft>
              <a:buClr>
                <a:srgbClr val="122C47"/>
              </a:buClr>
              <a:buSzPts val="2700"/>
              <a:buFont typeface="Noto Sans Symbols"/>
              <a:buChar char="❑"/>
            </a:pPr>
            <a:r>
              <a:rPr lang="en-US" sz="2800">
                <a:solidFill>
                  <a:srgbClr val="122C47"/>
                </a:solidFill>
                <a:latin typeface="Calibri"/>
                <a:ea typeface="Calibri"/>
                <a:cs typeface="Calibri"/>
                <a:sym typeface="Calibri"/>
              </a:rPr>
              <a:t>File Name: Amazon Sales Data.csv</a:t>
            </a:r>
            <a:endParaRPr sz="2800">
              <a:solidFill>
                <a:schemeClr val="lt1"/>
              </a:solidFill>
              <a:latin typeface="Calibri"/>
              <a:ea typeface="Calibri"/>
              <a:cs typeface="Calibri"/>
              <a:sym typeface="Calibri"/>
            </a:endParaRPr>
          </a:p>
          <a:p>
            <a:pPr indent="-317500" lvl="0" marL="328930" marR="0" rtl="0" algn="l">
              <a:lnSpc>
                <a:spcPct val="100000"/>
              </a:lnSpc>
              <a:spcBef>
                <a:spcPts val="3365"/>
              </a:spcBef>
              <a:spcAft>
                <a:spcPts val="0"/>
              </a:spcAft>
              <a:buClr>
                <a:srgbClr val="122C47"/>
              </a:buClr>
              <a:buSzPts val="2700"/>
              <a:buFont typeface="Noto Sans Symbols"/>
              <a:buChar char="❑"/>
            </a:pPr>
            <a:r>
              <a:rPr lang="en-US" sz="2800">
                <a:solidFill>
                  <a:srgbClr val="122C47"/>
                </a:solidFill>
                <a:latin typeface="Calibri"/>
                <a:ea typeface="Calibri"/>
                <a:cs typeface="Calibri"/>
                <a:sym typeface="Calibri"/>
              </a:rPr>
              <a:t>Dataset Size : 12.4KB</a:t>
            </a:r>
            <a:endParaRPr sz="2800">
              <a:solidFill>
                <a:schemeClr val="lt1"/>
              </a:solidFill>
              <a:latin typeface="Calibri"/>
              <a:ea typeface="Calibri"/>
              <a:cs typeface="Calibri"/>
              <a:sym typeface="Calibri"/>
            </a:endParaRPr>
          </a:p>
          <a:p>
            <a:pPr indent="-317500" lvl="0" marL="328930" marR="0" rtl="0" algn="l">
              <a:lnSpc>
                <a:spcPct val="100000"/>
              </a:lnSpc>
              <a:spcBef>
                <a:spcPts val="3360"/>
              </a:spcBef>
              <a:spcAft>
                <a:spcPts val="0"/>
              </a:spcAft>
              <a:buClr>
                <a:srgbClr val="122C47"/>
              </a:buClr>
              <a:buSzPts val="2700"/>
              <a:buFont typeface="Noto Sans Symbols"/>
              <a:buChar char="❑"/>
            </a:pPr>
            <a:r>
              <a:rPr lang="en-US" sz="2800">
                <a:solidFill>
                  <a:srgbClr val="122C47"/>
                </a:solidFill>
                <a:latin typeface="Calibri"/>
                <a:ea typeface="Calibri"/>
                <a:cs typeface="Calibri"/>
                <a:sym typeface="Calibri"/>
              </a:rPr>
              <a:t>Number of Rows: 100</a:t>
            </a:r>
            <a:endParaRPr sz="2800">
              <a:solidFill>
                <a:schemeClr val="lt1"/>
              </a:solidFill>
              <a:latin typeface="Calibri"/>
              <a:ea typeface="Calibri"/>
              <a:cs typeface="Calibri"/>
              <a:sym typeface="Calibri"/>
            </a:endParaRPr>
          </a:p>
          <a:p>
            <a:pPr indent="-317500" lvl="0" marL="328930" marR="0" rtl="0" algn="l">
              <a:lnSpc>
                <a:spcPct val="100000"/>
              </a:lnSpc>
              <a:spcBef>
                <a:spcPts val="3360"/>
              </a:spcBef>
              <a:spcAft>
                <a:spcPts val="0"/>
              </a:spcAft>
              <a:buClr>
                <a:srgbClr val="122C47"/>
              </a:buClr>
              <a:buSzPts val="2700"/>
              <a:buFont typeface="Noto Sans Symbols"/>
              <a:buChar char="❑"/>
            </a:pPr>
            <a:r>
              <a:rPr lang="en-US" sz="2800">
                <a:solidFill>
                  <a:srgbClr val="122C47"/>
                </a:solidFill>
                <a:latin typeface="Calibri"/>
                <a:ea typeface="Calibri"/>
                <a:cs typeface="Calibri"/>
                <a:sym typeface="Calibri"/>
              </a:rPr>
              <a:t>Number of columns: 14</a:t>
            </a:r>
            <a:endParaRPr sz="2800">
              <a:solidFill>
                <a:schemeClr val="lt1"/>
              </a:solidFill>
              <a:latin typeface="Calibri"/>
              <a:ea typeface="Calibri"/>
              <a:cs typeface="Calibri"/>
              <a:sym typeface="Calibri"/>
            </a:endParaRPr>
          </a:p>
        </p:txBody>
      </p:sp>
      <p:sp>
        <p:nvSpPr>
          <p:cNvPr id="180" name="Google Shape;180;p23"/>
          <p:cNvSpPr txBox="1"/>
          <p:nvPr/>
        </p:nvSpPr>
        <p:spPr>
          <a:xfrm>
            <a:off x="11719052" y="6284772"/>
            <a:ext cx="1670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Verdana"/>
                <a:ea typeface="Verdana"/>
                <a:cs typeface="Verdana"/>
                <a:sym typeface="Verdana"/>
              </a:rPr>
              <a:t>5</a:t>
            </a:r>
            <a:endParaRPr sz="2000">
              <a:solidFill>
                <a:schemeClr val="lt1"/>
              </a:solidFill>
              <a:latin typeface="Verdana"/>
              <a:ea typeface="Verdana"/>
              <a:cs typeface="Verdana"/>
              <a:sym typeface="Verdana"/>
            </a:endParaRPr>
          </a:p>
        </p:txBody>
      </p:sp>
      <p:sp>
        <p:nvSpPr>
          <p:cNvPr id="181" name="Google Shape;181;p23"/>
          <p:cNvSpPr/>
          <p:nvPr/>
        </p:nvSpPr>
        <p:spPr>
          <a:xfrm>
            <a:off x="2630423" y="560831"/>
            <a:ext cx="7187565" cy="992505"/>
          </a:xfrm>
          <a:custGeom>
            <a:rect b="b" l="l" r="r" t="t"/>
            <a:pathLst>
              <a:path extrusionOk="0" h="992505" w="7187565">
                <a:moveTo>
                  <a:pt x="0" y="992124"/>
                </a:moveTo>
                <a:lnTo>
                  <a:pt x="7187183" y="992124"/>
                </a:lnTo>
                <a:lnTo>
                  <a:pt x="7187183" y="0"/>
                </a:lnTo>
                <a:lnTo>
                  <a:pt x="0" y="0"/>
                </a:lnTo>
                <a:lnTo>
                  <a:pt x="0" y="992124"/>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2" name="Google Shape;182;p23"/>
          <p:cNvSpPr txBox="1"/>
          <p:nvPr>
            <p:ph type="title"/>
          </p:nvPr>
        </p:nvSpPr>
        <p:spPr>
          <a:xfrm>
            <a:off x="2057400" y="46269"/>
            <a:ext cx="8534400" cy="1507067"/>
          </a:xfrm>
          <a:prstGeom prst="rect">
            <a:avLst/>
          </a:prstGeom>
          <a:noFill/>
          <a:ln>
            <a:noFill/>
          </a:ln>
        </p:spPr>
        <p:txBody>
          <a:bodyPr anchorCtr="0" anchor="ctr" bIns="0" lIns="0" spcFirstLastPara="1" rIns="0" wrap="square" tIns="486650">
            <a:spAutoFit/>
          </a:bodyPr>
          <a:lstStyle/>
          <a:p>
            <a:pPr indent="0" lvl="0" marL="1295400" rtl="0" algn="l">
              <a:lnSpc>
                <a:spcPct val="100000"/>
              </a:lnSpc>
              <a:spcBef>
                <a:spcPts val="0"/>
              </a:spcBef>
              <a:spcAft>
                <a:spcPts val="0"/>
              </a:spcAft>
              <a:buClr>
                <a:schemeClr val="lt1"/>
              </a:buClr>
              <a:buSzPts val="3600"/>
              <a:buFont typeface="Century Gothic"/>
              <a:buNone/>
            </a:pPr>
            <a:r>
              <a:rPr lang="en-US"/>
              <a:t>DATA SHARING AGGREMENT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p:nvPr/>
        </p:nvSpPr>
        <p:spPr>
          <a:xfrm>
            <a:off x="0" y="3177540"/>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8" name="Google Shape;188;p24"/>
          <p:cNvSpPr txBox="1"/>
          <p:nvPr/>
        </p:nvSpPr>
        <p:spPr>
          <a:xfrm>
            <a:off x="11719052" y="6284772"/>
            <a:ext cx="1670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Verdana"/>
                <a:ea typeface="Verdana"/>
                <a:cs typeface="Verdana"/>
                <a:sym typeface="Verdana"/>
              </a:rPr>
              <a:t>6</a:t>
            </a:r>
            <a:endParaRPr sz="2000">
              <a:solidFill>
                <a:schemeClr val="lt1"/>
              </a:solidFill>
              <a:latin typeface="Verdana"/>
              <a:ea typeface="Verdana"/>
              <a:cs typeface="Verdana"/>
              <a:sym typeface="Verdana"/>
            </a:endParaRPr>
          </a:p>
        </p:txBody>
      </p:sp>
      <p:sp>
        <p:nvSpPr>
          <p:cNvPr id="189" name="Google Shape;189;p24"/>
          <p:cNvSpPr txBox="1"/>
          <p:nvPr/>
        </p:nvSpPr>
        <p:spPr>
          <a:xfrm>
            <a:off x="3127629" y="1563875"/>
            <a:ext cx="4519295" cy="1240083"/>
          </a:xfrm>
          <a:prstGeom prst="rect">
            <a:avLst/>
          </a:prstGeom>
          <a:noFill/>
          <a:ln>
            <a:noFill/>
          </a:ln>
        </p:spPr>
        <p:txBody>
          <a:bodyPr anchorCtr="0" anchor="t" bIns="0" lIns="0" spcFirstLastPara="1" rIns="0" wrap="square" tIns="151125">
            <a:spAutoFit/>
          </a:bodyPr>
          <a:lstStyle/>
          <a:p>
            <a:pPr indent="0" lvl="0" marL="12700" marR="0" rtl="0" algn="l">
              <a:lnSpc>
                <a:spcPct val="100000"/>
              </a:lnSpc>
              <a:spcBef>
                <a:spcPts val="0"/>
              </a:spcBef>
              <a:spcAft>
                <a:spcPts val="0"/>
              </a:spcAft>
              <a:buNone/>
            </a:pPr>
            <a:r>
              <a:rPr b="1" lang="en-US" sz="2600">
                <a:solidFill>
                  <a:srgbClr val="ACE9F8"/>
                </a:solidFill>
                <a:latin typeface="Arial"/>
                <a:ea typeface="Arial"/>
                <a:cs typeface="Arial"/>
                <a:sym typeface="Arial"/>
              </a:rPr>
              <a:t>ORDER ID</a:t>
            </a:r>
            <a:endParaRPr sz="2600">
              <a:solidFill>
                <a:srgbClr val="ACE9F8"/>
              </a:solidFill>
              <a:latin typeface="Arial"/>
              <a:ea typeface="Arial"/>
              <a:cs typeface="Arial"/>
              <a:sym typeface="Arial"/>
            </a:endParaRPr>
          </a:p>
          <a:p>
            <a:pPr indent="0" lvl="0" marL="12700" marR="0" rtl="0" algn="l">
              <a:lnSpc>
                <a:spcPct val="100000"/>
              </a:lnSpc>
              <a:spcBef>
                <a:spcPts val="790"/>
              </a:spcBef>
              <a:spcAft>
                <a:spcPts val="0"/>
              </a:spcAft>
              <a:buNone/>
            </a:pPr>
            <a:r>
              <a:rPr lang="en-US" sz="1900">
                <a:solidFill>
                  <a:schemeClr val="lt1"/>
                </a:solidFill>
                <a:latin typeface="Arial"/>
                <a:ea typeface="Arial"/>
                <a:cs typeface="Arial"/>
                <a:sym typeface="Arial"/>
              </a:rPr>
              <a:t>The ORDER ID is the ID given to the order.</a:t>
            </a:r>
            <a:endParaRPr sz="1900">
              <a:solidFill>
                <a:schemeClr val="lt1"/>
              </a:solidFill>
              <a:latin typeface="Arial"/>
              <a:ea typeface="Arial"/>
              <a:cs typeface="Arial"/>
              <a:sym typeface="Arial"/>
            </a:endParaRPr>
          </a:p>
        </p:txBody>
      </p:sp>
      <p:grpSp>
        <p:nvGrpSpPr>
          <p:cNvPr id="190" name="Google Shape;190;p24"/>
          <p:cNvGrpSpPr/>
          <p:nvPr/>
        </p:nvGrpSpPr>
        <p:grpSpPr>
          <a:xfrm>
            <a:off x="2138933" y="1594803"/>
            <a:ext cx="751840" cy="753110"/>
            <a:chOff x="2138933" y="1780794"/>
            <a:chExt cx="751840" cy="753110"/>
          </a:xfrm>
        </p:grpSpPr>
        <p:sp>
          <p:nvSpPr>
            <p:cNvPr id="191" name="Google Shape;191;p24"/>
            <p:cNvSpPr/>
            <p:nvPr/>
          </p:nvSpPr>
          <p:spPr>
            <a:xfrm>
              <a:off x="2138933" y="1780794"/>
              <a:ext cx="751840" cy="753110"/>
            </a:xfrm>
            <a:custGeom>
              <a:rect b="b" l="l" r="r" t="t"/>
              <a:pathLst>
                <a:path extrusionOk="0" h="753110" w="751839">
                  <a:moveTo>
                    <a:pt x="375666"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7"/>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6" y="752855"/>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7"/>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6"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2" name="Google Shape;192;p24"/>
            <p:cNvSpPr/>
            <p:nvPr/>
          </p:nvSpPr>
          <p:spPr>
            <a:xfrm>
              <a:off x="2138933" y="1780794"/>
              <a:ext cx="751840" cy="753110"/>
            </a:xfrm>
            <a:custGeom>
              <a:rect b="b" l="l" r="r" t="t"/>
              <a:pathLst>
                <a:path extrusionOk="0" h="753110" w="751839">
                  <a:moveTo>
                    <a:pt x="751332" y="376427"/>
                  </a:moveTo>
                  <a:lnTo>
                    <a:pt x="748405" y="423647"/>
                  </a:lnTo>
                  <a:lnTo>
                    <a:pt x="739861" y="469115"/>
                  </a:lnTo>
                  <a:lnTo>
                    <a:pt x="726050" y="512480"/>
                  </a:lnTo>
                  <a:lnTo>
                    <a:pt x="707325" y="553390"/>
                  </a:lnTo>
                  <a:lnTo>
                    <a:pt x="684037" y="591490"/>
                  </a:lnTo>
                  <a:lnTo>
                    <a:pt x="656537" y="626430"/>
                  </a:lnTo>
                  <a:lnTo>
                    <a:pt x="625178" y="657855"/>
                  </a:lnTo>
                  <a:lnTo>
                    <a:pt x="590311" y="685413"/>
                  </a:lnTo>
                  <a:lnTo>
                    <a:pt x="552287" y="708752"/>
                  </a:lnTo>
                  <a:lnTo>
                    <a:pt x="511459" y="727518"/>
                  </a:lnTo>
                  <a:lnTo>
                    <a:pt x="468179" y="741359"/>
                  </a:lnTo>
                  <a:lnTo>
                    <a:pt x="422797" y="749923"/>
                  </a:lnTo>
                  <a:lnTo>
                    <a:pt x="375666" y="752855"/>
                  </a:lnTo>
                  <a:lnTo>
                    <a:pt x="328534" y="749923"/>
                  </a:lnTo>
                  <a:lnTo>
                    <a:pt x="283152" y="741359"/>
                  </a:lnTo>
                  <a:lnTo>
                    <a:pt x="239872" y="727518"/>
                  </a:lnTo>
                  <a:lnTo>
                    <a:pt x="199044" y="708752"/>
                  </a:lnTo>
                  <a:lnTo>
                    <a:pt x="161020" y="685413"/>
                  </a:lnTo>
                  <a:lnTo>
                    <a:pt x="126153" y="657855"/>
                  </a:lnTo>
                  <a:lnTo>
                    <a:pt x="94794" y="626430"/>
                  </a:lnTo>
                  <a:lnTo>
                    <a:pt x="67294" y="591490"/>
                  </a:lnTo>
                  <a:lnTo>
                    <a:pt x="44006" y="553390"/>
                  </a:lnTo>
                  <a:lnTo>
                    <a:pt x="25281" y="512480"/>
                  </a:lnTo>
                  <a:lnTo>
                    <a:pt x="11470" y="469115"/>
                  </a:lnTo>
                  <a:lnTo>
                    <a:pt x="2926" y="423647"/>
                  </a:lnTo>
                  <a:lnTo>
                    <a:pt x="0" y="376427"/>
                  </a:lnTo>
                  <a:lnTo>
                    <a:pt x="2926" y="329208"/>
                  </a:lnTo>
                  <a:lnTo>
                    <a:pt x="11470" y="283740"/>
                  </a:lnTo>
                  <a:lnTo>
                    <a:pt x="25281" y="240375"/>
                  </a:lnTo>
                  <a:lnTo>
                    <a:pt x="44006" y="199465"/>
                  </a:lnTo>
                  <a:lnTo>
                    <a:pt x="67294" y="161365"/>
                  </a:lnTo>
                  <a:lnTo>
                    <a:pt x="94794" y="126425"/>
                  </a:lnTo>
                  <a:lnTo>
                    <a:pt x="126153" y="95000"/>
                  </a:lnTo>
                  <a:lnTo>
                    <a:pt x="161020" y="67442"/>
                  </a:lnTo>
                  <a:lnTo>
                    <a:pt x="199044" y="44103"/>
                  </a:lnTo>
                  <a:lnTo>
                    <a:pt x="239872" y="25337"/>
                  </a:lnTo>
                  <a:lnTo>
                    <a:pt x="283152" y="11496"/>
                  </a:lnTo>
                  <a:lnTo>
                    <a:pt x="328534" y="2932"/>
                  </a:lnTo>
                  <a:lnTo>
                    <a:pt x="375666" y="0"/>
                  </a:lnTo>
                  <a:lnTo>
                    <a:pt x="422797" y="2932"/>
                  </a:lnTo>
                  <a:lnTo>
                    <a:pt x="468179" y="11496"/>
                  </a:lnTo>
                  <a:lnTo>
                    <a:pt x="511459" y="25337"/>
                  </a:lnTo>
                  <a:lnTo>
                    <a:pt x="552287" y="44103"/>
                  </a:lnTo>
                  <a:lnTo>
                    <a:pt x="590311" y="67442"/>
                  </a:lnTo>
                  <a:lnTo>
                    <a:pt x="625178" y="95000"/>
                  </a:lnTo>
                  <a:lnTo>
                    <a:pt x="656537" y="126425"/>
                  </a:lnTo>
                  <a:lnTo>
                    <a:pt x="684037" y="161365"/>
                  </a:lnTo>
                  <a:lnTo>
                    <a:pt x="707325" y="199465"/>
                  </a:lnTo>
                  <a:lnTo>
                    <a:pt x="726050" y="240375"/>
                  </a:lnTo>
                  <a:lnTo>
                    <a:pt x="739861" y="283740"/>
                  </a:lnTo>
                  <a:lnTo>
                    <a:pt x="748405" y="329208"/>
                  </a:lnTo>
                  <a:lnTo>
                    <a:pt x="751332" y="376427"/>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93" name="Google Shape;193;p24"/>
          <p:cNvSpPr txBox="1"/>
          <p:nvPr/>
        </p:nvSpPr>
        <p:spPr>
          <a:xfrm>
            <a:off x="2413507" y="1760284"/>
            <a:ext cx="2006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1</a:t>
            </a:r>
            <a:endParaRPr sz="2400">
              <a:solidFill>
                <a:schemeClr val="lt1"/>
              </a:solidFill>
              <a:latin typeface="Roboto"/>
              <a:ea typeface="Roboto"/>
              <a:cs typeface="Roboto"/>
              <a:sym typeface="Roboto"/>
            </a:endParaRPr>
          </a:p>
        </p:txBody>
      </p:sp>
      <p:grpSp>
        <p:nvGrpSpPr>
          <p:cNvPr id="194" name="Google Shape;194;p24"/>
          <p:cNvGrpSpPr/>
          <p:nvPr/>
        </p:nvGrpSpPr>
        <p:grpSpPr>
          <a:xfrm>
            <a:off x="2138933" y="3120073"/>
            <a:ext cx="751840" cy="751840"/>
            <a:chOff x="2138933" y="3099054"/>
            <a:chExt cx="751840" cy="751840"/>
          </a:xfrm>
        </p:grpSpPr>
        <p:sp>
          <p:nvSpPr>
            <p:cNvPr id="195" name="Google Shape;195;p24"/>
            <p:cNvSpPr/>
            <p:nvPr/>
          </p:nvSpPr>
          <p:spPr>
            <a:xfrm>
              <a:off x="2138933" y="3099054"/>
              <a:ext cx="751840" cy="751840"/>
            </a:xfrm>
            <a:custGeom>
              <a:rect b="b" l="l" r="r" t="t"/>
              <a:pathLst>
                <a:path extrusionOk="0" h="751839" w="751839">
                  <a:moveTo>
                    <a:pt x="375666"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6"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6"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6" name="Google Shape;196;p24"/>
            <p:cNvSpPr/>
            <p:nvPr/>
          </p:nvSpPr>
          <p:spPr>
            <a:xfrm>
              <a:off x="2138933" y="3099054"/>
              <a:ext cx="751840" cy="751840"/>
            </a:xfrm>
            <a:custGeom>
              <a:rect b="b" l="l" r="r" t="t"/>
              <a:pathLst>
                <a:path extrusionOk="0" h="751839" w="751839">
                  <a:moveTo>
                    <a:pt x="751332" y="375666"/>
                  </a:moveTo>
                  <a:lnTo>
                    <a:pt x="748405" y="422772"/>
                  </a:lnTo>
                  <a:lnTo>
                    <a:pt x="739861" y="468137"/>
                  </a:lnTo>
                  <a:lnTo>
                    <a:pt x="726050" y="511407"/>
                  </a:lnTo>
                  <a:lnTo>
                    <a:pt x="707325" y="552231"/>
                  </a:lnTo>
                  <a:lnTo>
                    <a:pt x="684037" y="590255"/>
                  </a:lnTo>
                  <a:lnTo>
                    <a:pt x="656537" y="625127"/>
                  </a:lnTo>
                  <a:lnTo>
                    <a:pt x="625178" y="656493"/>
                  </a:lnTo>
                  <a:lnTo>
                    <a:pt x="590311" y="684002"/>
                  </a:lnTo>
                  <a:lnTo>
                    <a:pt x="552287" y="707300"/>
                  </a:lnTo>
                  <a:lnTo>
                    <a:pt x="511459" y="726035"/>
                  </a:lnTo>
                  <a:lnTo>
                    <a:pt x="468179" y="739853"/>
                  </a:lnTo>
                  <a:lnTo>
                    <a:pt x="422797" y="748403"/>
                  </a:lnTo>
                  <a:lnTo>
                    <a:pt x="375666" y="751332"/>
                  </a:lnTo>
                  <a:lnTo>
                    <a:pt x="328534" y="748403"/>
                  </a:lnTo>
                  <a:lnTo>
                    <a:pt x="283152" y="739853"/>
                  </a:lnTo>
                  <a:lnTo>
                    <a:pt x="239872" y="726035"/>
                  </a:lnTo>
                  <a:lnTo>
                    <a:pt x="199044" y="707300"/>
                  </a:lnTo>
                  <a:lnTo>
                    <a:pt x="161020" y="684002"/>
                  </a:lnTo>
                  <a:lnTo>
                    <a:pt x="126153" y="656493"/>
                  </a:lnTo>
                  <a:lnTo>
                    <a:pt x="94794" y="625127"/>
                  </a:lnTo>
                  <a:lnTo>
                    <a:pt x="67294" y="590255"/>
                  </a:lnTo>
                  <a:lnTo>
                    <a:pt x="44006" y="552231"/>
                  </a:lnTo>
                  <a:lnTo>
                    <a:pt x="25281" y="511407"/>
                  </a:lnTo>
                  <a:lnTo>
                    <a:pt x="11470" y="468137"/>
                  </a:lnTo>
                  <a:lnTo>
                    <a:pt x="2926" y="422772"/>
                  </a:lnTo>
                  <a:lnTo>
                    <a:pt x="0" y="375666"/>
                  </a:lnTo>
                  <a:lnTo>
                    <a:pt x="2926" y="328534"/>
                  </a:lnTo>
                  <a:lnTo>
                    <a:pt x="11470" y="283152"/>
                  </a:lnTo>
                  <a:lnTo>
                    <a:pt x="25281" y="239872"/>
                  </a:lnTo>
                  <a:lnTo>
                    <a:pt x="44006" y="199044"/>
                  </a:lnTo>
                  <a:lnTo>
                    <a:pt x="67294" y="161020"/>
                  </a:lnTo>
                  <a:lnTo>
                    <a:pt x="94794" y="126153"/>
                  </a:lnTo>
                  <a:lnTo>
                    <a:pt x="126153" y="94794"/>
                  </a:lnTo>
                  <a:lnTo>
                    <a:pt x="161020" y="67294"/>
                  </a:lnTo>
                  <a:lnTo>
                    <a:pt x="199044" y="44006"/>
                  </a:lnTo>
                  <a:lnTo>
                    <a:pt x="239872" y="25281"/>
                  </a:lnTo>
                  <a:lnTo>
                    <a:pt x="283152" y="11470"/>
                  </a:lnTo>
                  <a:lnTo>
                    <a:pt x="328534" y="2926"/>
                  </a:lnTo>
                  <a:lnTo>
                    <a:pt x="375666" y="0"/>
                  </a:lnTo>
                  <a:lnTo>
                    <a:pt x="422797" y="2926"/>
                  </a:lnTo>
                  <a:lnTo>
                    <a:pt x="468179" y="11470"/>
                  </a:lnTo>
                  <a:lnTo>
                    <a:pt x="511459" y="25281"/>
                  </a:lnTo>
                  <a:lnTo>
                    <a:pt x="552287" y="44006"/>
                  </a:lnTo>
                  <a:lnTo>
                    <a:pt x="590311" y="67294"/>
                  </a:lnTo>
                  <a:lnTo>
                    <a:pt x="625178" y="94794"/>
                  </a:lnTo>
                  <a:lnTo>
                    <a:pt x="656537" y="126153"/>
                  </a:lnTo>
                  <a:lnTo>
                    <a:pt x="684037" y="161020"/>
                  </a:lnTo>
                  <a:lnTo>
                    <a:pt x="707325" y="199044"/>
                  </a:lnTo>
                  <a:lnTo>
                    <a:pt x="726050" y="239872"/>
                  </a:lnTo>
                  <a:lnTo>
                    <a:pt x="739861" y="283152"/>
                  </a:lnTo>
                  <a:lnTo>
                    <a:pt x="748405" y="328534"/>
                  </a:lnTo>
                  <a:lnTo>
                    <a:pt x="751332" y="375666"/>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97" name="Google Shape;197;p24"/>
          <p:cNvSpPr txBox="1"/>
          <p:nvPr/>
        </p:nvSpPr>
        <p:spPr>
          <a:xfrm>
            <a:off x="2413507" y="3284665"/>
            <a:ext cx="2006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2</a:t>
            </a:r>
            <a:endParaRPr sz="2400">
              <a:solidFill>
                <a:schemeClr val="lt1"/>
              </a:solidFill>
              <a:latin typeface="Roboto"/>
              <a:ea typeface="Roboto"/>
              <a:cs typeface="Roboto"/>
              <a:sym typeface="Roboto"/>
            </a:endParaRPr>
          </a:p>
        </p:txBody>
      </p:sp>
      <p:grpSp>
        <p:nvGrpSpPr>
          <p:cNvPr id="198" name="Google Shape;198;p24"/>
          <p:cNvGrpSpPr/>
          <p:nvPr/>
        </p:nvGrpSpPr>
        <p:grpSpPr>
          <a:xfrm>
            <a:off x="2161256" y="4338002"/>
            <a:ext cx="751840" cy="753110"/>
            <a:chOff x="2138933" y="4604765"/>
            <a:chExt cx="751840" cy="753110"/>
          </a:xfrm>
        </p:grpSpPr>
        <p:sp>
          <p:nvSpPr>
            <p:cNvPr id="199" name="Google Shape;199;p24"/>
            <p:cNvSpPr/>
            <p:nvPr/>
          </p:nvSpPr>
          <p:spPr>
            <a:xfrm>
              <a:off x="2138933" y="4604765"/>
              <a:ext cx="751840" cy="753110"/>
            </a:xfrm>
            <a:custGeom>
              <a:rect b="b" l="l" r="r" t="t"/>
              <a:pathLst>
                <a:path extrusionOk="0" h="753110" w="751839">
                  <a:moveTo>
                    <a:pt x="375666"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7"/>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6" y="752855"/>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7"/>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6"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0" name="Google Shape;200;p24"/>
            <p:cNvSpPr/>
            <p:nvPr/>
          </p:nvSpPr>
          <p:spPr>
            <a:xfrm>
              <a:off x="2138933" y="4604765"/>
              <a:ext cx="751840" cy="753110"/>
            </a:xfrm>
            <a:custGeom>
              <a:rect b="b" l="l" r="r" t="t"/>
              <a:pathLst>
                <a:path extrusionOk="0" h="753110" w="751839">
                  <a:moveTo>
                    <a:pt x="751332" y="376427"/>
                  </a:moveTo>
                  <a:lnTo>
                    <a:pt x="748405" y="423647"/>
                  </a:lnTo>
                  <a:lnTo>
                    <a:pt x="739861" y="469115"/>
                  </a:lnTo>
                  <a:lnTo>
                    <a:pt x="726050" y="512480"/>
                  </a:lnTo>
                  <a:lnTo>
                    <a:pt x="707325" y="553390"/>
                  </a:lnTo>
                  <a:lnTo>
                    <a:pt x="684037" y="591490"/>
                  </a:lnTo>
                  <a:lnTo>
                    <a:pt x="656537" y="626430"/>
                  </a:lnTo>
                  <a:lnTo>
                    <a:pt x="625178" y="657855"/>
                  </a:lnTo>
                  <a:lnTo>
                    <a:pt x="590311" y="685413"/>
                  </a:lnTo>
                  <a:lnTo>
                    <a:pt x="552287" y="708752"/>
                  </a:lnTo>
                  <a:lnTo>
                    <a:pt x="511459" y="727518"/>
                  </a:lnTo>
                  <a:lnTo>
                    <a:pt x="468179" y="741359"/>
                  </a:lnTo>
                  <a:lnTo>
                    <a:pt x="422797" y="749923"/>
                  </a:lnTo>
                  <a:lnTo>
                    <a:pt x="375666" y="752855"/>
                  </a:lnTo>
                  <a:lnTo>
                    <a:pt x="328534" y="749923"/>
                  </a:lnTo>
                  <a:lnTo>
                    <a:pt x="283152" y="741359"/>
                  </a:lnTo>
                  <a:lnTo>
                    <a:pt x="239872" y="727518"/>
                  </a:lnTo>
                  <a:lnTo>
                    <a:pt x="199044" y="708752"/>
                  </a:lnTo>
                  <a:lnTo>
                    <a:pt x="161020" y="685413"/>
                  </a:lnTo>
                  <a:lnTo>
                    <a:pt x="126153" y="657855"/>
                  </a:lnTo>
                  <a:lnTo>
                    <a:pt x="94794" y="626430"/>
                  </a:lnTo>
                  <a:lnTo>
                    <a:pt x="67294" y="591490"/>
                  </a:lnTo>
                  <a:lnTo>
                    <a:pt x="44006" y="553390"/>
                  </a:lnTo>
                  <a:lnTo>
                    <a:pt x="25281" y="512480"/>
                  </a:lnTo>
                  <a:lnTo>
                    <a:pt x="11470" y="469115"/>
                  </a:lnTo>
                  <a:lnTo>
                    <a:pt x="2926" y="423647"/>
                  </a:lnTo>
                  <a:lnTo>
                    <a:pt x="0" y="376427"/>
                  </a:lnTo>
                  <a:lnTo>
                    <a:pt x="2926" y="329208"/>
                  </a:lnTo>
                  <a:lnTo>
                    <a:pt x="11470" y="283740"/>
                  </a:lnTo>
                  <a:lnTo>
                    <a:pt x="25281" y="240375"/>
                  </a:lnTo>
                  <a:lnTo>
                    <a:pt x="44006" y="199465"/>
                  </a:lnTo>
                  <a:lnTo>
                    <a:pt x="67294" y="161365"/>
                  </a:lnTo>
                  <a:lnTo>
                    <a:pt x="94794" y="126425"/>
                  </a:lnTo>
                  <a:lnTo>
                    <a:pt x="126153" y="95000"/>
                  </a:lnTo>
                  <a:lnTo>
                    <a:pt x="161020" y="67442"/>
                  </a:lnTo>
                  <a:lnTo>
                    <a:pt x="199044" y="44103"/>
                  </a:lnTo>
                  <a:lnTo>
                    <a:pt x="239872" y="25337"/>
                  </a:lnTo>
                  <a:lnTo>
                    <a:pt x="283152" y="11496"/>
                  </a:lnTo>
                  <a:lnTo>
                    <a:pt x="328534" y="2932"/>
                  </a:lnTo>
                  <a:lnTo>
                    <a:pt x="375666" y="0"/>
                  </a:lnTo>
                  <a:lnTo>
                    <a:pt x="422797" y="2932"/>
                  </a:lnTo>
                  <a:lnTo>
                    <a:pt x="468179" y="11496"/>
                  </a:lnTo>
                  <a:lnTo>
                    <a:pt x="511459" y="25337"/>
                  </a:lnTo>
                  <a:lnTo>
                    <a:pt x="552287" y="44103"/>
                  </a:lnTo>
                  <a:lnTo>
                    <a:pt x="590311" y="67442"/>
                  </a:lnTo>
                  <a:lnTo>
                    <a:pt x="625178" y="95000"/>
                  </a:lnTo>
                  <a:lnTo>
                    <a:pt x="656537" y="126425"/>
                  </a:lnTo>
                  <a:lnTo>
                    <a:pt x="684037" y="161365"/>
                  </a:lnTo>
                  <a:lnTo>
                    <a:pt x="707325" y="199465"/>
                  </a:lnTo>
                  <a:lnTo>
                    <a:pt x="726050" y="240375"/>
                  </a:lnTo>
                  <a:lnTo>
                    <a:pt x="739861" y="283740"/>
                  </a:lnTo>
                  <a:lnTo>
                    <a:pt x="748405" y="329208"/>
                  </a:lnTo>
                  <a:lnTo>
                    <a:pt x="751332" y="376427"/>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01" name="Google Shape;201;p24"/>
          <p:cNvSpPr txBox="1"/>
          <p:nvPr/>
        </p:nvSpPr>
        <p:spPr>
          <a:xfrm>
            <a:off x="2437355" y="4513263"/>
            <a:ext cx="1962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Tahoma"/>
                <a:ea typeface="Tahoma"/>
                <a:cs typeface="Tahoma"/>
                <a:sym typeface="Tahoma"/>
              </a:rPr>
              <a:t>3</a:t>
            </a:r>
            <a:endParaRPr sz="2400">
              <a:solidFill>
                <a:schemeClr val="lt1"/>
              </a:solidFill>
              <a:latin typeface="Tahoma"/>
              <a:ea typeface="Tahoma"/>
              <a:cs typeface="Tahoma"/>
              <a:sym typeface="Tahoma"/>
            </a:endParaRPr>
          </a:p>
        </p:txBody>
      </p:sp>
      <p:grpSp>
        <p:nvGrpSpPr>
          <p:cNvPr id="202" name="Google Shape;202;p24"/>
          <p:cNvGrpSpPr/>
          <p:nvPr/>
        </p:nvGrpSpPr>
        <p:grpSpPr>
          <a:xfrm>
            <a:off x="2150078" y="5557518"/>
            <a:ext cx="751840" cy="753110"/>
            <a:chOff x="2138933" y="5953480"/>
            <a:chExt cx="751840" cy="753110"/>
          </a:xfrm>
        </p:grpSpPr>
        <p:sp>
          <p:nvSpPr>
            <p:cNvPr id="203" name="Google Shape;203;p24"/>
            <p:cNvSpPr/>
            <p:nvPr/>
          </p:nvSpPr>
          <p:spPr>
            <a:xfrm>
              <a:off x="2138933" y="5953480"/>
              <a:ext cx="751840" cy="753110"/>
            </a:xfrm>
            <a:custGeom>
              <a:rect b="b" l="l" r="r" t="t"/>
              <a:pathLst>
                <a:path extrusionOk="0" h="753109" w="751839">
                  <a:moveTo>
                    <a:pt x="375666"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7"/>
                  </a:lnTo>
                  <a:lnTo>
                    <a:pt x="2926" y="423644"/>
                  </a:lnTo>
                  <a:lnTo>
                    <a:pt x="11470" y="469111"/>
                  </a:lnTo>
                  <a:lnTo>
                    <a:pt x="25281" y="512475"/>
                  </a:lnTo>
                  <a:lnTo>
                    <a:pt x="44006" y="553384"/>
                  </a:lnTo>
                  <a:lnTo>
                    <a:pt x="67294" y="591485"/>
                  </a:lnTo>
                  <a:lnTo>
                    <a:pt x="94794" y="626425"/>
                  </a:lnTo>
                  <a:lnTo>
                    <a:pt x="126153" y="657851"/>
                  </a:lnTo>
                  <a:lnTo>
                    <a:pt x="161020" y="685410"/>
                  </a:lnTo>
                  <a:lnTo>
                    <a:pt x="199044" y="708749"/>
                  </a:lnTo>
                  <a:lnTo>
                    <a:pt x="239872" y="727516"/>
                  </a:lnTo>
                  <a:lnTo>
                    <a:pt x="283152" y="741358"/>
                  </a:lnTo>
                  <a:lnTo>
                    <a:pt x="328534" y="749922"/>
                  </a:lnTo>
                  <a:lnTo>
                    <a:pt x="375666" y="752855"/>
                  </a:lnTo>
                  <a:lnTo>
                    <a:pt x="422797" y="749922"/>
                  </a:lnTo>
                  <a:lnTo>
                    <a:pt x="468179" y="741358"/>
                  </a:lnTo>
                  <a:lnTo>
                    <a:pt x="511459" y="727516"/>
                  </a:lnTo>
                  <a:lnTo>
                    <a:pt x="552287" y="708749"/>
                  </a:lnTo>
                  <a:lnTo>
                    <a:pt x="590311" y="685410"/>
                  </a:lnTo>
                  <a:lnTo>
                    <a:pt x="625178" y="657851"/>
                  </a:lnTo>
                  <a:lnTo>
                    <a:pt x="656537" y="626425"/>
                  </a:lnTo>
                  <a:lnTo>
                    <a:pt x="684037" y="591485"/>
                  </a:lnTo>
                  <a:lnTo>
                    <a:pt x="707325" y="553384"/>
                  </a:lnTo>
                  <a:lnTo>
                    <a:pt x="726050" y="512475"/>
                  </a:lnTo>
                  <a:lnTo>
                    <a:pt x="739861" y="469111"/>
                  </a:lnTo>
                  <a:lnTo>
                    <a:pt x="748405" y="423644"/>
                  </a:lnTo>
                  <a:lnTo>
                    <a:pt x="751332" y="376427"/>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6"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4" name="Google Shape;204;p24"/>
            <p:cNvSpPr/>
            <p:nvPr/>
          </p:nvSpPr>
          <p:spPr>
            <a:xfrm>
              <a:off x="2138933" y="5953480"/>
              <a:ext cx="751840" cy="753110"/>
            </a:xfrm>
            <a:custGeom>
              <a:rect b="b" l="l" r="r" t="t"/>
              <a:pathLst>
                <a:path extrusionOk="0" h="753109" w="751839">
                  <a:moveTo>
                    <a:pt x="751332" y="376427"/>
                  </a:moveTo>
                  <a:lnTo>
                    <a:pt x="748405" y="423644"/>
                  </a:lnTo>
                  <a:lnTo>
                    <a:pt x="739861" y="469111"/>
                  </a:lnTo>
                  <a:lnTo>
                    <a:pt x="726050" y="512475"/>
                  </a:lnTo>
                  <a:lnTo>
                    <a:pt x="707325" y="553384"/>
                  </a:lnTo>
                  <a:lnTo>
                    <a:pt x="684037" y="591485"/>
                  </a:lnTo>
                  <a:lnTo>
                    <a:pt x="656537" y="626425"/>
                  </a:lnTo>
                  <a:lnTo>
                    <a:pt x="625178" y="657851"/>
                  </a:lnTo>
                  <a:lnTo>
                    <a:pt x="590311" y="685410"/>
                  </a:lnTo>
                  <a:lnTo>
                    <a:pt x="552287" y="708749"/>
                  </a:lnTo>
                  <a:lnTo>
                    <a:pt x="511459" y="727516"/>
                  </a:lnTo>
                  <a:lnTo>
                    <a:pt x="468179" y="741358"/>
                  </a:lnTo>
                  <a:lnTo>
                    <a:pt x="422797" y="749922"/>
                  </a:lnTo>
                  <a:lnTo>
                    <a:pt x="375666" y="752855"/>
                  </a:lnTo>
                  <a:lnTo>
                    <a:pt x="328534" y="749922"/>
                  </a:lnTo>
                  <a:lnTo>
                    <a:pt x="283152" y="741358"/>
                  </a:lnTo>
                  <a:lnTo>
                    <a:pt x="239872" y="727516"/>
                  </a:lnTo>
                  <a:lnTo>
                    <a:pt x="199044" y="708749"/>
                  </a:lnTo>
                  <a:lnTo>
                    <a:pt x="161020" y="685410"/>
                  </a:lnTo>
                  <a:lnTo>
                    <a:pt x="126153" y="657851"/>
                  </a:lnTo>
                  <a:lnTo>
                    <a:pt x="94794" y="626425"/>
                  </a:lnTo>
                  <a:lnTo>
                    <a:pt x="67294" y="591485"/>
                  </a:lnTo>
                  <a:lnTo>
                    <a:pt x="44006" y="553384"/>
                  </a:lnTo>
                  <a:lnTo>
                    <a:pt x="25281" y="512475"/>
                  </a:lnTo>
                  <a:lnTo>
                    <a:pt x="11470" y="469111"/>
                  </a:lnTo>
                  <a:lnTo>
                    <a:pt x="2926" y="423644"/>
                  </a:lnTo>
                  <a:lnTo>
                    <a:pt x="0" y="376427"/>
                  </a:lnTo>
                  <a:lnTo>
                    <a:pt x="2926" y="329208"/>
                  </a:lnTo>
                  <a:lnTo>
                    <a:pt x="11470" y="283740"/>
                  </a:lnTo>
                  <a:lnTo>
                    <a:pt x="25281" y="240375"/>
                  </a:lnTo>
                  <a:lnTo>
                    <a:pt x="44006" y="199465"/>
                  </a:lnTo>
                  <a:lnTo>
                    <a:pt x="67294" y="161365"/>
                  </a:lnTo>
                  <a:lnTo>
                    <a:pt x="94794" y="126425"/>
                  </a:lnTo>
                  <a:lnTo>
                    <a:pt x="126153" y="95000"/>
                  </a:lnTo>
                  <a:lnTo>
                    <a:pt x="161020" y="67442"/>
                  </a:lnTo>
                  <a:lnTo>
                    <a:pt x="199044" y="44103"/>
                  </a:lnTo>
                  <a:lnTo>
                    <a:pt x="239872" y="25337"/>
                  </a:lnTo>
                  <a:lnTo>
                    <a:pt x="283152" y="11496"/>
                  </a:lnTo>
                  <a:lnTo>
                    <a:pt x="328534" y="2932"/>
                  </a:lnTo>
                  <a:lnTo>
                    <a:pt x="375666" y="0"/>
                  </a:lnTo>
                  <a:lnTo>
                    <a:pt x="422797" y="2932"/>
                  </a:lnTo>
                  <a:lnTo>
                    <a:pt x="468179" y="11496"/>
                  </a:lnTo>
                  <a:lnTo>
                    <a:pt x="511459" y="25337"/>
                  </a:lnTo>
                  <a:lnTo>
                    <a:pt x="552287" y="44103"/>
                  </a:lnTo>
                  <a:lnTo>
                    <a:pt x="590311" y="67442"/>
                  </a:lnTo>
                  <a:lnTo>
                    <a:pt x="625178" y="95000"/>
                  </a:lnTo>
                  <a:lnTo>
                    <a:pt x="656537" y="126425"/>
                  </a:lnTo>
                  <a:lnTo>
                    <a:pt x="684037" y="161365"/>
                  </a:lnTo>
                  <a:lnTo>
                    <a:pt x="707325" y="199465"/>
                  </a:lnTo>
                  <a:lnTo>
                    <a:pt x="726050" y="240375"/>
                  </a:lnTo>
                  <a:lnTo>
                    <a:pt x="739861" y="283740"/>
                  </a:lnTo>
                  <a:lnTo>
                    <a:pt x="748405" y="329208"/>
                  </a:lnTo>
                  <a:lnTo>
                    <a:pt x="751332" y="376427"/>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05" name="Google Shape;205;p24"/>
          <p:cNvSpPr txBox="1"/>
          <p:nvPr/>
        </p:nvSpPr>
        <p:spPr>
          <a:xfrm>
            <a:off x="2426177" y="5732448"/>
            <a:ext cx="1962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Tahoma"/>
                <a:ea typeface="Tahoma"/>
                <a:cs typeface="Tahoma"/>
                <a:sym typeface="Tahoma"/>
              </a:rPr>
              <a:t>4</a:t>
            </a:r>
            <a:endParaRPr sz="2400">
              <a:solidFill>
                <a:schemeClr val="lt1"/>
              </a:solidFill>
              <a:latin typeface="Tahoma"/>
              <a:ea typeface="Tahoma"/>
              <a:cs typeface="Tahoma"/>
              <a:sym typeface="Tahoma"/>
            </a:endParaRPr>
          </a:p>
        </p:txBody>
      </p:sp>
      <p:sp>
        <p:nvSpPr>
          <p:cNvPr id="206" name="Google Shape;206;p24"/>
          <p:cNvSpPr txBox="1"/>
          <p:nvPr/>
        </p:nvSpPr>
        <p:spPr>
          <a:xfrm>
            <a:off x="3126994" y="3281553"/>
            <a:ext cx="5651500"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CE9F8"/>
                </a:solidFill>
                <a:latin typeface="Arial"/>
                <a:ea typeface="Arial"/>
                <a:cs typeface="Arial"/>
                <a:sym typeface="Arial"/>
              </a:rPr>
              <a:t>ORDER DATE</a:t>
            </a:r>
            <a:endParaRPr sz="2400">
              <a:solidFill>
                <a:srgbClr val="ACE9F8"/>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The order date is the date when the product is ordered.</a:t>
            </a:r>
            <a:endParaRPr sz="1800">
              <a:solidFill>
                <a:schemeClr val="lt1"/>
              </a:solidFill>
              <a:latin typeface="Arial"/>
              <a:ea typeface="Arial"/>
              <a:cs typeface="Arial"/>
              <a:sym typeface="Arial"/>
            </a:endParaRPr>
          </a:p>
        </p:txBody>
      </p:sp>
      <p:sp>
        <p:nvSpPr>
          <p:cNvPr id="207" name="Google Shape;207;p24"/>
          <p:cNvSpPr txBox="1"/>
          <p:nvPr/>
        </p:nvSpPr>
        <p:spPr>
          <a:xfrm>
            <a:off x="3126994" y="4524247"/>
            <a:ext cx="4086860"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CE9F8"/>
                </a:solidFill>
                <a:latin typeface="Arial"/>
                <a:ea typeface="Arial"/>
                <a:cs typeface="Arial"/>
                <a:sym typeface="Arial"/>
              </a:rPr>
              <a:t>REGION</a:t>
            </a:r>
            <a:endParaRPr sz="2400">
              <a:solidFill>
                <a:srgbClr val="ACE9F8"/>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The region in which the customer stays.</a:t>
            </a:r>
            <a:endParaRPr sz="1800">
              <a:solidFill>
                <a:schemeClr val="lt1"/>
              </a:solidFill>
              <a:latin typeface="Arial"/>
              <a:ea typeface="Arial"/>
              <a:cs typeface="Arial"/>
              <a:sym typeface="Arial"/>
            </a:endParaRPr>
          </a:p>
        </p:txBody>
      </p:sp>
      <p:sp>
        <p:nvSpPr>
          <p:cNvPr id="208" name="Google Shape;208;p24"/>
          <p:cNvSpPr txBox="1"/>
          <p:nvPr/>
        </p:nvSpPr>
        <p:spPr>
          <a:xfrm>
            <a:off x="3126994" y="5795670"/>
            <a:ext cx="4334510"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CE9F8"/>
                </a:solidFill>
                <a:latin typeface="Arial"/>
                <a:ea typeface="Arial"/>
                <a:cs typeface="Arial"/>
                <a:sym typeface="Arial"/>
              </a:rPr>
              <a:t>COUNTRY</a:t>
            </a:r>
            <a:endParaRPr sz="2400">
              <a:solidFill>
                <a:srgbClr val="ACE9F8"/>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The Country in which the customer reside.</a:t>
            </a:r>
            <a:endParaRPr sz="1800">
              <a:solidFill>
                <a:schemeClr val="lt1"/>
              </a:solidFill>
              <a:latin typeface="Arial"/>
              <a:ea typeface="Arial"/>
              <a:cs typeface="Arial"/>
              <a:sym typeface="Arial"/>
            </a:endParaRPr>
          </a:p>
        </p:txBody>
      </p:sp>
      <p:sp>
        <p:nvSpPr>
          <p:cNvPr id="209" name="Google Shape;209;p24"/>
          <p:cNvSpPr/>
          <p:nvPr/>
        </p:nvSpPr>
        <p:spPr>
          <a:xfrm>
            <a:off x="3570732" y="512063"/>
            <a:ext cx="5219700" cy="861060"/>
          </a:xfrm>
          <a:custGeom>
            <a:rect b="b" l="l" r="r" t="t"/>
            <a:pathLst>
              <a:path extrusionOk="0" h="861060" w="5219700">
                <a:moveTo>
                  <a:pt x="0" y="861060"/>
                </a:moveTo>
                <a:lnTo>
                  <a:pt x="5219700" y="861060"/>
                </a:lnTo>
                <a:lnTo>
                  <a:pt x="5219700" y="0"/>
                </a:lnTo>
                <a:lnTo>
                  <a:pt x="0" y="0"/>
                </a:lnTo>
                <a:lnTo>
                  <a:pt x="0" y="861060"/>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0" name="Google Shape;210;p24"/>
          <p:cNvSpPr txBox="1"/>
          <p:nvPr>
            <p:ph type="title"/>
          </p:nvPr>
        </p:nvSpPr>
        <p:spPr>
          <a:xfrm>
            <a:off x="2106725" y="8234"/>
            <a:ext cx="8534400" cy="1507067"/>
          </a:xfrm>
          <a:prstGeom prst="rect">
            <a:avLst/>
          </a:prstGeom>
          <a:noFill/>
          <a:ln>
            <a:noFill/>
          </a:ln>
        </p:spPr>
        <p:txBody>
          <a:bodyPr anchorCtr="0" anchor="ctr" bIns="0" lIns="0" spcFirstLastPara="1" rIns="0" wrap="square" tIns="371975">
            <a:spAutoFit/>
          </a:bodyPr>
          <a:lstStyle/>
          <a:p>
            <a:pPr indent="0" lvl="0" marL="2291080" rtl="0" algn="l">
              <a:lnSpc>
                <a:spcPct val="100000"/>
              </a:lnSpc>
              <a:spcBef>
                <a:spcPts val="0"/>
              </a:spcBef>
              <a:spcAft>
                <a:spcPts val="0"/>
              </a:spcAft>
              <a:buClr>
                <a:schemeClr val="lt1"/>
              </a:buClr>
              <a:buSzPts val="3600"/>
              <a:buFont typeface="Century Gothic"/>
              <a:buNone/>
            </a:pPr>
            <a:r>
              <a:rPr lang="en-US"/>
              <a:t>DATA DESCRIPTION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6" name="Google Shape;216;p25"/>
          <p:cNvSpPr txBox="1"/>
          <p:nvPr/>
        </p:nvSpPr>
        <p:spPr>
          <a:xfrm>
            <a:off x="11719052" y="6284772"/>
            <a:ext cx="1670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Verdana"/>
                <a:ea typeface="Verdana"/>
                <a:cs typeface="Verdana"/>
                <a:sym typeface="Verdana"/>
              </a:rPr>
              <a:t>7</a:t>
            </a:r>
            <a:endParaRPr sz="2000">
              <a:solidFill>
                <a:schemeClr val="lt1"/>
              </a:solidFill>
              <a:latin typeface="Verdana"/>
              <a:ea typeface="Verdana"/>
              <a:cs typeface="Verdana"/>
              <a:sym typeface="Verdana"/>
            </a:endParaRPr>
          </a:p>
        </p:txBody>
      </p:sp>
      <p:sp>
        <p:nvSpPr>
          <p:cNvPr id="217" name="Google Shape;217;p25"/>
          <p:cNvSpPr txBox="1"/>
          <p:nvPr>
            <p:ph type="title"/>
          </p:nvPr>
        </p:nvSpPr>
        <p:spPr>
          <a:xfrm>
            <a:off x="3126994" y="1087291"/>
            <a:ext cx="5502910" cy="936154"/>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ACE9F8"/>
              </a:buClr>
              <a:buSzPts val="2400"/>
              <a:buFont typeface="Arial"/>
              <a:buNone/>
            </a:pPr>
            <a:r>
              <a:rPr b="1" lang="en-US" sz="2400">
                <a:solidFill>
                  <a:srgbClr val="ACE9F8"/>
                </a:solidFill>
                <a:latin typeface="Arial"/>
                <a:ea typeface="Arial"/>
                <a:cs typeface="Arial"/>
                <a:sym typeface="Arial"/>
              </a:rPr>
              <a:t>ITEM TYPE</a:t>
            </a:r>
            <a:endParaRPr b="1" sz="2400">
              <a:solidFill>
                <a:srgbClr val="ACE9F8"/>
              </a:solidFill>
              <a:latin typeface="Arial"/>
              <a:ea typeface="Arial"/>
              <a:cs typeface="Arial"/>
              <a:sym typeface="Arial"/>
            </a:endParaRPr>
          </a:p>
          <a:p>
            <a:pPr indent="0" lvl="0" marL="12700" rtl="0" algn="l">
              <a:lnSpc>
                <a:spcPct val="100000"/>
              </a:lnSpc>
              <a:spcBef>
                <a:spcPts val="0"/>
              </a:spcBef>
              <a:spcAft>
                <a:spcPts val="0"/>
              </a:spcAft>
              <a:buClr>
                <a:schemeClr val="lt1"/>
              </a:buClr>
              <a:buSzPts val="1800"/>
              <a:buFont typeface="Arial"/>
              <a:buNone/>
            </a:pPr>
            <a:r>
              <a:rPr b="0" lang="en-US" sz="1800">
                <a:latin typeface="Arial"/>
                <a:ea typeface="Arial"/>
                <a:cs typeface="Arial"/>
                <a:sym typeface="Arial"/>
              </a:rPr>
              <a:t>ITEM TYPE IS THE VARIETIES OF ITEM SALES IN THE AMAZON.</a:t>
            </a:r>
            <a:endParaRPr sz="1800">
              <a:latin typeface="Arial"/>
              <a:ea typeface="Arial"/>
              <a:cs typeface="Arial"/>
              <a:sym typeface="Arial"/>
            </a:endParaRPr>
          </a:p>
        </p:txBody>
      </p:sp>
      <p:sp>
        <p:nvSpPr>
          <p:cNvPr id="218" name="Google Shape;218;p25"/>
          <p:cNvSpPr txBox="1"/>
          <p:nvPr/>
        </p:nvSpPr>
        <p:spPr>
          <a:xfrm>
            <a:off x="3126994" y="2341107"/>
            <a:ext cx="3592829"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CE9F8"/>
                </a:solidFill>
                <a:latin typeface="Arial"/>
                <a:ea typeface="Arial"/>
                <a:cs typeface="Arial"/>
                <a:sym typeface="Arial"/>
              </a:rPr>
              <a:t>SALES CHANNEL</a:t>
            </a:r>
            <a:endParaRPr sz="2400">
              <a:solidFill>
                <a:srgbClr val="ACE9F8"/>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Mode of shopping Online or Offline.</a:t>
            </a:r>
            <a:endParaRPr sz="1800">
              <a:solidFill>
                <a:schemeClr val="lt1"/>
              </a:solidFill>
              <a:latin typeface="Arial"/>
              <a:ea typeface="Arial"/>
              <a:cs typeface="Arial"/>
              <a:sym typeface="Arial"/>
            </a:endParaRPr>
          </a:p>
        </p:txBody>
      </p:sp>
      <p:sp>
        <p:nvSpPr>
          <p:cNvPr id="219" name="Google Shape;219;p25"/>
          <p:cNvSpPr txBox="1"/>
          <p:nvPr/>
        </p:nvSpPr>
        <p:spPr>
          <a:xfrm>
            <a:off x="3126994" y="3546729"/>
            <a:ext cx="4502150"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CE9F8"/>
                </a:solidFill>
                <a:latin typeface="Arial"/>
                <a:ea typeface="Arial"/>
                <a:cs typeface="Arial"/>
                <a:sym typeface="Arial"/>
              </a:rPr>
              <a:t>ORDER PRIORITY</a:t>
            </a:r>
            <a:endParaRPr sz="2400">
              <a:solidFill>
                <a:srgbClr val="ACE9F8"/>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Priority of Sales Range between low to high</a:t>
            </a:r>
            <a:endParaRPr sz="1800">
              <a:solidFill>
                <a:schemeClr val="lt1"/>
              </a:solidFill>
              <a:latin typeface="Arial"/>
              <a:ea typeface="Arial"/>
              <a:cs typeface="Arial"/>
              <a:sym typeface="Arial"/>
            </a:endParaRPr>
          </a:p>
        </p:txBody>
      </p:sp>
      <p:sp>
        <p:nvSpPr>
          <p:cNvPr id="220" name="Google Shape;220;p25"/>
          <p:cNvSpPr txBox="1"/>
          <p:nvPr/>
        </p:nvSpPr>
        <p:spPr>
          <a:xfrm>
            <a:off x="3126994" y="4574794"/>
            <a:ext cx="4285615"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CE9F8"/>
                </a:solidFill>
                <a:latin typeface="Arial"/>
                <a:ea typeface="Arial"/>
                <a:cs typeface="Arial"/>
                <a:sym typeface="Arial"/>
              </a:rPr>
              <a:t>SHIP DATE</a:t>
            </a:r>
            <a:endParaRPr sz="2400">
              <a:solidFill>
                <a:srgbClr val="ACE9F8"/>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Ship date when the product is dispatched.</a:t>
            </a:r>
            <a:endParaRPr sz="1800">
              <a:solidFill>
                <a:schemeClr val="lt1"/>
              </a:solidFill>
              <a:latin typeface="Arial"/>
              <a:ea typeface="Arial"/>
              <a:cs typeface="Arial"/>
              <a:sym typeface="Arial"/>
            </a:endParaRPr>
          </a:p>
        </p:txBody>
      </p:sp>
      <p:sp>
        <p:nvSpPr>
          <p:cNvPr id="221" name="Google Shape;221;p25"/>
          <p:cNvSpPr txBox="1"/>
          <p:nvPr/>
        </p:nvSpPr>
        <p:spPr>
          <a:xfrm>
            <a:off x="3126994" y="5693246"/>
            <a:ext cx="3356610"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ACE9F8"/>
                </a:solidFill>
                <a:latin typeface="Arial"/>
                <a:ea typeface="Arial"/>
                <a:cs typeface="Arial"/>
                <a:sym typeface="Arial"/>
              </a:rPr>
              <a:t>UNIT SOLD</a:t>
            </a:r>
            <a:endParaRPr sz="2400">
              <a:solidFill>
                <a:srgbClr val="ACE9F8"/>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Number of unit sold per product.</a:t>
            </a:r>
            <a:endParaRPr sz="1800">
              <a:solidFill>
                <a:schemeClr val="lt1"/>
              </a:solidFill>
              <a:latin typeface="Arial"/>
              <a:ea typeface="Arial"/>
              <a:cs typeface="Arial"/>
              <a:sym typeface="Arial"/>
            </a:endParaRPr>
          </a:p>
        </p:txBody>
      </p:sp>
      <p:grpSp>
        <p:nvGrpSpPr>
          <p:cNvPr id="222" name="Google Shape;222;p25"/>
          <p:cNvGrpSpPr/>
          <p:nvPr/>
        </p:nvGrpSpPr>
        <p:grpSpPr>
          <a:xfrm>
            <a:off x="2082545" y="1225539"/>
            <a:ext cx="753110" cy="753110"/>
            <a:chOff x="2082545" y="1187958"/>
            <a:chExt cx="753110" cy="753110"/>
          </a:xfrm>
        </p:grpSpPr>
        <p:sp>
          <p:nvSpPr>
            <p:cNvPr id="223" name="Google Shape;223;p25"/>
            <p:cNvSpPr/>
            <p:nvPr/>
          </p:nvSpPr>
          <p:spPr>
            <a:xfrm>
              <a:off x="2082545" y="1187958"/>
              <a:ext cx="753110" cy="753110"/>
            </a:xfrm>
            <a:custGeom>
              <a:rect b="b" l="l" r="r" t="t"/>
              <a:pathLst>
                <a:path extrusionOk="0" h="753110" w="753110">
                  <a:moveTo>
                    <a:pt x="376428"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7"/>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8" y="752855"/>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7"/>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8"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4" name="Google Shape;224;p25"/>
            <p:cNvSpPr/>
            <p:nvPr/>
          </p:nvSpPr>
          <p:spPr>
            <a:xfrm>
              <a:off x="2082545" y="1187958"/>
              <a:ext cx="753110" cy="753110"/>
            </a:xfrm>
            <a:custGeom>
              <a:rect b="b" l="l" r="r" t="t"/>
              <a:pathLst>
                <a:path extrusionOk="0" h="753110" w="753110">
                  <a:moveTo>
                    <a:pt x="752856" y="376427"/>
                  </a:moveTo>
                  <a:lnTo>
                    <a:pt x="749923" y="423647"/>
                  </a:lnTo>
                  <a:lnTo>
                    <a:pt x="741359" y="469115"/>
                  </a:lnTo>
                  <a:lnTo>
                    <a:pt x="727518" y="512480"/>
                  </a:lnTo>
                  <a:lnTo>
                    <a:pt x="708752" y="553390"/>
                  </a:lnTo>
                  <a:lnTo>
                    <a:pt x="685413" y="591490"/>
                  </a:lnTo>
                  <a:lnTo>
                    <a:pt x="657855" y="626430"/>
                  </a:lnTo>
                  <a:lnTo>
                    <a:pt x="626430" y="657855"/>
                  </a:lnTo>
                  <a:lnTo>
                    <a:pt x="591490" y="685413"/>
                  </a:lnTo>
                  <a:lnTo>
                    <a:pt x="553390" y="708752"/>
                  </a:lnTo>
                  <a:lnTo>
                    <a:pt x="512480" y="727518"/>
                  </a:lnTo>
                  <a:lnTo>
                    <a:pt x="469115" y="741359"/>
                  </a:lnTo>
                  <a:lnTo>
                    <a:pt x="423647" y="749923"/>
                  </a:lnTo>
                  <a:lnTo>
                    <a:pt x="376428" y="752855"/>
                  </a:lnTo>
                  <a:lnTo>
                    <a:pt x="329208" y="749923"/>
                  </a:lnTo>
                  <a:lnTo>
                    <a:pt x="283740" y="741359"/>
                  </a:lnTo>
                  <a:lnTo>
                    <a:pt x="240375" y="727518"/>
                  </a:lnTo>
                  <a:lnTo>
                    <a:pt x="199465" y="708752"/>
                  </a:lnTo>
                  <a:lnTo>
                    <a:pt x="161365" y="685413"/>
                  </a:lnTo>
                  <a:lnTo>
                    <a:pt x="126425" y="657855"/>
                  </a:lnTo>
                  <a:lnTo>
                    <a:pt x="95000" y="626430"/>
                  </a:lnTo>
                  <a:lnTo>
                    <a:pt x="67442" y="591490"/>
                  </a:lnTo>
                  <a:lnTo>
                    <a:pt x="44103" y="553390"/>
                  </a:lnTo>
                  <a:lnTo>
                    <a:pt x="25337" y="512480"/>
                  </a:lnTo>
                  <a:lnTo>
                    <a:pt x="11496" y="469115"/>
                  </a:lnTo>
                  <a:lnTo>
                    <a:pt x="2932" y="423647"/>
                  </a:lnTo>
                  <a:lnTo>
                    <a:pt x="0" y="376427"/>
                  </a:lnTo>
                  <a:lnTo>
                    <a:pt x="2932" y="329208"/>
                  </a:lnTo>
                  <a:lnTo>
                    <a:pt x="11496" y="283740"/>
                  </a:lnTo>
                  <a:lnTo>
                    <a:pt x="25337" y="240375"/>
                  </a:lnTo>
                  <a:lnTo>
                    <a:pt x="44103" y="199465"/>
                  </a:lnTo>
                  <a:lnTo>
                    <a:pt x="67442" y="161365"/>
                  </a:lnTo>
                  <a:lnTo>
                    <a:pt x="95000" y="126425"/>
                  </a:lnTo>
                  <a:lnTo>
                    <a:pt x="126425" y="95000"/>
                  </a:lnTo>
                  <a:lnTo>
                    <a:pt x="161365" y="67442"/>
                  </a:lnTo>
                  <a:lnTo>
                    <a:pt x="199465" y="44103"/>
                  </a:lnTo>
                  <a:lnTo>
                    <a:pt x="240375" y="25337"/>
                  </a:lnTo>
                  <a:lnTo>
                    <a:pt x="283740" y="11496"/>
                  </a:lnTo>
                  <a:lnTo>
                    <a:pt x="329208" y="2932"/>
                  </a:lnTo>
                  <a:lnTo>
                    <a:pt x="376428" y="0"/>
                  </a:lnTo>
                  <a:lnTo>
                    <a:pt x="423647" y="2932"/>
                  </a:lnTo>
                  <a:lnTo>
                    <a:pt x="469115" y="11496"/>
                  </a:lnTo>
                  <a:lnTo>
                    <a:pt x="512480" y="25337"/>
                  </a:lnTo>
                  <a:lnTo>
                    <a:pt x="553390" y="44103"/>
                  </a:lnTo>
                  <a:lnTo>
                    <a:pt x="591490" y="67442"/>
                  </a:lnTo>
                  <a:lnTo>
                    <a:pt x="626430" y="95000"/>
                  </a:lnTo>
                  <a:lnTo>
                    <a:pt x="657855" y="126425"/>
                  </a:lnTo>
                  <a:lnTo>
                    <a:pt x="685413" y="161365"/>
                  </a:lnTo>
                  <a:lnTo>
                    <a:pt x="708752" y="199465"/>
                  </a:lnTo>
                  <a:lnTo>
                    <a:pt x="727518" y="240375"/>
                  </a:lnTo>
                  <a:lnTo>
                    <a:pt x="741359" y="283740"/>
                  </a:lnTo>
                  <a:lnTo>
                    <a:pt x="749923" y="329208"/>
                  </a:lnTo>
                  <a:lnTo>
                    <a:pt x="752856" y="376427"/>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25" name="Google Shape;225;p25"/>
          <p:cNvSpPr txBox="1"/>
          <p:nvPr/>
        </p:nvSpPr>
        <p:spPr>
          <a:xfrm>
            <a:off x="2358644" y="1390334"/>
            <a:ext cx="20066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5</a:t>
            </a:r>
            <a:endParaRPr sz="2400">
              <a:solidFill>
                <a:schemeClr val="lt1"/>
              </a:solidFill>
              <a:latin typeface="Roboto"/>
              <a:ea typeface="Roboto"/>
              <a:cs typeface="Roboto"/>
              <a:sym typeface="Roboto"/>
            </a:endParaRPr>
          </a:p>
        </p:txBody>
      </p:sp>
      <p:grpSp>
        <p:nvGrpSpPr>
          <p:cNvPr id="226" name="Google Shape;226;p25"/>
          <p:cNvGrpSpPr/>
          <p:nvPr/>
        </p:nvGrpSpPr>
        <p:grpSpPr>
          <a:xfrm>
            <a:off x="2082545" y="2252714"/>
            <a:ext cx="753110" cy="753110"/>
            <a:chOff x="2082545" y="2215133"/>
            <a:chExt cx="753110" cy="753110"/>
          </a:xfrm>
        </p:grpSpPr>
        <p:sp>
          <p:nvSpPr>
            <p:cNvPr id="227" name="Google Shape;227;p25"/>
            <p:cNvSpPr/>
            <p:nvPr/>
          </p:nvSpPr>
          <p:spPr>
            <a:xfrm>
              <a:off x="2082545" y="2215133"/>
              <a:ext cx="753110" cy="753110"/>
            </a:xfrm>
            <a:custGeom>
              <a:rect b="b" l="l" r="r" t="t"/>
              <a:pathLst>
                <a:path extrusionOk="0" h="753110" w="753110">
                  <a:moveTo>
                    <a:pt x="376428"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7"/>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8" y="752855"/>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7"/>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8"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8" name="Google Shape;228;p25"/>
            <p:cNvSpPr/>
            <p:nvPr/>
          </p:nvSpPr>
          <p:spPr>
            <a:xfrm>
              <a:off x="2082545" y="2215133"/>
              <a:ext cx="753110" cy="753110"/>
            </a:xfrm>
            <a:custGeom>
              <a:rect b="b" l="l" r="r" t="t"/>
              <a:pathLst>
                <a:path extrusionOk="0" h="753110" w="753110">
                  <a:moveTo>
                    <a:pt x="752856" y="376427"/>
                  </a:moveTo>
                  <a:lnTo>
                    <a:pt x="749923" y="423647"/>
                  </a:lnTo>
                  <a:lnTo>
                    <a:pt x="741359" y="469115"/>
                  </a:lnTo>
                  <a:lnTo>
                    <a:pt x="727518" y="512480"/>
                  </a:lnTo>
                  <a:lnTo>
                    <a:pt x="708752" y="553390"/>
                  </a:lnTo>
                  <a:lnTo>
                    <a:pt x="685413" y="591490"/>
                  </a:lnTo>
                  <a:lnTo>
                    <a:pt x="657855" y="626430"/>
                  </a:lnTo>
                  <a:lnTo>
                    <a:pt x="626430" y="657855"/>
                  </a:lnTo>
                  <a:lnTo>
                    <a:pt x="591490" y="685413"/>
                  </a:lnTo>
                  <a:lnTo>
                    <a:pt x="553390" y="708752"/>
                  </a:lnTo>
                  <a:lnTo>
                    <a:pt x="512480" y="727518"/>
                  </a:lnTo>
                  <a:lnTo>
                    <a:pt x="469115" y="741359"/>
                  </a:lnTo>
                  <a:lnTo>
                    <a:pt x="423647" y="749923"/>
                  </a:lnTo>
                  <a:lnTo>
                    <a:pt x="376428" y="752855"/>
                  </a:lnTo>
                  <a:lnTo>
                    <a:pt x="329208" y="749923"/>
                  </a:lnTo>
                  <a:lnTo>
                    <a:pt x="283740" y="741359"/>
                  </a:lnTo>
                  <a:lnTo>
                    <a:pt x="240375" y="727518"/>
                  </a:lnTo>
                  <a:lnTo>
                    <a:pt x="199465" y="708752"/>
                  </a:lnTo>
                  <a:lnTo>
                    <a:pt x="161365" y="685413"/>
                  </a:lnTo>
                  <a:lnTo>
                    <a:pt x="126425" y="657855"/>
                  </a:lnTo>
                  <a:lnTo>
                    <a:pt x="95000" y="626430"/>
                  </a:lnTo>
                  <a:lnTo>
                    <a:pt x="67442" y="591490"/>
                  </a:lnTo>
                  <a:lnTo>
                    <a:pt x="44103" y="553390"/>
                  </a:lnTo>
                  <a:lnTo>
                    <a:pt x="25337" y="512480"/>
                  </a:lnTo>
                  <a:lnTo>
                    <a:pt x="11496" y="469115"/>
                  </a:lnTo>
                  <a:lnTo>
                    <a:pt x="2932" y="423647"/>
                  </a:lnTo>
                  <a:lnTo>
                    <a:pt x="0" y="376427"/>
                  </a:lnTo>
                  <a:lnTo>
                    <a:pt x="2932" y="329208"/>
                  </a:lnTo>
                  <a:lnTo>
                    <a:pt x="11496" y="283740"/>
                  </a:lnTo>
                  <a:lnTo>
                    <a:pt x="25337" y="240375"/>
                  </a:lnTo>
                  <a:lnTo>
                    <a:pt x="44103" y="199465"/>
                  </a:lnTo>
                  <a:lnTo>
                    <a:pt x="67442" y="161365"/>
                  </a:lnTo>
                  <a:lnTo>
                    <a:pt x="95000" y="126425"/>
                  </a:lnTo>
                  <a:lnTo>
                    <a:pt x="126425" y="95000"/>
                  </a:lnTo>
                  <a:lnTo>
                    <a:pt x="161365" y="67442"/>
                  </a:lnTo>
                  <a:lnTo>
                    <a:pt x="199465" y="44103"/>
                  </a:lnTo>
                  <a:lnTo>
                    <a:pt x="240375" y="25337"/>
                  </a:lnTo>
                  <a:lnTo>
                    <a:pt x="283740" y="11496"/>
                  </a:lnTo>
                  <a:lnTo>
                    <a:pt x="329208" y="2932"/>
                  </a:lnTo>
                  <a:lnTo>
                    <a:pt x="376428" y="0"/>
                  </a:lnTo>
                  <a:lnTo>
                    <a:pt x="423647" y="2932"/>
                  </a:lnTo>
                  <a:lnTo>
                    <a:pt x="469115" y="11496"/>
                  </a:lnTo>
                  <a:lnTo>
                    <a:pt x="512480" y="25337"/>
                  </a:lnTo>
                  <a:lnTo>
                    <a:pt x="553390" y="44103"/>
                  </a:lnTo>
                  <a:lnTo>
                    <a:pt x="591490" y="67442"/>
                  </a:lnTo>
                  <a:lnTo>
                    <a:pt x="626430" y="95000"/>
                  </a:lnTo>
                  <a:lnTo>
                    <a:pt x="657855" y="126425"/>
                  </a:lnTo>
                  <a:lnTo>
                    <a:pt x="685413" y="161365"/>
                  </a:lnTo>
                  <a:lnTo>
                    <a:pt x="708752" y="199465"/>
                  </a:lnTo>
                  <a:lnTo>
                    <a:pt x="727518" y="240375"/>
                  </a:lnTo>
                  <a:lnTo>
                    <a:pt x="741359" y="283740"/>
                  </a:lnTo>
                  <a:lnTo>
                    <a:pt x="749923" y="329208"/>
                  </a:lnTo>
                  <a:lnTo>
                    <a:pt x="752856" y="376427"/>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29" name="Google Shape;229;p25"/>
          <p:cNvSpPr txBox="1"/>
          <p:nvPr/>
        </p:nvSpPr>
        <p:spPr>
          <a:xfrm>
            <a:off x="2358644" y="2417815"/>
            <a:ext cx="2006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6</a:t>
            </a:r>
            <a:endParaRPr sz="2400">
              <a:solidFill>
                <a:schemeClr val="lt1"/>
              </a:solidFill>
              <a:latin typeface="Roboto"/>
              <a:ea typeface="Roboto"/>
              <a:cs typeface="Roboto"/>
              <a:sym typeface="Roboto"/>
            </a:endParaRPr>
          </a:p>
        </p:txBody>
      </p:sp>
      <p:grpSp>
        <p:nvGrpSpPr>
          <p:cNvPr id="230" name="Google Shape;230;p25"/>
          <p:cNvGrpSpPr/>
          <p:nvPr/>
        </p:nvGrpSpPr>
        <p:grpSpPr>
          <a:xfrm>
            <a:off x="2097785" y="3496298"/>
            <a:ext cx="753110" cy="753110"/>
            <a:chOff x="2097785" y="3458717"/>
            <a:chExt cx="753110" cy="753110"/>
          </a:xfrm>
        </p:grpSpPr>
        <p:sp>
          <p:nvSpPr>
            <p:cNvPr id="231" name="Google Shape;231;p25"/>
            <p:cNvSpPr/>
            <p:nvPr/>
          </p:nvSpPr>
          <p:spPr>
            <a:xfrm>
              <a:off x="2097785" y="3458717"/>
              <a:ext cx="753110" cy="753110"/>
            </a:xfrm>
            <a:custGeom>
              <a:rect b="b" l="l" r="r" t="t"/>
              <a:pathLst>
                <a:path extrusionOk="0" h="753110" w="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8"/>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7" y="752856"/>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8"/>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2" name="Google Shape;232;p25"/>
            <p:cNvSpPr/>
            <p:nvPr/>
          </p:nvSpPr>
          <p:spPr>
            <a:xfrm>
              <a:off x="2097785" y="3458717"/>
              <a:ext cx="753110" cy="753110"/>
            </a:xfrm>
            <a:custGeom>
              <a:rect b="b" l="l" r="r" t="t"/>
              <a:pathLst>
                <a:path extrusionOk="0" h="753110" w="753110">
                  <a:moveTo>
                    <a:pt x="752856" y="376428"/>
                  </a:moveTo>
                  <a:lnTo>
                    <a:pt x="749923" y="423647"/>
                  </a:lnTo>
                  <a:lnTo>
                    <a:pt x="741359" y="469115"/>
                  </a:lnTo>
                  <a:lnTo>
                    <a:pt x="727518" y="512480"/>
                  </a:lnTo>
                  <a:lnTo>
                    <a:pt x="708752" y="553390"/>
                  </a:lnTo>
                  <a:lnTo>
                    <a:pt x="685413" y="591490"/>
                  </a:lnTo>
                  <a:lnTo>
                    <a:pt x="657855" y="626430"/>
                  </a:lnTo>
                  <a:lnTo>
                    <a:pt x="626430" y="657855"/>
                  </a:lnTo>
                  <a:lnTo>
                    <a:pt x="591490" y="685413"/>
                  </a:lnTo>
                  <a:lnTo>
                    <a:pt x="553390" y="708752"/>
                  </a:lnTo>
                  <a:lnTo>
                    <a:pt x="512480" y="727518"/>
                  </a:lnTo>
                  <a:lnTo>
                    <a:pt x="469115" y="741359"/>
                  </a:lnTo>
                  <a:lnTo>
                    <a:pt x="423647" y="749923"/>
                  </a:lnTo>
                  <a:lnTo>
                    <a:pt x="376427" y="752856"/>
                  </a:lnTo>
                  <a:lnTo>
                    <a:pt x="329208" y="749923"/>
                  </a:lnTo>
                  <a:lnTo>
                    <a:pt x="283740" y="741359"/>
                  </a:lnTo>
                  <a:lnTo>
                    <a:pt x="240375" y="727518"/>
                  </a:lnTo>
                  <a:lnTo>
                    <a:pt x="199465" y="708752"/>
                  </a:lnTo>
                  <a:lnTo>
                    <a:pt x="161365" y="685413"/>
                  </a:lnTo>
                  <a:lnTo>
                    <a:pt x="126425" y="657855"/>
                  </a:lnTo>
                  <a:lnTo>
                    <a:pt x="95000" y="626430"/>
                  </a:lnTo>
                  <a:lnTo>
                    <a:pt x="67442" y="591490"/>
                  </a:lnTo>
                  <a:lnTo>
                    <a:pt x="44103" y="553390"/>
                  </a:lnTo>
                  <a:lnTo>
                    <a:pt x="25337" y="512480"/>
                  </a:lnTo>
                  <a:lnTo>
                    <a:pt x="11496" y="469115"/>
                  </a:lnTo>
                  <a:lnTo>
                    <a:pt x="2932" y="423647"/>
                  </a:lnTo>
                  <a:lnTo>
                    <a:pt x="0" y="376428"/>
                  </a:lnTo>
                  <a:lnTo>
                    <a:pt x="2932" y="329208"/>
                  </a:lnTo>
                  <a:lnTo>
                    <a:pt x="11496" y="283740"/>
                  </a:lnTo>
                  <a:lnTo>
                    <a:pt x="25337" y="240375"/>
                  </a:lnTo>
                  <a:lnTo>
                    <a:pt x="44103" y="199465"/>
                  </a:lnTo>
                  <a:lnTo>
                    <a:pt x="67442" y="161365"/>
                  </a:lnTo>
                  <a:lnTo>
                    <a:pt x="95000" y="126425"/>
                  </a:lnTo>
                  <a:lnTo>
                    <a:pt x="126425" y="95000"/>
                  </a:lnTo>
                  <a:lnTo>
                    <a:pt x="161365" y="67442"/>
                  </a:lnTo>
                  <a:lnTo>
                    <a:pt x="199465" y="44103"/>
                  </a:lnTo>
                  <a:lnTo>
                    <a:pt x="240375" y="25337"/>
                  </a:lnTo>
                  <a:lnTo>
                    <a:pt x="283740" y="11496"/>
                  </a:lnTo>
                  <a:lnTo>
                    <a:pt x="329208" y="2932"/>
                  </a:lnTo>
                  <a:lnTo>
                    <a:pt x="376427" y="0"/>
                  </a:lnTo>
                  <a:lnTo>
                    <a:pt x="423647" y="2932"/>
                  </a:lnTo>
                  <a:lnTo>
                    <a:pt x="469115" y="11496"/>
                  </a:lnTo>
                  <a:lnTo>
                    <a:pt x="512480" y="25337"/>
                  </a:lnTo>
                  <a:lnTo>
                    <a:pt x="553390" y="44103"/>
                  </a:lnTo>
                  <a:lnTo>
                    <a:pt x="591490" y="67442"/>
                  </a:lnTo>
                  <a:lnTo>
                    <a:pt x="626430" y="95000"/>
                  </a:lnTo>
                  <a:lnTo>
                    <a:pt x="657855" y="126425"/>
                  </a:lnTo>
                  <a:lnTo>
                    <a:pt x="685413" y="161365"/>
                  </a:lnTo>
                  <a:lnTo>
                    <a:pt x="708752" y="199465"/>
                  </a:lnTo>
                  <a:lnTo>
                    <a:pt x="727518" y="240375"/>
                  </a:lnTo>
                  <a:lnTo>
                    <a:pt x="741359" y="283740"/>
                  </a:lnTo>
                  <a:lnTo>
                    <a:pt x="749923" y="329208"/>
                  </a:lnTo>
                  <a:lnTo>
                    <a:pt x="752856" y="376428"/>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33" name="Google Shape;233;p25"/>
          <p:cNvSpPr txBox="1"/>
          <p:nvPr/>
        </p:nvSpPr>
        <p:spPr>
          <a:xfrm>
            <a:off x="2373883" y="3662414"/>
            <a:ext cx="2006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7</a:t>
            </a:r>
            <a:endParaRPr sz="2400">
              <a:solidFill>
                <a:schemeClr val="lt1"/>
              </a:solidFill>
              <a:latin typeface="Roboto"/>
              <a:ea typeface="Roboto"/>
              <a:cs typeface="Roboto"/>
              <a:sym typeface="Roboto"/>
            </a:endParaRPr>
          </a:p>
        </p:txBody>
      </p:sp>
      <p:grpSp>
        <p:nvGrpSpPr>
          <p:cNvPr id="234" name="Google Shape;234;p25"/>
          <p:cNvGrpSpPr/>
          <p:nvPr/>
        </p:nvGrpSpPr>
        <p:grpSpPr>
          <a:xfrm>
            <a:off x="2097785" y="4579863"/>
            <a:ext cx="753110" cy="753110"/>
            <a:chOff x="2097785" y="4542282"/>
            <a:chExt cx="753110" cy="753110"/>
          </a:xfrm>
        </p:grpSpPr>
        <p:sp>
          <p:nvSpPr>
            <p:cNvPr id="235" name="Google Shape;235;p25"/>
            <p:cNvSpPr/>
            <p:nvPr/>
          </p:nvSpPr>
          <p:spPr>
            <a:xfrm>
              <a:off x="2097785" y="4542282"/>
              <a:ext cx="753110" cy="753110"/>
            </a:xfrm>
            <a:custGeom>
              <a:rect b="b" l="l" r="r" t="t"/>
              <a:pathLst>
                <a:path extrusionOk="0" h="753110" w="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8"/>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7" y="752856"/>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8"/>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6" name="Google Shape;236;p25"/>
            <p:cNvSpPr/>
            <p:nvPr/>
          </p:nvSpPr>
          <p:spPr>
            <a:xfrm>
              <a:off x="2097785" y="4542282"/>
              <a:ext cx="753110" cy="753110"/>
            </a:xfrm>
            <a:custGeom>
              <a:rect b="b" l="l" r="r" t="t"/>
              <a:pathLst>
                <a:path extrusionOk="0" h="753110" w="753110">
                  <a:moveTo>
                    <a:pt x="752856" y="376428"/>
                  </a:moveTo>
                  <a:lnTo>
                    <a:pt x="749923" y="423647"/>
                  </a:lnTo>
                  <a:lnTo>
                    <a:pt x="741359" y="469115"/>
                  </a:lnTo>
                  <a:lnTo>
                    <a:pt x="727518" y="512480"/>
                  </a:lnTo>
                  <a:lnTo>
                    <a:pt x="708752" y="553390"/>
                  </a:lnTo>
                  <a:lnTo>
                    <a:pt x="685413" y="591490"/>
                  </a:lnTo>
                  <a:lnTo>
                    <a:pt x="657855" y="626430"/>
                  </a:lnTo>
                  <a:lnTo>
                    <a:pt x="626430" y="657855"/>
                  </a:lnTo>
                  <a:lnTo>
                    <a:pt x="591490" y="685413"/>
                  </a:lnTo>
                  <a:lnTo>
                    <a:pt x="553390" y="708752"/>
                  </a:lnTo>
                  <a:lnTo>
                    <a:pt x="512480" y="727518"/>
                  </a:lnTo>
                  <a:lnTo>
                    <a:pt x="469115" y="741359"/>
                  </a:lnTo>
                  <a:lnTo>
                    <a:pt x="423647" y="749923"/>
                  </a:lnTo>
                  <a:lnTo>
                    <a:pt x="376427" y="752856"/>
                  </a:lnTo>
                  <a:lnTo>
                    <a:pt x="329208" y="749923"/>
                  </a:lnTo>
                  <a:lnTo>
                    <a:pt x="283740" y="741359"/>
                  </a:lnTo>
                  <a:lnTo>
                    <a:pt x="240375" y="727518"/>
                  </a:lnTo>
                  <a:lnTo>
                    <a:pt x="199465" y="708752"/>
                  </a:lnTo>
                  <a:lnTo>
                    <a:pt x="161365" y="685413"/>
                  </a:lnTo>
                  <a:lnTo>
                    <a:pt x="126425" y="657855"/>
                  </a:lnTo>
                  <a:lnTo>
                    <a:pt x="95000" y="626430"/>
                  </a:lnTo>
                  <a:lnTo>
                    <a:pt x="67442" y="591490"/>
                  </a:lnTo>
                  <a:lnTo>
                    <a:pt x="44103" y="553390"/>
                  </a:lnTo>
                  <a:lnTo>
                    <a:pt x="25337" y="512480"/>
                  </a:lnTo>
                  <a:lnTo>
                    <a:pt x="11496" y="469115"/>
                  </a:lnTo>
                  <a:lnTo>
                    <a:pt x="2932" y="423647"/>
                  </a:lnTo>
                  <a:lnTo>
                    <a:pt x="0" y="376428"/>
                  </a:lnTo>
                  <a:lnTo>
                    <a:pt x="2932" y="329208"/>
                  </a:lnTo>
                  <a:lnTo>
                    <a:pt x="11496" y="283740"/>
                  </a:lnTo>
                  <a:lnTo>
                    <a:pt x="25337" y="240375"/>
                  </a:lnTo>
                  <a:lnTo>
                    <a:pt x="44103" y="199465"/>
                  </a:lnTo>
                  <a:lnTo>
                    <a:pt x="67442" y="161365"/>
                  </a:lnTo>
                  <a:lnTo>
                    <a:pt x="95000" y="126425"/>
                  </a:lnTo>
                  <a:lnTo>
                    <a:pt x="126425" y="95000"/>
                  </a:lnTo>
                  <a:lnTo>
                    <a:pt x="161365" y="67442"/>
                  </a:lnTo>
                  <a:lnTo>
                    <a:pt x="199465" y="44103"/>
                  </a:lnTo>
                  <a:lnTo>
                    <a:pt x="240375" y="25337"/>
                  </a:lnTo>
                  <a:lnTo>
                    <a:pt x="283740" y="11496"/>
                  </a:lnTo>
                  <a:lnTo>
                    <a:pt x="329208" y="2932"/>
                  </a:lnTo>
                  <a:lnTo>
                    <a:pt x="376427" y="0"/>
                  </a:lnTo>
                  <a:lnTo>
                    <a:pt x="423647" y="2932"/>
                  </a:lnTo>
                  <a:lnTo>
                    <a:pt x="469115" y="11496"/>
                  </a:lnTo>
                  <a:lnTo>
                    <a:pt x="512480" y="25337"/>
                  </a:lnTo>
                  <a:lnTo>
                    <a:pt x="553390" y="44103"/>
                  </a:lnTo>
                  <a:lnTo>
                    <a:pt x="591490" y="67442"/>
                  </a:lnTo>
                  <a:lnTo>
                    <a:pt x="626430" y="95000"/>
                  </a:lnTo>
                  <a:lnTo>
                    <a:pt x="657855" y="126425"/>
                  </a:lnTo>
                  <a:lnTo>
                    <a:pt x="685413" y="161365"/>
                  </a:lnTo>
                  <a:lnTo>
                    <a:pt x="708752" y="199465"/>
                  </a:lnTo>
                  <a:lnTo>
                    <a:pt x="727518" y="240375"/>
                  </a:lnTo>
                  <a:lnTo>
                    <a:pt x="741359" y="283740"/>
                  </a:lnTo>
                  <a:lnTo>
                    <a:pt x="749923" y="329208"/>
                  </a:lnTo>
                  <a:lnTo>
                    <a:pt x="752856" y="376428"/>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37" name="Google Shape;237;p25"/>
          <p:cNvSpPr txBox="1"/>
          <p:nvPr/>
        </p:nvSpPr>
        <p:spPr>
          <a:xfrm>
            <a:off x="2373883" y="4745674"/>
            <a:ext cx="20066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8</a:t>
            </a:r>
            <a:endParaRPr sz="2400">
              <a:solidFill>
                <a:schemeClr val="lt1"/>
              </a:solidFill>
              <a:latin typeface="Roboto"/>
              <a:ea typeface="Roboto"/>
              <a:cs typeface="Roboto"/>
              <a:sym typeface="Roboto"/>
            </a:endParaRPr>
          </a:p>
        </p:txBody>
      </p:sp>
      <p:grpSp>
        <p:nvGrpSpPr>
          <p:cNvPr id="238" name="Google Shape;238;p25"/>
          <p:cNvGrpSpPr/>
          <p:nvPr/>
        </p:nvGrpSpPr>
        <p:grpSpPr>
          <a:xfrm>
            <a:off x="2097785" y="5792941"/>
            <a:ext cx="753110" cy="753110"/>
            <a:chOff x="2097785" y="5755360"/>
            <a:chExt cx="753110" cy="753110"/>
          </a:xfrm>
        </p:grpSpPr>
        <p:sp>
          <p:nvSpPr>
            <p:cNvPr id="239" name="Google Shape;239;p25"/>
            <p:cNvSpPr/>
            <p:nvPr/>
          </p:nvSpPr>
          <p:spPr>
            <a:xfrm>
              <a:off x="2097785" y="5755360"/>
              <a:ext cx="753110" cy="753110"/>
            </a:xfrm>
            <a:custGeom>
              <a:rect b="b" l="l" r="r" t="t"/>
              <a:pathLst>
                <a:path extrusionOk="0" h="753109" w="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8"/>
                  </a:lnTo>
                  <a:lnTo>
                    <a:pt x="2932" y="423644"/>
                  </a:lnTo>
                  <a:lnTo>
                    <a:pt x="11496" y="469111"/>
                  </a:lnTo>
                  <a:lnTo>
                    <a:pt x="25337" y="512475"/>
                  </a:lnTo>
                  <a:lnTo>
                    <a:pt x="44103" y="553384"/>
                  </a:lnTo>
                  <a:lnTo>
                    <a:pt x="67442" y="591485"/>
                  </a:lnTo>
                  <a:lnTo>
                    <a:pt x="95000" y="626425"/>
                  </a:lnTo>
                  <a:lnTo>
                    <a:pt x="126425" y="657851"/>
                  </a:lnTo>
                  <a:lnTo>
                    <a:pt x="161365" y="685410"/>
                  </a:lnTo>
                  <a:lnTo>
                    <a:pt x="199465" y="708749"/>
                  </a:lnTo>
                  <a:lnTo>
                    <a:pt x="240375" y="727516"/>
                  </a:lnTo>
                  <a:lnTo>
                    <a:pt x="283740" y="741358"/>
                  </a:lnTo>
                  <a:lnTo>
                    <a:pt x="329208" y="749922"/>
                  </a:lnTo>
                  <a:lnTo>
                    <a:pt x="376427" y="752856"/>
                  </a:lnTo>
                  <a:lnTo>
                    <a:pt x="423647" y="749922"/>
                  </a:lnTo>
                  <a:lnTo>
                    <a:pt x="469115" y="741358"/>
                  </a:lnTo>
                  <a:lnTo>
                    <a:pt x="512480" y="727516"/>
                  </a:lnTo>
                  <a:lnTo>
                    <a:pt x="553390" y="708749"/>
                  </a:lnTo>
                  <a:lnTo>
                    <a:pt x="591490" y="685410"/>
                  </a:lnTo>
                  <a:lnTo>
                    <a:pt x="626430" y="657851"/>
                  </a:lnTo>
                  <a:lnTo>
                    <a:pt x="657855" y="626425"/>
                  </a:lnTo>
                  <a:lnTo>
                    <a:pt x="685413" y="591485"/>
                  </a:lnTo>
                  <a:lnTo>
                    <a:pt x="708752" y="553384"/>
                  </a:lnTo>
                  <a:lnTo>
                    <a:pt x="727518" y="512475"/>
                  </a:lnTo>
                  <a:lnTo>
                    <a:pt x="741359" y="469111"/>
                  </a:lnTo>
                  <a:lnTo>
                    <a:pt x="749923" y="423644"/>
                  </a:lnTo>
                  <a:lnTo>
                    <a:pt x="752856" y="376428"/>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40" name="Google Shape;240;p25"/>
            <p:cNvSpPr/>
            <p:nvPr/>
          </p:nvSpPr>
          <p:spPr>
            <a:xfrm>
              <a:off x="2097785" y="5755360"/>
              <a:ext cx="753110" cy="753110"/>
            </a:xfrm>
            <a:custGeom>
              <a:rect b="b" l="l" r="r" t="t"/>
              <a:pathLst>
                <a:path extrusionOk="0" h="753109" w="753110">
                  <a:moveTo>
                    <a:pt x="752856" y="376428"/>
                  </a:moveTo>
                  <a:lnTo>
                    <a:pt x="749923" y="423644"/>
                  </a:lnTo>
                  <a:lnTo>
                    <a:pt x="741359" y="469111"/>
                  </a:lnTo>
                  <a:lnTo>
                    <a:pt x="727518" y="512475"/>
                  </a:lnTo>
                  <a:lnTo>
                    <a:pt x="708752" y="553384"/>
                  </a:lnTo>
                  <a:lnTo>
                    <a:pt x="685413" y="591485"/>
                  </a:lnTo>
                  <a:lnTo>
                    <a:pt x="657855" y="626425"/>
                  </a:lnTo>
                  <a:lnTo>
                    <a:pt x="626430" y="657851"/>
                  </a:lnTo>
                  <a:lnTo>
                    <a:pt x="591490" y="685410"/>
                  </a:lnTo>
                  <a:lnTo>
                    <a:pt x="553390" y="708749"/>
                  </a:lnTo>
                  <a:lnTo>
                    <a:pt x="512480" y="727516"/>
                  </a:lnTo>
                  <a:lnTo>
                    <a:pt x="469115" y="741358"/>
                  </a:lnTo>
                  <a:lnTo>
                    <a:pt x="423647" y="749922"/>
                  </a:lnTo>
                  <a:lnTo>
                    <a:pt x="376427" y="752856"/>
                  </a:lnTo>
                  <a:lnTo>
                    <a:pt x="329208" y="749922"/>
                  </a:lnTo>
                  <a:lnTo>
                    <a:pt x="283740" y="741358"/>
                  </a:lnTo>
                  <a:lnTo>
                    <a:pt x="240375" y="727516"/>
                  </a:lnTo>
                  <a:lnTo>
                    <a:pt x="199465" y="708749"/>
                  </a:lnTo>
                  <a:lnTo>
                    <a:pt x="161365" y="685410"/>
                  </a:lnTo>
                  <a:lnTo>
                    <a:pt x="126425" y="657851"/>
                  </a:lnTo>
                  <a:lnTo>
                    <a:pt x="95000" y="626425"/>
                  </a:lnTo>
                  <a:lnTo>
                    <a:pt x="67442" y="591485"/>
                  </a:lnTo>
                  <a:lnTo>
                    <a:pt x="44103" y="553384"/>
                  </a:lnTo>
                  <a:lnTo>
                    <a:pt x="25337" y="512475"/>
                  </a:lnTo>
                  <a:lnTo>
                    <a:pt x="11496" y="469111"/>
                  </a:lnTo>
                  <a:lnTo>
                    <a:pt x="2932" y="423644"/>
                  </a:lnTo>
                  <a:lnTo>
                    <a:pt x="0" y="376428"/>
                  </a:lnTo>
                  <a:lnTo>
                    <a:pt x="2932" y="329208"/>
                  </a:lnTo>
                  <a:lnTo>
                    <a:pt x="11496" y="283740"/>
                  </a:lnTo>
                  <a:lnTo>
                    <a:pt x="25337" y="240375"/>
                  </a:lnTo>
                  <a:lnTo>
                    <a:pt x="44103" y="199465"/>
                  </a:lnTo>
                  <a:lnTo>
                    <a:pt x="67442" y="161365"/>
                  </a:lnTo>
                  <a:lnTo>
                    <a:pt x="95000" y="126425"/>
                  </a:lnTo>
                  <a:lnTo>
                    <a:pt x="126425" y="95000"/>
                  </a:lnTo>
                  <a:lnTo>
                    <a:pt x="161365" y="67442"/>
                  </a:lnTo>
                  <a:lnTo>
                    <a:pt x="199465" y="44103"/>
                  </a:lnTo>
                  <a:lnTo>
                    <a:pt x="240375" y="25337"/>
                  </a:lnTo>
                  <a:lnTo>
                    <a:pt x="283740" y="11496"/>
                  </a:lnTo>
                  <a:lnTo>
                    <a:pt x="329208" y="2932"/>
                  </a:lnTo>
                  <a:lnTo>
                    <a:pt x="376427" y="0"/>
                  </a:lnTo>
                  <a:lnTo>
                    <a:pt x="423647" y="2932"/>
                  </a:lnTo>
                  <a:lnTo>
                    <a:pt x="469115" y="11496"/>
                  </a:lnTo>
                  <a:lnTo>
                    <a:pt x="512480" y="25337"/>
                  </a:lnTo>
                  <a:lnTo>
                    <a:pt x="553390" y="44103"/>
                  </a:lnTo>
                  <a:lnTo>
                    <a:pt x="591490" y="67442"/>
                  </a:lnTo>
                  <a:lnTo>
                    <a:pt x="626430" y="95000"/>
                  </a:lnTo>
                  <a:lnTo>
                    <a:pt x="657855" y="126425"/>
                  </a:lnTo>
                  <a:lnTo>
                    <a:pt x="685413" y="161365"/>
                  </a:lnTo>
                  <a:lnTo>
                    <a:pt x="708752" y="199465"/>
                  </a:lnTo>
                  <a:lnTo>
                    <a:pt x="727518" y="240375"/>
                  </a:lnTo>
                  <a:lnTo>
                    <a:pt x="741359" y="283740"/>
                  </a:lnTo>
                  <a:lnTo>
                    <a:pt x="749923" y="329208"/>
                  </a:lnTo>
                  <a:lnTo>
                    <a:pt x="752856" y="376428"/>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41" name="Google Shape;241;p25"/>
          <p:cNvSpPr txBox="1"/>
          <p:nvPr/>
        </p:nvSpPr>
        <p:spPr>
          <a:xfrm>
            <a:off x="2373883" y="5958727"/>
            <a:ext cx="2006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9</a:t>
            </a:r>
            <a:endParaRPr sz="24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47" name="Google Shape;247;p26"/>
          <p:cNvSpPr txBox="1"/>
          <p:nvPr/>
        </p:nvSpPr>
        <p:spPr>
          <a:xfrm>
            <a:off x="11719052" y="6284772"/>
            <a:ext cx="1670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Verdana"/>
                <a:ea typeface="Verdana"/>
                <a:cs typeface="Verdana"/>
                <a:sym typeface="Verdana"/>
              </a:rPr>
              <a:t>8</a:t>
            </a:r>
            <a:endParaRPr sz="2000">
              <a:solidFill>
                <a:schemeClr val="lt1"/>
              </a:solidFill>
              <a:latin typeface="Verdana"/>
              <a:ea typeface="Verdana"/>
              <a:cs typeface="Verdana"/>
              <a:sym typeface="Verdana"/>
            </a:endParaRPr>
          </a:p>
        </p:txBody>
      </p:sp>
      <p:sp>
        <p:nvSpPr>
          <p:cNvPr id="248" name="Google Shape;248;p26"/>
          <p:cNvSpPr txBox="1"/>
          <p:nvPr/>
        </p:nvSpPr>
        <p:spPr>
          <a:xfrm>
            <a:off x="3330320" y="2106739"/>
            <a:ext cx="2460879" cy="6591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2"/>
                </a:solidFill>
                <a:latin typeface="Arial"/>
                <a:ea typeface="Arial"/>
                <a:cs typeface="Arial"/>
                <a:sym typeface="Arial"/>
              </a:rPr>
              <a:t>UNIT COST</a:t>
            </a:r>
            <a:endParaRPr sz="2400">
              <a:solidFill>
                <a:schemeClr val="lt2"/>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Cost of the Product.</a:t>
            </a:r>
            <a:endParaRPr sz="1800">
              <a:solidFill>
                <a:schemeClr val="lt1"/>
              </a:solidFill>
              <a:latin typeface="Arial"/>
              <a:ea typeface="Arial"/>
              <a:cs typeface="Arial"/>
              <a:sym typeface="Arial"/>
            </a:endParaRPr>
          </a:p>
        </p:txBody>
      </p:sp>
      <p:sp>
        <p:nvSpPr>
          <p:cNvPr id="249" name="Google Shape;249;p26"/>
          <p:cNvSpPr txBox="1"/>
          <p:nvPr/>
        </p:nvSpPr>
        <p:spPr>
          <a:xfrm>
            <a:off x="3248914" y="3316414"/>
            <a:ext cx="3304286" cy="6591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2"/>
                </a:solidFill>
                <a:latin typeface="Arial"/>
                <a:ea typeface="Arial"/>
                <a:cs typeface="Arial"/>
                <a:sym typeface="Arial"/>
              </a:rPr>
              <a:t>TOTAL REVENUE</a:t>
            </a:r>
            <a:endParaRPr sz="2400">
              <a:solidFill>
                <a:schemeClr val="lt2"/>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Total Sales of the Company.</a:t>
            </a:r>
            <a:endParaRPr sz="1800">
              <a:solidFill>
                <a:schemeClr val="lt1"/>
              </a:solidFill>
              <a:latin typeface="Arial"/>
              <a:ea typeface="Arial"/>
              <a:cs typeface="Arial"/>
              <a:sym typeface="Arial"/>
            </a:endParaRPr>
          </a:p>
        </p:txBody>
      </p:sp>
      <p:sp>
        <p:nvSpPr>
          <p:cNvPr id="250" name="Google Shape;250;p26"/>
          <p:cNvSpPr txBox="1"/>
          <p:nvPr/>
        </p:nvSpPr>
        <p:spPr>
          <a:xfrm>
            <a:off x="3248914" y="4505135"/>
            <a:ext cx="3151886" cy="6591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2"/>
                </a:solidFill>
                <a:latin typeface="Arial"/>
                <a:ea typeface="Arial"/>
                <a:cs typeface="Arial"/>
                <a:sym typeface="Arial"/>
              </a:rPr>
              <a:t>TOTAL COST</a:t>
            </a:r>
            <a:endParaRPr sz="2400">
              <a:solidFill>
                <a:schemeClr val="lt2"/>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Total Cost of the Company.</a:t>
            </a:r>
            <a:endParaRPr sz="1800">
              <a:solidFill>
                <a:schemeClr val="lt1"/>
              </a:solidFill>
              <a:latin typeface="Arial"/>
              <a:ea typeface="Arial"/>
              <a:cs typeface="Arial"/>
              <a:sym typeface="Arial"/>
            </a:endParaRPr>
          </a:p>
        </p:txBody>
      </p:sp>
      <p:sp>
        <p:nvSpPr>
          <p:cNvPr id="251" name="Google Shape;251;p26"/>
          <p:cNvSpPr txBox="1"/>
          <p:nvPr/>
        </p:nvSpPr>
        <p:spPr>
          <a:xfrm>
            <a:off x="3248914" y="5673458"/>
            <a:ext cx="4066286" cy="6591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2"/>
                </a:solidFill>
                <a:latin typeface="Arial"/>
                <a:ea typeface="Arial"/>
                <a:cs typeface="Arial"/>
                <a:sym typeface="Arial"/>
              </a:rPr>
              <a:t>TOTAL PROFIT</a:t>
            </a:r>
            <a:endParaRPr sz="2400">
              <a:solidFill>
                <a:schemeClr val="lt2"/>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lt1"/>
                </a:solidFill>
                <a:latin typeface="Arial"/>
                <a:ea typeface="Arial"/>
                <a:cs typeface="Arial"/>
                <a:sym typeface="Arial"/>
              </a:rPr>
              <a:t>Total Profit Earned by the Company.</a:t>
            </a:r>
            <a:endParaRPr sz="1800">
              <a:solidFill>
                <a:schemeClr val="lt1"/>
              </a:solidFill>
              <a:latin typeface="Arial"/>
              <a:ea typeface="Arial"/>
              <a:cs typeface="Arial"/>
              <a:sym typeface="Arial"/>
            </a:endParaRPr>
          </a:p>
        </p:txBody>
      </p:sp>
      <p:grpSp>
        <p:nvGrpSpPr>
          <p:cNvPr id="252" name="Google Shape;252;p26"/>
          <p:cNvGrpSpPr/>
          <p:nvPr/>
        </p:nvGrpSpPr>
        <p:grpSpPr>
          <a:xfrm>
            <a:off x="2043573" y="1998756"/>
            <a:ext cx="751840" cy="766014"/>
            <a:chOff x="2027682" y="2172461"/>
            <a:chExt cx="751840" cy="751840"/>
          </a:xfrm>
        </p:grpSpPr>
        <p:sp>
          <p:nvSpPr>
            <p:cNvPr id="253" name="Google Shape;253;p26"/>
            <p:cNvSpPr/>
            <p:nvPr/>
          </p:nvSpPr>
          <p:spPr>
            <a:xfrm>
              <a:off x="2027682" y="2172461"/>
              <a:ext cx="751840" cy="751840"/>
            </a:xfrm>
            <a:custGeom>
              <a:rect b="b" l="l" r="r" t="t"/>
              <a:pathLst>
                <a:path extrusionOk="0" h="751839" w="751839">
                  <a:moveTo>
                    <a:pt x="375666"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5"/>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6"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5"/>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6"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4" name="Google Shape;254;p26"/>
            <p:cNvSpPr/>
            <p:nvPr/>
          </p:nvSpPr>
          <p:spPr>
            <a:xfrm>
              <a:off x="2027682" y="2172461"/>
              <a:ext cx="751840" cy="751840"/>
            </a:xfrm>
            <a:custGeom>
              <a:rect b="b" l="l" r="r" t="t"/>
              <a:pathLst>
                <a:path extrusionOk="0" h="751839" w="751839">
                  <a:moveTo>
                    <a:pt x="751332" y="375665"/>
                  </a:moveTo>
                  <a:lnTo>
                    <a:pt x="748405" y="422772"/>
                  </a:lnTo>
                  <a:lnTo>
                    <a:pt x="739861" y="468137"/>
                  </a:lnTo>
                  <a:lnTo>
                    <a:pt x="726050" y="511407"/>
                  </a:lnTo>
                  <a:lnTo>
                    <a:pt x="707325" y="552231"/>
                  </a:lnTo>
                  <a:lnTo>
                    <a:pt x="684037" y="590255"/>
                  </a:lnTo>
                  <a:lnTo>
                    <a:pt x="656537" y="625127"/>
                  </a:lnTo>
                  <a:lnTo>
                    <a:pt x="625178" y="656493"/>
                  </a:lnTo>
                  <a:lnTo>
                    <a:pt x="590311" y="684002"/>
                  </a:lnTo>
                  <a:lnTo>
                    <a:pt x="552287" y="707300"/>
                  </a:lnTo>
                  <a:lnTo>
                    <a:pt x="511459" y="726035"/>
                  </a:lnTo>
                  <a:lnTo>
                    <a:pt x="468179" y="739853"/>
                  </a:lnTo>
                  <a:lnTo>
                    <a:pt x="422797" y="748403"/>
                  </a:lnTo>
                  <a:lnTo>
                    <a:pt x="375666" y="751332"/>
                  </a:lnTo>
                  <a:lnTo>
                    <a:pt x="328534" y="748403"/>
                  </a:lnTo>
                  <a:lnTo>
                    <a:pt x="283152" y="739853"/>
                  </a:lnTo>
                  <a:lnTo>
                    <a:pt x="239872" y="726035"/>
                  </a:lnTo>
                  <a:lnTo>
                    <a:pt x="199044" y="707300"/>
                  </a:lnTo>
                  <a:lnTo>
                    <a:pt x="161020" y="684002"/>
                  </a:lnTo>
                  <a:lnTo>
                    <a:pt x="126153" y="656493"/>
                  </a:lnTo>
                  <a:lnTo>
                    <a:pt x="94794" y="625127"/>
                  </a:lnTo>
                  <a:lnTo>
                    <a:pt x="67294" y="590255"/>
                  </a:lnTo>
                  <a:lnTo>
                    <a:pt x="44006" y="552231"/>
                  </a:lnTo>
                  <a:lnTo>
                    <a:pt x="25281" y="511407"/>
                  </a:lnTo>
                  <a:lnTo>
                    <a:pt x="11470" y="468137"/>
                  </a:lnTo>
                  <a:lnTo>
                    <a:pt x="2926" y="422772"/>
                  </a:lnTo>
                  <a:lnTo>
                    <a:pt x="0" y="375665"/>
                  </a:lnTo>
                  <a:lnTo>
                    <a:pt x="2926" y="328534"/>
                  </a:lnTo>
                  <a:lnTo>
                    <a:pt x="11470" y="283152"/>
                  </a:lnTo>
                  <a:lnTo>
                    <a:pt x="25281" y="239872"/>
                  </a:lnTo>
                  <a:lnTo>
                    <a:pt x="44006" y="199044"/>
                  </a:lnTo>
                  <a:lnTo>
                    <a:pt x="67294" y="161020"/>
                  </a:lnTo>
                  <a:lnTo>
                    <a:pt x="94794" y="126153"/>
                  </a:lnTo>
                  <a:lnTo>
                    <a:pt x="126153" y="94794"/>
                  </a:lnTo>
                  <a:lnTo>
                    <a:pt x="161020" y="67294"/>
                  </a:lnTo>
                  <a:lnTo>
                    <a:pt x="199044" y="44006"/>
                  </a:lnTo>
                  <a:lnTo>
                    <a:pt x="239872" y="25281"/>
                  </a:lnTo>
                  <a:lnTo>
                    <a:pt x="283152" y="11470"/>
                  </a:lnTo>
                  <a:lnTo>
                    <a:pt x="328534" y="2926"/>
                  </a:lnTo>
                  <a:lnTo>
                    <a:pt x="375666" y="0"/>
                  </a:lnTo>
                  <a:lnTo>
                    <a:pt x="422797" y="2926"/>
                  </a:lnTo>
                  <a:lnTo>
                    <a:pt x="468179" y="11470"/>
                  </a:lnTo>
                  <a:lnTo>
                    <a:pt x="511459" y="25281"/>
                  </a:lnTo>
                  <a:lnTo>
                    <a:pt x="552287" y="44006"/>
                  </a:lnTo>
                  <a:lnTo>
                    <a:pt x="590311" y="67294"/>
                  </a:lnTo>
                  <a:lnTo>
                    <a:pt x="625178" y="94794"/>
                  </a:lnTo>
                  <a:lnTo>
                    <a:pt x="656537" y="126153"/>
                  </a:lnTo>
                  <a:lnTo>
                    <a:pt x="684037" y="161020"/>
                  </a:lnTo>
                  <a:lnTo>
                    <a:pt x="707325" y="199044"/>
                  </a:lnTo>
                  <a:lnTo>
                    <a:pt x="726050" y="239872"/>
                  </a:lnTo>
                  <a:lnTo>
                    <a:pt x="739861" y="283152"/>
                  </a:lnTo>
                  <a:lnTo>
                    <a:pt x="748405" y="328534"/>
                  </a:lnTo>
                  <a:lnTo>
                    <a:pt x="751332" y="375665"/>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55" name="Google Shape;255;p26"/>
          <p:cNvSpPr txBox="1"/>
          <p:nvPr/>
        </p:nvSpPr>
        <p:spPr>
          <a:xfrm>
            <a:off x="2230008" y="2163079"/>
            <a:ext cx="3759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11</a:t>
            </a:r>
            <a:endParaRPr sz="2400">
              <a:solidFill>
                <a:schemeClr val="lt1"/>
              </a:solidFill>
              <a:latin typeface="Roboto"/>
              <a:ea typeface="Roboto"/>
              <a:cs typeface="Roboto"/>
              <a:sym typeface="Roboto"/>
            </a:endParaRPr>
          </a:p>
        </p:txBody>
      </p:sp>
      <p:grpSp>
        <p:nvGrpSpPr>
          <p:cNvPr id="256" name="Google Shape;256;p26"/>
          <p:cNvGrpSpPr/>
          <p:nvPr/>
        </p:nvGrpSpPr>
        <p:grpSpPr>
          <a:xfrm>
            <a:off x="2027711" y="3214568"/>
            <a:ext cx="753385" cy="746832"/>
            <a:chOff x="2027682" y="3477005"/>
            <a:chExt cx="751840" cy="753110"/>
          </a:xfrm>
        </p:grpSpPr>
        <p:sp>
          <p:nvSpPr>
            <p:cNvPr id="257" name="Google Shape;257;p26"/>
            <p:cNvSpPr/>
            <p:nvPr/>
          </p:nvSpPr>
          <p:spPr>
            <a:xfrm>
              <a:off x="2027682" y="3477005"/>
              <a:ext cx="751840" cy="753110"/>
            </a:xfrm>
            <a:custGeom>
              <a:rect b="b" l="l" r="r" t="t"/>
              <a:pathLst>
                <a:path extrusionOk="0" h="753110" w="751839">
                  <a:moveTo>
                    <a:pt x="375666"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8"/>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6" y="752856"/>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8"/>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6"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8" name="Google Shape;258;p26"/>
            <p:cNvSpPr/>
            <p:nvPr/>
          </p:nvSpPr>
          <p:spPr>
            <a:xfrm>
              <a:off x="2027682" y="3477005"/>
              <a:ext cx="751840" cy="753110"/>
            </a:xfrm>
            <a:custGeom>
              <a:rect b="b" l="l" r="r" t="t"/>
              <a:pathLst>
                <a:path extrusionOk="0" h="753110" w="751839">
                  <a:moveTo>
                    <a:pt x="751332" y="376428"/>
                  </a:moveTo>
                  <a:lnTo>
                    <a:pt x="748405" y="423647"/>
                  </a:lnTo>
                  <a:lnTo>
                    <a:pt x="739861" y="469115"/>
                  </a:lnTo>
                  <a:lnTo>
                    <a:pt x="726050" y="512480"/>
                  </a:lnTo>
                  <a:lnTo>
                    <a:pt x="707325" y="553390"/>
                  </a:lnTo>
                  <a:lnTo>
                    <a:pt x="684037" y="591490"/>
                  </a:lnTo>
                  <a:lnTo>
                    <a:pt x="656537" y="626430"/>
                  </a:lnTo>
                  <a:lnTo>
                    <a:pt x="625178" y="657855"/>
                  </a:lnTo>
                  <a:lnTo>
                    <a:pt x="590311" y="685413"/>
                  </a:lnTo>
                  <a:lnTo>
                    <a:pt x="552287" y="708752"/>
                  </a:lnTo>
                  <a:lnTo>
                    <a:pt x="511459" y="727518"/>
                  </a:lnTo>
                  <a:lnTo>
                    <a:pt x="468179" y="741359"/>
                  </a:lnTo>
                  <a:lnTo>
                    <a:pt x="422797" y="749923"/>
                  </a:lnTo>
                  <a:lnTo>
                    <a:pt x="375666" y="752856"/>
                  </a:lnTo>
                  <a:lnTo>
                    <a:pt x="328534" y="749923"/>
                  </a:lnTo>
                  <a:lnTo>
                    <a:pt x="283152" y="741359"/>
                  </a:lnTo>
                  <a:lnTo>
                    <a:pt x="239872" y="727518"/>
                  </a:lnTo>
                  <a:lnTo>
                    <a:pt x="199044" y="708752"/>
                  </a:lnTo>
                  <a:lnTo>
                    <a:pt x="161020" y="685413"/>
                  </a:lnTo>
                  <a:lnTo>
                    <a:pt x="126153" y="657855"/>
                  </a:lnTo>
                  <a:lnTo>
                    <a:pt x="94794" y="626430"/>
                  </a:lnTo>
                  <a:lnTo>
                    <a:pt x="67294" y="591490"/>
                  </a:lnTo>
                  <a:lnTo>
                    <a:pt x="44006" y="553390"/>
                  </a:lnTo>
                  <a:lnTo>
                    <a:pt x="25281" y="512480"/>
                  </a:lnTo>
                  <a:lnTo>
                    <a:pt x="11470" y="469115"/>
                  </a:lnTo>
                  <a:lnTo>
                    <a:pt x="2926" y="423647"/>
                  </a:lnTo>
                  <a:lnTo>
                    <a:pt x="0" y="376428"/>
                  </a:lnTo>
                  <a:lnTo>
                    <a:pt x="2926" y="329208"/>
                  </a:lnTo>
                  <a:lnTo>
                    <a:pt x="11470" y="283740"/>
                  </a:lnTo>
                  <a:lnTo>
                    <a:pt x="25281" y="240375"/>
                  </a:lnTo>
                  <a:lnTo>
                    <a:pt x="44006" y="199465"/>
                  </a:lnTo>
                  <a:lnTo>
                    <a:pt x="67294" y="161365"/>
                  </a:lnTo>
                  <a:lnTo>
                    <a:pt x="94794" y="126425"/>
                  </a:lnTo>
                  <a:lnTo>
                    <a:pt x="126153" y="95000"/>
                  </a:lnTo>
                  <a:lnTo>
                    <a:pt x="161020" y="67442"/>
                  </a:lnTo>
                  <a:lnTo>
                    <a:pt x="199044" y="44103"/>
                  </a:lnTo>
                  <a:lnTo>
                    <a:pt x="239872" y="25337"/>
                  </a:lnTo>
                  <a:lnTo>
                    <a:pt x="283152" y="11496"/>
                  </a:lnTo>
                  <a:lnTo>
                    <a:pt x="328534" y="2932"/>
                  </a:lnTo>
                  <a:lnTo>
                    <a:pt x="375666" y="0"/>
                  </a:lnTo>
                  <a:lnTo>
                    <a:pt x="422797" y="2932"/>
                  </a:lnTo>
                  <a:lnTo>
                    <a:pt x="468179" y="11496"/>
                  </a:lnTo>
                  <a:lnTo>
                    <a:pt x="511459" y="25337"/>
                  </a:lnTo>
                  <a:lnTo>
                    <a:pt x="552287" y="44103"/>
                  </a:lnTo>
                  <a:lnTo>
                    <a:pt x="590311" y="67442"/>
                  </a:lnTo>
                  <a:lnTo>
                    <a:pt x="625178" y="95000"/>
                  </a:lnTo>
                  <a:lnTo>
                    <a:pt x="656537" y="126425"/>
                  </a:lnTo>
                  <a:lnTo>
                    <a:pt x="684037" y="161365"/>
                  </a:lnTo>
                  <a:lnTo>
                    <a:pt x="707325" y="199465"/>
                  </a:lnTo>
                  <a:lnTo>
                    <a:pt x="726050" y="240375"/>
                  </a:lnTo>
                  <a:lnTo>
                    <a:pt x="739861" y="283740"/>
                  </a:lnTo>
                  <a:lnTo>
                    <a:pt x="748405" y="329208"/>
                  </a:lnTo>
                  <a:lnTo>
                    <a:pt x="751332" y="376428"/>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59" name="Google Shape;259;p26"/>
          <p:cNvSpPr txBox="1"/>
          <p:nvPr/>
        </p:nvSpPr>
        <p:spPr>
          <a:xfrm>
            <a:off x="2214117" y="3380168"/>
            <a:ext cx="3759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12</a:t>
            </a:r>
            <a:endParaRPr sz="2400">
              <a:solidFill>
                <a:schemeClr val="lt1"/>
              </a:solidFill>
              <a:latin typeface="Roboto"/>
              <a:ea typeface="Roboto"/>
              <a:cs typeface="Roboto"/>
              <a:sym typeface="Roboto"/>
            </a:endParaRPr>
          </a:p>
        </p:txBody>
      </p:sp>
      <p:grpSp>
        <p:nvGrpSpPr>
          <p:cNvPr id="260" name="Google Shape;260;p26"/>
          <p:cNvGrpSpPr/>
          <p:nvPr/>
        </p:nvGrpSpPr>
        <p:grpSpPr>
          <a:xfrm>
            <a:off x="2057689" y="4472507"/>
            <a:ext cx="744039" cy="698969"/>
            <a:chOff x="2052066" y="4597146"/>
            <a:chExt cx="753110" cy="751840"/>
          </a:xfrm>
        </p:grpSpPr>
        <p:sp>
          <p:nvSpPr>
            <p:cNvPr id="261" name="Google Shape;261;p26"/>
            <p:cNvSpPr/>
            <p:nvPr/>
          </p:nvSpPr>
          <p:spPr>
            <a:xfrm>
              <a:off x="2052066" y="4597146"/>
              <a:ext cx="753110" cy="751840"/>
            </a:xfrm>
            <a:custGeom>
              <a:rect b="b" l="l" r="r" t="t"/>
              <a:pathLst>
                <a:path extrusionOk="0" h="751839" w="753110">
                  <a:moveTo>
                    <a:pt x="376427"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7"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7"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62" name="Google Shape;262;p26"/>
            <p:cNvSpPr/>
            <p:nvPr/>
          </p:nvSpPr>
          <p:spPr>
            <a:xfrm>
              <a:off x="2052066" y="4597146"/>
              <a:ext cx="753110" cy="751840"/>
            </a:xfrm>
            <a:custGeom>
              <a:rect b="b" l="l" r="r" t="t"/>
              <a:pathLst>
                <a:path extrusionOk="0" h="751839" w="753110">
                  <a:moveTo>
                    <a:pt x="752856" y="375665"/>
                  </a:moveTo>
                  <a:lnTo>
                    <a:pt x="749923" y="422772"/>
                  </a:lnTo>
                  <a:lnTo>
                    <a:pt x="741359" y="468137"/>
                  </a:lnTo>
                  <a:lnTo>
                    <a:pt x="727518" y="511407"/>
                  </a:lnTo>
                  <a:lnTo>
                    <a:pt x="708752" y="552231"/>
                  </a:lnTo>
                  <a:lnTo>
                    <a:pt x="685413" y="590255"/>
                  </a:lnTo>
                  <a:lnTo>
                    <a:pt x="657855" y="625127"/>
                  </a:lnTo>
                  <a:lnTo>
                    <a:pt x="626430" y="656493"/>
                  </a:lnTo>
                  <a:lnTo>
                    <a:pt x="591490" y="684002"/>
                  </a:lnTo>
                  <a:lnTo>
                    <a:pt x="553390" y="707300"/>
                  </a:lnTo>
                  <a:lnTo>
                    <a:pt x="512480" y="726035"/>
                  </a:lnTo>
                  <a:lnTo>
                    <a:pt x="469115" y="739853"/>
                  </a:lnTo>
                  <a:lnTo>
                    <a:pt x="423647" y="748403"/>
                  </a:lnTo>
                  <a:lnTo>
                    <a:pt x="376427" y="751331"/>
                  </a:lnTo>
                  <a:lnTo>
                    <a:pt x="329208" y="748403"/>
                  </a:lnTo>
                  <a:lnTo>
                    <a:pt x="283740" y="739853"/>
                  </a:lnTo>
                  <a:lnTo>
                    <a:pt x="240375" y="726035"/>
                  </a:lnTo>
                  <a:lnTo>
                    <a:pt x="199465" y="707300"/>
                  </a:lnTo>
                  <a:lnTo>
                    <a:pt x="161365" y="684002"/>
                  </a:lnTo>
                  <a:lnTo>
                    <a:pt x="126425" y="656493"/>
                  </a:lnTo>
                  <a:lnTo>
                    <a:pt x="95000" y="625127"/>
                  </a:lnTo>
                  <a:lnTo>
                    <a:pt x="67442" y="590255"/>
                  </a:lnTo>
                  <a:lnTo>
                    <a:pt x="44103" y="552231"/>
                  </a:lnTo>
                  <a:lnTo>
                    <a:pt x="25337" y="511407"/>
                  </a:lnTo>
                  <a:lnTo>
                    <a:pt x="11496" y="468137"/>
                  </a:lnTo>
                  <a:lnTo>
                    <a:pt x="2932" y="422772"/>
                  </a:lnTo>
                  <a:lnTo>
                    <a:pt x="0" y="375665"/>
                  </a:lnTo>
                  <a:lnTo>
                    <a:pt x="2932" y="328534"/>
                  </a:lnTo>
                  <a:lnTo>
                    <a:pt x="11496" y="283152"/>
                  </a:lnTo>
                  <a:lnTo>
                    <a:pt x="25337" y="239872"/>
                  </a:lnTo>
                  <a:lnTo>
                    <a:pt x="44103" y="199044"/>
                  </a:lnTo>
                  <a:lnTo>
                    <a:pt x="67442" y="161020"/>
                  </a:lnTo>
                  <a:lnTo>
                    <a:pt x="95000" y="126153"/>
                  </a:lnTo>
                  <a:lnTo>
                    <a:pt x="126425" y="94794"/>
                  </a:lnTo>
                  <a:lnTo>
                    <a:pt x="161365" y="67294"/>
                  </a:lnTo>
                  <a:lnTo>
                    <a:pt x="199465" y="44006"/>
                  </a:lnTo>
                  <a:lnTo>
                    <a:pt x="240375" y="25281"/>
                  </a:lnTo>
                  <a:lnTo>
                    <a:pt x="283740" y="11470"/>
                  </a:lnTo>
                  <a:lnTo>
                    <a:pt x="329208" y="2926"/>
                  </a:lnTo>
                  <a:lnTo>
                    <a:pt x="376427" y="0"/>
                  </a:lnTo>
                  <a:lnTo>
                    <a:pt x="423647" y="2926"/>
                  </a:lnTo>
                  <a:lnTo>
                    <a:pt x="469115" y="11470"/>
                  </a:lnTo>
                  <a:lnTo>
                    <a:pt x="512480" y="25281"/>
                  </a:lnTo>
                  <a:lnTo>
                    <a:pt x="553390" y="44006"/>
                  </a:lnTo>
                  <a:lnTo>
                    <a:pt x="591490" y="67294"/>
                  </a:lnTo>
                  <a:lnTo>
                    <a:pt x="626430" y="94794"/>
                  </a:lnTo>
                  <a:lnTo>
                    <a:pt x="657855" y="126153"/>
                  </a:lnTo>
                  <a:lnTo>
                    <a:pt x="685413" y="161020"/>
                  </a:lnTo>
                  <a:lnTo>
                    <a:pt x="708752" y="199044"/>
                  </a:lnTo>
                  <a:lnTo>
                    <a:pt x="727518" y="239872"/>
                  </a:lnTo>
                  <a:lnTo>
                    <a:pt x="741359" y="283152"/>
                  </a:lnTo>
                  <a:lnTo>
                    <a:pt x="749923" y="328534"/>
                  </a:lnTo>
                  <a:lnTo>
                    <a:pt x="752856" y="375665"/>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63" name="Google Shape;263;p26"/>
          <p:cNvSpPr txBox="1"/>
          <p:nvPr/>
        </p:nvSpPr>
        <p:spPr>
          <a:xfrm>
            <a:off x="2242309" y="4638993"/>
            <a:ext cx="372019"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13</a:t>
            </a:r>
            <a:endParaRPr sz="2400">
              <a:solidFill>
                <a:schemeClr val="lt1"/>
              </a:solidFill>
              <a:latin typeface="Roboto"/>
              <a:ea typeface="Roboto"/>
              <a:cs typeface="Roboto"/>
              <a:sym typeface="Roboto"/>
            </a:endParaRPr>
          </a:p>
        </p:txBody>
      </p:sp>
      <p:grpSp>
        <p:nvGrpSpPr>
          <p:cNvPr id="264" name="Google Shape;264;p26"/>
          <p:cNvGrpSpPr/>
          <p:nvPr/>
        </p:nvGrpSpPr>
        <p:grpSpPr>
          <a:xfrm>
            <a:off x="2057315" y="5606716"/>
            <a:ext cx="724355" cy="725534"/>
            <a:chOff x="2062733" y="5703544"/>
            <a:chExt cx="753110" cy="751840"/>
          </a:xfrm>
        </p:grpSpPr>
        <p:sp>
          <p:nvSpPr>
            <p:cNvPr id="265" name="Google Shape;265;p26"/>
            <p:cNvSpPr/>
            <p:nvPr/>
          </p:nvSpPr>
          <p:spPr>
            <a:xfrm>
              <a:off x="2062733" y="5703544"/>
              <a:ext cx="753110" cy="751840"/>
            </a:xfrm>
            <a:custGeom>
              <a:rect b="b" l="l" r="r" t="t"/>
              <a:pathLst>
                <a:path extrusionOk="0" h="751839" w="753110">
                  <a:moveTo>
                    <a:pt x="376428" y="0"/>
                  </a:moveTo>
                  <a:lnTo>
                    <a:pt x="329208" y="2926"/>
                  </a:lnTo>
                  <a:lnTo>
                    <a:pt x="283740" y="11472"/>
                  </a:lnTo>
                  <a:lnTo>
                    <a:pt x="240375" y="25285"/>
                  </a:lnTo>
                  <a:lnTo>
                    <a:pt x="199465" y="44014"/>
                  </a:lnTo>
                  <a:lnTo>
                    <a:pt x="161365" y="67305"/>
                  </a:lnTo>
                  <a:lnTo>
                    <a:pt x="126425" y="94807"/>
                  </a:lnTo>
                  <a:lnTo>
                    <a:pt x="95000" y="126169"/>
                  </a:lnTo>
                  <a:lnTo>
                    <a:pt x="67442" y="161037"/>
                  </a:lnTo>
                  <a:lnTo>
                    <a:pt x="44103" y="199061"/>
                  </a:lnTo>
                  <a:lnTo>
                    <a:pt x="25337" y="239887"/>
                  </a:lnTo>
                  <a:lnTo>
                    <a:pt x="11496" y="283165"/>
                  </a:lnTo>
                  <a:lnTo>
                    <a:pt x="2932" y="328542"/>
                  </a:lnTo>
                  <a:lnTo>
                    <a:pt x="0" y="375665"/>
                  </a:lnTo>
                  <a:lnTo>
                    <a:pt x="2932" y="422787"/>
                  </a:lnTo>
                  <a:lnTo>
                    <a:pt x="11496" y="468162"/>
                  </a:lnTo>
                  <a:lnTo>
                    <a:pt x="25337" y="511439"/>
                  </a:lnTo>
                  <a:lnTo>
                    <a:pt x="44103" y="552265"/>
                  </a:lnTo>
                  <a:lnTo>
                    <a:pt x="67442" y="590288"/>
                  </a:lnTo>
                  <a:lnTo>
                    <a:pt x="95000" y="625157"/>
                  </a:lnTo>
                  <a:lnTo>
                    <a:pt x="126425" y="656519"/>
                  </a:lnTo>
                  <a:lnTo>
                    <a:pt x="161365" y="684023"/>
                  </a:lnTo>
                  <a:lnTo>
                    <a:pt x="199465" y="707315"/>
                  </a:lnTo>
                  <a:lnTo>
                    <a:pt x="240375" y="726044"/>
                  </a:lnTo>
                  <a:lnTo>
                    <a:pt x="283740" y="739858"/>
                  </a:lnTo>
                  <a:lnTo>
                    <a:pt x="329208" y="748404"/>
                  </a:lnTo>
                  <a:lnTo>
                    <a:pt x="376428" y="751331"/>
                  </a:lnTo>
                  <a:lnTo>
                    <a:pt x="423647" y="748404"/>
                  </a:lnTo>
                  <a:lnTo>
                    <a:pt x="469115" y="739858"/>
                  </a:lnTo>
                  <a:lnTo>
                    <a:pt x="512480" y="726044"/>
                  </a:lnTo>
                  <a:lnTo>
                    <a:pt x="553390" y="707315"/>
                  </a:lnTo>
                  <a:lnTo>
                    <a:pt x="591490" y="684023"/>
                  </a:lnTo>
                  <a:lnTo>
                    <a:pt x="626430" y="656519"/>
                  </a:lnTo>
                  <a:lnTo>
                    <a:pt x="657855" y="625157"/>
                  </a:lnTo>
                  <a:lnTo>
                    <a:pt x="685413" y="590288"/>
                  </a:lnTo>
                  <a:lnTo>
                    <a:pt x="708752" y="552265"/>
                  </a:lnTo>
                  <a:lnTo>
                    <a:pt x="727518" y="511439"/>
                  </a:lnTo>
                  <a:lnTo>
                    <a:pt x="741359" y="468162"/>
                  </a:lnTo>
                  <a:lnTo>
                    <a:pt x="749923" y="422787"/>
                  </a:lnTo>
                  <a:lnTo>
                    <a:pt x="752856" y="375665"/>
                  </a:lnTo>
                  <a:lnTo>
                    <a:pt x="749923" y="328542"/>
                  </a:lnTo>
                  <a:lnTo>
                    <a:pt x="741359" y="283165"/>
                  </a:lnTo>
                  <a:lnTo>
                    <a:pt x="727518" y="239887"/>
                  </a:lnTo>
                  <a:lnTo>
                    <a:pt x="708752" y="199061"/>
                  </a:lnTo>
                  <a:lnTo>
                    <a:pt x="685413" y="161037"/>
                  </a:lnTo>
                  <a:lnTo>
                    <a:pt x="657855" y="126169"/>
                  </a:lnTo>
                  <a:lnTo>
                    <a:pt x="626430" y="94807"/>
                  </a:lnTo>
                  <a:lnTo>
                    <a:pt x="591490" y="67305"/>
                  </a:lnTo>
                  <a:lnTo>
                    <a:pt x="553390" y="44014"/>
                  </a:lnTo>
                  <a:lnTo>
                    <a:pt x="512480" y="25285"/>
                  </a:lnTo>
                  <a:lnTo>
                    <a:pt x="469115" y="11472"/>
                  </a:lnTo>
                  <a:lnTo>
                    <a:pt x="423647" y="2926"/>
                  </a:lnTo>
                  <a:lnTo>
                    <a:pt x="376428"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66" name="Google Shape;266;p26"/>
            <p:cNvSpPr/>
            <p:nvPr/>
          </p:nvSpPr>
          <p:spPr>
            <a:xfrm>
              <a:off x="2062733" y="5703544"/>
              <a:ext cx="753110" cy="751840"/>
            </a:xfrm>
            <a:custGeom>
              <a:rect b="b" l="l" r="r" t="t"/>
              <a:pathLst>
                <a:path extrusionOk="0" h="751839" w="753110">
                  <a:moveTo>
                    <a:pt x="752856" y="375665"/>
                  </a:moveTo>
                  <a:lnTo>
                    <a:pt x="749923" y="422787"/>
                  </a:lnTo>
                  <a:lnTo>
                    <a:pt x="741359" y="468162"/>
                  </a:lnTo>
                  <a:lnTo>
                    <a:pt x="727518" y="511439"/>
                  </a:lnTo>
                  <a:lnTo>
                    <a:pt x="708752" y="552265"/>
                  </a:lnTo>
                  <a:lnTo>
                    <a:pt x="685413" y="590288"/>
                  </a:lnTo>
                  <a:lnTo>
                    <a:pt x="657855" y="625157"/>
                  </a:lnTo>
                  <a:lnTo>
                    <a:pt x="626430" y="656519"/>
                  </a:lnTo>
                  <a:lnTo>
                    <a:pt x="591490" y="684023"/>
                  </a:lnTo>
                  <a:lnTo>
                    <a:pt x="553390" y="707315"/>
                  </a:lnTo>
                  <a:lnTo>
                    <a:pt x="512480" y="726044"/>
                  </a:lnTo>
                  <a:lnTo>
                    <a:pt x="469115" y="739858"/>
                  </a:lnTo>
                  <a:lnTo>
                    <a:pt x="423647" y="748404"/>
                  </a:lnTo>
                  <a:lnTo>
                    <a:pt x="376428" y="751331"/>
                  </a:lnTo>
                  <a:lnTo>
                    <a:pt x="329208" y="748404"/>
                  </a:lnTo>
                  <a:lnTo>
                    <a:pt x="283740" y="739858"/>
                  </a:lnTo>
                  <a:lnTo>
                    <a:pt x="240375" y="726044"/>
                  </a:lnTo>
                  <a:lnTo>
                    <a:pt x="199465" y="707315"/>
                  </a:lnTo>
                  <a:lnTo>
                    <a:pt x="161365" y="684023"/>
                  </a:lnTo>
                  <a:lnTo>
                    <a:pt x="126425" y="656519"/>
                  </a:lnTo>
                  <a:lnTo>
                    <a:pt x="95000" y="625157"/>
                  </a:lnTo>
                  <a:lnTo>
                    <a:pt x="67442" y="590288"/>
                  </a:lnTo>
                  <a:lnTo>
                    <a:pt x="44103" y="552265"/>
                  </a:lnTo>
                  <a:lnTo>
                    <a:pt x="25337" y="511439"/>
                  </a:lnTo>
                  <a:lnTo>
                    <a:pt x="11496" y="468162"/>
                  </a:lnTo>
                  <a:lnTo>
                    <a:pt x="2932" y="422787"/>
                  </a:lnTo>
                  <a:lnTo>
                    <a:pt x="0" y="375665"/>
                  </a:lnTo>
                  <a:lnTo>
                    <a:pt x="2932" y="328542"/>
                  </a:lnTo>
                  <a:lnTo>
                    <a:pt x="11496" y="283165"/>
                  </a:lnTo>
                  <a:lnTo>
                    <a:pt x="25337" y="239887"/>
                  </a:lnTo>
                  <a:lnTo>
                    <a:pt x="44103" y="199061"/>
                  </a:lnTo>
                  <a:lnTo>
                    <a:pt x="67442" y="161037"/>
                  </a:lnTo>
                  <a:lnTo>
                    <a:pt x="95000" y="126169"/>
                  </a:lnTo>
                  <a:lnTo>
                    <a:pt x="126425" y="94807"/>
                  </a:lnTo>
                  <a:lnTo>
                    <a:pt x="161365" y="67305"/>
                  </a:lnTo>
                  <a:lnTo>
                    <a:pt x="199465" y="44014"/>
                  </a:lnTo>
                  <a:lnTo>
                    <a:pt x="240375" y="25285"/>
                  </a:lnTo>
                  <a:lnTo>
                    <a:pt x="283740" y="11472"/>
                  </a:lnTo>
                  <a:lnTo>
                    <a:pt x="329208" y="2926"/>
                  </a:lnTo>
                  <a:lnTo>
                    <a:pt x="376428" y="0"/>
                  </a:lnTo>
                  <a:lnTo>
                    <a:pt x="423647" y="2926"/>
                  </a:lnTo>
                  <a:lnTo>
                    <a:pt x="469115" y="11472"/>
                  </a:lnTo>
                  <a:lnTo>
                    <a:pt x="512480" y="25285"/>
                  </a:lnTo>
                  <a:lnTo>
                    <a:pt x="553390" y="44014"/>
                  </a:lnTo>
                  <a:lnTo>
                    <a:pt x="591490" y="67305"/>
                  </a:lnTo>
                  <a:lnTo>
                    <a:pt x="626430" y="94807"/>
                  </a:lnTo>
                  <a:lnTo>
                    <a:pt x="657855" y="126169"/>
                  </a:lnTo>
                  <a:lnTo>
                    <a:pt x="685413" y="161037"/>
                  </a:lnTo>
                  <a:lnTo>
                    <a:pt x="708752" y="199061"/>
                  </a:lnTo>
                  <a:lnTo>
                    <a:pt x="727518" y="239887"/>
                  </a:lnTo>
                  <a:lnTo>
                    <a:pt x="741359" y="283165"/>
                  </a:lnTo>
                  <a:lnTo>
                    <a:pt x="749923" y="328542"/>
                  </a:lnTo>
                  <a:lnTo>
                    <a:pt x="752856" y="375665"/>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67" name="Google Shape;267;p26"/>
          <p:cNvSpPr txBox="1"/>
          <p:nvPr/>
        </p:nvSpPr>
        <p:spPr>
          <a:xfrm>
            <a:off x="2221294" y="5759932"/>
            <a:ext cx="361566"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14</a:t>
            </a:r>
            <a:endParaRPr sz="2400">
              <a:solidFill>
                <a:schemeClr val="lt1"/>
              </a:solidFill>
              <a:latin typeface="Roboto"/>
              <a:ea typeface="Roboto"/>
              <a:cs typeface="Roboto"/>
              <a:sym typeface="Roboto"/>
            </a:endParaRPr>
          </a:p>
        </p:txBody>
      </p:sp>
      <p:sp>
        <p:nvSpPr>
          <p:cNvPr id="268" name="Google Shape;268;p26"/>
          <p:cNvSpPr txBox="1"/>
          <p:nvPr>
            <p:ph type="title"/>
          </p:nvPr>
        </p:nvSpPr>
        <p:spPr>
          <a:xfrm>
            <a:off x="3248914" y="967804"/>
            <a:ext cx="3913886" cy="65915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2"/>
              </a:buClr>
              <a:buSzPts val="2400"/>
              <a:buFont typeface="Arial"/>
              <a:buNone/>
            </a:pPr>
            <a:r>
              <a:rPr b="1" lang="en-US" sz="2400">
                <a:solidFill>
                  <a:schemeClr val="lt2"/>
                </a:solidFill>
                <a:latin typeface="Arial"/>
                <a:ea typeface="Arial"/>
                <a:cs typeface="Arial"/>
                <a:sym typeface="Arial"/>
              </a:rPr>
              <a:t>UNIT PRICE</a:t>
            </a:r>
            <a:endParaRPr b="1" sz="2400">
              <a:solidFill>
                <a:schemeClr val="lt2"/>
              </a:solidFill>
              <a:latin typeface="Arial"/>
              <a:ea typeface="Arial"/>
              <a:cs typeface="Arial"/>
              <a:sym typeface="Arial"/>
            </a:endParaRPr>
          </a:p>
          <a:p>
            <a:pPr indent="0" lvl="0" marL="12700" rtl="0" algn="l">
              <a:lnSpc>
                <a:spcPct val="100000"/>
              </a:lnSpc>
              <a:spcBef>
                <a:spcPts val="5"/>
              </a:spcBef>
              <a:spcAft>
                <a:spcPts val="0"/>
              </a:spcAft>
              <a:buClr>
                <a:schemeClr val="lt1"/>
              </a:buClr>
              <a:buSzPts val="1800"/>
              <a:buFont typeface="Arial"/>
              <a:buNone/>
            </a:pPr>
            <a:r>
              <a:rPr b="0" lang="en-US" sz="1800">
                <a:latin typeface="Arial"/>
                <a:ea typeface="Arial"/>
                <a:cs typeface="Arial"/>
                <a:sym typeface="Arial"/>
              </a:rPr>
              <a:t>SELLING PRICE OF THE PRODUCT</a:t>
            </a:r>
            <a:endParaRPr sz="1800">
              <a:latin typeface="Arial"/>
              <a:ea typeface="Arial"/>
              <a:cs typeface="Arial"/>
              <a:sym typeface="Arial"/>
            </a:endParaRPr>
          </a:p>
        </p:txBody>
      </p:sp>
      <p:grpSp>
        <p:nvGrpSpPr>
          <p:cNvPr id="269" name="Google Shape;269;p26"/>
          <p:cNvGrpSpPr/>
          <p:nvPr/>
        </p:nvGrpSpPr>
        <p:grpSpPr>
          <a:xfrm>
            <a:off x="2043726" y="925478"/>
            <a:ext cx="753110" cy="746854"/>
            <a:chOff x="2064257" y="1052322"/>
            <a:chExt cx="753110" cy="751840"/>
          </a:xfrm>
        </p:grpSpPr>
        <p:sp>
          <p:nvSpPr>
            <p:cNvPr id="270" name="Google Shape;270;p26"/>
            <p:cNvSpPr/>
            <p:nvPr/>
          </p:nvSpPr>
          <p:spPr>
            <a:xfrm>
              <a:off x="2064257" y="1052322"/>
              <a:ext cx="753110" cy="751840"/>
            </a:xfrm>
            <a:custGeom>
              <a:rect b="b" l="l" r="r" t="t"/>
              <a:pathLst>
                <a:path extrusionOk="0" h="751839" w="753110">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1" name="Google Shape;271;p26"/>
            <p:cNvSpPr/>
            <p:nvPr/>
          </p:nvSpPr>
          <p:spPr>
            <a:xfrm>
              <a:off x="2064257" y="1052322"/>
              <a:ext cx="753110" cy="751840"/>
            </a:xfrm>
            <a:custGeom>
              <a:rect b="b" l="l" r="r" t="t"/>
              <a:pathLst>
                <a:path extrusionOk="0" h="751839" w="753110">
                  <a:moveTo>
                    <a:pt x="752856" y="375665"/>
                  </a:moveTo>
                  <a:lnTo>
                    <a:pt x="749923" y="422772"/>
                  </a:lnTo>
                  <a:lnTo>
                    <a:pt x="741359" y="468137"/>
                  </a:lnTo>
                  <a:lnTo>
                    <a:pt x="727518" y="511407"/>
                  </a:lnTo>
                  <a:lnTo>
                    <a:pt x="708752" y="552231"/>
                  </a:lnTo>
                  <a:lnTo>
                    <a:pt x="685413" y="590255"/>
                  </a:lnTo>
                  <a:lnTo>
                    <a:pt x="657855" y="625127"/>
                  </a:lnTo>
                  <a:lnTo>
                    <a:pt x="626430" y="656493"/>
                  </a:lnTo>
                  <a:lnTo>
                    <a:pt x="591490" y="684002"/>
                  </a:lnTo>
                  <a:lnTo>
                    <a:pt x="553390" y="707300"/>
                  </a:lnTo>
                  <a:lnTo>
                    <a:pt x="512480" y="726035"/>
                  </a:lnTo>
                  <a:lnTo>
                    <a:pt x="469115" y="739853"/>
                  </a:lnTo>
                  <a:lnTo>
                    <a:pt x="423647" y="748403"/>
                  </a:lnTo>
                  <a:lnTo>
                    <a:pt x="376428" y="751331"/>
                  </a:lnTo>
                  <a:lnTo>
                    <a:pt x="329208" y="748403"/>
                  </a:lnTo>
                  <a:lnTo>
                    <a:pt x="283740" y="739853"/>
                  </a:lnTo>
                  <a:lnTo>
                    <a:pt x="240375" y="726035"/>
                  </a:lnTo>
                  <a:lnTo>
                    <a:pt x="199465" y="707300"/>
                  </a:lnTo>
                  <a:lnTo>
                    <a:pt x="161365" y="684002"/>
                  </a:lnTo>
                  <a:lnTo>
                    <a:pt x="126425" y="656493"/>
                  </a:lnTo>
                  <a:lnTo>
                    <a:pt x="95000" y="625127"/>
                  </a:lnTo>
                  <a:lnTo>
                    <a:pt x="67442" y="590255"/>
                  </a:lnTo>
                  <a:lnTo>
                    <a:pt x="44103" y="552231"/>
                  </a:lnTo>
                  <a:lnTo>
                    <a:pt x="25337" y="511407"/>
                  </a:lnTo>
                  <a:lnTo>
                    <a:pt x="11496" y="468137"/>
                  </a:lnTo>
                  <a:lnTo>
                    <a:pt x="2932" y="422772"/>
                  </a:lnTo>
                  <a:lnTo>
                    <a:pt x="0" y="375665"/>
                  </a:lnTo>
                  <a:lnTo>
                    <a:pt x="2932" y="328534"/>
                  </a:lnTo>
                  <a:lnTo>
                    <a:pt x="11496" y="283152"/>
                  </a:lnTo>
                  <a:lnTo>
                    <a:pt x="25337" y="239872"/>
                  </a:lnTo>
                  <a:lnTo>
                    <a:pt x="44103" y="199044"/>
                  </a:lnTo>
                  <a:lnTo>
                    <a:pt x="67442" y="161020"/>
                  </a:lnTo>
                  <a:lnTo>
                    <a:pt x="95000" y="126153"/>
                  </a:lnTo>
                  <a:lnTo>
                    <a:pt x="126425" y="94794"/>
                  </a:lnTo>
                  <a:lnTo>
                    <a:pt x="161365" y="67294"/>
                  </a:lnTo>
                  <a:lnTo>
                    <a:pt x="199465" y="44006"/>
                  </a:lnTo>
                  <a:lnTo>
                    <a:pt x="240375" y="25281"/>
                  </a:lnTo>
                  <a:lnTo>
                    <a:pt x="283740" y="11470"/>
                  </a:lnTo>
                  <a:lnTo>
                    <a:pt x="329208" y="2926"/>
                  </a:lnTo>
                  <a:lnTo>
                    <a:pt x="376428" y="0"/>
                  </a:lnTo>
                  <a:lnTo>
                    <a:pt x="423647" y="2926"/>
                  </a:lnTo>
                  <a:lnTo>
                    <a:pt x="469115" y="11470"/>
                  </a:lnTo>
                  <a:lnTo>
                    <a:pt x="512480" y="25281"/>
                  </a:lnTo>
                  <a:lnTo>
                    <a:pt x="553390" y="44006"/>
                  </a:lnTo>
                  <a:lnTo>
                    <a:pt x="591490" y="67294"/>
                  </a:lnTo>
                  <a:lnTo>
                    <a:pt x="626430" y="94794"/>
                  </a:lnTo>
                  <a:lnTo>
                    <a:pt x="657855" y="126153"/>
                  </a:lnTo>
                  <a:lnTo>
                    <a:pt x="685413" y="161020"/>
                  </a:lnTo>
                  <a:lnTo>
                    <a:pt x="708752" y="199044"/>
                  </a:lnTo>
                  <a:lnTo>
                    <a:pt x="727518" y="239872"/>
                  </a:lnTo>
                  <a:lnTo>
                    <a:pt x="741359" y="283152"/>
                  </a:lnTo>
                  <a:lnTo>
                    <a:pt x="749923" y="328534"/>
                  </a:lnTo>
                  <a:lnTo>
                    <a:pt x="752856" y="375665"/>
                  </a:lnTo>
                  <a:close/>
                </a:path>
              </a:pathLst>
            </a:custGeom>
            <a:solidFill>
              <a:schemeClr val="dk2"/>
            </a:solidFill>
            <a:ln cap="flat" cmpd="sng" w="2857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72" name="Google Shape;272;p26"/>
          <p:cNvSpPr txBox="1"/>
          <p:nvPr/>
        </p:nvSpPr>
        <p:spPr>
          <a:xfrm>
            <a:off x="2231433" y="1089859"/>
            <a:ext cx="37592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10</a:t>
            </a:r>
            <a:endParaRPr sz="24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p:nvPr/>
        </p:nvSpPr>
        <p:spPr>
          <a:xfrm>
            <a:off x="0" y="714756"/>
            <a:ext cx="1592580" cy="508000"/>
          </a:xfrm>
          <a:custGeom>
            <a:rect b="b" l="l" r="r" t="t"/>
            <a:pathLst>
              <a:path extrusionOk="0" h="508000" w="159258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8" name="Google Shape;278;p27"/>
          <p:cNvSpPr txBox="1"/>
          <p:nvPr/>
        </p:nvSpPr>
        <p:spPr>
          <a:xfrm>
            <a:off x="11719052" y="6284772"/>
            <a:ext cx="1670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Verdana"/>
                <a:ea typeface="Verdana"/>
                <a:cs typeface="Verdana"/>
                <a:sym typeface="Verdana"/>
              </a:rPr>
              <a:t>9</a:t>
            </a:r>
            <a:endParaRPr sz="2000">
              <a:solidFill>
                <a:schemeClr val="lt1"/>
              </a:solidFill>
              <a:latin typeface="Verdana"/>
              <a:ea typeface="Verdana"/>
              <a:cs typeface="Verdana"/>
              <a:sym typeface="Verdana"/>
            </a:endParaRPr>
          </a:p>
        </p:txBody>
      </p:sp>
      <p:sp>
        <p:nvSpPr>
          <p:cNvPr id="279" name="Google Shape;279;p27"/>
          <p:cNvSpPr txBox="1"/>
          <p:nvPr/>
        </p:nvSpPr>
        <p:spPr>
          <a:xfrm>
            <a:off x="3301365" y="1953844"/>
            <a:ext cx="683895"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2"/>
                </a:solidFill>
                <a:latin typeface="Arial"/>
                <a:ea typeface="Arial"/>
                <a:cs typeface="Arial"/>
                <a:sym typeface="Arial"/>
              </a:rPr>
              <a:t>KPIS</a:t>
            </a:r>
            <a:endParaRPr sz="2400">
              <a:solidFill>
                <a:schemeClr val="lt2"/>
              </a:solidFill>
              <a:latin typeface="Arial"/>
              <a:ea typeface="Arial"/>
              <a:cs typeface="Arial"/>
              <a:sym typeface="Arial"/>
            </a:endParaRPr>
          </a:p>
        </p:txBody>
      </p:sp>
      <p:sp>
        <p:nvSpPr>
          <p:cNvPr id="280" name="Google Shape;280;p27"/>
          <p:cNvSpPr txBox="1"/>
          <p:nvPr/>
        </p:nvSpPr>
        <p:spPr>
          <a:xfrm>
            <a:off x="3254375" y="2857627"/>
            <a:ext cx="2765425"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2"/>
                </a:solidFill>
                <a:latin typeface="Arial"/>
                <a:ea typeface="Arial"/>
                <a:cs typeface="Arial"/>
                <a:sym typeface="Arial"/>
              </a:rPr>
              <a:t>Profit Wise Analysis</a:t>
            </a:r>
            <a:endParaRPr sz="2400">
              <a:solidFill>
                <a:schemeClr val="lt2"/>
              </a:solidFill>
              <a:latin typeface="Arial"/>
              <a:ea typeface="Arial"/>
              <a:cs typeface="Arial"/>
              <a:sym typeface="Arial"/>
            </a:endParaRPr>
          </a:p>
        </p:txBody>
      </p:sp>
      <p:sp>
        <p:nvSpPr>
          <p:cNvPr id="281" name="Google Shape;281;p27"/>
          <p:cNvSpPr txBox="1"/>
          <p:nvPr/>
        </p:nvSpPr>
        <p:spPr>
          <a:xfrm>
            <a:off x="3301365" y="3931411"/>
            <a:ext cx="316357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2"/>
                </a:solidFill>
                <a:latin typeface="Arial"/>
                <a:ea typeface="Arial"/>
                <a:cs typeface="Arial"/>
                <a:sym typeface="Arial"/>
              </a:rPr>
              <a:t>Revenue wise Analysis</a:t>
            </a:r>
            <a:endParaRPr sz="2400">
              <a:solidFill>
                <a:schemeClr val="lt2"/>
              </a:solidFill>
              <a:latin typeface="Arial"/>
              <a:ea typeface="Arial"/>
              <a:cs typeface="Arial"/>
              <a:sym typeface="Arial"/>
            </a:endParaRPr>
          </a:p>
        </p:txBody>
      </p:sp>
      <p:sp>
        <p:nvSpPr>
          <p:cNvPr id="282" name="Google Shape;282;p27"/>
          <p:cNvSpPr txBox="1"/>
          <p:nvPr/>
        </p:nvSpPr>
        <p:spPr>
          <a:xfrm>
            <a:off x="3301365" y="4950714"/>
            <a:ext cx="25965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2"/>
                </a:solidFill>
                <a:latin typeface="Arial"/>
                <a:ea typeface="Arial"/>
                <a:cs typeface="Arial"/>
                <a:sym typeface="Arial"/>
              </a:rPr>
              <a:t>Cost wise Analysis</a:t>
            </a:r>
            <a:endParaRPr sz="2400">
              <a:solidFill>
                <a:schemeClr val="lt2"/>
              </a:solidFill>
              <a:latin typeface="Arial"/>
              <a:ea typeface="Arial"/>
              <a:cs typeface="Arial"/>
              <a:sym typeface="Arial"/>
            </a:endParaRPr>
          </a:p>
        </p:txBody>
      </p:sp>
      <p:grpSp>
        <p:nvGrpSpPr>
          <p:cNvPr id="283" name="Google Shape;283;p27"/>
          <p:cNvGrpSpPr/>
          <p:nvPr/>
        </p:nvGrpSpPr>
        <p:grpSpPr>
          <a:xfrm>
            <a:off x="1963289" y="1893011"/>
            <a:ext cx="724841" cy="643255"/>
            <a:chOff x="2065020" y="1908048"/>
            <a:chExt cx="635635" cy="643255"/>
          </a:xfrm>
        </p:grpSpPr>
        <p:sp>
          <p:nvSpPr>
            <p:cNvPr id="284" name="Google Shape;284;p27"/>
            <p:cNvSpPr/>
            <p:nvPr/>
          </p:nvSpPr>
          <p:spPr>
            <a:xfrm>
              <a:off x="2065020" y="1908048"/>
              <a:ext cx="635635" cy="643255"/>
            </a:xfrm>
            <a:custGeom>
              <a:rect b="b" l="l" r="r" t="t"/>
              <a:pathLst>
                <a:path extrusionOk="0" h="643255" w="635635">
                  <a:moveTo>
                    <a:pt x="317754" y="0"/>
                  </a:moveTo>
                  <a:lnTo>
                    <a:pt x="270793" y="3484"/>
                  </a:lnTo>
                  <a:lnTo>
                    <a:pt x="225973" y="13608"/>
                  </a:lnTo>
                  <a:lnTo>
                    <a:pt x="183786" y="29874"/>
                  </a:lnTo>
                  <a:lnTo>
                    <a:pt x="144723" y="51786"/>
                  </a:lnTo>
                  <a:lnTo>
                    <a:pt x="109274" y="78847"/>
                  </a:lnTo>
                  <a:lnTo>
                    <a:pt x="77931" y="110562"/>
                  </a:lnTo>
                  <a:lnTo>
                    <a:pt x="51186" y="146434"/>
                  </a:lnTo>
                  <a:lnTo>
                    <a:pt x="29529" y="185966"/>
                  </a:lnTo>
                  <a:lnTo>
                    <a:pt x="13451" y="228663"/>
                  </a:lnTo>
                  <a:lnTo>
                    <a:pt x="3444" y="274028"/>
                  </a:lnTo>
                  <a:lnTo>
                    <a:pt x="0" y="321563"/>
                  </a:lnTo>
                  <a:lnTo>
                    <a:pt x="3444" y="369071"/>
                  </a:lnTo>
                  <a:lnTo>
                    <a:pt x="13451" y="414418"/>
                  </a:lnTo>
                  <a:lnTo>
                    <a:pt x="29529" y="457106"/>
                  </a:lnTo>
                  <a:lnTo>
                    <a:pt x="51186" y="496637"/>
                  </a:lnTo>
                  <a:lnTo>
                    <a:pt x="77931" y="532513"/>
                  </a:lnTo>
                  <a:lnTo>
                    <a:pt x="109274" y="564237"/>
                  </a:lnTo>
                  <a:lnTo>
                    <a:pt x="144723" y="591309"/>
                  </a:lnTo>
                  <a:lnTo>
                    <a:pt x="183786" y="613233"/>
                  </a:lnTo>
                  <a:lnTo>
                    <a:pt x="225973" y="629509"/>
                  </a:lnTo>
                  <a:lnTo>
                    <a:pt x="270793" y="639640"/>
                  </a:lnTo>
                  <a:lnTo>
                    <a:pt x="317754" y="643127"/>
                  </a:lnTo>
                  <a:lnTo>
                    <a:pt x="364714" y="639640"/>
                  </a:lnTo>
                  <a:lnTo>
                    <a:pt x="409534" y="629509"/>
                  </a:lnTo>
                  <a:lnTo>
                    <a:pt x="451721" y="613233"/>
                  </a:lnTo>
                  <a:lnTo>
                    <a:pt x="490784" y="591309"/>
                  </a:lnTo>
                  <a:lnTo>
                    <a:pt x="526233" y="564237"/>
                  </a:lnTo>
                  <a:lnTo>
                    <a:pt x="557576" y="532513"/>
                  </a:lnTo>
                  <a:lnTo>
                    <a:pt x="584321" y="496637"/>
                  </a:lnTo>
                  <a:lnTo>
                    <a:pt x="605978" y="457106"/>
                  </a:lnTo>
                  <a:lnTo>
                    <a:pt x="622056" y="414418"/>
                  </a:lnTo>
                  <a:lnTo>
                    <a:pt x="632063" y="369071"/>
                  </a:lnTo>
                  <a:lnTo>
                    <a:pt x="635507" y="321563"/>
                  </a:lnTo>
                  <a:lnTo>
                    <a:pt x="632063" y="274028"/>
                  </a:lnTo>
                  <a:lnTo>
                    <a:pt x="622056" y="228663"/>
                  </a:lnTo>
                  <a:lnTo>
                    <a:pt x="605978" y="185966"/>
                  </a:lnTo>
                  <a:lnTo>
                    <a:pt x="584321" y="146434"/>
                  </a:lnTo>
                  <a:lnTo>
                    <a:pt x="557576" y="110562"/>
                  </a:lnTo>
                  <a:lnTo>
                    <a:pt x="526233" y="78847"/>
                  </a:lnTo>
                  <a:lnTo>
                    <a:pt x="490784" y="51786"/>
                  </a:lnTo>
                  <a:lnTo>
                    <a:pt x="451721" y="29874"/>
                  </a:lnTo>
                  <a:lnTo>
                    <a:pt x="409534" y="13608"/>
                  </a:lnTo>
                  <a:lnTo>
                    <a:pt x="364714" y="3484"/>
                  </a:lnTo>
                  <a:lnTo>
                    <a:pt x="317754"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5" name="Google Shape;285;p27"/>
            <p:cNvSpPr/>
            <p:nvPr/>
          </p:nvSpPr>
          <p:spPr>
            <a:xfrm>
              <a:off x="2065020" y="1908048"/>
              <a:ext cx="635635" cy="643255"/>
            </a:xfrm>
            <a:custGeom>
              <a:rect b="b" l="l" r="r" t="t"/>
              <a:pathLst>
                <a:path extrusionOk="0" h="643255" w="635635">
                  <a:moveTo>
                    <a:pt x="635507" y="321563"/>
                  </a:moveTo>
                  <a:lnTo>
                    <a:pt x="632063" y="369071"/>
                  </a:lnTo>
                  <a:lnTo>
                    <a:pt x="622056" y="414418"/>
                  </a:lnTo>
                  <a:lnTo>
                    <a:pt x="605978" y="457106"/>
                  </a:lnTo>
                  <a:lnTo>
                    <a:pt x="584321" y="496637"/>
                  </a:lnTo>
                  <a:lnTo>
                    <a:pt x="557576" y="532513"/>
                  </a:lnTo>
                  <a:lnTo>
                    <a:pt x="526233" y="564237"/>
                  </a:lnTo>
                  <a:lnTo>
                    <a:pt x="490784" y="591309"/>
                  </a:lnTo>
                  <a:lnTo>
                    <a:pt x="451721" y="613233"/>
                  </a:lnTo>
                  <a:lnTo>
                    <a:pt x="409534" y="629509"/>
                  </a:lnTo>
                  <a:lnTo>
                    <a:pt x="364714" y="639640"/>
                  </a:lnTo>
                  <a:lnTo>
                    <a:pt x="317754" y="643127"/>
                  </a:lnTo>
                  <a:lnTo>
                    <a:pt x="270793" y="639640"/>
                  </a:lnTo>
                  <a:lnTo>
                    <a:pt x="225973" y="629509"/>
                  </a:lnTo>
                  <a:lnTo>
                    <a:pt x="183786" y="613233"/>
                  </a:lnTo>
                  <a:lnTo>
                    <a:pt x="144723" y="591309"/>
                  </a:lnTo>
                  <a:lnTo>
                    <a:pt x="109274" y="564237"/>
                  </a:lnTo>
                  <a:lnTo>
                    <a:pt x="77931" y="532513"/>
                  </a:lnTo>
                  <a:lnTo>
                    <a:pt x="51186" y="496637"/>
                  </a:lnTo>
                  <a:lnTo>
                    <a:pt x="29529" y="457106"/>
                  </a:lnTo>
                  <a:lnTo>
                    <a:pt x="13451" y="414418"/>
                  </a:lnTo>
                  <a:lnTo>
                    <a:pt x="3444" y="369071"/>
                  </a:lnTo>
                  <a:lnTo>
                    <a:pt x="0" y="321563"/>
                  </a:lnTo>
                  <a:lnTo>
                    <a:pt x="3444" y="274028"/>
                  </a:lnTo>
                  <a:lnTo>
                    <a:pt x="13451" y="228663"/>
                  </a:lnTo>
                  <a:lnTo>
                    <a:pt x="29529" y="185966"/>
                  </a:lnTo>
                  <a:lnTo>
                    <a:pt x="51186" y="146434"/>
                  </a:lnTo>
                  <a:lnTo>
                    <a:pt x="77931" y="110562"/>
                  </a:lnTo>
                  <a:lnTo>
                    <a:pt x="109274" y="78847"/>
                  </a:lnTo>
                  <a:lnTo>
                    <a:pt x="144723" y="51786"/>
                  </a:lnTo>
                  <a:lnTo>
                    <a:pt x="183786" y="29874"/>
                  </a:lnTo>
                  <a:lnTo>
                    <a:pt x="225973" y="13608"/>
                  </a:lnTo>
                  <a:lnTo>
                    <a:pt x="270793" y="3484"/>
                  </a:lnTo>
                  <a:lnTo>
                    <a:pt x="317754" y="0"/>
                  </a:lnTo>
                  <a:lnTo>
                    <a:pt x="364714" y="3484"/>
                  </a:lnTo>
                  <a:lnTo>
                    <a:pt x="409534" y="13608"/>
                  </a:lnTo>
                  <a:lnTo>
                    <a:pt x="451721" y="29874"/>
                  </a:lnTo>
                  <a:lnTo>
                    <a:pt x="490784" y="51786"/>
                  </a:lnTo>
                  <a:lnTo>
                    <a:pt x="526233" y="78847"/>
                  </a:lnTo>
                  <a:lnTo>
                    <a:pt x="557576" y="110562"/>
                  </a:lnTo>
                  <a:lnTo>
                    <a:pt x="584321" y="146434"/>
                  </a:lnTo>
                  <a:lnTo>
                    <a:pt x="605978" y="185966"/>
                  </a:lnTo>
                  <a:lnTo>
                    <a:pt x="622056" y="228663"/>
                  </a:lnTo>
                  <a:lnTo>
                    <a:pt x="632063" y="274028"/>
                  </a:lnTo>
                  <a:lnTo>
                    <a:pt x="635507" y="321563"/>
                  </a:lnTo>
                  <a:close/>
                </a:path>
              </a:pathLst>
            </a:custGeom>
            <a:solidFill>
              <a:schemeClr val="dk2"/>
            </a:solidFill>
            <a:ln cap="flat" cmpd="sng" w="9525">
              <a:solidFill>
                <a:srgbClr val="FFC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86" name="Google Shape;286;p27"/>
          <p:cNvSpPr txBox="1"/>
          <p:nvPr/>
        </p:nvSpPr>
        <p:spPr>
          <a:xfrm>
            <a:off x="2219452" y="2018740"/>
            <a:ext cx="20066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1</a:t>
            </a:r>
            <a:endParaRPr sz="2400">
              <a:solidFill>
                <a:schemeClr val="lt1"/>
              </a:solidFill>
              <a:latin typeface="Roboto"/>
              <a:ea typeface="Roboto"/>
              <a:cs typeface="Roboto"/>
              <a:sym typeface="Roboto"/>
            </a:endParaRPr>
          </a:p>
        </p:txBody>
      </p:sp>
      <p:grpSp>
        <p:nvGrpSpPr>
          <p:cNvPr id="287" name="Google Shape;287;p27"/>
          <p:cNvGrpSpPr/>
          <p:nvPr/>
        </p:nvGrpSpPr>
        <p:grpSpPr>
          <a:xfrm>
            <a:off x="1957858" y="2825495"/>
            <a:ext cx="723848" cy="641985"/>
            <a:chOff x="2046732" y="2825495"/>
            <a:chExt cx="635635" cy="641985"/>
          </a:xfrm>
        </p:grpSpPr>
        <p:sp>
          <p:nvSpPr>
            <p:cNvPr id="288" name="Google Shape;288;p27"/>
            <p:cNvSpPr/>
            <p:nvPr/>
          </p:nvSpPr>
          <p:spPr>
            <a:xfrm>
              <a:off x="2046732" y="2825495"/>
              <a:ext cx="635635" cy="641985"/>
            </a:xfrm>
            <a:custGeom>
              <a:rect b="b" l="l" r="r" t="t"/>
              <a:pathLst>
                <a:path extrusionOk="0" h="641985" w="635635">
                  <a:moveTo>
                    <a:pt x="317754" y="0"/>
                  </a:moveTo>
                  <a:lnTo>
                    <a:pt x="270793" y="3478"/>
                  </a:lnTo>
                  <a:lnTo>
                    <a:pt x="225973" y="13583"/>
                  </a:lnTo>
                  <a:lnTo>
                    <a:pt x="183786" y="29817"/>
                  </a:lnTo>
                  <a:lnTo>
                    <a:pt x="144723" y="51685"/>
                  </a:lnTo>
                  <a:lnTo>
                    <a:pt x="109274" y="78690"/>
                  </a:lnTo>
                  <a:lnTo>
                    <a:pt x="77931" y="110335"/>
                  </a:lnTo>
                  <a:lnTo>
                    <a:pt x="51186" y="146125"/>
                  </a:lnTo>
                  <a:lnTo>
                    <a:pt x="29529" y="185563"/>
                  </a:lnTo>
                  <a:lnTo>
                    <a:pt x="13451" y="228153"/>
                  </a:lnTo>
                  <a:lnTo>
                    <a:pt x="3444" y="273398"/>
                  </a:lnTo>
                  <a:lnTo>
                    <a:pt x="0" y="320801"/>
                  </a:lnTo>
                  <a:lnTo>
                    <a:pt x="3444" y="368205"/>
                  </a:lnTo>
                  <a:lnTo>
                    <a:pt x="13451" y="413450"/>
                  </a:lnTo>
                  <a:lnTo>
                    <a:pt x="29529" y="456040"/>
                  </a:lnTo>
                  <a:lnTo>
                    <a:pt x="51186" y="495478"/>
                  </a:lnTo>
                  <a:lnTo>
                    <a:pt x="77931" y="531268"/>
                  </a:lnTo>
                  <a:lnTo>
                    <a:pt x="109274" y="562913"/>
                  </a:lnTo>
                  <a:lnTo>
                    <a:pt x="144723" y="589918"/>
                  </a:lnTo>
                  <a:lnTo>
                    <a:pt x="183786" y="611786"/>
                  </a:lnTo>
                  <a:lnTo>
                    <a:pt x="225973" y="628020"/>
                  </a:lnTo>
                  <a:lnTo>
                    <a:pt x="270793" y="638125"/>
                  </a:lnTo>
                  <a:lnTo>
                    <a:pt x="317754" y="641603"/>
                  </a:lnTo>
                  <a:lnTo>
                    <a:pt x="364714" y="638125"/>
                  </a:lnTo>
                  <a:lnTo>
                    <a:pt x="409534" y="628020"/>
                  </a:lnTo>
                  <a:lnTo>
                    <a:pt x="451721" y="611786"/>
                  </a:lnTo>
                  <a:lnTo>
                    <a:pt x="490784" y="589918"/>
                  </a:lnTo>
                  <a:lnTo>
                    <a:pt x="526233" y="562913"/>
                  </a:lnTo>
                  <a:lnTo>
                    <a:pt x="557576" y="531268"/>
                  </a:lnTo>
                  <a:lnTo>
                    <a:pt x="584321" y="495478"/>
                  </a:lnTo>
                  <a:lnTo>
                    <a:pt x="605978" y="456040"/>
                  </a:lnTo>
                  <a:lnTo>
                    <a:pt x="622056" y="413450"/>
                  </a:lnTo>
                  <a:lnTo>
                    <a:pt x="632063" y="368205"/>
                  </a:lnTo>
                  <a:lnTo>
                    <a:pt x="635507" y="320801"/>
                  </a:lnTo>
                  <a:lnTo>
                    <a:pt x="632063" y="273398"/>
                  </a:lnTo>
                  <a:lnTo>
                    <a:pt x="622056" y="228153"/>
                  </a:lnTo>
                  <a:lnTo>
                    <a:pt x="605978" y="185563"/>
                  </a:lnTo>
                  <a:lnTo>
                    <a:pt x="584321" y="146125"/>
                  </a:lnTo>
                  <a:lnTo>
                    <a:pt x="557576" y="110335"/>
                  </a:lnTo>
                  <a:lnTo>
                    <a:pt x="526233" y="78690"/>
                  </a:lnTo>
                  <a:lnTo>
                    <a:pt x="490784" y="51685"/>
                  </a:lnTo>
                  <a:lnTo>
                    <a:pt x="451721" y="29817"/>
                  </a:lnTo>
                  <a:lnTo>
                    <a:pt x="409534" y="13583"/>
                  </a:lnTo>
                  <a:lnTo>
                    <a:pt x="364714" y="3478"/>
                  </a:lnTo>
                  <a:lnTo>
                    <a:pt x="317754"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9" name="Google Shape;289;p27"/>
            <p:cNvSpPr/>
            <p:nvPr/>
          </p:nvSpPr>
          <p:spPr>
            <a:xfrm>
              <a:off x="2046732" y="2825495"/>
              <a:ext cx="635635" cy="641985"/>
            </a:xfrm>
            <a:custGeom>
              <a:rect b="b" l="l" r="r" t="t"/>
              <a:pathLst>
                <a:path extrusionOk="0" h="641985" w="635635">
                  <a:moveTo>
                    <a:pt x="635507" y="320801"/>
                  </a:moveTo>
                  <a:lnTo>
                    <a:pt x="632063" y="368205"/>
                  </a:lnTo>
                  <a:lnTo>
                    <a:pt x="622056" y="413450"/>
                  </a:lnTo>
                  <a:lnTo>
                    <a:pt x="605978" y="456040"/>
                  </a:lnTo>
                  <a:lnTo>
                    <a:pt x="584321" y="495478"/>
                  </a:lnTo>
                  <a:lnTo>
                    <a:pt x="557576" y="531268"/>
                  </a:lnTo>
                  <a:lnTo>
                    <a:pt x="526233" y="562913"/>
                  </a:lnTo>
                  <a:lnTo>
                    <a:pt x="490784" y="589918"/>
                  </a:lnTo>
                  <a:lnTo>
                    <a:pt x="451721" y="611786"/>
                  </a:lnTo>
                  <a:lnTo>
                    <a:pt x="409534" y="628020"/>
                  </a:lnTo>
                  <a:lnTo>
                    <a:pt x="364714" y="638125"/>
                  </a:lnTo>
                  <a:lnTo>
                    <a:pt x="317754" y="641603"/>
                  </a:lnTo>
                  <a:lnTo>
                    <a:pt x="270793" y="638125"/>
                  </a:lnTo>
                  <a:lnTo>
                    <a:pt x="225973" y="628020"/>
                  </a:lnTo>
                  <a:lnTo>
                    <a:pt x="183786" y="611786"/>
                  </a:lnTo>
                  <a:lnTo>
                    <a:pt x="144723" y="589918"/>
                  </a:lnTo>
                  <a:lnTo>
                    <a:pt x="109274" y="562913"/>
                  </a:lnTo>
                  <a:lnTo>
                    <a:pt x="77931" y="531268"/>
                  </a:lnTo>
                  <a:lnTo>
                    <a:pt x="51186" y="495478"/>
                  </a:lnTo>
                  <a:lnTo>
                    <a:pt x="29529" y="456040"/>
                  </a:lnTo>
                  <a:lnTo>
                    <a:pt x="13451" y="413450"/>
                  </a:lnTo>
                  <a:lnTo>
                    <a:pt x="3444" y="368205"/>
                  </a:lnTo>
                  <a:lnTo>
                    <a:pt x="0" y="320801"/>
                  </a:lnTo>
                  <a:lnTo>
                    <a:pt x="3444" y="273398"/>
                  </a:lnTo>
                  <a:lnTo>
                    <a:pt x="13451" y="228153"/>
                  </a:lnTo>
                  <a:lnTo>
                    <a:pt x="29529" y="185563"/>
                  </a:lnTo>
                  <a:lnTo>
                    <a:pt x="51186" y="146125"/>
                  </a:lnTo>
                  <a:lnTo>
                    <a:pt x="77931" y="110335"/>
                  </a:lnTo>
                  <a:lnTo>
                    <a:pt x="109274" y="78690"/>
                  </a:lnTo>
                  <a:lnTo>
                    <a:pt x="144723" y="51685"/>
                  </a:lnTo>
                  <a:lnTo>
                    <a:pt x="183786" y="29817"/>
                  </a:lnTo>
                  <a:lnTo>
                    <a:pt x="225973" y="13583"/>
                  </a:lnTo>
                  <a:lnTo>
                    <a:pt x="270793" y="3478"/>
                  </a:lnTo>
                  <a:lnTo>
                    <a:pt x="317754" y="0"/>
                  </a:lnTo>
                  <a:lnTo>
                    <a:pt x="364714" y="3478"/>
                  </a:lnTo>
                  <a:lnTo>
                    <a:pt x="409534" y="13583"/>
                  </a:lnTo>
                  <a:lnTo>
                    <a:pt x="451721" y="29817"/>
                  </a:lnTo>
                  <a:lnTo>
                    <a:pt x="490784" y="51685"/>
                  </a:lnTo>
                  <a:lnTo>
                    <a:pt x="526233" y="78690"/>
                  </a:lnTo>
                  <a:lnTo>
                    <a:pt x="557576" y="110335"/>
                  </a:lnTo>
                  <a:lnTo>
                    <a:pt x="584321" y="146125"/>
                  </a:lnTo>
                  <a:lnTo>
                    <a:pt x="605978" y="185563"/>
                  </a:lnTo>
                  <a:lnTo>
                    <a:pt x="622056" y="228153"/>
                  </a:lnTo>
                  <a:lnTo>
                    <a:pt x="632063" y="273398"/>
                  </a:lnTo>
                  <a:lnTo>
                    <a:pt x="635507" y="320801"/>
                  </a:lnTo>
                  <a:close/>
                </a:path>
              </a:pathLst>
            </a:custGeom>
            <a:solidFill>
              <a:schemeClr val="dk2"/>
            </a:solidFill>
            <a:ln cap="flat" cmpd="sng" w="952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90" name="Google Shape;290;p27"/>
          <p:cNvSpPr txBox="1"/>
          <p:nvPr/>
        </p:nvSpPr>
        <p:spPr>
          <a:xfrm>
            <a:off x="2236053" y="2935985"/>
            <a:ext cx="228508"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2</a:t>
            </a:r>
            <a:endParaRPr sz="2400">
              <a:solidFill>
                <a:schemeClr val="lt1"/>
              </a:solidFill>
              <a:latin typeface="Roboto"/>
              <a:ea typeface="Roboto"/>
              <a:cs typeface="Roboto"/>
              <a:sym typeface="Roboto"/>
            </a:endParaRPr>
          </a:p>
        </p:txBody>
      </p:sp>
      <p:grpSp>
        <p:nvGrpSpPr>
          <p:cNvPr id="291" name="Google Shape;291;p27"/>
          <p:cNvGrpSpPr/>
          <p:nvPr/>
        </p:nvGrpSpPr>
        <p:grpSpPr>
          <a:xfrm>
            <a:off x="1981200" y="3794759"/>
            <a:ext cx="734695" cy="664845"/>
            <a:chOff x="1981200" y="3794759"/>
            <a:chExt cx="734695" cy="664845"/>
          </a:xfrm>
        </p:grpSpPr>
        <p:sp>
          <p:nvSpPr>
            <p:cNvPr id="292" name="Google Shape;292;p27"/>
            <p:cNvSpPr/>
            <p:nvPr/>
          </p:nvSpPr>
          <p:spPr>
            <a:xfrm>
              <a:off x="1981200" y="3794759"/>
              <a:ext cx="734695" cy="664845"/>
            </a:xfrm>
            <a:custGeom>
              <a:rect b="b" l="l" r="r" t="t"/>
              <a:pathLst>
                <a:path extrusionOk="0" h="664845" w="734694">
                  <a:moveTo>
                    <a:pt x="367283" y="0"/>
                  </a:moveTo>
                  <a:lnTo>
                    <a:pt x="317451" y="3032"/>
                  </a:lnTo>
                  <a:lnTo>
                    <a:pt x="269654" y="11865"/>
                  </a:lnTo>
                  <a:lnTo>
                    <a:pt x="224331" y="26104"/>
                  </a:lnTo>
                  <a:lnTo>
                    <a:pt x="181920" y="45353"/>
                  </a:lnTo>
                  <a:lnTo>
                    <a:pt x="142858" y="69216"/>
                  </a:lnTo>
                  <a:lnTo>
                    <a:pt x="107584" y="97297"/>
                  </a:lnTo>
                  <a:lnTo>
                    <a:pt x="76536" y="129202"/>
                  </a:lnTo>
                  <a:lnTo>
                    <a:pt x="50150" y="164535"/>
                  </a:lnTo>
                  <a:lnTo>
                    <a:pt x="28866" y="202900"/>
                  </a:lnTo>
                  <a:lnTo>
                    <a:pt x="13121" y="243901"/>
                  </a:lnTo>
                  <a:lnTo>
                    <a:pt x="3353" y="287144"/>
                  </a:lnTo>
                  <a:lnTo>
                    <a:pt x="0" y="332231"/>
                  </a:lnTo>
                  <a:lnTo>
                    <a:pt x="3353" y="377319"/>
                  </a:lnTo>
                  <a:lnTo>
                    <a:pt x="13121" y="420562"/>
                  </a:lnTo>
                  <a:lnTo>
                    <a:pt x="28866" y="461563"/>
                  </a:lnTo>
                  <a:lnTo>
                    <a:pt x="50150" y="499928"/>
                  </a:lnTo>
                  <a:lnTo>
                    <a:pt x="76536" y="535261"/>
                  </a:lnTo>
                  <a:lnTo>
                    <a:pt x="107584" y="567166"/>
                  </a:lnTo>
                  <a:lnTo>
                    <a:pt x="142858" y="595247"/>
                  </a:lnTo>
                  <a:lnTo>
                    <a:pt x="181920" y="619110"/>
                  </a:lnTo>
                  <a:lnTo>
                    <a:pt x="224331" y="638359"/>
                  </a:lnTo>
                  <a:lnTo>
                    <a:pt x="269654" y="652598"/>
                  </a:lnTo>
                  <a:lnTo>
                    <a:pt x="317451" y="661431"/>
                  </a:lnTo>
                  <a:lnTo>
                    <a:pt x="367283" y="664463"/>
                  </a:lnTo>
                  <a:lnTo>
                    <a:pt x="417116" y="661431"/>
                  </a:lnTo>
                  <a:lnTo>
                    <a:pt x="464913" y="652598"/>
                  </a:lnTo>
                  <a:lnTo>
                    <a:pt x="510236" y="638359"/>
                  </a:lnTo>
                  <a:lnTo>
                    <a:pt x="552647" y="619110"/>
                  </a:lnTo>
                  <a:lnTo>
                    <a:pt x="591709" y="595247"/>
                  </a:lnTo>
                  <a:lnTo>
                    <a:pt x="626983" y="567166"/>
                  </a:lnTo>
                  <a:lnTo>
                    <a:pt x="658031" y="535261"/>
                  </a:lnTo>
                  <a:lnTo>
                    <a:pt x="684417" y="499928"/>
                  </a:lnTo>
                  <a:lnTo>
                    <a:pt x="705701" y="461563"/>
                  </a:lnTo>
                  <a:lnTo>
                    <a:pt x="721446" y="420562"/>
                  </a:lnTo>
                  <a:lnTo>
                    <a:pt x="731214" y="377319"/>
                  </a:lnTo>
                  <a:lnTo>
                    <a:pt x="734568" y="332231"/>
                  </a:lnTo>
                  <a:lnTo>
                    <a:pt x="731214" y="287144"/>
                  </a:lnTo>
                  <a:lnTo>
                    <a:pt x="721446" y="243901"/>
                  </a:lnTo>
                  <a:lnTo>
                    <a:pt x="705701" y="202900"/>
                  </a:lnTo>
                  <a:lnTo>
                    <a:pt x="684417" y="164535"/>
                  </a:lnTo>
                  <a:lnTo>
                    <a:pt x="658031" y="129202"/>
                  </a:lnTo>
                  <a:lnTo>
                    <a:pt x="626983" y="97297"/>
                  </a:lnTo>
                  <a:lnTo>
                    <a:pt x="591709" y="69216"/>
                  </a:lnTo>
                  <a:lnTo>
                    <a:pt x="552647" y="45353"/>
                  </a:lnTo>
                  <a:lnTo>
                    <a:pt x="510236" y="26104"/>
                  </a:lnTo>
                  <a:lnTo>
                    <a:pt x="464913" y="11865"/>
                  </a:lnTo>
                  <a:lnTo>
                    <a:pt x="417116" y="3032"/>
                  </a:lnTo>
                  <a:lnTo>
                    <a:pt x="367283"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3" name="Google Shape;293;p27"/>
            <p:cNvSpPr/>
            <p:nvPr/>
          </p:nvSpPr>
          <p:spPr>
            <a:xfrm>
              <a:off x="1981200" y="3794759"/>
              <a:ext cx="734695" cy="664845"/>
            </a:xfrm>
            <a:custGeom>
              <a:rect b="b" l="l" r="r" t="t"/>
              <a:pathLst>
                <a:path extrusionOk="0" h="664845" w="734694">
                  <a:moveTo>
                    <a:pt x="734568" y="332231"/>
                  </a:moveTo>
                  <a:lnTo>
                    <a:pt x="731214" y="377319"/>
                  </a:lnTo>
                  <a:lnTo>
                    <a:pt x="721446" y="420562"/>
                  </a:lnTo>
                  <a:lnTo>
                    <a:pt x="705701" y="461563"/>
                  </a:lnTo>
                  <a:lnTo>
                    <a:pt x="684417" y="499928"/>
                  </a:lnTo>
                  <a:lnTo>
                    <a:pt x="658031" y="535261"/>
                  </a:lnTo>
                  <a:lnTo>
                    <a:pt x="626983" y="567166"/>
                  </a:lnTo>
                  <a:lnTo>
                    <a:pt x="591709" y="595247"/>
                  </a:lnTo>
                  <a:lnTo>
                    <a:pt x="552647" y="619110"/>
                  </a:lnTo>
                  <a:lnTo>
                    <a:pt x="510236" y="638359"/>
                  </a:lnTo>
                  <a:lnTo>
                    <a:pt x="464913" y="652598"/>
                  </a:lnTo>
                  <a:lnTo>
                    <a:pt x="417116" y="661431"/>
                  </a:lnTo>
                  <a:lnTo>
                    <a:pt x="367283" y="664463"/>
                  </a:lnTo>
                  <a:lnTo>
                    <a:pt x="317451" y="661431"/>
                  </a:lnTo>
                  <a:lnTo>
                    <a:pt x="269654" y="652598"/>
                  </a:lnTo>
                  <a:lnTo>
                    <a:pt x="224331" y="638359"/>
                  </a:lnTo>
                  <a:lnTo>
                    <a:pt x="181920" y="619110"/>
                  </a:lnTo>
                  <a:lnTo>
                    <a:pt x="142858" y="595247"/>
                  </a:lnTo>
                  <a:lnTo>
                    <a:pt x="107584" y="567166"/>
                  </a:lnTo>
                  <a:lnTo>
                    <a:pt x="76536" y="535261"/>
                  </a:lnTo>
                  <a:lnTo>
                    <a:pt x="50150" y="499928"/>
                  </a:lnTo>
                  <a:lnTo>
                    <a:pt x="28866" y="461563"/>
                  </a:lnTo>
                  <a:lnTo>
                    <a:pt x="13121" y="420562"/>
                  </a:lnTo>
                  <a:lnTo>
                    <a:pt x="3353" y="377319"/>
                  </a:lnTo>
                  <a:lnTo>
                    <a:pt x="0" y="332231"/>
                  </a:lnTo>
                  <a:lnTo>
                    <a:pt x="3353" y="287144"/>
                  </a:lnTo>
                  <a:lnTo>
                    <a:pt x="13121" y="243901"/>
                  </a:lnTo>
                  <a:lnTo>
                    <a:pt x="28866" y="202900"/>
                  </a:lnTo>
                  <a:lnTo>
                    <a:pt x="50150" y="164535"/>
                  </a:lnTo>
                  <a:lnTo>
                    <a:pt x="76536" y="129202"/>
                  </a:lnTo>
                  <a:lnTo>
                    <a:pt x="107584" y="97297"/>
                  </a:lnTo>
                  <a:lnTo>
                    <a:pt x="142858" y="69216"/>
                  </a:lnTo>
                  <a:lnTo>
                    <a:pt x="181920" y="45353"/>
                  </a:lnTo>
                  <a:lnTo>
                    <a:pt x="224331" y="26104"/>
                  </a:lnTo>
                  <a:lnTo>
                    <a:pt x="269654" y="11865"/>
                  </a:lnTo>
                  <a:lnTo>
                    <a:pt x="317451" y="3032"/>
                  </a:lnTo>
                  <a:lnTo>
                    <a:pt x="367283" y="0"/>
                  </a:lnTo>
                  <a:lnTo>
                    <a:pt x="417116" y="3032"/>
                  </a:lnTo>
                  <a:lnTo>
                    <a:pt x="464913" y="11865"/>
                  </a:lnTo>
                  <a:lnTo>
                    <a:pt x="510236" y="26104"/>
                  </a:lnTo>
                  <a:lnTo>
                    <a:pt x="552647" y="45353"/>
                  </a:lnTo>
                  <a:lnTo>
                    <a:pt x="591709" y="69216"/>
                  </a:lnTo>
                  <a:lnTo>
                    <a:pt x="626983" y="97297"/>
                  </a:lnTo>
                  <a:lnTo>
                    <a:pt x="658031" y="129202"/>
                  </a:lnTo>
                  <a:lnTo>
                    <a:pt x="684417" y="164535"/>
                  </a:lnTo>
                  <a:lnTo>
                    <a:pt x="705701" y="202900"/>
                  </a:lnTo>
                  <a:lnTo>
                    <a:pt x="721446" y="243901"/>
                  </a:lnTo>
                  <a:lnTo>
                    <a:pt x="731214" y="287144"/>
                  </a:lnTo>
                  <a:lnTo>
                    <a:pt x="734568" y="332231"/>
                  </a:lnTo>
                  <a:close/>
                </a:path>
              </a:pathLst>
            </a:custGeom>
            <a:solidFill>
              <a:schemeClr val="dk2"/>
            </a:solidFill>
            <a:ln cap="flat" cmpd="sng" w="952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94" name="Google Shape;294;p27"/>
          <p:cNvSpPr txBox="1"/>
          <p:nvPr/>
        </p:nvSpPr>
        <p:spPr>
          <a:xfrm>
            <a:off x="2247645" y="3916121"/>
            <a:ext cx="20066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3</a:t>
            </a:r>
            <a:endParaRPr sz="2400">
              <a:solidFill>
                <a:schemeClr val="lt1"/>
              </a:solidFill>
              <a:latin typeface="Roboto"/>
              <a:ea typeface="Roboto"/>
              <a:cs typeface="Roboto"/>
              <a:sym typeface="Roboto"/>
            </a:endParaRPr>
          </a:p>
        </p:txBody>
      </p:sp>
      <p:grpSp>
        <p:nvGrpSpPr>
          <p:cNvPr id="295" name="Google Shape;295;p27"/>
          <p:cNvGrpSpPr/>
          <p:nvPr/>
        </p:nvGrpSpPr>
        <p:grpSpPr>
          <a:xfrm>
            <a:off x="2018983" y="4805362"/>
            <a:ext cx="719455" cy="641985"/>
            <a:chOff x="1981200" y="4917947"/>
            <a:chExt cx="719455" cy="641985"/>
          </a:xfrm>
        </p:grpSpPr>
        <p:sp>
          <p:nvSpPr>
            <p:cNvPr id="296" name="Google Shape;296;p27"/>
            <p:cNvSpPr/>
            <p:nvPr/>
          </p:nvSpPr>
          <p:spPr>
            <a:xfrm>
              <a:off x="1981200" y="4917947"/>
              <a:ext cx="719455" cy="641985"/>
            </a:xfrm>
            <a:custGeom>
              <a:rect b="b" l="l" r="r" t="t"/>
              <a:pathLst>
                <a:path extrusionOk="0" h="641985" w="719455">
                  <a:moveTo>
                    <a:pt x="359663" y="0"/>
                  </a:moveTo>
                  <a:lnTo>
                    <a:pt x="310861" y="2928"/>
                  </a:lnTo>
                  <a:lnTo>
                    <a:pt x="264054" y="11459"/>
                  </a:lnTo>
                  <a:lnTo>
                    <a:pt x="219670" y="25211"/>
                  </a:lnTo>
                  <a:lnTo>
                    <a:pt x="178138" y="43800"/>
                  </a:lnTo>
                  <a:lnTo>
                    <a:pt x="139887" y="66845"/>
                  </a:lnTo>
                  <a:lnTo>
                    <a:pt x="105346" y="93964"/>
                  </a:lnTo>
                  <a:lnTo>
                    <a:pt x="74943" y="124773"/>
                  </a:lnTo>
                  <a:lnTo>
                    <a:pt x="49106" y="158891"/>
                  </a:lnTo>
                  <a:lnTo>
                    <a:pt x="28265" y="195935"/>
                  </a:lnTo>
                  <a:lnTo>
                    <a:pt x="12848" y="235523"/>
                  </a:lnTo>
                  <a:lnTo>
                    <a:pt x="3283" y="277272"/>
                  </a:lnTo>
                  <a:lnTo>
                    <a:pt x="0" y="320801"/>
                  </a:lnTo>
                  <a:lnTo>
                    <a:pt x="3283" y="364331"/>
                  </a:lnTo>
                  <a:lnTo>
                    <a:pt x="12848" y="406080"/>
                  </a:lnTo>
                  <a:lnTo>
                    <a:pt x="28265" y="445668"/>
                  </a:lnTo>
                  <a:lnTo>
                    <a:pt x="49106" y="482712"/>
                  </a:lnTo>
                  <a:lnTo>
                    <a:pt x="74943" y="516830"/>
                  </a:lnTo>
                  <a:lnTo>
                    <a:pt x="105346" y="547639"/>
                  </a:lnTo>
                  <a:lnTo>
                    <a:pt x="139887" y="574758"/>
                  </a:lnTo>
                  <a:lnTo>
                    <a:pt x="178138" y="597803"/>
                  </a:lnTo>
                  <a:lnTo>
                    <a:pt x="219670" y="616392"/>
                  </a:lnTo>
                  <a:lnTo>
                    <a:pt x="264054" y="630144"/>
                  </a:lnTo>
                  <a:lnTo>
                    <a:pt x="310861" y="638675"/>
                  </a:lnTo>
                  <a:lnTo>
                    <a:pt x="359663" y="641604"/>
                  </a:lnTo>
                  <a:lnTo>
                    <a:pt x="408466" y="638675"/>
                  </a:lnTo>
                  <a:lnTo>
                    <a:pt x="455273" y="630144"/>
                  </a:lnTo>
                  <a:lnTo>
                    <a:pt x="499657" y="616392"/>
                  </a:lnTo>
                  <a:lnTo>
                    <a:pt x="541189" y="597803"/>
                  </a:lnTo>
                  <a:lnTo>
                    <a:pt x="579440" y="574758"/>
                  </a:lnTo>
                  <a:lnTo>
                    <a:pt x="613981" y="547639"/>
                  </a:lnTo>
                  <a:lnTo>
                    <a:pt x="644384" y="516830"/>
                  </a:lnTo>
                  <a:lnTo>
                    <a:pt x="670221" y="482712"/>
                  </a:lnTo>
                  <a:lnTo>
                    <a:pt x="691062" y="445668"/>
                  </a:lnTo>
                  <a:lnTo>
                    <a:pt x="706479" y="406080"/>
                  </a:lnTo>
                  <a:lnTo>
                    <a:pt x="716044" y="364331"/>
                  </a:lnTo>
                  <a:lnTo>
                    <a:pt x="719327" y="320801"/>
                  </a:lnTo>
                  <a:lnTo>
                    <a:pt x="716044" y="277272"/>
                  </a:lnTo>
                  <a:lnTo>
                    <a:pt x="706479" y="235523"/>
                  </a:lnTo>
                  <a:lnTo>
                    <a:pt x="691062" y="195935"/>
                  </a:lnTo>
                  <a:lnTo>
                    <a:pt x="670221" y="158891"/>
                  </a:lnTo>
                  <a:lnTo>
                    <a:pt x="644384" y="124773"/>
                  </a:lnTo>
                  <a:lnTo>
                    <a:pt x="613981" y="93964"/>
                  </a:lnTo>
                  <a:lnTo>
                    <a:pt x="579440" y="66845"/>
                  </a:lnTo>
                  <a:lnTo>
                    <a:pt x="541189" y="43800"/>
                  </a:lnTo>
                  <a:lnTo>
                    <a:pt x="499657" y="25211"/>
                  </a:lnTo>
                  <a:lnTo>
                    <a:pt x="455273" y="11459"/>
                  </a:lnTo>
                  <a:lnTo>
                    <a:pt x="408466" y="2928"/>
                  </a:lnTo>
                  <a:lnTo>
                    <a:pt x="359663" y="0"/>
                  </a:lnTo>
                  <a:close/>
                </a:path>
              </a:pathLst>
            </a:custGeom>
            <a:solidFill>
              <a:schemeClr val="dk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7" name="Google Shape;297;p27"/>
            <p:cNvSpPr/>
            <p:nvPr/>
          </p:nvSpPr>
          <p:spPr>
            <a:xfrm>
              <a:off x="1981200" y="4917947"/>
              <a:ext cx="719455" cy="641985"/>
            </a:xfrm>
            <a:custGeom>
              <a:rect b="b" l="l" r="r" t="t"/>
              <a:pathLst>
                <a:path extrusionOk="0" h="641985" w="719455">
                  <a:moveTo>
                    <a:pt x="719327" y="320801"/>
                  </a:moveTo>
                  <a:lnTo>
                    <a:pt x="716044" y="364331"/>
                  </a:lnTo>
                  <a:lnTo>
                    <a:pt x="706479" y="406080"/>
                  </a:lnTo>
                  <a:lnTo>
                    <a:pt x="691062" y="445668"/>
                  </a:lnTo>
                  <a:lnTo>
                    <a:pt x="670221" y="482712"/>
                  </a:lnTo>
                  <a:lnTo>
                    <a:pt x="644384" y="516830"/>
                  </a:lnTo>
                  <a:lnTo>
                    <a:pt x="613981" y="547639"/>
                  </a:lnTo>
                  <a:lnTo>
                    <a:pt x="579440" y="574758"/>
                  </a:lnTo>
                  <a:lnTo>
                    <a:pt x="541189" y="597803"/>
                  </a:lnTo>
                  <a:lnTo>
                    <a:pt x="499657" y="616392"/>
                  </a:lnTo>
                  <a:lnTo>
                    <a:pt x="455273" y="630144"/>
                  </a:lnTo>
                  <a:lnTo>
                    <a:pt x="408466" y="638675"/>
                  </a:lnTo>
                  <a:lnTo>
                    <a:pt x="359663" y="641604"/>
                  </a:lnTo>
                  <a:lnTo>
                    <a:pt x="310861" y="638675"/>
                  </a:lnTo>
                  <a:lnTo>
                    <a:pt x="264054" y="630144"/>
                  </a:lnTo>
                  <a:lnTo>
                    <a:pt x="219670" y="616392"/>
                  </a:lnTo>
                  <a:lnTo>
                    <a:pt x="178138" y="597803"/>
                  </a:lnTo>
                  <a:lnTo>
                    <a:pt x="139887" y="574758"/>
                  </a:lnTo>
                  <a:lnTo>
                    <a:pt x="105346" y="547639"/>
                  </a:lnTo>
                  <a:lnTo>
                    <a:pt x="74943" y="516830"/>
                  </a:lnTo>
                  <a:lnTo>
                    <a:pt x="49106" y="482712"/>
                  </a:lnTo>
                  <a:lnTo>
                    <a:pt x="28265" y="445668"/>
                  </a:lnTo>
                  <a:lnTo>
                    <a:pt x="12848" y="406080"/>
                  </a:lnTo>
                  <a:lnTo>
                    <a:pt x="3283" y="364331"/>
                  </a:lnTo>
                  <a:lnTo>
                    <a:pt x="0" y="320801"/>
                  </a:lnTo>
                  <a:lnTo>
                    <a:pt x="3283" y="277272"/>
                  </a:lnTo>
                  <a:lnTo>
                    <a:pt x="12848" y="235523"/>
                  </a:lnTo>
                  <a:lnTo>
                    <a:pt x="28265" y="195935"/>
                  </a:lnTo>
                  <a:lnTo>
                    <a:pt x="49106" y="158891"/>
                  </a:lnTo>
                  <a:lnTo>
                    <a:pt x="74943" y="124773"/>
                  </a:lnTo>
                  <a:lnTo>
                    <a:pt x="105346" y="93964"/>
                  </a:lnTo>
                  <a:lnTo>
                    <a:pt x="139887" y="66845"/>
                  </a:lnTo>
                  <a:lnTo>
                    <a:pt x="178138" y="43800"/>
                  </a:lnTo>
                  <a:lnTo>
                    <a:pt x="219670" y="25211"/>
                  </a:lnTo>
                  <a:lnTo>
                    <a:pt x="264054" y="11459"/>
                  </a:lnTo>
                  <a:lnTo>
                    <a:pt x="310861" y="2928"/>
                  </a:lnTo>
                  <a:lnTo>
                    <a:pt x="359663" y="0"/>
                  </a:lnTo>
                  <a:lnTo>
                    <a:pt x="408466" y="2928"/>
                  </a:lnTo>
                  <a:lnTo>
                    <a:pt x="455273" y="11459"/>
                  </a:lnTo>
                  <a:lnTo>
                    <a:pt x="499657" y="25211"/>
                  </a:lnTo>
                  <a:lnTo>
                    <a:pt x="541189" y="43800"/>
                  </a:lnTo>
                  <a:lnTo>
                    <a:pt x="579440" y="66845"/>
                  </a:lnTo>
                  <a:lnTo>
                    <a:pt x="613981" y="93964"/>
                  </a:lnTo>
                  <a:lnTo>
                    <a:pt x="644384" y="124773"/>
                  </a:lnTo>
                  <a:lnTo>
                    <a:pt x="670221" y="158891"/>
                  </a:lnTo>
                  <a:lnTo>
                    <a:pt x="691062" y="195935"/>
                  </a:lnTo>
                  <a:lnTo>
                    <a:pt x="706479" y="235523"/>
                  </a:lnTo>
                  <a:lnTo>
                    <a:pt x="716044" y="277272"/>
                  </a:lnTo>
                  <a:lnTo>
                    <a:pt x="719327" y="320801"/>
                  </a:lnTo>
                  <a:close/>
                </a:path>
              </a:pathLst>
            </a:custGeom>
            <a:solidFill>
              <a:schemeClr val="dk2"/>
            </a:solidFill>
            <a:ln cap="flat" cmpd="sng" w="9525">
              <a:solidFill>
                <a:srgbClr val="EFA12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98" name="Google Shape;298;p27"/>
          <p:cNvSpPr txBox="1"/>
          <p:nvPr/>
        </p:nvSpPr>
        <p:spPr>
          <a:xfrm>
            <a:off x="2278443" y="4916361"/>
            <a:ext cx="2006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lt1"/>
                </a:solidFill>
                <a:latin typeface="Roboto"/>
                <a:ea typeface="Roboto"/>
                <a:cs typeface="Roboto"/>
                <a:sym typeface="Roboto"/>
              </a:rPr>
              <a:t>4</a:t>
            </a:r>
            <a:endParaRPr sz="2400">
              <a:solidFill>
                <a:schemeClr val="lt1"/>
              </a:solidFill>
              <a:latin typeface="Roboto"/>
              <a:ea typeface="Roboto"/>
              <a:cs typeface="Roboto"/>
              <a:sym typeface="Roboto"/>
            </a:endParaRPr>
          </a:p>
        </p:txBody>
      </p:sp>
      <p:sp>
        <p:nvSpPr>
          <p:cNvPr id="299" name="Google Shape;299;p27"/>
          <p:cNvSpPr/>
          <p:nvPr/>
        </p:nvSpPr>
        <p:spPr>
          <a:xfrm>
            <a:off x="3374135" y="251459"/>
            <a:ext cx="4346575" cy="1013460"/>
          </a:xfrm>
          <a:custGeom>
            <a:rect b="b" l="l" r="r" t="t"/>
            <a:pathLst>
              <a:path extrusionOk="0" h="1013460" w="4346575">
                <a:moveTo>
                  <a:pt x="0" y="1013459"/>
                </a:moveTo>
                <a:lnTo>
                  <a:pt x="4346448" y="1013459"/>
                </a:lnTo>
                <a:lnTo>
                  <a:pt x="4346448" y="0"/>
                </a:lnTo>
                <a:lnTo>
                  <a:pt x="0" y="0"/>
                </a:lnTo>
                <a:lnTo>
                  <a:pt x="0" y="1013459"/>
                </a:lnTo>
                <a:close/>
              </a:path>
            </a:pathLst>
          </a:custGeom>
          <a:noFill/>
          <a:ln cap="flat" cmpd="sng" w="79375">
            <a:solidFill>
              <a:srgbClr val="001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0" name="Google Shape;300;p27"/>
          <p:cNvSpPr txBox="1"/>
          <p:nvPr>
            <p:ph type="title"/>
          </p:nvPr>
        </p:nvSpPr>
        <p:spPr>
          <a:xfrm>
            <a:off x="2009025" y="-96318"/>
            <a:ext cx="8534400" cy="1507067"/>
          </a:xfrm>
          <a:prstGeom prst="rect">
            <a:avLst/>
          </a:prstGeom>
          <a:noFill/>
          <a:ln>
            <a:noFill/>
          </a:ln>
        </p:spPr>
        <p:txBody>
          <a:bodyPr anchorCtr="0" anchor="ctr" bIns="0" lIns="0" spcFirstLastPara="1" rIns="0" wrap="square" tIns="187950">
            <a:spAutoFit/>
          </a:bodyPr>
          <a:lstStyle/>
          <a:p>
            <a:pPr indent="0" lvl="0" marL="2760345" rtl="0" algn="l">
              <a:lnSpc>
                <a:spcPct val="100000"/>
              </a:lnSpc>
              <a:spcBef>
                <a:spcPts val="0"/>
              </a:spcBef>
              <a:spcAft>
                <a:spcPts val="0"/>
              </a:spcAft>
              <a:buClr>
                <a:schemeClr val="lt1"/>
              </a:buClr>
              <a:buSzPts val="3600"/>
              <a:buFont typeface="Century Gothic"/>
              <a:buNone/>
            </a:pPr>
            <a:r>
              <a:rPr lang="en-US"/>
              <a:t>INSIGHTS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