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3"/>
    <p:sldMasterId id="214748367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embeddedFontLst>
    <p:embeddedFont>
      <p:font typeface="Quattrocento Sans"/>
      <p:regular r:id="rId22"/>
      <p:bold r:id="rId23"/>
      <p:italic r:id="rId24"/>
      <p:boldItalic r:id="rId25"/>
    </p:embeddedFont>
    <p:embeddedFont>
      <p:font typeface="Century Gothic"/>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QuattrocentoSans-regular.fntdata"/><Relationship Id="rId21" Type="http://schemas.openxmlformats.org/officeDocument/2006/relationships/slide" Target="slides/slide16.xml"/><Relationship Id="rId24" Type="http://schemas.openxmlformats.org/officeDocument/2006/relationships/font" Target="fonts/QuattrocentoSans-italic.fntdata"/><Relationship Id="rId23" Type="http://schemas.openxmlformats.org/officeDocument/2006/relationships/font" Target="fonts/QuattrocentoSans-bold.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CenturyGothic-regular.fntdata"/><Relationship Id="rId25" Type="http://schemas.openxmlformats.org/officeDocument/2006/relationships/font" Target="fonts/QuattrocentoSans-boldItalic.fntdata"/><Relationship Id="rId28" Type="http://schemas.openxmlformats.org/officeDocument/2006/relationships/font" Target="fonts/CenturyGothic-italic.fntdata"/><Relationship Id="rId27" Type="http://schemas.openxmlformats.org/officeDocument/2006/relationships/font" Target="fonts/CenturyGothic-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enturyGothic-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0" name="Google Shape;40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8" name="Google Shape;40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4" name="Google Shape;42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2" name="Google Shape;43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0" name="Google Shape;44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8" name="Google Shape;448;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9" name="Google Shape;449;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3" name="Google Shape;33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1" name="Google Shape;34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0" name="Google Shape;35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7" name="Google Shape;367;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26" name="Shape 26"/>
        <p:cNvGrpSpPr/>
        <p:nvPr/>
      </p:nvGrpSpPr>
      <p:grpSpPr>
        <a:xfrm>
          <a:off x="0" y="0"/>
          <a:ext cx="0" cy="0"/>
          <a:chOff x="0" y="0"/>
          <a:chExt cx="0" cy="0"/>
        </a:xfrm>
      </p:grpSpPr>
      <p:sp>
        <p:nvSpPr>
          <p:cNvPr id="27" name="Google Shape;27;p2"/>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24" name="Shape 124"/>
        <p:cNvGrpSpPr/>
        <p:nvPr/>
      </p:nvGrpSpPr>
      <p:grpSpPr>
        <a:xfrm>
          <a:off x="0" y="0"/>
          <a:ext cx="0" cy="0"/>
          <a:chOff x="0" y="0"/>
          <a:chExt cx="0" cy="0"/>
        </a:xfrm>
      </p:grpSpPr>
      <p:grpSp>
        <p:nvGrpSpPr>
          <p:cNvPr id="125" name="Google Shape;125;p11"/>
          <p:cNvGrpSpPr/>
          <p:nvPr/>
        </p:nvGrpSpPr>
        <p:grpSpPr>
          <a:xfrm>
            <a:off x="0" y="0"/>
            <a:ext cx="12192000" cy="6858000"/>
            <a:chOff x="0" y="0"/>
            <a:chExt cx="12192000" cy="6858000"/>
          </a:xfrm>
        </p:grpSpPr>
        <p:sp>
          <p:nvSpPr>
            <p:cNvPr id="126" name="Google Shape;126;p11"/>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1"/>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1"/>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1"/>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1"/>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1"/>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1"/>
            <p:cNvSpPr/>
            <p:nvPr/>
          </p:nvSpPr>
          <p:spPr>
            <a:xfrm rot="10371525">
              <a:off x="263767" y="4438254"/>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1"/>
            <p:cNvSpPr/>
            <p:nvPr/>
          </p:nvSpPr>
          <p:spPr>
            <a:xfrm rot="10800000">
              <a:off x="459506" y="321130"/>
              <a:ext cx="11277600" cy="4533900"/>
            </a:xfrm>
            <a:custGeom>
              <a:rect b="b" l="l" r="r" t="t"/>
              <a:pathLst>
                <a:path extrusionOk="0" h="2856" w="7104">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34" name="Google Shape;134;p11"/>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35" name="Google Shape;135;p11"/>
          <p:cNvSpPr txBox="1"/>
          <p:nvPr>
            <p:ph type="title"/>
          </p:nvPr>
        </p:nvSpPr>
        <p:spPr>
          <a:xfrm>
            <a:off x="1154954" y="4969927"/>
            <a:ext cx="8825659"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1"/>
          <p:cNvSpPr/>
          <p:nvPr>
            <p:ph idx="2" type="pic"/>
          </p:nvPr>
        </p:nvSpPr>
        <p:spPr>
          <a:xfrm>
            <a:off x="1154954" y="685800"/>
            <a:ext cx="8825659" cy="3429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37" name="Google Shape;137;p11"/>
          <p:cNvSpPr txBox="1"/>
          <p:nvPr>
            <p:ph idx="1" type="body"/>
          </p:nvPr>
        </p:nvSpPr>
        <p:spPr>
          <a:xfrm>
            <a:off x="1154954" y="5536665"/>
            <a:ext cx="8825658"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solidFill>
                  <a:srgbClr val="EE52A4"/>
                </a:solidFill>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38" name="Google Shape;138;p11"/>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1"/>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11"/>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showMasterSp="0">
  <p:cSld name="Title and Caption">
    <p:spTree>
      <p:nvGrpSpPr>
        <p:cNvPr id="142" name="Shape 142"/>
        <p:cNvGrpSpPr/>
        <p:nvPr/>
      </p:nvGrpSpPr>
      <p:grpSpPr>
        <a:xfrm>
          <a:off x="0" y="0"/>
          <a:ext cx="0" cy="0"/>
          <a:chOff x="0" y="0"/>
          <a:chExt cx="0" cy="0"/>
        </a:xfrm>
      </p:grpSpPr>
      <p:grpSp>
        <p:nvGrpSpPr>
          <p:cNvPr id="143" name="Google Shape;143;p12"/>
          <p:cNvGrpSpPr/>
          <p:nvPr/>
        </p:nvGrpSpPr>
        <p:grpSpPr>
          <a:xfrm>
            <a:off x="0" y="0"/>
            <a:ext cx="12192000" cy="6858000"/>
            <a:chOff x="0" y="0"/>
            <a:chExt cx="12192000" cy="6858000"/>
          </a:xfrm>
        </p:grpSpPr>
        <p:sp>
          <p:nvSpPr>
            <p:cNvPr id="144" name="Google Shape;144;p12"/>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2"/>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2"/>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2"/>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2"/>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2"/>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2"/>
            <p:cNvSpPr/>
            <p:nvPr/>
          </p:nvSpPr>
          <p:spPr>
            <a:xfrm rot="-589932">
              <a:off x="8490951" y="2714874"/>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2"/>
            <p:cNvSpPr/>
            <p:nvPr/>
          </p:nvSpPr>
          <p:spPr>
            <a:xfrm>
              <a:off x="455612" y="2801319"/>
              <a:ext cx="11277600" cy="3602637"/>
            </a:xfrm>
            <a:custGeom>
              <a:rect b="b" l="l" r="r" t="t"/>
              <a:pathLst>
                <a:path extrusionOk="0" h="7946" w="10000">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lt1"/>
            </a:solidFill>
            <a:ln>
              <a:noFill/>
            </a:ln>
          </p:spPr>
        </p:sp>
        <p:sp>
          <p:nvSpPr>
            <p:cNvPr id="152" name="Google Shape;152;p12"/>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53" name="Google Shape;153;p12"/>
          <p:cNvSpPr txBox="1"/>
          <p:nvPr>
            <p:ph type="title"/>
          </p:nvPr>
        </p:nvSpPr>
        <p:spPr>
          <a:xfrm>
            <a:off x="1148798" y="1063417"/>
            <a:ext cx="8831816" cy="137298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4000"/>
              <a:buFont typeface="Century Gothic"/>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12"/>
          <p:cNvSpPr txBox="1"/>
          <p:nvPr>
            <p:ph idx="1" type="body"/>
          </p:nvPr>
        </p:nvSpPr>
        <p:spPr>
          <a:xfrm>
            <a:off x="1154954" y="3543300"/>
            <a:ext cx="8825659" cy="24765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55" name="Google Shape;155;p12"/>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12"/>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12"/>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showMasterSp="0">
  <p:cSld name="Quote with Caption">
    <p:spTree>
      <p:nvGrpSpPr>
        <p:cNvPr id="159" name="Shape 159"/>
        <p:cNvGrpSpPr/>
        <p:nvPr/>
      </p:nvGrpSpPr>
      <p:grpSpPr>
        <a:xfrm>
          <a:off x="0" y="0"/>
          <a:ext cx="0" cy="0"/>
          <a:chOff x="0" y="0"/>
          <a:chExt cx="0" cy="0"/>
        </a:xfrm>
      </p:grpSpPr>
      <p:grpSp>
        <p:nvGrpSpPr>
          <p:cNvPr id="160" name="Google Shape;160;p13"/>
          <p:cNvGrpSpPr/>
          <p:nvPr/>
        </p:nvGrpSpPr>
        <p:grpSpPr>
          <a:xfrm>
            <a:off x="0" y="0"/>
            <a:ext cx="12192000" cy="6858000"/>
            <a:chOff x="0" y="0"/>
            <a:chExt cx="12192000" cy="6858000"/>
          </a:xfrm>
        </p:grpSpPr>
        <p:sp>
          <p:nvSpPr>
            <p:cNvPr id="161" name="Google Shape;161;p13"/>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3"/>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3"/>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3"/>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3"/>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3"/>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3"/>
            <p:cNvSpPr/>
            <p:nvPr/>
          </p:nvSpPr>
          <p:spPr>
            <a:xfrm rot="-589932">
              <a:off x="8490951" y="418511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3"/>
            <p:cNvSpPr/>
            <p:nvPr/>
          </p:nvSpPr>
          <p:spPr>
            <a:xfrm>
              <a:off x="455612" y="4241801"/>
              <a:ext cx="11277600" cy="2337161"/>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69" name="Google Shape;169;p13"/>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70" name="Google Shape;170;p13"/>
          <p:cNvSpPr txBox="1"/>
          <p:nvPr/>
        </p:nvSpPr>
        <p:spPr>
          <a:xfrm>
            <a:off x="881566" y="607336"/>
            <a:ext cx="801912" cy="156966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9600">
                <a:solidFill>
                  <a:srgbClr val="EE52A4"/>
                </a:solidFill>
                <a:latin typeface="Arial"/>
                <a:ea typeface="Arial"/>
                <a:cs typeface="Arial"/>
                <a:sym typeface="Arial"/>
              </a:rPr>
              <a:t>“</a:t>
            </a:r>
            <a:endParaRPr/>
          </a:p>
        </p:txBody>
      </p:sp>
      <p:sp>
        <p:nvSpPr>
          <p:cNvPr id="171" name="Google Shape;171;p13"/>
          <p:cNvSpPr txBox="1"/>
          <p:nvPr/>
        </p:nvSpPr>
        <p:spPr>
          <a:xfrm>
            <a:off x="9884458" y="2613787"/>
            <a:ext cx="652763" cy="156966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9600">
                <a:solidFill>
                  <a:srgbClr val="EE52A4"/>
                </a:solidFill>
                <a:latin typeface="Arial"/>
                <a:ea typeface="Arial"/>
                <a:cs typeface="Arial"/>
                <a:sym typeface="Arial"/>
              </a:rPr>
              <a:t>”</a:t>
            </a:r>
            <a:endParaRPr/>
          </a:p>
        </p:txBody>
      </p:sp>
      <p:sp>
        <p:nvSpPr>
          <p:cNvPr id="172" name="Google Shape;172;p13"/>
          <p:cNvSpPr txBox="1"/>
          <p:nvPr>
            <p:ph type="title"/>
          </p:nvPr>
        </p:nvSpPr>
        <p:spPr>
          <a:xfrm>
            <a:off x="1581878" y="982134"/>
            <a:ext cx="8453906" cy="269663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4000"/>
              <a:buFont typeface="Century Gothic"/>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3" name="Google Shape;173;p13"/>
          <p:cNvSpPr txBox="1"/>
          <p:nvPr>
            <p:ph idx="1" type="body"/>
          </p:nvPr>
        </p:nvSpPr>
        <p:spPr>
          <a:xfrm>
            <a:off x="1945945" y="3678766"/>
            <a:ext cx="7731219" cy="34217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b="0" i="0" sz="1400" cap="small">
                <a:solidFill>
                  <a:srgbClr val="EE52A4"/>
                </a:solidFill>
                <a:latin typeface="Century Gothic"/>
                <a:ea typeface="Century Gothic"/>
                <a:cs typeface="Century Gothic"/>
                <a:sym typeface="Century Gothic"/>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74" name="Google Shape;174;p13"/>
          <p:cNvSpPr txBox="1"/>
          <p:nvPr>
            <p:ph idx="2" type="body"/>
          </p:nvPr>
        </p:nvSpPr>
        <p:spPr>
          <a:xfrm>
            <a:off x="1154954" y="5029199"/>
            <a:ext cx="9244897" cy="997857"/>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75" name="Google Shape;175;p13"/>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13"/>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13"/>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showMasterSp="0">
  <p:cSld name="Name Card">
    <p:spTree>
      <p:nvGrpSpPr>
        <p:cNvPr id="179" name="Shape 179"/>
        <p:cNvGrpSpPr/>
        <p:nvPr/>
      </p:nvGrpSpPr>
      <p:grpSpPr>
        <a:xfrm>
          <a:off x="0" y="0"/>
          <a:ext cx="0" cy="0"/>
          <a:chOff x="0" y="0"/>
          <a:chExt cx="0" cy="0"/>
        </a:xfrm>
      </p:grpSpPr>
      <p:grpSp>
        <p:nvGrpSpPr>
          <p:cNvPr id="180" name="Google Shape;180;p14"/>
          <p:cNvGrpSpPr/>
          <p:nvPr/>
        </p:nvGrpSpPr>
        <p:grpSpPr>
          <a:xfrm>
            <a:off x="0" y="0"/>
            <a:ext cx="12192000" cy="6858000"/>
            <a:chOff x="0" y="0"/>
            <a:chExt cx="12192000" cy="6858000"/>
          </a:xfrm>
        </p:grpSpPr>
        <p:sp>
          <p:nvSpPr>
            <p:cNvPr id="181" name="Google Shape;181;p14"/>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4"/>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4"/>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4"/>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4"/>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4"/>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4"/>
            <p:cNvSpPr/>
            <p:nvPr/>
          </p:nvSpPr>
          <p:spPr>
            <a:xfrm rot="-589932">
              <a:off x="8490951" y="4193583"/>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4"/>
            <p:cNvSpPr/>
            <p:nvPr/>
          </p:nvSpPr>
          <p:spPr>
            <a:xfrm>
              <a:off x="455612" y="4241801"/>
              <a:ext cx="11277600" cy="2337161"/>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89" name="Google Shape;189;p14"/>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90" name="Google Shape;190;p14"/>
          <p:cNvSpPr txBox="1"/>
          <p:nvPr>
            <p:ph type="title"/>
          </p:nvPr>
        </p:nvSpPr>
        <p:spPr>
          <a:xfrm>
            <a:off x="1154954" y="2370667"/>
            <a:ext cx="8825660" cy="1822514"/>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1" name="Google Shape;191;p14"/>
          <p:cNvSpPr txBox="1"/>
          <p:nvPr>
            <p:ph idx="1" type="body"/>
          </p:nvPr>
        </p:nvSpPr>
        <p:spPr>
          <a:xfrm>
            <a:off x="1154954" y="5024967"/>
            <a:ext cx="882565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rgbClr val="EE52A4"/>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92" name="Google Shape;192;p14"/>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3" name="Google Shape;193;p14"/>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4" name="Google Shape;194;p14"/>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96" name="Shape 196"/>
        <p:cNvGrpSpPr/>
        <p:nvPr/>
      </p:nvGrpSpPr>
      <p:grpSpPr>
        <a:xfrm>
          <a:off x="0" y="0"/>
          <a:ext cx="0" cy="0"/>
          <a:chOff x="0" y="0"/>
          <a:chExt cx="0" cy="0"/>
        </a:xfrm>
      </p:grpSpPr>
      <p:sp>
        <p:nvSpPr>
          <p:cNvPr id="197" name="Google Shape;197;p15"/>
          <p:cNvSpPr txBox="1"/>
          <p:nvPr>
            <p:ph type="title"/>
          </p:nvPr>
        </p:nvSpPr>
        <p:spPr>
          <a:xfrm>
            <a:off x="1154954" y="973668"/>
            <a:ext cx="8825659"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8" name="Google Shape;198;p15"/>
          <p:cNvSpPr txBox="1"/>
          <p:nvPr>
            <p:ph idx="1" type="body"/>
          </p:nvPr>
        </p:nvSpPr>
        <p:spPr>
          <a:xfrm>
            <a:off x="1154954" y="2603502"/>
            <a:ext cx="314187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99" name="Google Shape;199;p15"/>
          <p:cNvSpPr txBox="1"/>
          <p:nvPr>
            <p:ph idx="2" type="body"/>
          </p:nvPr>
        </p:nvSpPr>
        <p:spPr>
          <a:xfrm>
            <a:off x="1154953" y="3179764"/>
            <a:ext cx="3141879" cy="2847293"/>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200" name="Google Shape;200;p15"/>
          <p:cNvSpPr txBox="1"/>
          <p:nvPr>
            <p:ph idx="3" type="body"/>
          </p:nvPr>
        </p:nvSpPr>
        <p:spPr>
          <a:xfrm>
            <a:off x="4512721" y="2603500"/>
            <a:ext cx="3147009"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01" name="Google Shape;201;p15"/>
          <p:cNvSpPr txBox="1"/>
          <p:nvPr>
            <p:ph idx="4" type="body"/>
          </p:nvPr>
        </p:nvSpPr>
        <p:spPr>
          <a:xfrm>
            <a:off x="4512721" y="3179763"/>
            <a:ext cx="3147009" cy="2847293"/>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202" name="Google Shape;202;p15"/>
          <p:cNvSpPr txBox="1"/>
          <p:nvPr>
            <p:ph idx="5" type="body"/>
          </p:nvPr>
        </p:nvSpPr>
        <p:spPr>
          <a:xfrm>
            <a:off x="7888135" y="2603501"/>
            <a:ext cx="3145730"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03" name="Google Shape;203;p15"/>
          <p:cNvSpPr txBox="1"/>
          <p:nvPr>
            <p:ph idx="6" type="body"/>
          </p:nvPr>
        </p:nvSpPr>
        <p:spPr>
          <a:xfrm>
            <a:off x="7888329" y="3179762"/>
            <a:ext cx="3145536" cy="2847293"/>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204" name="Google Shape;204;p15"/>
          <p:cNvCxnSpPr/>
          <p:nvPr/>
        </p:nvCxnSpPr>
        <p:spPr>
          <a:xfrm>
            <a:off x="440397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205" name="Google Shape;205;p15"/>
          <p:cNvCxnSpPr/>
          <p:nvPr/>
        </p:nvCxnSpPr>
        <p:spPr>
          <a:xfrm>
            <a:off x="777240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206" name="Google Shape;206;p15"/>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7" name="Google Shape;207;p15"/>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8" name="Google Shape;208;p1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209" name="Shape 209"/>
        <p:cNvGrpSpPr/>
        <p:nvPr/>
      </p:nvGrpSpPr>
      <p:grpSpPr>
        <a:xfrm>
          <a:off x="0" y="0"/>
          <a:ext cx="0" cy="0"/>
          <a:chOff x="0" y="0"/>
          <a:chExt cx="0" cy="0"/>
        </a:xfrm>
      </p:grpSpPr>
      <p:sp>
        <p:nvSpPr>
          <p:cNvPr id="210" name="Google Shape;210;p16"/>
          <p:cNvSpPr txBox="1"/>
          <p:nvPr>
            <p:ph type="title"/>
          </p:nvPr>
        </p:nvSpPr>
        <p:spPr>
          <a:xfrm>
            <a:off x="1154954" y="973668"/>
            <a:ext cx="8825659"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1" name="Google Shape;211;p16"/>
          <p:cNvSpPr txBox="1"/>
          <p:nvPr>
            <p:ph idx="1" type="body"/>
          </p:nvPr>
        </p:nvSpPr>
        <p:spPr>
          <a:xfrm>
            <a:off x="1154954" y="4532844"/>
            <a:ext cx="305043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12" name="Google Shape;212;p16"/>
          <p:cNvSpPr/>
          <p:nvPr>
            <p:ph idx="2" type="pic"/>
          </p:nvPr>
        </p:nvSpPr>
        <p:spPr>
          <a:xfrm>
            <a:off x="1334553" y="2603500"/>
            <a:ext cx="2691242" cy="1591510"/>
          </a:xfrm>
          <a:prstGeom prst="roundRect">
            <a:avLst>
              <a:gd fmla="val 1858" name="adj"/>
            </a:avLst>
          </a:prstGeom>
          <a:noFill/>
          <a:ln>
            <a:noFill/>
          </a:ln>
          <a:effectLst>
            <a:outerShdw blurRad="50800" rotWithShape="0" algn="tl" dir="5400000" dist="50800">
              <a:srgbClr val="000000">
                <a:alpha val="42745"/>
              </a:srgbClr>
            </a:outerShdw>
          </a:effectLst>
        </p:spPr>
      </p:sp>
      <p:sp>
        <p:nvSpPr>
          <p:cNvPr id="213" name="Google Shape;213;p16"/>
          <p:cNvSpPr txBox="1"/>
          <p:nvPr>
            <p:ph idx="3" type="body"/>
          </p:nvPr>
        </p:nvSpPr>
        <p:spPr>
          <a:xfrm>
            <a:off x="1154954" y="5109106"/>
            <a:ext cx="3050438" cy="91795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214" name="Google Shape;214;p16"/>
          <p:cNvSpPr txBox="1"/>
          <p:nvPr>
            <p:ph idx="4" type="body"/>
          </p:nvPr>
        </p:nvSpPr>
        <p:spPr>
          <a:xfrm>
            <a:off x="4568865" y="4532844"/>
            <a:ext cx="3050438" cy="576263"/>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15" name="Google Shape;215;p16"/>
          <p:cNvSpPr/>
          <p:nvPr>
            <p:ph idx="5" type="pic"/>
          </p:nvPr>
        </p:nvSpPr>
        <p:spPr>
          <a:xfrm>
            <a:off x="4748462" y="2603500"/>
            <a:ext cx="2691243" cy="1591510"/>
          </a:xfrm>
          <a:prstGeom prst="roundRect">
            <a:avLst>
              <a:gd fmla="val 1858" name="adj"/>
            </a:avLst>
          </a:prstGeom>
          <a:noFill/>
          <a:ln>
            <a:noFill/>
          </a:ln>
          <a:effectLst>
            <a:outerShdw blurRad="50800" rotWithShape="0" algn="tl" dir="5400000" dist="50800">
              <a:srgbClr val="000000">
                <a:alpha val="42745"/>
              </a:srgbClr>
            </a:outerShdw>
          </a:effectLst>
        </p:spPr>
      </p:sp>
      <p:sp>
        <p:nvSpPr>
          <p:cNvPr id="216" name="Google Shape;216;p16"/>
          <p:cNvSpPr txBox="1"/>
          <p:nvPr>
            <p:ph idx="6" type="body"/>
          </p:nvPr>
        </p:nvSpPr>
        <p:spPr>
          <a:xfrm>
            <a:off x="4570172" y="5109105"/>
            <a:ext cx="3050438" cy="91795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217" name="Google Shape;217;p16"/>
          <p:cNvSpPr txBox="1"/>
          <p:nvPr>
            <p:ph idx="7" type="body"/>
          </p:nvPr>
        </p:nvSpPr>
        <p:spPr>
          <a:xfrm>
            <a:off x="7982775" y="4532845"/>
            <a:ext cx="3051095"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18" name="Google Shape;218;p16"/>
          <p:cNvSpPr/>
          <p:nvPr>
            <p:ph idx="8" type="pic"/>
          </p:nvPr>
        </p:nvSpPr>
        <p:spPr>
          <a:xfrm>
            <a:off x="8163031" y="2603500"/>
            <a:ext cx="2691242" cy="1591510"/>
          </a:xfrm>
          <a:prstGeom prst="roundRect">
            <a:avLst>
              <a:gd fmla="val 1858" name="adj"/>
            </a:avLst>
          </a:prstGeom>
          <a:noFill/>
          <a:ln>
            <a:noFill/>
          </a:ln>
          <a:effectLst>
            <a:outerShdw blurRad="50800" rotWithShape="0" algn="tl" dir="5400000" dist="50800">
              <a:srgbClr val="000000">
                <a:alpha val="42745"/>
              </a:srgbClr>
            </a:outerShdw>
          </a:effectLst>
        </p:spPr>
      </p:sp>
      <p:sp>
        <p:nvSpPr>
          <p:cNvPr id="219" name="Google Shape;219;p16"/>
          <p:cNvSpPr txBox="1"/>
          <p:nvPr>
            <p:ph idx="9" type="body"/>
          </p:nvPr>
        </p:nvSpPr>
        <p:spPr>
          <a:xfrm>
            <a:off x="7982775" y="5109104"/>
            <a:ext cx="3051096" cy="91795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220" name="Google Shape;220;p16"/>
          <p:cNvCxnSpPr/>
          <p:nvPr/>
        </p:nvCxnSpPr>
        <p:spPr>
          <a:xfrm>
            <a:off x="440583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221" name="Google Shape;221;p16"/>
          <p:cNvCxnSpPr/>
          <p:nvPr/>
        </p:nvCxnSpPr>
        <p:spPr>
          <a:xfrm>
            <a:off x="7797802"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222" name="Google Shape;222;p16"/>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3" name="Google Shape;223;p16"/>
          <p:cNvSpPr txBox="1"/>
          <p:nvPr>
            <p:ph idx="11" type="ftr"/>
          </p:nvPr>
        </p:nvSpPr>
        <p:spPr>
          <a:xfrm>
            <a:off x="561111" y="6391838"/>
            <a:ext cx="3644282"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4" name="Google Shape;224;p1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25" name="Shape 225"/>
        <p:cNvGrpSpPr/>
        <p:nvPr/>
      </p:nvGrpSpPr>
      <p:grpSpPr>
        <a:xfrm>
          <a:off x="0" y="0"/>
          <a:ext cx="0" cy="0"/>
          <a:chOff x="0" y="0"/>
          <a:chExt cx="0" cy="0"/>
        </a:xfrm>
      </p:grpSpPr>
      <p:sp>
        <p:nvSpPr>
          <p:cNvPr id="226" name="Google Shape;226;p17"/>
          <p:cNvSpPr txBox="1"/>
          <p:nvPr>
            <p:ph type="title"/>
          </p:nvPr>
        </p:nvSpPr>
        <p:spPr>
          <a:xfrm>
            <a:off x="1154954" y="973668"/>
            <a:ext cx="8825659"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7" name="Google Shape;227;p17"/>
          <p:cNvSpPr txBox="1"/>
          <p:nvPr>
            <p:ph idx="1" type="body"/>
          </p:nvPr>
        </p:nvSpPr>
        <p:spPr>
          <a:xfrm rot="5400000">
            <a:off x="3859634" y="-101179"/>
            <a:ext cx="3416300" cy="882565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28" name="Google Shape;228;p17"/>
          <p:cNvSpPr txBox="1"/>
          <p:nvPr>
            <p:ph idx="10" type="dt"/>
          </p:nvPr>
        </p:nvSpPr>
        <p:spPr>
          <a:xfrm>
            <a:off x="10695439"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9" name="Google Shape;229;p17"/>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0" name="Google Shape;230;p1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231" name="Shape 231"/>
        <p:cNvGrpSpPr/>
        <p:nvPr/>
      </p:nvGrpSpPr>
      <p:grpSpPr>
        <a:xfrm>
          <a:off x="0" y="0"/>
          <a:ext cx="0" cy="0"/>
          <a:chOff x="0" y="0"/>
          <a:chExt cx="0" cy="0"/>
        </a:xfrm>
      </p:grpSpPr>
      <p:grpSp>
        <p:nvGrpSpPr>
          <p:cNvPr id="232" name="Google Shape;232;p18"/>
          <p:cNvGrpSpPr/>
          <p:nvPr/>
        </p:nvGrpSpPr>
        <p:grpSpPr>
          <a:xfrm>
            <a:off x="0" y="0"/>
            <a:ext cx="12192000" cy="6858000"/>
            <a:chOff x="0" y="0"/>
            <a:chExt cx="12192000" cy="6858000"/>
          </a:xfrm>
        </p:grpSpPr>
        <p:sp>
          <p:nvSpPr>
            <p:cNvPr id="233" name="Google Shape;233;p18"/>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8"/>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8"/>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8"/>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8"/>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8"/>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8"/>
            <p:cNvSpPr/>
            <p:nvPr/>
          </p:nvSpPr>
          <p:spPr>
            <a:xfrm>
              <a:off x="414867" y="402165"/>
              <a:ext cx="6510866"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8"/>
            <p:cNvSpPr/>
            <p:nvPr/>
          </p:nvSpPr>
          <p:spPr>
            <a:xfrm rot="5101749">
              <a:off x="6294738" y="457773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8"/>
            <p:cNvSpPr/>
            <p:nvPr/>
          </p:nvSpPr>
          <p:spPr>
            <a:xfrm rot="5400000">
              <a:off x="4449232"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242" name="Google Shape;242;p18"/>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43" name="Google Shape;243;p18"/>
          <p:cNvSpPr txBox="1"/>
          <p:nvPr>
            <p:ph type="title"/>
          </p:nvPr>
        </p:nvSpPr>
        <p:spPr>
          <a:xfrm rot="5400000">
            <a:off x="6915923" y="2947780"/>
            <a:ext cx="4748590" cy="140996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4" name="Google Shape;244;p18"/>
          <p:cNvSpPr txBox="1"/>
          <p:nvPr>
            <p:ph idx="1" type="body"/>
          </p:nvPr>
        </p:nvSpPr>
        <p:spPr>
          <a:xfrm rot="5400000">
            <a:off x="1908672" y="524749"/>
            <a:ext cx="4748590" cy="6256025"/>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45" name="Google Shape;245;p18"/>
          <p:cNvSpPr txBox="1"/>
          <p:nvPr>
            <p:ph idx="10" type="dt"/>
          </p:nvPr>
        </p:nvSpPr>
        <p:spPr>
          <a:xfrm>
            <a:off x="10653104" y="6391838"/>
            <a:ext cx="992135"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6" name="Google Shape;246;p18"/>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7" name="Google Shape;247;p18"/>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55" name="Shape 255"/>
        <p:cNvGrpSpPr/>
        <p:nvPr/>
      </p:nvGrpSpPr>
      <p:grpSpPr>
        <a:xfrm>
          <a:off x="0" y="0"/>
          <a:ext cx="0" cy="0"/>
          <a:chOff x="0" y="0"/>
          <a:chExt cx="0" cy="0"/>
        </a:xfrm>
      </p:grpSpPr>
      <p:sp>
        <p:nvSpPr>
          <p:cNvPr id="256" name="Google Shape;256;p2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7" name="Google Shape;257;p2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58" name="Google Shape;258;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9" name="Google Shape;259;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0" name="Google Shape;260;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1" name="Shape 261"/>
        <p:cNvGrpSpPr/>
        <p:nvPr/>
      </p:nvGrpSpPr>
      <p:grpSpPr>
        <a:xfrm>
          <a:off x="0" y="0"/>
          <a:ext cx="0" cy="0"/>
          <a:chOff x="0" y="0"/>
          <a:chExt cx="0" cy="0"/>
        </a:xfrm>
      </p:grpSpPr>
      <p:sp>
        <p:nvSpPr>
          <p:cNvPr id="262" name="Google Shape;262;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3" name="Google Shape;263;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4" name="Google Shape;264;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5" name="Google Shape;265;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6" name="Google Shape;266;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31" name="Shape 31"/>
        <p:cNvGrpSpPr/>
        <p:nvPr/>
      </p:nvGrpSpPr>
      <p:grpSpPr>
        <a:xfrm>
          <a:off x="0" y="0"/>
          <a:ext cx="0" cy="0"/>
          <a:chOff x="0" y="0"/>
          <a:chExt cx="0" cy="0"/>
        </a:xfrm>
      </p:grpSpPr>
      <p:grpSp>
        <p:nvGrpSpPr>
          <p:cNvPr id="32" name="Google Shape;32;p3"/>
          <p:cNvGrpSpPr/>
          <p:nvPr/>
        </p:nvGrpSpPr>
        <p:grpSpPr>
          <a:xfrm>
            <a:off x="0" y="0"/>
            <a:ext cx="12192000" cy="6858000"/>
            <a:chOff x="0" y="0"/>
            <a:chExt cx="12192000" cy="6858000"/>
          </a:xfrm>
        </p:grpSpPr>
        <p:sp>
          <p:nvSpPr>
            <p:cNvPr id="33" name="Google Shape;33;p3"/>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35" name="Google Shape;35;p3"/>
          <p:cNvSpPr txBox="1"/>
          <p:nvPr>
            <p:ph type="ctrTitle"/>
          </p:nvPr>
        </p:nvSpPr>
        <p:spPr>
          <a:xfrm>
            <a:off x="1154955" y="2099733"/>
            <a:ext cx="8825658" cy="267764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440"/>
              <a:buNone/>
              <a:defRPr cap="none">
                <a:solidFill>
                  <a:srgbClr val="EE52A4"/>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37" name="Google Shape;37;p3"/>
          <p:cNvSpPr txBox="1"/>
          <p:nvPr>
            <p:ph idx="10" type="dt"/>
          </p:nvPr>
        </p:nvSpPr>
        <p:spPr>
          <a:xfrm rot="5400000">
            <a:off x="10158984" y="1792224"/>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0" i="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
          <p:cNvSpPr txBox="1"/>
          <p:nvPr>
            <p:ph idx="11" type="ftr"/>
          </p:nvPr>
        </p:nvSpPr>
        <p:spPr>
          <a:xfrm rot="5400000">
            <a:off x="8951976" y="3227832"/>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0" i="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7" name="Shape 267"/>
        <p:cNvGrpSpPr/>
        <p:nvPr/>
      </p:nvGrpSpPr>
      <p:grpSpPr>
        <a:xfrm>
          <a:off x="0" y="0"/>
          <a:ext cx="0" cy="0"/>
          <a:chOff x="0" y="0"/>
          <a:chExt cx="0" cy="0"/>
        </a:xfrm>
      </p:grpSpPr>
      <p:sp>
        <p:nvSpPr>
          <p:cNvPr id="268" name="Google Shape;268;p2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9" name="Google Shape;269;p2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70" name="Google Shape;270;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1" name="Google Shape;271;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2" name="Google Shape;272;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73" name="Shape 273"/>
        <p:cNvGrpSpPr/>
        <p:nvPr/>
      </p:nvGrpSpPr>
      <p:grpSpPr>
        <a:xfrm>
          <a:off x="0" y="0"/>
          <a:ext cx="0" cy="0"/>
          <a:chOff x="0" y="0"/>
          <a:chExt cx="0" cy="0"/>
        </a:xfrm>
      </p:grpSpPr>
      <p:sp>
        <p:nvSpPr>
          <p:cNvPr id="274" name="Google Shape;274;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5" name="Google Shape;275;p2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6" name="Google Shape;276;p2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7" name="Google Shape;277;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8" name="Google Shape;278;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9" name="Google Shape;279;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80" name="Shape 280"/>
        <p:cNvGrpSpPr/>
        <p:nvPr/>
      </p:nvGrpSpPr>
      <p:grpSpPr>
        <a:xfrm>
          <a:off x="0" y="0"/>
          <a:ext cx="0" cy="0"/>
          <a:chOff x="0" y="0"/>
          <a:chExt cx="0" cy="0"/>
        </a:xfrm>
      </p:grpSpPr>
      <p:sp>
        <p:nvSpPr>
          <p:cNvPr id="281" name="Google Shape;281;p2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2" name="Google Shape;282;p2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83" name="Google Shape;283;p2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4" name="Google Shape;284;p2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85" name="Google Shape;285;p2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6" name="Google Shape;286;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7" name="Google Shape;287;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8" name="Google Shape;288;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9" name="Shape 289"/>
        <p:cNvGrpSpPr/>
        <p:nvPr/>
      </p:nvGrpSpPr>
      <p:grpSpPr>
        <a:xfrm>
          <a:off x="0" y="0"/>
          <a:ext cx="0" cy="0"/>
          <a:chOff x="0" y="0"/>
          <a:chExt cx="0" cy="0"/>
        </a:xfrm>
      </p:grpSpPr>
      <p:sp>
        <p:nvSpPr>
          <p:cNvPr id="290" name="Google Shape;290;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1" name="Google Shape;29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2" name="Google Shape;29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3" name="Google Shape;29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94" name="Shape 294"/>
        <p:cNvGrpSpPr/>
        <p:nvPr/>
      </p:nvGrpSpPr>
      <p:grpSpPr>
        <a:xfrm>
          <a:off x="0" y="0"/>
          <a:ext cx="0" cy="0"/>
          <a:chOff x="0" y="0"/>
          <a:chExt cx="0" cy="0"/>
        </a:xfrm>
      </p:grpSpPr>
      <p:sp>
        <p:nvSpPr>
          <p:cNvPr id="295" name="Google Shape;295;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6" name="Google Shape;296;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7" name="Google Shape;297;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98" name="Shape 298"/>
        <p:cNvGrpSpPr/>
        <p:nvPr/>
      </p:nvGrpSpPr>
      <p:grpSpPr>
        <a:xfrm>
          <a:off x="0" y="0"/>
          <a:ext cx="0" cy="0"/>
          <a:chOff x="0" y="0"/>
          <a:chExt cx="0" cy="0"/>
        </a:xfrm>
      </p:grpSpPr>
      <p:sp>
        <p:nvSpPr>
          <p:cNvPr id="299" name="Google Shape;299;p2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0" name="Google Shape;300;p2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301" name="Google Shape;301;p2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302" name="Google Shape;302;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3" name="Google Shape;303;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4" name="Google Shape;304;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05" name="Shape 305"/>
        <p:cNvGrpSpPr/>
        <p:nvPr/>
      </p:nvGrpSpPr>
      <p:grpSpPr>
        <a:xfrm>
          <a:off x="0" y="0"/>
          <a:ext cx="0" cy="0"/>
          <a:chOff x="0" y="0"/>
          <a:chExt cx="0" cy="0"/>
        </a:xfrm>
      </p:grpSpPr>
      <p:sp>
        <p:nvSpPr>
          <p:cNvPr id="306" name="Google Shape;306;p2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7" name="Google Shape;307;p28"/>
          <p:cNvSpPr/>
          <p:nvPr>
            <p:ph idx="2" type="pic"/>
          </p:nvPr>
        </p:nvSpPr>
        <p:spPr>
          <a:xfrm>
            <a:off x="5183188" y="987425"/>
            <a:ext cx="6172200" cy="4873625"/>
          </a:xfrm>
          <a:prstGeom prst="rect">
            <a:avLst/>
          </a:prstGeom>
          <a:noFill/>
          <a:ln>
            <a:noFill/>
          </a:ln>
        </p:spPr>
      </p:sp>
      <p:sp>
        <p:nvSpPr>
          <p:cNvPr id="308" name="Google Shape;308;p2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309" name="Google Shape;309;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0" name="Google Shape;310;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1" name="Google Shape;311;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12" name="Shape 312"/>
        <p:cNvGrpSpPr/>
        <p:nvPr/>
      </p:nvGrpSpPr>
      <p:grpSpPr>
        <a:xfrm>
          <a:off x="0" y="0"/>
          <a:ext cx="0" cy="0"/>
          <a:chOff x="0" y="0"/>
          <a:chExt cx="0" cy="0"/>
        </a:xfrm>
      </p:grpSpPr>
      <p:sp>
        <p:nvSpPr>
          <p:cNvPr id="313" name="Google Shape;313;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4" name="Google Shape;314;p2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5" name="Google Shape;315;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6" name="Google Shape;316;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7" name="Google Shape;317;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18" name="Shape 318"/>
        <p:cNvGrpSpPr/>
        <p:nvPr/>
      </p:nvGrpSpPr>
      <p:grpSpPr>
        <a:xfrm>
          <a:off x="0" y="0"/>
          <a:ext cx="0" cy="0"/>
          <a:chOff x="0" y="0"/>
          <a:chExt cx="0" cy="0"/>
        </a:xfrm>
      </p:grpSpPr>
      <p:sp>
        <p:nvSpPr>
          <p:cNvPr id="319" name="Google Shape;319;p3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0" name="Google Shape;320;p3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1" name="Google Shape;321;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2" name="Google Shape;322;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3" name="Google Shape;323;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1" name="Shape 41"/>
        <p:cNvGrpSpPr/>
        <p:nvPr/>
      </p:nvGrpSpPr>
      <p:grpSpPr>
        <a:xfrm>
          <a:off x="0" y="0"/>
          <a:ext cx="0" cy="0"/>
          <a:chOff x="0" y="0"/>
          <a:chExt cx="0" cy="0"/>
        </a:xfrm>
      </p:grpSpPr>
      <p:sp>
        <p:nvSpPr>
          <p:cNvPr id="42" name="Google Shape;42;p4"/>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4"/>
          <p:cNvSpPr txBox="1"/>
          <p:nvPr>
            <p:ph idx="1" type="body"/>
          </p:nvPr>
        </p:nvSpPr>
        <p:spPr>
          <a:xfrm>
            <a:off x="1154954" y="2603500"/>
            <a:ext cx="8825659" cy="341630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4" name="Google Shape;44;p4"/>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4"/>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47" name="Shape 47"/>
        <p:cNvGrpSpPr/>
        <p:nvPr/>
      </p:nvGrpSpPr>
      <p:grpSpPr>
        <a:xfrm>
          <a:off x="0" y="0"/>
          <a:ext cx="0" cy="0"/>
          <a:chOff x="0" y="0"/>
          <a:chExt cx="0" cy="0"/>
        </a:xfrm>
      </p:grpSpPr>
      <p:grpSp>
        <p:nvGrpSpPr>
          <p:cNvPr id="48" name="Google Shape;48;p5"/>
          <p:cNvGrpSpPr/>
          <p:nvPr/>
        </p:nvGrpSpPr>
        <p:grpSpPr>
          <a:xfrm>
            <a:off x="0" y="0"/>
            <a:ext cx="12192000" cy="6858000"/>
            <a:chOff x="0" y="0"/>
            <a:chExt cx="12192000" cy="6858000"/>
          </a:xfrm>
        </p:grpSpPr>
        <p:sp>
          <p:nvSpPr>
            <p:cNvPr id="49" name="Google Shape;49;p5"/>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5"/>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5"/>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5"/>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5"/>
            <p:cNvSpPr/>
            <p:nvPr/>
          </p:nvSpPr>
          <p:spPr>
            <a:xfrm>
              <a:off x="7289800" y="402165"/>
              <a:ext cx="4478865"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5"/>
            <p:cNvSpPr/>
            <p:nvPr/>
          </p:nvSpPr>
          <p:spPr>
            <a:xfrm rot="-5400000">
              <a:off x="3787244"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57" name="Google Shape;57;p5"/>
            <p:cNvSpPr/>
            <p:nvPr/>
          </p:nvSpPr>
          <p:spPr>
            <a:xfrm rot="-5677511">
              <a:off x="4698352"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59" name="Google Shape;59;p5"/>
          <p:cNvSpPr txBox="1"/>
          <p:nvPr>
            <p:ph type="title"/>
          </p:nvPr>
        </p:nvSpPr>
        <p:spPr>
          <a:xfrm>
            <a:off x="1154954" y="2677645"/>
            <a:ext cx="4351025" cy="228382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5"/>
          <p:cNvSpPr txBox="1"/>
          <p:nvPr>
            <p:ph idx="1" type="body"/>
          </p:nvPr>
        </p:nvSpPr>
        <p:spPr>
          <a:xfrm>
            <a:off x="6895559" y="2677644"/>
            <a:ext cx="3757545" cy="228382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600"/>
              <a:buNone/>
              <a:defRPr sz="2000" cap="none">
                <a:solidFill>
                  <a:srgbClr val="EE52A4"/>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61" name="Google Shape;61;p5"/>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5"/>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5"/>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5" name="Shape 65"/>
        <p:cNvGrpSpPr/>
        <p:nvPr/>
      </p:nvGrpSpPr>
      <p:grpSpPr>
        <a:xfrm>
          <a:off x="0" y="0"/>
          <a:ext cx="0" cy="0"/>
          <a:chOff x="0" y="0"/>
          <a:chExt cx="0" cy="0"/>
        </a:xfrm>
      </p:grpSpPr>
      <p:sp>
        <p:nvSpPr>
          <p:cNvPr id="66" name="Google Shape;66;p6"/>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6"/>
          <p:cNvSpPr txBox="1"/>
          <p:nvPr>
            <p:ph idx="1" type="body"/>
          </p:nvPr>
        </p:nvSpPr>
        <p:spPr>
          <a:xfrm>
            <a:off x="1154954" y="2603500"/>
            <a:ext cx="4825158" cy="341630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8" name="Google Shape;68;p6"/>
          <p:cNvSpPr txBox="1"/>
          <p:nvPr>
            <p:ph idx="2" type="body"/>
          </p:nvPr>
        </p:nvSpPr>
        <p:spPr>
          <a:xfrm>
            <a:off x="6208712" y="2603500"/>
            <a:ext cx="4825159" cy="341630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9" name="Google Shape;69;p6"/>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6"/>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2" name="Shape 72"/>
        <p:cNvGrpSpPr/>
        <p:nvPr/>
      </p:nvGrpSpPr>
      <p:grpSpPr>
        <a:xfrm>
          <a:off x="0" y="0"/>
          <a:ext cx="0" cy="0"/>
          <a:chOff x="0" y="0"/>
          <a:chExt cx="0" cy="0"/>
        </a:xfrm>
      </p:grpSpPr>
      <p:sp>
        <p:nvSpPr>
          <p:cNvPr id="73" name="Google Shape;73;p7"/>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7"/>
          <p:cNvSpPr txBox="1"/>
          <p:nvPr>
            <p:ph idx="1" type="body"/>
          </p:nvPr>
        </p:nvSpPr>
        <p:spPr>
          <a:xfrm>
            <a:off x="1154954" y="2603500"/>
            <a:ext cx="4825157"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75" name="Google Shape;75;p7"/>
          <p:cNvSpPr txBox="1"/>
          <p:nvPr>
            <p:ph idx="2" type="body"/>
          </p:nvPr>
        </p:nvSpPr>
        <p:spPr>
          <a:xfrm>
            <a:off x="1154954" y="3179762"/>
            <a:ext cx="4825158" cy="284003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6" name="Google Shape;76;p7"/>
          <p:cNvSpPr txBox="1"/>
          <p:nvPr>
            <p:ph idx="3" type="body"/>
          </p:nvPr>
        </p:nvSpPr>
        <p:spPr>
          <a:xfrm>
            <a:off x="6208712" y="2603500"/>
            <a:ext cx="4825159"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77" name="Google Shape;77;p7"/>
          <p:cNvSpPr txBox="1"/>
          <p:nvPr>
            <p:ph idx="4" type="body"/>
          </p:nvPr>
        </p:nvSpPr>
        <p:spPr>
          <a:xfrm>
            <a:off x="6208712" y="3179762"/>
            <a:ext cx="4825159" cy="284003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78" name="Google Shape;78;p7"/>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7"/>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1" name="Shape 81"/>
        <p:cNvGrpSpPr/>
        <p:nvPr/>
      </p:nvGrpSpPr>
      <p:grpSpPr>
        <a:xfrm>
          <a:off x="0" y="0"/>
          <a:ext cx="0" cy="0"/>
          <a:chOff x="0" y="0"/>
          <a:chExt cx="0" cy="0"/>
        </a:xfrm>
      </p:grpSpPr>
      <p:sp>
        <p:nvSpPr>
          <p:cNvPr id="82" name="Google Shape;82;p8"/>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8"/>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8"/>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86" name="Shape 86"/>
        <p:cNvGrpSpPr/>
        <p:nvPr/>
      </p:nvGrpSpPr>
      <p:grpSpPr>
        <a:xfrm>
          <a:off x="0" y="0"/>
          <a:ext cx="0" cy="0"/>
          <a:chOff x="0" y="0"/>
          <a:chExt cx="0" cy="0"/>
        </a:xfrm>
      </p:grpSpPr>
      <p:grpSp>
        <p:nvGrpSpPr>
          <p:cNvPr id="87" name="Google Shape;87;p9"/>
          <p:cNvGrpSpPr/>
          <p:nvPr/>
        </p:nvGrpSpPr>
        <p:grpSpPr>
          <a:xfrm>
            <a:off x="0" y="0"/>
            <a:ext cx="12192000" cy="6858000"/>
            <a:chOff x="0" y="0"/>
            <a:chExt cx="12192000" cy="6858000"/>
          </a:xfrm>
        </p:grpSpPr>
        <p:sp>
          <p:nvSpPr>
            <p:cNvPr id="88" name="Google Shape;88;p9"/>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9"/>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9"/>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9"/>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9"/>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9"/>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a:off x="5713412" y="402165"/>
              <a:ext cx="6055253"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9"/>
            <p:cNvSpPr/>
            <p:nvPr/>
          </p:nvSpPr>
          <p:spPr>
            <a:xfrm rot="-5677511">
              <a:off x="3140485"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9"/>
            <p:cNvSpPr/>
            <p:nvPr/>
          </p:nvSpPr>
          <p:spPr>
            <a:xfrm rot="-5400000">
              <a:off x="2229377"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97" name="Google Shape;97;p9"/>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98" name="Google Shape;98;p9"/>
          <p:cNvSpPr txBox="1"/>
          <p:nvPr>
            <p:ph type="title"/>
          </p:nvPr>
        </p:nvSpPr>
        <p:spPr>
          <a:xfrm>
            <a:off x="1154955" y="1295400"/>
            <a:ext cx="2793158"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9"/>
          <p:cNvSpPr txBox="1"/>
          <p:nvPr>
            <p:ph idx="1" type="body"/>
          </p:nvPr>
        </p:nvSpPr>
        <p:spPr>
          <a:xfrm>
            <a:off x="5781146" y="1447800"/>
            <a:ext cx="5190066" cy="4572000"/>
          </a:xfrm>
          <a:prstGeom prst="rect">
            <a:avLst/>
          </a:prstGeom>
          <a:noFill/>
          <a:ln>
            <a:noFill/>
          </a:ln>
        </p:spPr>
        <p:txBody>
          <a:bodyPr anchorCtr="0" anchor="ctr"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00" name="Google Shape;100;p9"/>
          <p:cNvSpPr txBox="1"/>
          <p:nvPr>
            <p:ph idx="2" type="body"/>
          </p:nvPr>
        </p:nvSpPr>
        <p:spPr>
          <a:xfrm>
            <a:off x="1154954" y="3129280"/>
            <a:ext cx="2793158" cy="289559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solidFill>
                  <a:srgbClr val="EE52A4"/>
                </a:solidFill>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01" name="Google Shape;101;p9"/>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9"/>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9"/>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05" name="Shape 105"/>
        <p:cNvGrpSpPr/>
        <p:nvPr/>
      </p:nvGrpSpPr>
      <p:grpSpPr>
        <a:xfrm>
          <a:off x="0" y="0"/>
          <a:ext cx="0" cy="0"/>
          <a:chOff x="0" y="0"/>
          <a:chExt cx="0" cy="0"/>
        </a:xfrm>
      </p:grpSpPr>
      <p:grpSp>
        <p:nvGrpSpPr>
          <p:cNvPr id="106" name="Google Shape;106;p10"/>
          <p:cNvGrpSpPr/>
          <p:nvPr/>
        </p:nvGrpSpPr>
        <p:grpSpPr>
          <a:xfrm>
            <a:off x="0" y="0"/>
            <a:ext cx="12192000" cy="6858000"/>
            <a:chOff x="0" y="0"/>
            <a:chExt cx="12192000" cy="6858000"/>
          </a:xfrm>
        </p:grpSpPr>
        <p:sp>
          <p:nvSpPr>
            <p:cNvPr id="107" name="Google Shape;107;p10"/>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0"/>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0"/>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0"/>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0"/>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0"/>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0"/>
            <p:cNvSpPr/>
            <p:nvPr/>
          </p:nvSpPr>
          <p:spPr>
            <a:xfrm>
              <a:off x="6172200" y="402165"/>
              <a:ext cx="5596465"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0"/>
            <p:cNvSpPr/>
            <p:nvPr/>
          </p:nvSpPr>
          <p:spPr>
            <a:xfrm rot="-5677511">
              <a:off x="4203594"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0"/>
            <p:cNvSpPr/>
            <p:nvPr/>
          </p:nvSpPr>
          <p:spPr>
            <a:xfrm rot="-5400000">
              <a:off x="3295432"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16" name="Google Shape;116;p10"/>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17" name="Google Shape;117;p10"/>
          <p:cNvSpPr txBox="1"/>
          <p:nvPr>
            <p:ph type="title"/>
          </p:nvPr>
        </p:nvSpPr>
        <p:spPr>
          <a:xfrm>
            <a:off x="1154955" y="1693333"/>
            <a:ext cx="3865134" cy="1735667"/>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3600"/>
              <a:buFont typeface="Century Gothic"/>
              <a:buNone/>
              <a:defRPr b="0"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0"/>
          <p:cNvSpPr/>
          <p:nvPr>
            <p:ph idx="2" type="pic"/>
          </p:nvPr>
        </p:nvSpPr>
        <p:spPr>
          <a:xfrm>
            <a:off x="6547870" y="1143000"/>
            <a:ext cx="3227193" cy="4572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19" name="Google Shape;119;p10"/>
          <p:cNvSpPr txBox="1"/>
          <p:nvPr>
            <p:ph idx="1" type="body"/>
          </p:nvPr>
        </p:nvSpPr>
        <p:spPr>
          <a:xfrm>
            <a:off x="1154954" y="3657600"/>
            <a:ext cx="3859212" cy="13716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solidFill>
                  <a:srgbClr val="EE52A4"/>
                </a:solidFill>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0" name="Google Shape;120;p10"/>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0"/>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0"/>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3.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8.xml"/><Relationship Id="rId10" Type="http://schemas.openxmlformats.org/officeDocument/2006/relationships/slideLayout" Target="../slideLayouts/slideLayout27.xml"/><Relationship Id="rId12" Type="http://schemas.openxmlformats.org/officeDocument/2006/relationships/theme" Target="../theme/theme2.xml"/><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9" Type="http://schemas.openxmlformats.org/officeDocument/2006/relationships/slideLayout" Target="../slideLayouts/slideLayout26.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0" y="0"/>
            <a:ext cx="12192000" cy="6858000"/>
            <a:chOff x="0" y="0"/>
            <a:chExt cx="12192000" cy="6858000"/>
          </a:xfrm>
        </p:grpSpPr>
        <p:sp>
          <p:nvSpPr>
            <p:cNvPr id="11" name="Google Shape;11;p1"/>
            <p:cNvSpPr/>
            <p:nvPr/>
          </p:nvSpPr>
          <p:spPr>
            <a:xfrm>
              <a:off x="0" y="0"/>
              <a:ext cx="12192000" cy="6858000"/>
            </a:xfrm>
            <a:prstGeom prst="rect">
              <a:avLst/>
            </a:prstGeom>
            <a:blipFill rotWithShape="1">
              <a:blip r:embed="rId1">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
            <p:cNvSpPr/>
            <p:nvPr/>
          </p:nvSpPr>
          <p:spPr>
            <a:xfrm rot="-589932">
              <a:off x="8490951" y="179751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
            <p:cNvSpPr/>
            <p:nvPr/>
          </p:nvSpPr>
          <p:spPr>
            <a:xfrm>
              <a:off x="459506" y="1866405"/>
              <a:ext cx="11277600" cy="4533900"/>
            </a:xfrm>
            <a:custGeom>
              <a:rect b="b" l="l" r="r" t="t"/>
              <a:pathLst>
                <a:path extrusionOk="0" h="2856" w="7104">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9" name="Google Shape;19;p1"/>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0" name="Google Shape;20;p1"/>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chemeClr val="lt2"/>
              </a:buClr>
              <a:buSzPts val="3600"/>
              <a:buFont typeface="Century Gothic"/>
              <a:buNone/>
              <a:defRPr b="0" i="0" sz="36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1" name="Google Shape;21;p1"/>
          <p:cNvSpPr txBox="1"/>
          <p:nvPr>
            <p:ph idx="1" type="body"/>
          </p:nvPr>
        </p:nvSpPr>
        <p:spPr>
          <a:xfrm>
            <a:off x="1154954" y="2603500"/>
            <a:ext cx="8761413" cy="3416300"/>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22" name="Google Shape;22;p1"/>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23" name="Google Shape;23;p1"/>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24" name="Google Shape;24;p1"/>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9" name="Shape 249"/>
        <p:cNvGrpSpPr/>
        <p:nvPr/>
      </p:nvGrpSpPr>
      <p:grpSpPr>
        <a:xfrm>
          <a:off x="0" y="0"/>
          <a:ext cx="0" cy="0"/>
          <a:chOff x="0" y="0"/>
          <a:chExt cx="0" cy="0"/>
        </a:xfrm>
      </p:grpSpPr>
      <p:sp>
        <p:nvSpPr>
          <p:cNvPr id="250" name="Google Shape;250;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1" name="Google Shape;251;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52" name="Google Shape;25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3" name="Google Shape;25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4" name="Google Shape;25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27" name="Shape 327"/>
        <p:cNvGrpSpPr/>
        <p:nvPr/>
      </p:nvGrpSpPr>
      <p:grpSpPr>
        <a:xfrm>
          <a:off x="0" y="0"/>
          <a:ext cx="0" cy="0"/>
          <a:chOff x="0" y="0"/>
          <a:chExt cx="0" cy="0"/>
        </a:xfrm>
      </p:grpSpPr>
      <p:sp>
        <p:nvSpPr>
          <p:cNvPr id="328" name="Google Shape;328;p31"/>
          <p:cNvSpPr txBox="1"/>
          <p:nvPr>
            <p:ph idx="4294967295" type="title"/>
          </p:nvPr>
        </p:nvSpPr>
        <p:spPr>
          <a:xfrm>
            <a:off x="2939256" y="1819131"/>
            <a:ext cx="6313488" cy="600075"/>
          </a:xfrm>
          <a:prstGeom prst="rect">
            <a:avLst/>
          </a:prstGeom>
          <a:noFill/>
          <a:ln>
            <a:noFill/>
          </a:ln>
        </p:spPr>
        <p:txBody>
          <a:bodyPr anchorCtr="0" anchor="b" bIns="45700" lIns="91425" spcFirstLastPara="1" rIns="91425" wrap="square" tIns="45700">
            <a:normAutofit fontScale="90000"/>
          </a:bodyPr>
          <a:lstStyle/>
          <a:p>
            <a:pPr indent="0" lvl="0" marL="0" marR="0" rtl="0" algn="ctr">
              <a:lnSpc>
                <a:spcPct val="90000"/>
              </a:lnSpc>
              <a:spcBef>
                <a:spcPts val="0"/>
              </a:spcBef>
              <a:spcAft>
                <a:spcPts val="0"/>
              </a:spcAft>
              <a:buClr>
                <a:schemeClr val="accent4"/>
              </a:buClr>
              <a:buSzPct val="100000"/>
              <a:buFont typeface="Quattrocento Sans"/>
              <a:buNone/>
            </a:pPr>
            <a:r>
              <a:rPr b="0" i="0" lang="en-US" sz="4400" u="none" cap="none" strike="noStrike">
                <a:solidFill>
                  <a:schemeClr val="accent4"/>
                </a:solidFill>
                <a:latin typeface="Quattrocento Sans"/>
                <a:ea typeface="Quattrocento Sans"/>
                <a:cs typeface="Quattrocento Sans"/>
                <a:sym typeface="Quattrocento Sans"/>
              </a:rPr>
              <a:t>Heart Disease Analysis</a:t>
            </a:r>
            <a:endParaRPr/>
          </a:p>
        </p:txBody>
      </p:sp>
      <p:sp>
        <p:nvSpPr>
          <p:cNvPr id="329" name="Google Shape;329;p31"/>
          <p:cNvSpPr txBox="1"/>
          <p:nvPr/>
        </p:nvSpPr>
        <p:spPr>
          <a:xfrm>
            <a:off x="853448" y="3658761"/>
            <a:ext cx="1488017" cy="253470"/>
          </a:xfrm>
          <a:prstGeom prst="rect">
            <a:avLst/>
          </a:prstGeom>
          <a:noFill/>
          <a:ln>
            <a:noFill/>
          </a:ln>
        </p:spPr>
        <p:txBody>
          <a:bodyPr anchorCtr="0" anchor="t" bIns="45700" lIns="91425" spcFirstLastPara="1" rIns="91425" wrap="square" tIns="45700">
            <a:normAutofit lnSpcReduction="10000"/>
          </a:bodyPr>
          <a:lstStyle/>
          <a:p>
            <a:pPr indent="0" lvl="0" marL="0" marR="0" rtl="0" algn="l">
              <a:lnSpc>
                <a:spcPct val="90000"/>
              </a:lnSpc>
              <a:spcBef>
                <a:spcPts val="0"/>
              </a:spcBef>
              <a:spcAft>
                <a:spcPts val="0"/>
              </a:spcAft>
              <a:buClr>
                <a:schemeClr val="dk1"/>
              </a:buClr>
              <a:buSzPts val="1200"/>
              <a:buFont typeface="Arial"/>
              <a:buNone/>
            </a:pPr>
            <a:r>
              <a:t/>
            </a:r>
            <a:endParaRPr b="0" i="0" sz="1200" u="sng" cap="none" strike="noStrike">
              <a:solidFill>
                <a:schemeClr val="lt1"/>
              </a:solidFill>
              <a:latin typeface="Quattrocento Sans"/>
              <a:ea typeface="Quattrocento Sans"/>
              <a:cs typeface="Quattrocento Sans"/>
              <a:sym typeface="Quattrocento Sans"/>
            </a:endParaRPr>
          </a:p>
        </p:txBody>
      </p:sp>
      <p:sp>
        <p:nvSpPr>
          <p:cNvPr id="330" name="Google Shape;330;p31"/>
          <p:cNvSpPr txBox="1"/>
          <p:nvPr/>
        </p:nvSpPr>
        <p:spPr>
          <a:xfrm>
            <a:off x="810584" y="5469600"/>
            <a:ext cx="2451212"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u="none" cap="none" strike="noStrike">
                <a:solidFill>
                  <a:schemeClr val="lt1"/>
                </a:solidFill>
                <a:latin typeface="Century Gothic"/>
                <a:ea typeface="Century Gothic"/>
                <a:cs typeface="Century Gothic"/>
                <a:sym typeface="Century Gothic"/>
              </a:rPr>
              <a:t>Created By</a:t>
            </a:r>
            <a:endParaRPr/>
          </a:p>
          <a:p>
            <a:pPr indent="0" lvl="0" marL="0" marR="0" rtl="0" algn="l">
              <a:spcBef>
                <a:spcPts val="0"/>
              </a:spcBef>
              <a:spcAft>
                <a:spcPts val="0"/>
              </a:spcAft>
              <a:buNone/>
            </a:pPr>
            <a:r>
              <a:rPr lang="en-US" sz="2000">
                <a:solidFill>
                  <a:schemeClr val="lt1"/>
                </a:solidFill>
                <a:latin typeface="Century Gothic"/>
                <a:ea typeface="Century Gothic"/>
                <a:cs typeface="Century Gothic"/>
                <a:sym typeface="Century Gothic"/>
              </a:rPr>
              <a:t>MD ISTYAK</a:t>
            </a:r>
            <a:endParaRPr b="0" i="0" sz="2000">
              <a:solidFill>
                <a:schemeClr val="lt1"/>
              </a:solidFill>
              <a:latin typeface="Century Gothic"/>
              <a:ea typeface="Century Gothic"/>
              <a:cs typeface="Century Gothic"/>
              <a:sym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01" name="Shape 401"/>
        <p:cNvGrpSpPr/>
        <p:nvPr/>
      </p:nvGrpSpPr>
      <p:grpSpPr>
        <a:xfrm>
          <a:off x="0" y="0"/>
          <a:ext cx="0" cy="0"/>
          <a:chOff x="0" y="0"/>
          <a:chExt cx="0" cy="0"/>
        </a:xfrm>
      </p:grpSpPr>
      <p:sp>
        <p:nvSpPr>
          <p:cNvPr id="402" name="Google Shape;402;p40"/>
          <p:cNvSpPr txBox="1"/>
          <p:nvPr/>
        </p:nvSpPr>
        <p:spPr>
          <a:xfrm>
            <a:off x="853448" y="3658761"/>
            <a:ext cx="1488017" cy="253470"/>
          </a:xfrm>
          <a:prstGeom prst="rect">
            <a:avLst/>
          </a:prstGeom>
          <a:noFill/>
          <a:ln>
            <a:noFill/>
          </a:ln>
        </p:spPr>
        <p:txBody>
          <a:bodyPr anchorCtr="0" anchor="t" bIns="45700" lIns="91425" spcFirstLastPara="1" rIns="91425" wrap="square" tIns="45700">
            <a:normAutofit lnSpcReduction="10000"/>
          </a:bodyPr>
          <a:lstStyle/>
          <a:p>
            <a:pPr indent="0" lvl="0" marL="0" marR="0" rtl="0" algn="l">
              <a:lnSpc>
                <a:spcPct val="90000"/>
              </a:lnSpc>
              <a:spcBef>
                <a:spcPts val="0"/>
              </a:spcBef>
              <a:spcAft>
                <a:spcPts val="0"/>
              </a:spcAft>
              <a:buClr>
                <a:schemeClr val="dk1"/>
              </a:buClr>
              <a:buSzPts val="1200"/>
              <a:buFont typeface="Arial"/>
              <a:buNone/>
            </a:pPr>
            <a:r>
              <a:t/>
            </a:r>
            <a:endParaRPr b="0" i="0" sz="1200" u="sng">
              <a:solidFill>
                <a:schemeClr val="lt1"/>
              </a:solidFill>
              <a:latin typeface="Quattrocento Sans"/>
              <a:ea typeface="Quattrocento Sans"/>
              <a:cs typeface="Quattrocento Sans"/>
              <a:sym typeface="Quattrocento Sans"/>
            </a:endParaRPr>
          </a:p>
        </p:txBody>
      </p:sp>
      <p:sp>
        <p:nvSpPr>
          <p:cNvPr id="403" name="Google Shape;403;p40"/>
          <p:cNvSpPr txBox="1"/>
          <p:nvPr/>
        </p:nvSpPr>
        <p:spPr>
          <a:xfrm>
            <a:off x="2627601" y="523496"/>
            <a:ext cx="6936798" cy="132343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000">
                <a:solidFill>
                  <a:schemeClr val="accent4"/>
                </a:solidFill>
                <a:latin typeface="Quattrocento Sans"/>
                <a:ea typeface="Quattrocento Sans"/>
                <a:cs typeface="Quattrocento Sans"/>
                <a:sym typeface="Quattrocento Sans"/>
              </a:rPr>
              <a:t>Average of Cholestrol Level by Gender</a:t>
            </a:r>
            <a:endParaRPr/>
          </a:p>
        </p:txBody>
      </p:sp>
      <p:sp>
        <p:nvSpPr>
          <p:cNvPr id="404" name="Google Shape;404;p40"/>
          <p:cNvSpPr txBox="1"/>
          <p:nvPr/>
        </p:nvSpPr>
        <p:spPr>
          <a:xfrm>
            <a:off x="853448" y="2251410"/>
            <a:ext cx="4799207" cy="156966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600">
                <a:solidFill>
                  <a:srgbClr val="D3D3D3"/>
                </a:solidFill>
                <a:latin typeface="Century Gothic"/>
                <a:ea typeface="Century Gothic"/>
                <a:cs typeface="Century Gothic"/>
                <a:sym typeface="Century Gothic"/>
              </a:rPr>
              <a:t>Females have a higher average of cholesterol levele (261.46 mg/dl) compared to males (239.24 mg/dl).</a:t>
            </a:r>
            <a:endParaRPr/>
          </a:p>
          <a:p>
            <a:pPr indent="0" lvl="0" marL="0" marR="0" rtl="0" algn="just">
              <a:spcBef>
                <a:spcPts val="0"/>
              </a:spcBef>
              <a:spcAft>
                <a:spcPts val="0"/>
              </a:spcAft>
              <a:buNone/>
            </a:pPr>
            <a:r>
              <a:t/>
            </a:r>
            <a:endParaRPr sz="1600">
              <a:solidFill>
                <a:srgbClr val="D3D3D3"/>
              </a:solidFill>
              <a:latin typeface="Century Gothic"/>
              <a:ea typeface="Century Gothic"/>
              <a:cs typeface="Century Gothic"/>
              <a:sym typeface="Century Gothic"/>
            </a:endParaRPr>
          </a:p>
          <a:p>
            <a:pPr indent="0" lvl="0" marL="0" marR="0" rtl="0" algn="just">
              <a:spcBef>
                <a:spcPts val="0"/>
              </a:spcBef>
              <a:spcAft>
                <a:spcPts val="0"/>
              </a:spcAft>
              <a:buNone/>
            </a:pPr>
            <a:r>
              <a:rPr lang="en-US" sz="1600">
                <a:solidFill>
                  <a:srgbClr val="D3D3D3"/>
                </a:solidFill>
                <a:latin typeface="Century Gothic"/>
                <a:ea typeface="Century Gothic"/>
                <a:cs typeface="Century Gothic"/>
                <a:sym typeface="Century Gothic"/>
              </a:rPr>
              <a:t>This suggests that females tend to have higher cholesterol levels on average</a:t>
            </a:r>
            <a:endParaRPr/>
          </a:p>
        </p:txBody>
      </p:sp>
      <p:pic>
        <p:nvPicPr>
          <p:cNvPr id="405" name="Google Shape;405;p40"/>
          <p:cNvPicPr preferRelativeResize="0"/>
          <p:nvPr/>
        </p:nvPicPr>
        <p:blipFill rotWithShape="1">
          <a:blip r:embed="rId3">
            <a:alphaModFix/>
          </a:blip>
          <a:srcRect b="0" l="0" r="0" t="0"/>
          <a:stretch/>
        </p:blipFill>
        <p:spPr>
          <a:xfrm>
            <a:off x="6337229" y="2145097"/>
            <a:ext cx="5001323" cy="353426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09" name="Shape 409"/>
        <p:cNvGrpSpPr/>
        <p:nvPr/>
      </p:nvGrpSpPr>
      <p:grpSpPr>
        <a:xfrm>
          <a:off x="0" y="0"/>
          <a:ext cx="0" cy="0"/>
          <a:chOff x="0" y="0"/>
          <a:chExt cx="0" cy="0"/>
        </a:xfrm>
      </p:grpSpPr>
      <p:sp>
        <p:nvSpPr>
          <p:cNvPr id="410" name="Google Shape;410;p41"/>
          <p:cNvSpPr txBox="1"/>
          <p:nvPr/>
        </p:nvSpPr>
        <p:spPr>
          <a:xfrm>
            <a:off x="853448" y="3658761"/>
            <a:ext cx="1488017" cy="253470"/>
          </a:xfrm>
          <a:prstGeom prst="rect">
            <a:avLst/>
          </a:prstGeom>
          <a:noFill/>
          <a:ln>
            <a:noFill/>
          </a:ln>
        </p:spPr>
        <p:txBody>
          <a:bodyPr anchorCtr="0" anchor="t" bIns="45700" lIns="91425" spcFirstLastPara="1" rIns="91425" wrap="square" tIns="45700">
            <a:normAutofit lnSpcReduction="10000"/>
          </a:bodyPr>
          <a:lstStyle/>
          <a:p>
            <a:pPr indent="0" lvl="0" marL="0" marR="0" rtl="0" algn="l">
              <a:lnSpc>
                <a:spcPct val="90000"/>
              </a:lnSpc>
              <a:spcBef>
                <a:spcPts val="0"/>
              </a:spcBef>
              <a:spcAft>
                <a:spcPts val="0"/>
              </a:spcAft>
              <a:buClr>
                <a:schemeClr val="dk1"/>
              </a:buClr>
              <a:buSzPts val="1200"/>
              <a:buFont typeface="Arial"/>
              <a:buNone/>
            </a:pPr>
            <a:r>
              <a:t/>
            </a:r>
            <a:endParaRPr b="0" i="0" sz="1200" u="sng">
              <a:solidFill>
                <a:schemeClr val="lt1"/>
              </a:solidFill>
              <a:latin typeface="Quattrocento Sans"/>
              <a:ea typeface="Quattrocento Sans"/>
              <a:cs typeface="Quattrocento Sans"/>
              <a:sym typeface="Quattrocento Sans"/>
            </a:endParaRPr>
          </a:p>
        </p:txBody>
      </p:sp>
      <p:sp>
        <p:nvSpPr>
          <p:cNvPr id="411" name="Google Shape;411;p41"/>
          <p:cNvSpPr txBox="1"/>
          <p:nvPr/>
        </p:nvSpPr>
        <p:spPr>
          <a:xfrm>
            <a:off x="2627601" y="523496"/>
            <a:ext cx="6936798"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000">
                <a:solidFill>
                  <a:schemeClr val="accent4"/>
                </a:solidFill>
                <a:latin typeface="Quattrocento Sans"/>
                <a:ea typeface="Quattrocento Sans"/>
                <a:cs typeface="Quattrocento Sans"/>
                <a:sym typeface="Quattrocento Sans"/>
              </a:rPr>
              <a:t>Count of Gender by ECG</a:t>
            </a:r>
            <a:endParaRPr/>
          </a:p>
        </p:txBody>
      </p:sp>
      <p:sp>
        <p:nvSpPr>
          <p:cNvPr id="412" name="Google Shape;412;p41"/>
          <p:cNvSpPr txBox="1"/>
          <p:nvPr/>
        </p:nvSpPr>
        <p:spPr>
          <a:xfrm>
            <a:off x="853448" y="2251410"/>
            <a:ext cx="4799207" cy="329320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600">
                <a:solidFill>
                  <a:srgbClr val="D3D3D3"/>
                </a:solidFill>
                <a:latin typeface="Century Gothic"/>
                <a:ea typeface="Century Gothic"/>
                <a:cs typeface="Century Gothic"/>
                <a:sym typeface="Century Gothic"/>
              </a:rPr>
              <a:t>Normal ECG(48.49%): A large segment with normal results suggests good heart health in nearly half of the population. </a:t>
            </a:r>
            <a:endParaRPr/>
          </a:p>
          <a:p>
            <a:pPr indent="0" lvl="0" marL="0" marR="0" rtl="0" algn="just">
              <a:spcBef>
                <a:spcPts val="0"/>
              </a:spcBef>
              <a:spcAft>
                <a:spcPts val="0"/>
              </a:spcAft>
              <a:buNone/>
            </a:pPr>
            <a:r>
              <a:t/>
            </a:r>
            <a:endParaRPr sz="1600">
              <a:solidFill>
                <a:srgbClr val="D3D3D3"/>
              </a:solidFill>
              <a:latin typeface="Century Gothic"/>
              <a:ea typeface="Century Gothic"/>
              <a:cs typeface="Century Gothic"/>
              <a:sym typeface="Century Gothic"/>
            </a:endParaRPr>
          </a:p>
          <a:p>
            <a:pPr indent="0" lvl="0" marL="0" marR="0" rtl="0" algn="just">
              <a:spcBef>
                <a:spcPts val="0"/>
              </a:spcBef>
              <a:spcAft>
                <a:spcPts val="0"/>
              </a:spcAft>
              <a:buNone/>
            </a:pPr>
            <a:r>
              <a:rPr lang="en-US" sz="1600">
                <a:solidFill>
                  <a:srgbClr val="D3D3D3"/>
                </a:solidFill>
                <a:latin typeface="Century Gothic"/>
                <a:ea typeface="Century Gothic"/>
                <a:cs typeface="Century Gothic"/>
                <a:sym typeface="Century Gothic"/>
              </a:rPr>
              <a:t>ST-T wave Abnormality (50.05%): The predominant finding  points to a need for vigilant cardiovascular monitorinig and possibly more aggressive management and risk factors.</a:t>
            </a:r>
            <a:endParaRPr/>
          </a:p>
          <a:p>
            <a:pPr indent="0" lvl="0" marL="0" marR="0" rtl="0" algn="just">
              <a:spcBef>
                <a:spcPts val="0"/>
              </a:spcBef>
              <a:spcAft>
                <a:spcPts val="0"/>
              </a:spcAft>
              <a:buNone/>
            </a:pPr>
            <a:r>
              <a:t/>
            </a:r>
            <a:endParaRPr sz="1600">
              <a:solidFill>
                <a:srgbClr val="D3D3D3"/>
              </a:solidFill>
              <a:latin typeface="Century Gothic"/>
              <a:ea typeface="Century Gothic"/>
              <a:cs typeface="Century Gothic"/>
              <a:sym typeface="Century Gothic"/>
            </a:endParaRPr>
          </a:p>
          <a:p>
            <a:pPr indent="0" lvl="0" marL="0" marR="0" rtl="0" algn="just">
              <a:spcBef>
                <a:spcPts val="0"/>
              </a:spcBef>
              <a:spcAft>
                <a:spcPts val="0"/>
              </a:spcAft>
              <a:buNone/>
            </a:pPr>
            <a:r>
              <a:rPr lang="en-US" sz="1600">
                <a:solidFill>
                  <a:srgbClr val="D3D3D3"/>
                </a:solidFill>
                <a:latin typeface="Century Gothic"/>
                <a:ea typeface="Century Gothic"/>
                <a:cs typeface="Century Gothic"/>
                <a:sym typeface="Century Gothic"/>
              </a:rPr>
              <a:t>LVH (1.46%): though less common, it is  a critical condition that requires specialized care.</a:t>
            </a:r>
            <a:endParaRPr/>
          </a:p>
        </p:txBody>
      </p:sp>
      <p:pic>
        <p:nvPicPr>
          <p:cNvPr id="413" name="Google Shape;413;p41"/>
          <p:cNvPicPr preferRelativeResize="0"/>
          <p:nvPr/>
        </p:nvPicPr>
        <p:blipFill rotWithShape="1">
          <a:blip r:embed="rId3">
            <a:alphaModFix/>
          </a:blip>
          <a:srcRect b="0" l="0" r="0" t="0"/>
          <a:stretch/>
        </p:blipFill>
        <p:spPr>
          <a:xfrm>
            <a:off x="6243545" y="2290762"/>
            <a:ext cx="5095007" cy="298946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17" name="Shape 417"/>
        <p:cNvGrpSpPr/>
        <p:nvPr/>
      </p:nvGrpSpPr>
      <p:grpSpPr>
        <a:xfrm>
          <a:off x="0" y="0"/>
          <a:ext cx="0" cy="0"/>
          <a:chOff x="0" y="0"/>
          <a:chExt cx="0" cy="0"/>
        </a:xfrm>
      </p:grpSpPr>
      <p:sp>
        <p:nvSpPr>
          <p:cNvPr id="418" name="Google Shape;418;p42"/>
          <p:cNvSpPr txBox="1"/>
          <p:nvPr/>
        </p:nvSpPr>
        <p:spPr>
          <a:xfrm>
            <a:off x="853448" y="3658761"/>
            <a:ext cx="1488017" cy="253470"/>
          </a:xfrm>
          <a:prstGeom prst="rect">
            <a:avLst/>
          </a:prstGeom>
          <a:noFill/>
          <a:ln>
            <a:noFill/>
          </a:ln>
        </p:spPr>
        <p:txBody>
          <a:bodyPr anchorCtr="0" anchor="t" bIns="45700" lIns="91425" spcFirstLastPara="1" rIns="91425" wrap="square" tIns="45700">
            <a:normAutofit lnSpcReduction="10000"/>
          </a:bodyPr>
          <a:lstStyle/>
          <a:p>
            <a:pPr indent="0" lvl="0" marL="0" marR="0" rtl="0" algn="l">
              <a:lnSpc>
                <a:spcPct val="90000"/>
              </a:lnSpc>
              <a:spcBef>
                <a:spcPts val="0"/>
              </a:spcBef>
              <a:spcAft>
                <a:spcPts val="0"/>
              </a:spcAft>
              <a:buClr>
                <a:schemeClr val="dk1"/>
              </a:buClr>
              <a:buSzPts val="1200"/>
              <a:buFont typeface="Arial"/>
              <a:buNone/>
            </a:pPr>
            <a:r>
              <a:t/>
            </a:r>
            <a:endParaRPr b="0" i="0" sz="1200" u="sng">
              <a:solidFill>
                <a:schemeClr val="lt1"/>
              </a:solidFill>
              <a:latin typeface="Quattrocento Sans"/>
              <a:ea typeface="Quattrocento Sans"/>
              <a:cs typeface="Quattrocento Sans"/>
              <a:sym typeface="Quattrocento Sans"/>
            </a:endParaRPr>
          </a:p>
        </p:txBody>
      </p:sp>
      <p:sp>
        <p:nvSpPr>
          <p:cNvPr id="419" name="Google Shape;419;p42"/>
          <p:cNvSpPr txBox="1"/>
          <p:nvPr/>
        </p:nvSpPr>
        <p:spPr>
          <a:xfrm>
            <a:off x="945573" y="523496"/>
            <a:ext cx="9486900" cy="132343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000">
                <a:solidFill>
                  <a:schemeClr val="accent4"/>
                </a:solidFill>
                <a:latin typeface="Quattrocento Sans"/>
                <a:ea typeface="Quattrocento Sans"/>
                <a:cs typeface="Quattrocento Sans"/>
                <a:sym typeface="Quattrocento Sans"/>
              </a:rPr>
              <a:t>Major vessels by Gender and Exercise induced angina</a:t>
            </a:r>
            <a:endParaRPr/>
          </a:p>
        </p:txBody>
      </p:sp>
      <p:sp>
        <p:nvSpPr>
          <p:cNvPr id="420" name="Google Shape;420;p42"/>
          <p:cNvSpPr txBox="1"/>
          <p:nvPr/>
        </p:nvSpPr>
        <p:spPr>
          <a:xfrm>
            <a:off x="853448" y="2521059"/>
            <a:ext cx="4799207" cy="181588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600">
                <a:solidFill>
                  <a:srgbClr val="D3D3D3"/>
                </a:solidFill>
                <a:latin typeface="Century Gothic"/>
                <a:ea typeface="Century Gothic"/>
                <a:cs typeface="Century Gothic"/>
                <a:sym typeface="Century Gothic"/>
              </a:rPr>
              <a:t>In males maximum number of angina vessels is 4 regardless of exercise-induced angina (Yes/No).</a:t>
            </a:r>
            <a:endParaRPr/>
          </a:p>
          <a:p>
            <a:pPr indent="0" lvl="0" marL="0" marR="0" rtl="0" algn="just">
              <a:spcBef>
                <a:spcPts val="0"/>
              </a:spcBef>
              <a:spcAft>
                <a:spcPts val="0"/>
              </a:spcAft>
              <a:buNone/>
            </a:pPr>
            <a:r>
              <a:t/>
            </a:r>
            <a:endParaRPr sz="1600">
              <a:solidFill>
                <a:srgbClr val="D3D3D3"/>
              </a:solidFill>
              <a:latin typeface="Century Gothic"/>
              <a:ea typeface="Century Gothic"/>
              <a:cs typeface="Century Gothic"/>
              <a:sym typeface="Century Gothic"/>
            </a:endParaRPr>
          </a:p>
          <a:p>
            <a:pPr indent="0" lvl="0" marL="0" marR="0" rtl="0" algn="just">
              <a:spcBef>
                <a:spcPts val="0"/>
              </a:spcBef>
              <a:spcAft>
                <a:spcPts val="0"/>
              </a:spcAft>
              <a:buNone/>
            </a:pPr>
            <a:r>
              <a:rPr lang="en-US" sz="1600">
                <a:solidFill>
                  <a:srgbClr val="D3D3D3"/>
                </a:solidFill>
                <a:latin typeface="Century Gothic"/>
                <a:ea typeface="Century Gothic"/>
                <a:cs typeface="Century Gothic"/>
                <a:sym typeface="Century Gothic"/>
              </a:rPr>
              <a:t>In Females max number of angina vessels is 3 for exercise-induced angina (No) and 2 for exercise-induced angina (Yes)</a:t>
            </a:r>
            <a:endParaRPr/>
          </a:p>
        </p:txBody>
      </p:sp>
      <p:pic>
        <p:nvPicPr>
          <p:cNvPr id="421" name="Google Shape;421;p42"/>
          <p:cNvPicPr preferRelativeResize="0"/>
          <p:nvPr/>
        </p:nvPicPr>
        <p:blipFill rotWithShape="1">
          <a:blip r:embed="rId3">
            <a:alphaModFix/>
          </a:blip>
          <a:srcRect b="0" l="0" r="0" t="0"/>
          <a:stretch/>
        </p:blipFill>
        <p:spPr>
          <a:xfrm>
            <a:off x="6365808" y="2521059"/>
            <a:ext cx="4972744" cy="343900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25" name="Shape 425"/>
        <p:cNvGrpSpPr/>
        <p:nvPr/>
      </p:nvGrpSpPr>
      <p:grpSpPr>
        <a:xfrm>
          <a:off x="0" y="0"/>
          <a:ext cx="0" cy="0"/>
          <a:chOff x="0" y="0"/>
          <a:chExt cx="0" cy="0"/>
        </a:xfrm>
      </p:grpSpPr>
      <p:sp>
        <p:nvSpPr>
          <p:cNvPr id="426" name="Google Shape;426;p43"/>
          <p:cNvSpPr txBox="1"/>
          <p:nvPr/>
        </p:nvSpPr>
        <p:spPr>
          <a:xfrm>
            <a:off x="853448" y="3658761"/>
            <a:ext cx="1488017" cy="253470"/>
          </a:xfrm>
          <a:prstGeom prst="rect">
            <a:avLst/>
          </a:prstGeom>
          <a:noFill/>
          <a:ln>
            <a:noFill/>
          </a:ln>
        </p:spPr>
        <p:txBody>
          <a:bodyPr anchorCtr="0" anchor="t" bIns="45700" lIns="91425" spcFirstLastPara="1" rIns="91425" wrap="square" tIns="45700">
            <a:normAutofit lnSpcReduction="10000"/>
          </a:bodyPr>
          <a:lstStyle/>
          <a:p>
            <a:pPr indent="0" lvl="0" marL="0" marR="0" rtl="0" algn="l">
              <a:lnSpc>
                <a:spcPct val="90000"/>
              </a:lnSpc>
              <a:spcBef>
                <a:spcPts val="0"/>
              </a:spcBef>
              <a:spcAft>
                <a:spcPts val="0"/>
              </a:spcAft>
              <a:buClr>
                <a:schemeClr val="dk1"/>
              </a:buClr>
              <a:buSzPts val="1200"/>
              <a:buFont typeface="Arial"/>
              <a:buNone/>
            </a:pPr>
            <a:r>
              <a:t/>
            </a:r>
            <a:endParaRPr b="0" i="0" sz="1200" u="sng">
              <a:solidFill>
                <a:schemeClr val="lt1"/>
              </a:solidFill>
              <a:latin typeface="Quattrocento Sans"/>
              <a:ea typeface="Quattrocento Sans"/>
              <a:cs typeface="Quattrocento Sans"/>
              <a:sym typeface="Quattrocento Sans"/>
            </a:endParaRPr>
          </a:p>
        </p:txBody>
      </p:sp>
      <p:sp>
        <p:nvSpPr>
          <p:cNvPr id="427" name="Google Shape;427;p43"/>
          <p:cNvSpPr txBox="1"/>
          <p:nvPr/>
        </p:nvSpPr>
        <p:spPr>
          <a:xfrm>
            <a:off x="945573" y="523496"/>
            <a:ext cx="9486900"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000">
                <a:solidFill>
                  <a:schemeClr val="accent4"/>
                </a:solidFill>
                <a:latin typeface="Quattrocento Sans"/>
                <a:ea typeface="Quattrocento Sans"/>
                <a:cs typeface="Quattrocento Sans"/>
                <a:sym typeface="Quattrocento Sans"/>
              </a:rPr>
              <a:t>Average BP by Gender</a:t>
            </a:r>
            <a:endParaRPr/>
          </a:p>
        </p:txBody>
      </p:sp>
      <p:sp>
        <p:nvSpPr>
          <p:cNvPr id="428" name="Google Shape;428;p43"/>
          <p:cNvSpPr txBox="1"/>
          <p:nvPr/>
        </p:nvSpPr>
        <p:spPr>
          <a:xfrm>
            <a:off x="853448" y="2521059"/>
            <a:ext cx="4799207" cy="255454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600">
                <a:solidFill>
                  <a:srgbClr val="B0B0B0"/>
                </a:solidFill>
                <a:latin typeface="Century Gothic"/>
                <a:ea typeface="Century Gothic"/>
                <a:cs typeface="Century Gothic"/>
                <a:sym typeface="Century Gothic"/>
              </a:rPr>
              <a:t>The provided data indicates that the average blood pressure is slightly higher in females compared to males.</a:t>
            </a:r>
            <a:endParaRPr/>
          </a:p>
          <a:p>
            <a:pPr indent="0" lvl="0" marL="0" marR="0" rtl="0" algn="just">
              <a:spcBef>
                <a:spcPts val="0"/>
              </a:spcBef>
              <a:spcAft>
                <a:spcPts val="0"/>
              </a:spcAft>
              <a:buNone/>
            </a:pPr>
            <a:r>
              <a:t/>
            </a:r>
            <a:endParaRPr sz="1600">
              <a:solidFill>
                <a:srgbClr val="B0B0B0"/>
              </a:solidFill>
              <a:latin typeface="Century Gothic"/>
              <a:ea typeface="Century Gothic"/>
              <a:cs typeface="Century Gothic"/>
              <a:sym typeface="Century Gothic"/>
            </a:endParaRPr>
          </a:p>
          <a:p>
            <a:pPr indent="0" lvl="0" marL="0" marR="0" rtl="0" algn="just">
              <a:spcBef>
                <a:spcPts val="0"/>
              </a:spcBef>
              <a:spcAft>
                <a:spcPts val="0"/>
              </a:spcAft>
              <a:buNone/>
            </a:pPr>
            <a:r>
              <a:rPr b="1" lang="en-US" sz="1600">
                <a:solidFill>
                  <a:srgbClr val="B0B0B0"/>
                </a:solidFill>
                <a:latin typeface="Century Gothic"/>
                <a:ea typeface="Century Gothic"/>
                <a:cs typeface="Century Gothic"/>
                <a:sym typeface="Century Gothic"/>
              </a:rPr>
              <a:t>Males</a:t>
            </a:r>
            <a:r>
              <a:rPr lang="en-US" sz="1600">
                <a:solidFill>
                  <a:srgbClr val="B0B0B0"/>
                </a:solidFill>
                <a:latin typeface="Century Gothic"/>
                <a:ea typeface="Century Gothic"/>
                <a:cs typeface="Century Gothic"/>
                <a:sym typeface="Century Gothic"/>
              </a:rPr>
              <a:t>: The average BP is 148.36 mmHg.</a:t>
            </a:r>
            <a:endParaRPr/>
          </a:p>
          <a:p>
            <a:pPr indent="0" lvl="0" marL="0" marR="0" rtl="0" algn="just">
              <a:spcBef>
                <a:spcPts val="0"/>
              </a:spcBef>
              <a:spcAft>
                <a:spcPts val="0"/>
              </a:spcAft>
              <a:buNone/>
            </a:pPr>
            <a:r>
              <a:rPr b="1" lang="en-US" sz="1600">
                <a:solidFill>
                  <a:srgbClr val="B0B0B0"/>
                </a:solidFill>
                <a:latin typeface="Century Gothic"/>
                <a:ea typeface="Century Gothic"/>
                <a:cs typeface="Century Gothic"/>
                <a:sym typeface="Century Gothic"/>
              </a:rPr>
              <a:t>Females</a:t>
            </a:r>
            <a:r>
              <a:rPr lang="en-US" sz="1600">
                <a:solidFill>
                  <a:srgbClr val="B0B0B0"/>
                </a:solidFill>
                <a:latin typeface="Century Gothic"/>
                <a:ea typeface="Century Gothic"/>
                <a:cs typeface="Century Gothic"/>
                <a:sym typeface="Century Gothic"/>
              </a:rPr>
              <a:t>: The average BP is 150.83 mmHg.</a:t>
            </a:r>
            <a:endParaRPr/>
          </a:p>
          <a:p>
            <a:pPr indent="0" lvl="0" marL="0" marR="0" rtl="0" algn="just">
              <a:spcBef>
                <a:spcPts val="0"/>
              </a:spcBef>
              <a:spcAft>
                <a:spcPts val="0"/>
              </a:spcAft>
              <a:buNone/>
            </a:pPr>
            <a:r>
              <a:t/>
            </a:r>
            <a:endParaRPr sz="1600">
              <a:solidFill>
                <a:srgbClr val="B0B0B0"/>
              </a:solidFill>
              <a:latin typeface="Century Gothic"/>
              <a:ea typeface="Century Gothic"/>
              <a:cs typeface="Century Gothic"/>
              <a:sym typeface="Century Gothic"/>
            </a:endParaRPr>
          </a:p>
          <a:p>
            <a:pPr indent="0" lvl="0" marL="0" marR="0" rtl="0" algn="just">
              <a:spcBef>
                <a:spcPts val="0"/>
              </a:spcBef>
              <a:spcAft>
                <a:spcPts val="0"/>
              </a:spcAft>
              <a:buNone/>
            </a:pPr>
            <a:r>
              <a:rPr lang="en-US" sz="1600">
                <a:solidFill>
                  <a:srgbClr val="B0B0B0"/>
                </a:solidFill>
                <a:latin typeface="Century Gothic"/>
                <a:ea typeface="Century Gothic"/>
                <a:cs typeface="Century Gothic"/>
                <a:sym typeface="Century Gothic"/>
              </a:rPr>
              <a:t>This suggests that, on average, females have a slightly higher blood pressure compared to males.</a:t>
            </a:r>
            <a:endParaRPr/>
          </a:p>
        </p:txBody>
      </p:sp>
      <p:pic>
        <p:nvPicPr>
          <p:cNvPr id="429" name="Google Shape;429;p43"/>
          <p:cNvPicPr preferRelativeResize="0"/>
          <p:nvPr/>
        </p:nvPicPr>
        <p:blipFill rotWithShape="1">
          <a:blip r:embed="rId3">
            <a:alphaModFix/>
          </a:blip>
          <a:srcRect b="0" l="0" r="0" t="0"/>
          <a:stretch/>
        </p:blipFill>
        <p:spPr>
          <a:xfrm>
            <a:off x="6699230" y="2521059"/>
            <a:ext cx="4639322" cy="344853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33" name="Shape 433"/>
        <p:cNvGrpSpPr/>
        <p:nvPr/>
      </p:nvGrpSpPr>
      <p:grpSpPr>
        <a:xfrm>
          <a:off x="0" y="0"/>
          <a:ext cx="0" cy="0"/>
          <a:chOff x="0" y="0"/>
          <a:chExt cx="0" cy="0"/>
        </a:xfrm>
      </p:grpSpPr>
      <p:sp>
        <p:nvSpPr>
          <p:cNvPr id="434" name="Google Shape;434;p44"/>
          <p:cNvSpPr txBox="1"/>
          <p:nvPr/>
        </p:nvSpPr>
        <p:spPr>
          <a:xfrm>
            <a:off x="853448" y="3658761"/>
            <a:ext cx="1488017" cy="253470"/>
          </a:xfrm>
          <a:prstGeom prst="rect">
            <a:avLst/>
          </a:prstGeom>
          <a:noFill/>
          <a:ln>
            <a:noFill/>
          </a:ln>
        </p:spPr>
        <p:txBody>
          <a:bodyPr anchorCtr="0" anchor="t" bIns="45700" lIns="91425" spcFirstLastPara="1" rIns="91425" wrap="square" tIns="45700">
            <a:normAutofit lnSpcReduction="10000"/>
          </a:bodyPr>
          <a:lstStyle/>
          <a:p>
            <a:pPr indent="0" lvl="0" marL="0" marR="0" rtl="0" algn="l">
              <a:lnSpc>
                <a:spcPct val="90000"/>
              </a:lnSpc>
              <a:spcBef>
                <a:spcPts val="0"/>
              </a:spcBef>
              <a:spcAft>
                <a:spcPts val="0"/>
              </a:spcAft>
              <a:buClr>
                <a:schemeClr val="dk1"/>
              </a:buClr>
              <a:buSzPts val="1200"/>
              <a:buFont typeface="Arial"/>
              <a:buNone/>
            </a:pPr>
            <a:r>
              <a:t/>
            </a:r>
            <a:endParaRPr b="0" i="0" sz="1200" u="sng">
              <a:solidFill>
                <a:schemeClr val="lt1"/>
              </a:solidFill>
              <a:latin typeface="Quattrocento Sans"/>
              <a:ea typeface="Quattrocento Sans"/>
              <a:cs typeface="Quattrocento Sans"/>
              <a:sym typeface="Quattrocento Sans"/>
            </a:endParaRPr>
          </a:p>
        </p:txBody>
      </p:sp>
      <p:sp>
        <p:nvSpPr>
          <p:cNvPr id="435" name="Google Shape;435;p44"/>
          <p:cNvSpPr txBox="1"/>
          <p:nvPr/>
        </p:nvSpPr>
        <p:spPr>
          <a:xfrm>
            <a:off x="945573" y="585065"/>
            <a:ext cx="9486900" cy="132343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000">
                <a:solidFill>
                  <a:schemeClr val="accent4"/>
                </a:solidFill>
                <a:latin typeface="Quattrocento Sans"/>
                <a:ea typeface="Quattrocento Sans"/>
                <a:cs typeface="Quattrocento Sans"/>
                <a:sym typeface="Quattrocento Sans"/>
              </a:rPr>
              <a:t>Age and Gender by Heart </a:t>
            </a:r>
            <a:endParaRPr/>
          </a:p>
          <a:p>
            <a:pPr indent="0" lvl="0" marL="0" marR="0" rtl="0" algn="ctr">
              <a:spcBef>
                <a:spcPts val="0"/>
              </a:spcBef>
              <a:spcAft>
                <a:spcPts val="0"/>
              </a:spcAft>
              <a:buNone/>
            </a:pPr>
            <a:r>
              <a:rPr lang="en-US" sz="4000">
                <a:solidFill>
                  <a:schemeClr val="accent4"/>
                </a:solidFill>
                <a:latin typeface="Quattrocento Sans"/>
                <a:ea typeface="Quattrocento Sans"/>
                <a:cs typeface="Quattrocento Sans"/>
                <a:sym typeface="Quattrocento Sans"/>
              </a:rPr>
              <a:t>Disease</a:t>
            </a:r>
            <a:endParaRPr/>
          </a:p>
        </p:txBody>
      </p:sp>
      <p:sp>
        <p:nvSpPr>
          <p:cNvPr id="436" name="Google Shape;436;p44"/>
          <p:cNvSpPr txBox="1"/>
          <p:nvPr/>
        </p:nvSpPr>
        <p:spPr>
          <a:xfrm>
            <a:off x="853448" y="2521059"/>
            <a:ext cx="4799207" cy="181588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600">
                <a:solidFill>
                  <a:srgbClr val="B0B0B0"/>
                </a:solidFill>
                <a:latin typeface="Century Gothic"/>
                <a:ea typeface="Century Gothic"/>
                <a:cs typeface="Century Gothic"/>
                <a:sym typeface="Century Gothic"/>
              </a:rPr>
              <a:t>We understand that a high proportion of males i.e. 58.04% have heart disease whereas in females it is 27.56%</a:t>
            </a:r>
            <a:endParaRPr/>
          </a:p>
          <a:p>
            <a:pPr indent="0" lvl="0" marL="0" marR="0" rtl="0" algn="just">
              <a:spcBef>
                <a:spcPts val="0"/>
              </a:spcBef>
              <a:spcAft>
                <a:spcPts val="0"/>
              </a:spcAft>
              <a:buNone/>
            </a:pPr>
            <a:r>
              <a:t/>
            </a:r>
            <a:endParaRPr sz="1600">
              <a:solidFill>
                <a:srgbClr val="B0B0B0"/>
              </a:solidFill>
              <a:latin typeface="Century Gothic"/>
              <a:ea typeface="Century Gothic"/>
              <a:cs typeface="Century Gothic"/>
              <a:sym typeface="Century Gothic"/>
            </a:endParaRPr>
          </a:p>
          <a:p>
            <a:pPr indent="0" lvl="0" marL="0" marR="0" rtl="0" algn="just">
              <a:spcBef>
                <a:spcPts val="0"/>
              </a:spcBef>
              <a:spcAft>
                <a:spcPts val="0"/>
              </a:spcAft>
              <a:buNone/>
            </a:pPr>
            <a:r>
              <a:rPr lang="en-US" sz="1600">
                <a:solidFill>
                  <a:srgbClr val="B0B0B0"/>
                </a:solidFill>
                <a:latin typeface="Century Gothic"/>
                <a:ea typeface="Century Gothic"/>
                <a:cs typeface="Century Gothic"/>
                <a:sym typeface="Century Gothic"/>
              </a:rPr>
              <a:t>In Females we see that the 72.44% majority of people do not have the disease and for males it is 41.96%.</a:t>
            </a:r>
            <a:endParaRPr/>
          </a:p>
        </p:txBody>
      </p:sp>
      <p:pic>
        <p:nvPicPr>
          <p:cNvPr id="437" name="Google Shape;437;p44"/>
          <p:cNvPicPr preferRelativeResize="0"/>
          <p:nvPr/>
        </p:nvPicPr>
        <p:blipFill rotWithShape="1">
          <a:blip r:embed="rId3">
            <a:alphaModFix/>
          </a:blip>
          <a:srcRect b="0" l="0" r="0" t="0"/>
          <a:stretch/>
        </p:blipFill>
        <p:spPr>
          <a:xfrm>
            <a:off x="5975229" y="2521059"/>
            <a:ext cx="5363323" cy="330563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41" name="Shape 441"/>
        <p:cNvGrpSpPr/>
        <p:nvPr/>
      </p:nvGrpSpPr>
      <p:grpSpPr>
        <a:xfrm>
          <a:off x="0" y="0"/>
          <a:ext cx="0" cy="0"/>
          <a:chOff x="0" y="0"/>
          <a:chExt cx="0" cy="0"/>
        </a:xfrm>
      </p:grpSpPr>
      <p:sp>
        <p:nvSpPr>
          <p:cNvPr id="442" name="Google Shape;442;p45"/>
          <p:cNvSpPr txBox="1"/>
          <p:nvPr/>
        </p:nvSpPr>
        <p:spPr>
          <a:xfrm>
            <a:off x="853448" y="3658761"/>
            <a:ext cx="1488017" cy="253470"/>
          </a:xfrm>
          <a:prstGeom prst="rect">
            <a:avLst/>
          </a:prstGeom>
          <a:noFill/>
          <a:ln>
            <a:noFill/>
          </a:ln>
        </p:spPr>
        <p:txBody>
          <a:bodyPr anchorCtr="0" anchor="t" bIns="45700" lIns="91425" spcFirstLastPara="1" rIns="91425" wrap="square" tIns="45700">
            <a:normAutofit lnSpcReduction="10000"/>
          </a:bodyPr>
          <a:lstStyle/>
          <a:p>
            <a:pPr indent="0" lvl="0" marL="0" marR="0" rtl="0" algn="l">
              <a:lnSpc>
                <a:spcPct val="90000"/>
              </a:lnSpc>
              <a:spcBef>
                <a:spcPts val="0"/>
              </a:spcBef>
              <a:spcAft>
                <a:spcPts val="0"/>
              </a:spcAft>
              <a:buClr>
                <a:schemeClr val="dk1"/>
              </a:buClr>
              <a:buSzPts val="1200"/>
              <a:buFont typeface="Arial"/>
              <a:buNone/>
            </a:pPr>
            <a:r>
              <a:t/>
            </a:r>
            <a:endParaRPr b="0" i="0" sz="1200" u="sng">
              <a:solidFill>
                <a:schemeClr val="lt1"/>
              </a:solidFill>
              <a:latin typeface="Quattrocento Sans"/>
              <a:ea typeface="Quattrocento Sans"/>
              <a:cs typeface="Quattrocento Sans"/>
              <a:sym typeface="Quattrocento Sans"/>
            </a:endParaRPr>
          </a:p>
        </p:txBody>
      </p:sp>
      <p:sp>
        <p:nvSpPr>
          <p:cNvPr id="443" name="Google Shape;443;p45"/>
          <p:cNvSpPr txBox="1"/>
          <p:nvPr/>
        </p:nvSpPr>
        <p:spPr>
          <a:xfrm>
            <a:off x="945573" y="585065"/>
            <a:ext cx="9486900"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000">
                <a:solidFill>
                  <a:schemeClr val="accent4"/>
                </a:solidFill>
                <a:latin typeface="Quattrocento Sans"/>
                <a:ea typeface="Quattrocento Sans"/>
                <a:cs typeface="Quattrocento Sans"/>
                <a:sym typeface="Quattrocento Sans"/>
              </a:rPr>
              <a:t>Vessels Fluro by Age and Gender</a:t>
            </a:r>
            <a:endParaRPr/>
          </a:p>
        </p:txBody>
      </p:sp>
      <p:sp>
        <p:nvSpPr>
          <p:cNvPr id="444" name="Google Shape;444;p45"/>
          <p:cNvSpPr txBox="1"/>
          <p:nvPr/>
        </p:nvSpPr>
        <p:spPr>
          <a:xfrm>
            <a:off x="853449" y="2521059"/>
            <a:ext cx="4175752" cy="329320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600">
                <a:solidFill>
                  <a:srgbClr val="B0B0B0"/>
                </a:solidFill>
                <a:latin typeface="Century Gothic"/>
                <a:ea typeface="Century Gothic"/>
                <a:cs typeface="Century Gothic"/>
                <a:sym typeface="Century Gothic"/>
              </a:rPr>
              <a:t>The graph shows the sum of the number of vessels by age and gender. The blue line represents female, and the dark blue line represents male. The graph indicates that the number of vessels is higher for males than for females in most age groups. The peak for males occurs at around 55 years old, while the peak for females occurs at around 65 years old. The graph suggests that the number of vessels increases with age for both genders, reaches a peak, and then declines as age increases.</a:t>
            </a:r>
            <a:endParaRPr sz="1600">
              <a:solidFill>
                <a:srgbClr val="B0B0B0"/>
              </a:solidFill>
              <a:latin typeface="Century Gothic"/>
              <a:ea typeface="Century Gothic"/>
              <a:cs typeface="Century Gothic"/>
              <a:sym typeface="Century Gothic"/>
            </a:endParaRPr>
          </a:p>
        </p:txBody>
      </p:sp>
      <p:pic>
        <p:nvPicPr>
          <p:cNvPr id="445" name="Google Shape;445;p45"/>
          <p:cNvPicPr preferRelativeResize="0"/>
          <p:nvPr/>
        </p:nvPicPr>
        <p:blipFill rotWithShape="1">
          <a:blip r:embed="rId3">
            <a:alphaModFix/>
          </a:blip>
          <a:srcRect b="0" l="0" r="0" t="0"/>
          <a:stretch/>
        </p:blipFill>
        <p:spPr>
          <a:xfrm>
            <a:off x="5476009" y="2521059"/>
            <a:ext cx="5862543" cy="323550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50" name="Shape 450"/>
        <p:cNvGrpSpPr/>
        <p:nvPr/>
      </p:nvGrpSpPr>
      <p:grpSpPr>
        <a:xfrm>
          <a:off x="0" y="0"/>
          <a:ext cx="0" cy="0"/>
          <a:chOff x="0" y="0"/>
          <a:chExt cx="0" cy="0"/>
        </a:xfrm>
      </p:grpSpPr>
      <p:sp>
        <p:nvSpPr>
          <p:cNvPr id="451" name="Google Shape;451;p46"/>
          <p:cNvSpPr txBox="1"/>
          <p:nvPr/>
        </p:nvSpPr>
        <p:spPr>
          <a:xfrm>
            <a:off x="853448" y="3658761"/>
            <a:ext cx="1488017" cy="253470"/>
          </a:xfrm>
          <a:prstGeom prst="rect">
            <a:avLst/>
          </a:prstGeom>
          <a:noFill/>
          <a:ln>
            <a:noFill/>
          </a:ln>
        </p:spPr>
        <p:txBody>
          <a:bodyPr anchorCtr="0" anchor="t" bIns="45700" lIns="91425" spcFirstLastPara="1" rIns="91425" wrap="square" tIns="45700">
            <a:normAutofit lnSpcReduction="10000"/>
          </a:bodyPr>
          <a:lstStyle/>
          <a:p>
            <a:pPr indent="0" lvl="0" marL="0" marR="0" rtl="0" algn="l">
              <a:lnSpc>
                <a:spcPct val="90000"/>
              </a:lnSpc>
              <a:spcBef>
                <a:spcPts val="0"/>
              </a:spcBef>
              <a:spcAft>
                <a:spcPts val="0"/>
              </a:spcAft>
              <a:buClr>
                <a:schemeClr val="dk1"/>
              </a:buClr>
              <a:buSzPts val="1200"/>
              <a:buFont typeface="Arial"/>
              <a:buNone/>
            </a:pPr>
            <a:r>
              <a:t/>
            </a:r>
            <a:endParaRPr b="0" i="0" sz="1200" u="sng">
              <a:solidFill>
                <a:schemeClr val="lt1"/>
              </a:solidFill>
              <a:latin typeface="Quattrocento Sans"/>
              <a:ea typeface="Quattrocento Sans"/>
              <a:cs typeface="Quattrocento Sans"/>
              <a:sym typeface="Quattrocento Sans"/>
            </a:endParaRPr>
          </a:p>
        </p:txBody>
      </p:sp>
      <p:sp>
        <p:nvSpPr>
          <p:cNvPr id="452" name="Google Shape;452;p46"/>
          <p:cNvSpPr txBox="1"/>
          <p:nvPr/>
        </p:nvSpPr>
        <p:spPr>
          <a:xfrm>
            <a:off x="945573" y="585065"/>
            <a:ext cx="9486900"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000">
                <a:solidFill>
                  <a:schemeClr val="accent4"/>
                </a:solidFill>
                <a:latin typeface="Quattrocento Sans"/>
                <a:ea typeface="Quattrocento Sans"/>
                <a:cs typeface="Quattrocento Sans"/>
                <a:sym typeface="Quattrocento Sans"/>
              </a:rPr>
              <a:t>St Depression by Age and Gender</a:t>
            </a:r>
            <a:endParaRPr/>
          </a:p>
        </p:txBody>
      </p:sp>
      <p:sp>
        <p:nvSpPr>
          <p:cNvPr id="453" name="Google Shape;453;p46"/>
          <p:cNvSpPr txBox="1"/>
          <p:nvPr/>
        </p:nvSpPr>
        <p:spPr>
          <a:xfrm>
            <a:off x="853448" y="2262618"/>
            <a:ext cx="4175752" cy="378565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600">
                <a:solidFill>
                  <a:srgbClr val="B0B0B0"/>
                </a:solidFill>
                <a:latin typeface="Century Gothic"/>
                <a:ea typeface="Century Gothic"/>
                <a:cs typeface="Century Gothic"/>
                <a:sym typeface="Century Gothic"/>
              </a:rPr>
              <a:t>The graph shows the sum of depression by age and gender. The blue line represents females and the dark blue line represents males. The graph shows that females have a higher sum of depression than males in most age groups. The highest sum of depression for females is in the age group of 60-65, with a sum of 51. The highest sum of depression for males is in the age group of 55-60, with a sum of 75. The graph suggests that depression is more prevalent in females than males, and that the prevalence of depression increases with age for both genders.</a:t>
            </a:r>
            <a:endParaRPr sz="1600">
              <a:solidFill>
                <a:srgbClr val="B0B0B0"/>
              </a:solidFill>
              <a:latin typeface="Century Gothic"/>
              <a:ea typeface="Century Gothic"/>
              <a:cs typeface="Century Gothic"/>
              <a:sym typeface="Century Gothic"/>
            </a:endParaRPr>
          </a:p>
        </p:txBody>
      </p:sp>
      <p:pic>
        <p:nvPicPr>
          <p:cNvPr id="454" name="Google Shape;454;p46"/>
          <p:cNvPicPr preferRelativeResize="0"/>
          <p:nvPr/>
        </p:nvPicPr>
        <p:blipFill rotWithShape="1">
          <a:blip r:embed="rId3">
            <a:alphaModFix/>
          </a:blip>
          <a:srcRect b="0" l="0" r="0" t="0"/>
          <a:stretch/>
        </p:blipFill>
        <p:spPr>
          <a:xfrm>
            <a:off x="5252469" y="2431472"/>
            <a:ext cx="6086082" cy="344794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35" name="Shape 335"/>
        <p:cNvGrpSpPr/>
        <p:nvPr/>
      </p:nvGrpSpPr>
      <p:grpSpPr>
        <a:xfrm>
          <a:off x="0" y="0"/>
          <a:ext cx="0" cy="0"/>
          <a:chOff x="0" y="0"/>
          <a:chExt cx="0" cy="0"/>
        </a:xfrm>
      </p:grpSpPr>
      <p:sp>
        <p:nvSpPr>
          <p:cNvPr id="336" name="Google Shape;336;p32"/>
          <p:cNvSpPr txBox="1"/>
          <p:nvPr>
            <p:ph idx="4294967295" type="title"/>
          </p:nvPr>
        </p:nvSpPr>
        <p:spPr>
          <a:xfrm>
            <a:off x="2939256" y="1087582"/>
            <a:ext cx="6313488" cy="600075"/>
          </a:xfrm>
          <a:prstGeom prst="rect">
            <a:avLst/>
          </a:prstGeom>
          <a:noFill/>
          <a:ln>
            <a:noFill/>
          </a:ln>
        </p:spPr>
        <p:txBody>
          <a:bodyPr anchorCtr="0" anchor="b" bIns="45700" lIns="91425" spcFirstLastPara="1" rIns="91425" wrap="square" tIns="45700">
            <a:normAutofit fontScale="90000"/>
          </a:bodyPr>
          <a:lstStyle/>
          <a:p>
            <a:pPr indent="0" lvl="0" marL="0" marR="0" rtl="0" algn="ctr">
              <a:lnSpc>
                <a:spcPct val="90000"/>
              </a:lnSpc>
              <a:spcBef>
                <a:spcPts val="0"/>
              </a:spcBef>
              <a:spcAft>
                <a:spcPts val="0"/>
              </a:spcAft>
              <a:buClr>
                <a:schemeClr val="accent4"/>
              </a:buClr>
              <a:buSzPct val="100000"/>
              <a:buFont typeface="Quattrocento Sans"/>
              <a:buNone/>
            </a:pPr>
            <a:r>
              <a:rPr b="0" i="0" lang="en-US" sz="4400" u="none" cap="none" strike="noStrike">
                <a:solidFill>
                  <a:schemeClr val="accent4"/>
                </a:solidFill>
                <a:latin typeface="Quattrocento Sans"/>
                <a:ea typeface="Quattrocento Sans"/>
                <a:cs typeface="Quattrocento Sans"/>
                <a:sym typeface="Quattrocento Sans"/>
              </a:rPr>
              <a:t>Table of Contents</a:t>
            </a:r>
            <a:endParaRPr/>
          </a:p>
        </p:txBody>
      </p:sp>
      <p:sp>
        <p:nvSpPr>
          <p:cNvPr id="337" name="Google Shape;337;p32"/>
          <p:cNvSpPr txBox="1"/>
          <p:nvPr/>
        </p:nvSpPr>
        <p:spPr>
          <a:xfrm>
            <a:off x="853448" y="3658761"/>
            <a:ext cx="1488017" cy="253470"/>
          </a:xfrm>
          <a:prstGeom prst="rect">
            <a:avLst/>
          </a:prstGeom>
          <a:noFill/>
          <a:ln>
            <a:noFill/>
          </a:ln>
        </p:spPr>
        <p:txBody>
          <a:bodyPr anchorCtr="0" anchor="t" bIns="45700" lIns="91425" spcFirstLastPara="1" rIns="91425" wrap="square" tIns="45700">
            <a:normAutofit lnSpcReduction="10000"/>
          </a:bodyPr>
          <a:lstStyle/>
          <a:p>
            <a:pPr indent="0" lvl="0" marL="0" marR="0" rtl="0" algn="l">
              <a:lnSpc>
                <a:spcPct val="90000"/>
              </a:lnSpc>
              <a:spcBef>
                <a:spcPts val="0"/>
              </a:spcBef>
              <a:spcAft>
                <a:spcPts val="0"/>
              </a:spcAft>
              <a:buClr>
                <a:schemeClr val="dk1"/>
              </a:buClr>
              <a:buSzPts val="1200"/>
              <a:buFont typeface="Arial"/>
              <a:buNone/>
            </a:pPr>
            <a:r>
              <a:t/>
            </a:r>
            <a:endParaRPr b="0" i="0" sz="1200" u="sng">
              <a:solidFill>
                <a:schemeClr val="lt1"/>
              </a:solidFill>
              <a:latin typeface="Quattrocento Sans"/>
              <a:ea typeface="Quattrocento Sans"/>
              <a:cs typeface="Quattrocento Sans"/>
              <a:sym typeface="Quattrocento Sans"/>
            </a:endParaRPr>
          </a:p>
        </p:txBody>
      </p:sp>
      <p:sp>
        <p:nvSpPr>
          <p:cNvPr id="338" name="Google Shape;338;p32"/>
          <p:cNvSpPr txBox="1"/>
          <p:nvPr/>
        </p:nvSpPr>
        <p:spPr>
          <a:xfrm>
            <a:off x="853448" y="2634958"/>
            <a:ext cx="3044443" cy="1323439"/>
          </a:xfrm>
          <a:prstGeom prst="rect">
            <a:avLst/>
          </a:prstGeom>
          <a:noFill/>
          <a:ln>
            <a:noFill/>
          </a:ln>
        </p:spPr>
        <p:txBody>
          <a:bodyPr anchorCtr="0" anchor="t" bIns="45700" lIns="91425" spcFirstLastPara="1" rIns="91425" wrap="square" tIns="45700">
            <a:spAutoFit/>
          </a:bodyPr>
          <a:lstStyle/>
          <a:p>
            <a:pPr indent="-127000" lvl="0" marL="0" marR="0" rtl="0" algn="l">
              <a:spcBef>
                <a:spcPts val="0"/>
              </a:spcBef>
              <a:spcAft>
                <a:spcPts val="0"/>
              </a:spcAft>
              <a:buClr>
                <a:srgbClr val="D3D3D3"/>
              </a:buClr>
              <a:buSzPts val="2000"/>
              <a:buFont typeface="Century Gothic"/>
              <a:buAutoNum type="arabicPeriod"/>
            </a:pPr>
            <a:r>
              <a:rPr lang="en-US" sz="2000">
                <a:solidFill>
                  <a:srgbClr val="D3D3D3"/>
                </a:solidFill>
                <a:latin typeface="Century Gothic"/>
                <a:ea typeface="Century Gothic"/>
                <a:cs typeface="Century Gothic"/>
                <a:sym typeface="Century Gothic"/>
              </a:rPr>
              <a:t>Objective</a:t>
            </a:r>
            <a:endParaRPr/>
          </a:p>
          <a:p>
            <a:pPr indent="-127000" lvl="0" marL="0" marR="0" rtl="0" algn="l">
              <a:spcBef>
                <a:spcPts val="0"/>
              </a:spcBef>
              <a:spcAft>
                <a:spcPts val="0"/>
              </a:spcAft>
              <a:buClr>
                <a:srgbClr val="D3D3D3"/>
              </a:buClr>
              <a:buSzPts val="2000"/>
              <a:buFont typeface="Century Gothic"/>
              <a:buAutoNum type="arabicPeriod"/>
            </a:pPr>
            <a:r>
              <a:rPr lang="en-US" sz="2000">
                <a:solidFill>
                  <a:srgbClr val="D3D3D3"/>
                </a:solidFill>
                <a:latin typeface="Century Gothic"/>
                <a:ea typeface="Century Gothic"/>
                <a:cs typeface="Century Gothic"/>
                <a:sym typeface="Century Gothic"/>
              </a:rPr>
              <a:t>Column Description</a:t>
            </a:r>
            <a:endParaRPr/>
          </a:p>
          <a:p>
            <a:pPr indent="-127000" lvl="0" marL="0" marR="0" rtl="0" algn="l">
              <a:spcBef>
                <a:spcPts val="0"/>
              </a:spcBef>
              <a:spcAft>
                <a:spcPts val="0"/>
              </a:spcAft>
              <a:buClr>
                <a:srgbClr val="D3D3D3"/>
              </a:buClr>
              <a:buSzPts val="2000"/>
              <a:buFont typeface="Century Gothic"/>
              <a:buAutoNum type="arabicPeriod"/>
            </a:pPr>
            <a:r>
              <a:rPr lang="en-US" sz="2000">
                <a:solidFill>
                  <a:srgbClr val="D3D3D3"/>
                </a:solidFill>
                <a:latin typeface="Century Gothic"/>
                <a:ea typeface="Century Gothic"/>
                <a:cs typeface="Century Gothic"/>
                <a:sym typeface="Century Gothic"/>
              </a:rPr>
              <a:t>Data Description</a:t>
            </a:r>
            <a:endParaRPr/>
          </a:p>
          <a:p>
            <a:pPr indent="-127000" lvl="0" marL="0" marR="0" rtl="0" algn="l">
              <a:spcBef>
                <a:spcPts val="0"/>
              </a:spcBef>
              <a:spcAft>
                <a:spcPts val="0"/>
              </a:spcAft>
              <a:buClr>
                <a:srgbClr val="D3D3D3"/>
              </a:buClr>
              <a:buSzPts val="2000"/>
              <a:buFont typeface="Century Gothic"/>
              <a:buAutoNum type="arabicPeriod"/>
            </a:pPr>
            <a:r>
              <a:rPr lang="en-US" sz="2000">
                <a:solidFill>
                  <a:srgbClr val="D3D3D3"/>
                </a:solidFill>
                <a:latin typeface="Century Gothic"/>
                <a:ea typeface="Century Gothic"/>
                <a:cs typeface="Century Gothic"/>
                <a:sym typeface="Century Gothic"/>
              </a:rPr>
              <a:t>Analysis and Results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43" name="Shape 343"/>
        <p:cNvGrpSpPr/>
        <p:nvPr/>
      </p:nvGrpSpPr>
      <p:grpSpPr>
        <a:xfrm>
          <a:off x="0" y="0"/>
          <a:ext cx="0" cy="0"/>
          <a:chOff x="0" y="0"/>
          <a:chExt cx="0" cy="0"/>
        </a:xfrm>
      </p:grpSpPr>
      <p:sp>
        <p:nvSpPr>
          <p:cNvPr id="344" name="Google Shape;344;p33"/>
          <p:cNvSpPr txBox="1"/>
          <p:nvPr/>
        </p:nvSpPr>
        <p:spPr>
          <a:xfrm>
            <a:off x="853448" y="3658761"/>
            <a:ext cx="1488017" cy="253470"/>
          </a:xfrm>
          <a:prstGeom prst="rect">
            <a:avLst/>
          </a:prstGeom>
          <a:noFill/>
          <a:ln>
            <a:noFill/>
          </a:ln>
        </p:spPr>
        <p:txBody>
          <a:bodyPr anchorCtr="0" anchor="t" bIns="45700" lIns="91425" spcFirstLastPara="1" rIns="91425" wrap="square" tIns="45700">
            <a:normAutofit lnSpcReduction="10000"/>
          </a:bodyPr>
          <a:lstStyle/>
          <a:p>
            <a:pPr indent="0" lvl="0" marL="0" marR="0" rtl="0" algn="l">
              <a:lnSpc>
                <a:spcPct val="90000"/>
              </a:lnSpc>
              <a:spcBef>
                <a:spcPts val="0"/>
              </a:spcBef>
              <a:spcAft>
                <a:spcPts val="0"/>
              </a:spcAft>
              <a:buClr>
                <a:schemeClr val="dk1"/>
              </a:buClr>
              <a:buSzPts val="1200"/>
              <a:buFont typeface="Arial"/>
              <a:buNone/>
            </a:pPr>
            <a:r>
              <a:t/>
            </a:r>
            <a:endParaRPr b="0" i="0" sz="1200" u="sng">
              <a:solidFill>
                <a:schemeClr val="lt1"/>
              </a:solidFill>
              <a:latin typeface="Quattrocento Sans"/>
              <a:ea typeface="Quattrocento Sans"/>
              <a:cs typeface="Quattrocento Sans"/>
              <a:sym typeface="Quattrocento Sans"/>
            </a:endParaRPr>
          </a:p>
        </p:txBody>
      </p:sp>
      <p:sp>
        <p:nvSpPr>
          <p:cNvPr id="345" name="Google Shape;345;p33"/>
          <p:cNvSpPr txBox="1"/>
          <p:nvPr/>
        </p:nvSpPr>
        <p:spPr>
          <a:xfrm>
            <a:off x="4426527" y="1610591"/>
            <a:ext cx="364720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entury Gothic"/>
                <a:ea typeface="Century Gothic"/>
                <a:cs typeface="Century Gothic"/>
                <a:sym typeface="Century Gothic"/>
              </a:rPr>
              <a:t>Objective</a:t>
            </a:r>
            <a:endParaRPr sz="1800">
              <a:solidFill>
                <a:schemeClr val="dk1"/>
              </a:solidFill>
              <a:latin typeface="Century Gothic"/>
              <a:ea typeface="Century Gothic"/>
              <a:cs typeface="Century Gothic"/>
              <a:sym typeface="Century Gothic"/>
            </a:endParaRPr>
          </a:p>
        </p:txBody>
      </p:sp>
      <p:sp>
        <p:nvSpPr>
          <p:cNvPr id="346" name="Google Shape;346;p33"/>
          <p:cNvSpPr txBox="1"/>
          <p:nvPr/>
        </p:nvSpPr>
        <p:spPr>
          <a:xfrm>
            <a:off x="3048866" y="547813"/>
            <a:ext cx="6094268"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000">
                <a:solidFill>
                  <a:schemeClr val="accent4"/>
                </a:solidFill>
                <a:latin typeface="Quattrocento Sans"/>
                <a:ea typeface="Quattrocento Sans"/>
                <a:cs typeface="Quattrocento Sans"/>
                <a:sym typeface="Quattrocento Sans"/>
              </a:rPr>
              <a:t>Objective</a:t>
            </a:r>
            <a:endParaRPr sz="4000">
              <a:solidFill>
                <a:schemeClr val="accent4"/>
              </a:solidFill>
              <a:latin typeface="Quattrocento Sans"/>
              <a:ea typeface="Quattrocento Sans"/>
              <a:cs typeface="Quattrocento Sans"/>
              <a:sym typeface="Quattrocento Sans"/>
            </a:endParaRPr>
          </a:p>
        </p:txBody>
      </p:sp>
      <p:sp>
        <p:nvSpPr>
          <p:cNvPr id="347" name="Google Shape;347;p33"/>
          <p:cNvSpPr txBox="1"/>
          <p:nvPr/>
        </p:nvSpPr>
        <p:spPr>
          <a:xfrm>
            <a:off x="853448" y="1609958"/>
            <a:ext cx="6177394" cy="3441776"/>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lang="en-US" sz="1800">
                <a:solidFill>
                  <a:srgbClr val="D3D3D3"/>
                </a:solidFill>
                <a:latin typeface="Calibri"/>
                <a:ea typeface="Calibri"/>
                <a:cs typeface="Calibri"/>
                <a:sym typeface="Calibri"/>
              </a:rPr>
              <a:t>The primary objective of this project is to conduct a comprehensive analysis of heart disease diagnostic factors using a dataset containing various patient features. The goal is to derive meaningful insights, identify potential risk factors, and contribute to the broader understanding of cardiovascular health.</a:t>
            </a:r>
            <a:endParaRPr sz="1800">
              <a:solidFill>
                <a:srgbClr val="D3D3D3"/>
              </a:solidFill>
              <a:latin typeface="Calibri"/>
              <a:ea typeface="Calibri"/>
              <a:cs typeface="Calibri"/>
              <a:sym typeface="Calibri"/>
            </a:endParaRPr>
          </a:p>
          <a:p>
            <a:pPr indent="0" lvl="0" marL="0" marR="0" rtl="0" algn="just">
              <a:lnSpc>
                <a:spcPct val="107000"/>
              </a:lnSpc>
              <a:spcBef>
                <a:spcPts val="800"/>
              </a:spcBef>
              <a:spcAft>
                <a:spcPts val="0"/>
              </a:spcAft>
              <a:buNone/>
            </a:pPr>
            <a:r>
              <a:rPr lang="en-US" sz="1800">
                <a:solidFill>
                  <a:srgbClr val="D3D3D3"/>
                </a:solidFill>
                <a:latin typeface="Calibri"/>
                <a:ea typeface="Calibri"/>
                <a:cs typeface="Calibri"/>
                <a:sym typeface="Calibri"/>
              </a:rPr>
              <a:t>The raw dataset comprises 1025 rows and 14 columns, with key variables including 'age', 'sex', 'cp', 'trestbps', 'chol', 'fbs', 'restecg', 'thalach', 'exang', 'oldpeak', 'slope', 'ca', 'thal', and 'target'. The definitions and significance of their low and high values are outlined below:</a:t>
            </a:r>
            <a:endParaRPr sz="1800">
              <a:solidFill>
                <a:srgbClr val="D3D3D3"/>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52" name="Shape 352"/>
        <p:cNvGrpSpPr/>
        <p:nvPr/>
      </p:nvGrpSpPr>
      <p:grpSpPr>
        <a:xfrm>
          <a:off x="0" y="0"/>
          <a:ext cx="0" cy="0"/>
          <a:chOff x="0" y="0"/>
          <a:chExt cx="0" cy="0"/>
        </a:xfrm>
      </p:grpSpPr>
      <p:sp>
        <p:nvSpPr>
          <p:cNvPr id="353" name="Google Shape;353;p34"/>
          <p:cNvSpPr txBox="1"/>
          <p:nvPr/>
        </p:nvSpPr>
        <p:spPr>
          <a:xfrm>
            <a:off x="853448" y="3658761"/>
            <a:ext cx="1488017" cy="253470"/>
          </a:xfrm>
          <a:prstGeom prst="rect">
            <a:avLst/>
          </a:prstGeom>
          <a:noFill/>
          <a:ln>
            <a:noFill/>
          </a:ln>
        </p:spPr>
        <p:txBody>
          <a:bodyPr anchorCtr="0" anchor="t" bIns="45700" lIns="91425" spcFirstLastPara="1" rIns="91425" wrap="square" tIns="45700">
            <a:normAutofit lnSpcReduction="10000"/>
          </a:bodyPr>
          <a:lstStyle/>
          <a:p>
            <a:pPr indent="0" lvl="0" marL="0" marR="0" rtl="0" algn="l">
              <a:lnSpc>
                <a:spcPct val="90000"/>
              </a:lnSpc>
              <a:spcBef>
                <a:spcPts val="0"/>
              </a:spcBef>
              <a:spcAft>
                <a:spcPts val="0"/>
              </a:spcAft>
              <a:buClr>
                <a:schemeClr val="dk1"/>
              </a:buClr>
              <a:buSzPts val="1200"/>
              <a:buFont typeface="Arial"/>
              <a:buNone/>
            </a:pPr>
            <a:r>
              <a:t/>
            </a:r>
            <a:endParaRPr b="0" i="0" sz="1200" u="sng">
              <a:solidFill>
                <a:schemeClr val="lt1"/>
              </a:solidFill>
              <a:latin typeface="Quattrocento Sans"/>
              <a:ea typeface="Quattrocento Sans"/>
              <a:cs typeface="Quattrocento Sans"/>
              <a:sym typeface="Quattrocento Sans"/>
            </a:endParaRPr>
          </a:p>
        </p:txBody>
      </p:sp>
      <p:sp>
        <p:nvSpPr>
          <p:cNvPr id="354" name="Google Shape;354;p34"/>
          <p:cNvSpPr txBox="1"/>
          <p:nvPr/>
        </p:nvSpPr>
        <p:spPr>
          <a:xfrm>
            <a:off x="3048866" y="583191"/>
            <a:ext cx="6094268"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000">
                <a:solidFill>
                  <a:schemeClr val="accent4"/>
                </a:solidFill>
                <a:latin typeface="Quattrocento Sans"/>
                <a:ea typeface="Quattrocento Sans"/>
                <a:cs typeface="Quattrocento Sans"/>
                <a:sym typeface="Quattrocento Sans"/>
              </a:rPr>
              <a:t>Column Description</a:t>
            </a:r>
            <a:endParaRPr sz="4000">
              <a:solidFill>
                <a:schemeClr val="accent4"/>
              </a:solidFill>
              <a:latin typeface="Quattrocento Sans"/>
              <a:ea typeface="Quattrocento Sans"/>
              <a:cs typeface="Quattrocento Sans"/>
              <a:sym typeface="Quattrocento Sans"/>
            </a:endParaRPr>
          </a:p>
        </p:txBody>
      </p:sp>
      <p:sp>
        <p:nvSpPr>
          <p:cNvPr id="355" name="Google Shape;355;p34"/>
          <p:cNvSpPr txBox="1"/>
          <p:nvPr/>
        </p:nvSpPr>
        <p:spPr>
          <a:xfrm>
            <a:off x="756582" y="1573842"/>
            <a:ext cx="2808250" cy="4156972"/>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b="1" lang="en-US" sz="1600">
                <a:solidFill>
                  <a:srgbClr val="D3D3D3"/>
                </a:solidFill>
                <a:latin typeface="Century Gothic"/>
                <a:ea typeface="Century Gothic"/>
                <a:cs typeface="Century Gothic"/>
                <a:sym typeface="Century Gothic"/>
              </a:rPr>
              <a:t>Age</a:t>
            </a:r>
            <a:r>
              <a:rPr lang="en-US" sz="1600">
                <a:solidFill>
                  <a:srgbClr val="D3D3D3"/>
                </a:solidFill>
                <a:latin typeface="Century Gothic"/>
                <a:ea typeface="Century Gothic"/>
                <a:cs typeface="Century Gothic"/>
                <a:sym typeface="Century Gothic"/>
              </a:rPr>
              <a:t>: age in years</a:t>
            </a:r>
            <a:endParaRPr/>
          </a:p>
          <a:p>
            <a:pPr indent="0" lvl="0" marL="0" marR="0" rtl="0" algn="just">
              <a:lnSpc>
                <a:spcPct val="107000"/>
              </a:lnSpc>
              <a:spcBef>
                <a:spcPts val="800"/>
              </a:spcBef>
              <a:spcAft>
                <a:spcPts val="0"/>
              </a:spcAft>
              <a:buNone/>
            </a:pPr>
            <a:r>
              <a:rPr b="1" lang="en-US" sz="1600">
                <a:solidFill>
                  <a:srgbClr val="D3D3D3"/>
                </a:solidFill>
                <a:latin typeface="Century Gothic"/>
                <a:ea typeface="Century Gothic"/>
                <a:cs typeface="Century Gothic"/>
                <a:sym typeface="Century Gothic"/>
              </a:rPr>
              <a:t>Sex</a:t>
            </a:r>
            <a:r>
              <a:rPr lang="en-US" sz="1600">
                <a:solidFill>
                  <a:srgbClr val="D3D3D3"/>
                </a:solidFill>
                <a:latin typeface="Century Gothic"/>
                <a:ea typeface="Century Gothic"/>
                <a:cs typeface="Century Gothic"/>
                <a:sym typeface="Century Gothic"/>
              </a:rPr>
              <a:t>: sex</a:t>
            </a:r>
            <a:endParaRPr/>
          </a:p>
          <a:p>
            <a:pPr indent="0" lvl="0" marL="0" marR="0" rtl="0" algn="just">
              <a:lnSpc>
                <a:spcPct val="107000"/>
              </a:lnSpc>
              <a:spcBef>
                <a:spcPts val="800"/>
              </a:spcBef>
              <a:spcAft>
                <a:spcPts val="0"/>
              </a:spcAft>
              <a:buNone/>
            </a:pPr>
            <a:r>
              <a:rPr lang="en-US" sz="1600">
                <a:solidFill>
                  <a:srgbClr val="F2BE87"/>
                </a:solidFill>
                <a:latin typeface="Century Gothic"/>
                <a:ea typeface="Century Gothic"/>
                <a:cs typeface="Century Gothic"/>
                <a:sym typeface="Century Gothic"/>
              </a:rPr>
              <a:t>1 = male</a:t>
            </a:r>
            <a:endParaRPr/>
          </a:p>
          <a:p>
            <a:pPr indent="0" lvl="0" marL="0" marR="0" rtl="0" algn="just">
              <a:lnSpc>
                <a:spcPct val="107000"/>
              </a:lnSpc>
              <a:spcBef>
                <a:spcPts val="800"/>
              </a:spcBef>
              <a:spcAft>
                <a:spcPts val="0"/>
              </a:spcAft>
              <a:buNone/>
            </a:pPr>
            <a:r>
              <a:rPr lang="en-US" sz="1600">
                <a:solidFill>
                  <a:srgbClr val="F2BE87"/>
                </a:solidFill>
                <a:latin typeface="Century Gothic"/>
                <a:ea typeface="Century Gothic"/>
                <a:cs typeface="Century Gothic"/>
                <a:sym typeface="Century Gothic"/>
              </a:rPr>
              <a:t>0 = female</a:t>
            </a:r>
            <a:endParaRPr/>
          </a:p>
          <a:p>
            <a:pPr indent="0" lvl="0" marL="0" marR="0" rtl="0" algn="just">
              <a:lnSpc>
                <a:spcPct val="107000"/>
              </a:lnSpc>
              <a:spcBef>
                <a:spcPts val="800"/>
              </a:spcBef>
              <a:spcAft>
                <a:spcPts val="0"/>
              </a:spcAft>
              <a:buNone/>
            </a:pPr>
            <a:r>
              <a:rPr b="1" lang="en-US" sz="1600">
                <a:solidFill>
                  <a:srgbClr val="D3D3D3"/>
                </a:solidFill>
                <a:latin typeface="Century Gothic"/>
                <a:ea typeface="Century Gothic"/>
                <a:cs typeface="Century Gothic"/>
                <a:sym typeface="Century Gothic"/>
              </a:rPr>
              <a:t>CP</a:t>
            </a:r>
            <a:r>
              <a:rPr lang="en-US" sz="1600">
                <a:solidFill>
                  <a:srgbClr val="D3D3D3"/>
                </a:solidFill>
                <a:latin typeface="Century Gothic"/>
                <a:ea typeface="Century Gothic"/>
                <a:cs typeface="Century Gothic"/>
                <a:sym typeface="Century Gothic"/>
              </a:rPr>
              <a:t>: chest pain type</a:t>
            </a:r>
            <a:endParaRPr/>
          </a:p>
          <a:p>
            <a:pPr indent="0" lvl="0" marL="0" marR="0" rtl="0" algn="just">
              <a:lnSpc>
                <a:spcPct val="107000"/>
              </a:lnSpc>
              <a:spcBef>
                <a:spcPts val="800"/>
              </a:spcBef>
              <a:spcAft>
                <a:spcPts val="0"/>
              </a:spcAft>
              <a:buNone/>
            </a:pPr>
            <a:r>
              <a:rPr lang="en-US" sz="1600">
                <a:solidFill>
                  <a:srgbClr val="F2BE87"/>
                </a:solidFill>
                <a:latin typeface="Century Gothic"/>
                <a:ea typeface="Century Gothic"/>
                <a:cs typeface="Century Gothic"/>
                <a:sym typeface="Century Gothic"/>
              </a:rPr>
              <a:t>0: typical angina</a:t>
            </a:r>
            <a:endParaRPr/>
          </a:p>
          <a:p>
            <a:pPr indent="0" lvl="0" marL="0" marR="0" rtl="0" algn="just">
              <a:lnSpc>
                <a:spcPct val="107000"/>
              </a:lnSpc>
              <a:spcBef>
                <a:spcPts val="800"/>
              </a:spcBef>
              <a:spcAft>
                <a:spcPts val="0"/>
              </a:spcAft>
              <a:buNone/>
            </a:pPr>
            <a:r>
              <a:rPr lang="en-US" sz="1600">
                <a:solidFill>
                  <a:srgbClr val="F2BE87"/>
                </a:solidFill>
                <a:latin typeface="Century Gothic"/>
                <a:ea typeface="Century Gothic"/>
                <a:cs typeface="Century Gothic"/>
                <a:sym typeface="Century Gothic"/>
              </a:rPr>
              <a:t>1: atypical angina</a:t>
            </a:r>
            <a:endParaRPr/>
          </a:p>
          <a:p>
            <a:pPr indent="0" lvl="0" marL="0" marR="0" rtl="0" algn="just">
              <a:lnSpc>
                <a:spcPct val="107000"/>
              </a:lnSpc>
              <a:spcBef>
                <a:spcPts val="800"/>
              </a:spcBef>
              <a:spcAft>
                <a:spcPts val="0"/>
              </a:spcAft>
              <a:buNone/>
            </a:pPr>
            <a:r>
              <a:rPr lang="en-US" sz="1600">
                <a:solidFill>
                  <a:srgbClr val="F2BE87"/>
                </a:solidFill>
                <a:latin typeface="Century Gothic"/>
                <a:ea typeface="Century Gothic"/>
                <a:cs typeface="Century Gothic"/>
                <a:sym typeface="Century Gothic"/>
              </a:rPr>
              <a:t>2: non-anginal pain</a:t>
            </a:r>
            <a:endParaRPr/>
          </a:p>
          <a:p>
            <a:pPr indent="0" lvl="0" marL="0" marR="0" rtl="0" algn="just">
              <a:lnSpc>
                <a:spcPct val="107000"/>
              </a:lnSpc>
              <a:spcBef>
                <a:spcPts val="800"/>
              </a:spcBef>
              <a:spcAft>
                <a:spcPts val="0"/>
              </a:spcAft>
              <a:buNone/>
            </a:pPr>
            <a:r>
              <a:rPr lang="en-US" sz="1600">
                <a:solidFill>
                  <a:srgbClr val="F2BE87"/>
                </a:solidFill>
                <a:latin typeface="Century Gothic"/>
                <a:ea typeface="Century Gothic"/>
                <a:cs typeface="Century Gothic"/>
                <a:sym typeface="Century Gothic"/>
              </a:rPr>
              <a:t>3: asymptomatic</a:t>
            </a:r>
            <a:endParaRPr/>
          </a:p>
          <a:p>
            <a:pPr indent="0" lvl="0" marL="0" marR="0" rtl="0" algn="just">
              <a:lnSpc>
                <a:spcPct val="107000"/>
              </a:lnSpc>
              <a:spcBef>
                <a:spcPts val="800"/>
              </a:spcBef>
              <a:spcAft>
                <a:spcPts val="0"/>
              </a:spcAft>
              <a:buNone/>
            </a:pPr>
            <a:r>
              <a:rPr b="1" lang="en-US" sz="1600">
                <a:solidFill>
                  <a:srgbClr val="D3D3D3"/>
                </a:solidFill>
                <a:latin typeface="Century Gothic"/>
                <a:ea typeface="Century Gothic"/>
                <a:cs typeface="Century Gothic"/>
                <a:sym typeface="Century Gothic"/>
              </a:rPr>
              <a:t>trestbps</a:t>
            </a:r>
            <a:r>
              <a:rPr lang="en-US" sz="1600">
                <a:solidFill>
                  <a:srgbClr val="D3D3D3"/>
                </a:solidFill>
                <a:latin typeface="Century Gothic"/>
                <a:ea typeface="Century Gothic"/>
                <a:cs typeface="Century Gothic"/>
                <a:sym typeface="Century Gothic"/>
              </a:rPr>
              <a:t>: resting blood pressure (in mm Hg on admission to the hospital)</a:t>
            </a:r>
            <a:endParaRPr/>
          </a:p>
        </p:txBody>
      </p:sp>
      <p:sp>
        <p:nvSpPr>
          <p:cNvPr id="356" name="Google Shape;356;p34"/>
          <p:cNvSpPr txBox="1"/>
          <p:nvPr/>
        </p:nvSpPr>
        <p:spPr>
          <a:xfrm>
            <a:off x="3713252" y="1573842"/>
            <a:ext cx="3054084" cy="4791953"/>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b="1" lang="en-US" sz="1600">
                <a:solidFill>
                  <a:srgbClr val="D3D3D3"/>
                </a:solidFill>
                <a:latin typeface="Century Gothic"/>
                <a:ea typeface="Century Gothic"/>
                <a:cs typeface="Century Gothic"/>
                <a:sym typeface="Century Gothic"/>
              </a:rPr>
              <a:t>chol</a:t>
            </a:r>
            <a:r>
              <a:rPr lang="en-US" sz="1600">
                <a:solidFill>
                  <a:srgbClr val="D3D3D3"/>
                </a:solidFill>
                <a:latin typeface="Century Gothic"/>
                <a:ea typeface="Century Gothic"/>
                <a:cs typeface="Century Gothic"/>
                <a:sym typeface="Century Gothic"/>
              </a:rPr>
              <a:t>: serum cholestoral in mg/dl</a:t>
            </a:r>
            <a:endParaRPr/>
          </a:p>
          <a:p>
            <a:pPr indent="0" lvl="0" marL="0" marR="0" rtl="0" algn="just">
              <a:lnSpc>
                <a:spcPct val="107000"/>
              </a:lnSpc>
              <a:spcBef>
                <a:spcPts val="800"/>
              </a:spcBef>
              <a:spcAft>
                <a:spcPts val="0"/>
              </a:spcAft>
              <a:buNone/>
            </a:pPr>
            <a:r>
              <a:rPr b="1" lang="en-US" sz="1600">
                <a:solidFill>
                  <a:srgbClr val="D3D3D3"/>
                </a:solidFill>
                <a:latin typeface="Century Gothic"/>
                <a:ea typeface="Century Gothic"/>
                <a:cs typeface="Century Gothic"/>
                <a:sym typeface="Century Gothic"/>
              </a:rPr>
              <a:t>fbs</a:t>
            </a:r>
            <a:r>
              <a:rPr lang="en-US" sz="1600">
                <a:solidFill>
                  <a:srgbClr val="D3D3D3"/>
                </a:solidFill>
                <a:latin typeface="Century Gothic"/>
                <a:ea typeface="Century Gothic"/>
                <a:cs typeface="Century Gothic"/>
                <a:sym typeface="Century Gothic"/>
              </a:rPr>
              <a:t>: (fasting blood sugar &gt; 120 mg/dl)</a:t>
            </a:r>
            <a:endParaRPr/>
          </a:p>
          <a:p>
            <a:pPr indent="0" lvl="0" marL="0" marR="0" rtl="0" algn="just">
              <a:lnSpc>
                <a:spcPct val="107000"/>
              </a:lnSpc>
              <a:spcBef>
                <a:spcPts val="800"/>
              </a:spcBef>
              <a:spcAft>
                <a:spcPts val="0"/>
              </a:spcAft>
              <a:buNone/>
            </a:pPr>
            <a:r>
              <a:rPr lang="en-US" sz="1600">
                <a:solidFill>
                  <a:srgbClr val="F2BE87"/>
                </a:solidFill>
                <a:latin typeface="Century Gothic"/>
                <a:ea typeface="Century Gothic"/>
                <a:cs typeface="Century Gothic"/>
                <a:sym typeface="Century Gothic"/>
              </a:rPr>
              <a:t>1 = true;</a:t>
            </a:r>
            <a:endParaRPr/>
          </a:p>
          <a:p>
            <a:pPr indent="0" lvl="0" marL="0" marR="0" rtl="0" algn="just">
              <a:lnSpc>
                <a:spcPct val="107000"/>
              </a:lnSpc>
              <a:spcBef>
                <a:spcPts val="800"/>
              </a:spcBef>
              <a:spcAft>
                <a:spcPts val="0"/>
              </a:spcAft>
              <a:buNone/>
            </a:pPr>
            <a:r>
              <a:rPr lang="en-US" sz="1600">
                <a:solidFill>
                  <a:srgbClr val="F2BE87"/>
                </a:solidFill>
                <a:latin typeface="Century Gothic"/>
                <a:ea typeface="Century Gothic"/>
                <a:cs typeface="Century Gothic"/>
                <a:sym typeface="Century Gothic"/>
              </a:rPr>
              <a:t>0 = false</a:t>
            </a:r>
            <a:endParaRPr/>
          </a:p>
          <a:p>
            <a:pPr indent="0" lvl="0" marL="0" marR="0" rtl="0" algn="l">
              <a:spcBef>
                <a:spcPts val="800"/>
              </a:spcBef>
              <a:spcAft>
                <a:spcPts val="0"/>
              </a:spcAft>
              <a:buNone/>
            </a:pPr>
            <a:r>
              <a:rPr b="1" lang="en-US" sz="1600">
                <a:solidFill>
                  <a:srgbClr val="D3D3D3"/>
                </a:solidFill>
                <a:latin typeface="Century Gothic"/>
                <a:ea typeface="Century Gothic"/>
                <a:cs typeface="Century Gothic"/>
                <a:sym typeface="Century Gothic"/>
              </a:rPr>
              <a:t>restecg</a:t>
            </a:r>
            <a:r>
              <a:rPr lang="en-US" sz="1600">
                <a:solidFill>
                  <a:srgbClr val="D3D3D3"/>
                </a:solidFill>
                <a:latin typeface="Century Gothic"/>
                <a:ea typeface="Century Gothic"/>
                <a:cs typeface="Century Gothic"/>
                <a:sym typeface="Century Gothic"/>
              </a:rPr>
              <a:t>: resting electrocardiographic results</a:t>
            </a:r>
            <a:endParaRPr/>
          </a:p>
          <a:p>
            <a:pPr indent="0" lvl="0" marL="0" marR="0" rtl="0" algn="l">
              <a:spcBef>
                <a:spcPts val="0"/>
              </a:spcBef>
              <a:spcAft>
                <a:spcPts val="0"/>
              </a:spcAft>
              <a:buNone/>
            </a:pPr>
            <a:r>
              <a:rPr lang="en-US" sz="1600">
                <a:solidFill>
                  <a:srgbClr val="F2BE87"/>
                </a:solidFill>
                <a:latin typeface="Century Gothic"/>
                <a:ea typeface="Century Gothic"/>
                <a:cs typeface="Century Gothic"/>
                <a:sym typeface="Century Gothic"/>
              </a:rPr>
              <a:t>Value 0: normal</a:t>
            </a:r>
            <a:endParaRPr/>
          </a:p>
          <a:p>
            <a:pPr indent="0" lvl="0" marL="0" marR="0" rtl="0" algn="l">
              <a:spcBef>
                <a:spcPts val="0"/>
              </a:spcBef>
              <a:spcAft>
                <a:spcPts val="0"/>
              </a:spcAft>
              <a:buNone/>
            </a:pPr>
            <a:r>
              <a:rPr lang="en-US" sz="1600">
                <a:solidFill>
                  <a:srgbClr val="F2BE87"/>
                </a:solidFill>
                <a:latin typeface="Century Gothic"/>
                <a:ea typeface="Century Gothic"/>
                <a:cs typeface="Century Gothic"/>
                <a:sym typeface="Century Gothic"/>
              </a:rPr>
              <a:t>Value 1: having ST-T wave abnormality (T wave inversions and/or </a:t>
            </a:r>
            <a:endParaRPr/>
          </a:p>
          <a:p>
            <a:pPr indent="0" lvl="0" marL="0" marR="0" rtl="0" algn="l">
              <a:spcBef>
                <a:spcPts val="0"/>
              </a:spcBef>
              <a:spcAft>
                <a:spcPts val="0"/>
              </a:spcAft>
              <a:buNone/>
            </a:pPr>
            <a:r>
              <a:rPr lang="en-US" sz="1600">
                <a:solidFill>
                  <a:srgbClr val="F2BE87"/>
                </a:solidFill>
                <a:latin typeface="Century Gothic"/>
                <a:ea typeface="Century Gothic"/>
                <a:cs typeface="Century Gothic"/>
                <a:sym typeface="Century Gothic"/>
              </a:rPr>
              <a:t>ST elevation or depression of &gt; 0.05 mV)</a:t>
            </a:r>
            <a:endParaRPr/>
          </a:p>
          <a:p>
            <a:pPr indent="0" lvl="0" marL="0" marR="0" rtl="0" algn="l">
              <a:spcBef>
                <a:spcPts val="0"/>
              </a:spcBef>
              <a:spcAft>
                <a:spcPts val="0"/>
              </a:spcAft>
              <a:buNone/>
            </a:pPr>
            <a:r>
              <a:rPr lang="en-US" sz="1600">
                <a:solidFill>
                  <a:srgbClr val="F2BE87"/>
                </a:solidFill>
                <a:latin typeface="Century Gothic"/>
                <a:ea typeface="Century Gothic"/>
                <a:cs typeface="Century Gothic"/>
                <a:sym typeface="Century Gothic"/>
              </a:rPr>
              <a:t>Value 2: showing probable or definite left ventricular hypertrophy by Estes' criteria</a:t>
            </a:r>
            <a:endParaRPr/>
          </a:p>
        </p:txBody>
      </p:sp>
      <p:sp>
        <p:nvSpPr>
          <p:cNvPr id="357" name="Google Shape;357;p34"/>
          <p:cNvSpPr txBox="1"/>
          <p:nvPr/>
        </p:nvSpPr>
        <p:spPr>
          <a:xfrm>
            <a:off x="6915756" y="1583471"/>
            <a:ext cx="4739007" cy="477053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rgbClr val="D3D3D3"/>
                </a:solidFill>
                <a:latin typeface="Century Gothic"/>
                <a:ea typeface="Century Gothic"/>
                <a:cs typeface="Century Gothic"/>
                <a:sym typeface="Century Gothic"/>
              </a:rPr>
              <a:t>thalach</a:t>
            </a:r>
            <a:r>
              <a:rPr lang="en-US" sz="1600">
                <a:solidFill>
                  <a:srgbClr val="D3D3D3"/>
                </a:solidFill>
                <a:latin typeface="Century Gothic"/>
                <a:ea typeface="Century Gothic"/>
                <a:cs typeface="Century Gothic"/>
                <a:sym typeface="Century Gothic"/>
              </a:rPr>
              <a:t>: maximum heart rate achieved</a:t>
            </a:r>
            <a:endParaRPr/>
          </a:p>
          <a:p>
            <a:pPr indent="0" lvl="0" marL="0" marR="0" rtl="0" algn="l">
              <a:spcBef>
                <a:spcPts val="0"/>
              </a:spcBef>
              <a:spcAft>
                <a:spcPts val="0"/>
              </a:spcAft>
              <a:buNone/>
            </a:pPr>
            <a:r>
              <a:rPr b="1" lang="en-US" sz="1600">
                <a:solidFill>
                  <a:srgbClr val="D3D3D3"/>
                </a:solidFill>
                <a:latin typeface="Century Gothic"/>
                <a:ea typeface="Century Gothic"/>
                <a:cs typeface="Century Gothic"/>
                <a:sym typeface="Century Gothic"/>
              </a:rPr>
              <a:t>exang</a:t>
            </a:r>
            <a:r>
              <a:rPr lang="en-US" sz="1600">
                <a:solidFill>
                  <a:srgbClr val="D3D3D3"/>
                </a:solidFill>
                <a:latin typeface="Century Gothic"/>
                <a:ea typeface="Century Gothic"/>
                <a:cs typeface="Century Gothic"/>
                <a:sym typeface="Century Gothic"/>
              </a:rPr>
              <a:t>: exercise induced angina</a:t>
            </a:r>
            <a:endParaRPr/>
          </a:p>
          <a:p>
            <a:pPr indent="0" lvl="0" marL="0" marR="0" rtl="0" algn="l">
              <a:spcBef>
                <a:spcPts val="0"/>
              </a:spcBef>
              <a:spcAft>
                <a:spcPts val="0"/>
              </a:spcAft>
              <a:buNone/>
            </a:pPr>
            <a:r>
              <a:rPr lang="en-US" sz="1600">
                <a:solidFill>
                  <a:srgbClr val="F2BE87"/>
                </a:solidFill>
                <a:latin typeface="Century Gothic"/>
                <a:ea typeface="Century Gothic"/>
                <a:cs typeface="Century Gothic"/>
                <a:sym typeface="Century Gothic"/>
              </a:rPr>
              <a:t>1 = yes</a:t>
            </a:r>
            <a:endParaRPr/>
          </a:p>
          <a:p>
            <a:pPr indent="0" lvl="0" marL="0" marR="0" rtl="0" algn="l">
              <a:spcBef>
                <a:spcPts val="0"/>
              </a:spcBef>
              <a:spcAft>
                <a:spcPts val="0"/>
              </a:spcAft>
              <a:buNone/>
            </a:pPr>
            <a:r>
              <a:rPr lang="en-US" sz="1600">
                <a:solidFill>
                  <a:srgbClr val="F2BE87"/>
                </a:solidFill>
                <a:latin typeface="Century Gothic"/>
                <a:ea typeface="Century Gothic"/>
                <a:cs typeface="Century Gothic"/>
                <a:sym typeface="Century Gothic"/>
              </a:rPr>
              <a:t>0 = no</a:t>
            </a:r>
            <a:endParaRPr/>
          </a:p>
          <a:p>
            <a:pPr indent="0" lvl="0" marL="0" marR="0" rtl="0" algn="l">
              <a:spcBef>
                <a:spcPts val="0"/>
              </a:spcBef>
              <a:spcAft>
                <a:spcPts val="0"/>
              </a:spcAft>
              <a:buNone/>
            </a:pPr>
            <a:r>
              <a:rPr b="1" lang="en-US" sz="1600">
                <a:solidFill>
                  <a:srgbClr val="D3D3D3"/>
                </a:solidFill>
                <a:latin typeface="Century Gothic"/>
                <a:ea typeface="Century Gothic"/>
                <a:cs typeface="Century Gothic"/>
                <a:sym typeface="Century Gothic"/>
              </a:rPr>
              <a:t>oldpeak</a:t>
            </a:r>
            <a:r>
              <a:rPr lang="en-US" sz="1600">
                <a:solidFill>
                  <a:srgbClr val="D3D3D3"/>
                </a:solidFill>
                <a:latin typeface="Century Gothic"/>
                <a:ea typeface="Century Gothic"/>
                <a:cs typeface="Century Gothic"/>
                <a:sym typeface="Century Gothic"/>
              </a:rPr>
              <a:t> = ST depression induced by exercise relative to rest</a:t>
            </a:r>
            <a:endParaRPr/>
          </a:p>
          <a:p>
            <a:pPr indent="0" lvl="0" marL="0" marR="0" rtl="0" algn="l">
              <a:spcBef>
                <a:spcPts val="0"/>
              </a:spcBef>
              <a:spcAft>
                <a:spcPts val="0"/>
              </a:spcAft>
              <a:buNone/>
            </a:pPr>
            <a:r>
              <a:rPr b="1" lang="en-US" sz="1600">
                <a:solidFill>
                  <a:srgbClr val="D3D3D3"/>
                </a:solidFill>
                <a:latin typeface="Century Gothic"/>
                <a:ea typeface="Century Gothic"/>
                <a:cs typeface="Century Gothic"/>
                <a:sym typeface="Century Gothic"/>
              </a:rPr>
              <a:t>slope</a:t>
            </a:r>
            <a:r>
              <a:rPr lang="en-US" sz="1600">
                <a:solidFill>
                  <a:srgbClr val="D3D3D3"/>
                </a:solidFill>
                <a:latin typeface="Century Gothic"/>
                <a:ea typeface="Century Gothic"/>
                <a:cs typeface="Century Gothic"/>
                <a:sym typeface="Century Gothic"/>
              </a:rPr>
              <a:t>: the slope of the peak exercise ST segment</a:t>
            </a:r>
            <a:endParaRPr/>
          </a:p>
          <a:p>
            <a:pPr indent="0" lvl="0" marL="0" marR="0" rtl="0" algn="l">
              <a:spcBef>
                <a:spcPts val="0"/>
              </a:spcBef>
              <a:spcAft>
                <a:spcPts val="0"/>
              </a:spcAft>
              <a:buNone/>
            </a:pPr>
            <a:r>
              <a:rPr lang="en-US" sz="1600">
                <a:solidFill>
                  <a:srgbClr val="F2BE87"/>
                </a:solidFill>
                <a:latin typeface="Century Gothic"/>
                <a:ea typeface="Century Gothic"/>
                <a:cs typeface="Century Gothic"/>
                <a:sym typeface="Century Gothic"/>
              </a:rPr>
              <a:t>Value 0: upsloping</a:t>
            </a:r>
            <a:endParaRPr/>
          </a:p>
          <a:p>
            <a:pPr indent="0" lvl="0" marL="0" marR="0" rtl="0" algn="l">
              <a:spcBef>
                <a:spcPts val="0"/>
              </a:spcBef>
              <a:spcAft>
                <a:spcPts val="0"/>
              </a:spcAft>
              <a:buNone/>
            </a:pPr>
            <a:r>
              <a:rPr lang="en-US" sz="1600">
                <a:solidFill>
                  <a:srgbClr val="F2BE87"/>
                </a:solidFill>
                <a:latin typeface="Century Gothic"/>
                <a:ea typeface="Century Gothic"/>
                <a:cs typeface="Century Gothic"/>
                <a:sym typeface="Century Gothic"/>
              </a:rPr>
              <a:t>Value 1: flat</a:t>
            </a:r>
            <a:endParaRPr/>
          </a:p>
          <a:p>
            <a:pPr indent="0" lvl="0" marL="0" marR="0" rtl="0" algn="l">
              <a:spcBef>
                <a:spcPts val="0"/>
              </a:spcBef>
              <a:spcAft>
                <a:spcPts val="0"/>
              </a:spcAft>
              <a:buNone/>
            </a:pPr>
            <a:r>
              <a:rPr lang="en-US" sz="1600">
                <a:solidFill>
                  <a:srgbClr val="F2BE87"/>
                </a:solidFill>
                <a:latin typeface="Century Gothic"/>
                <a:ea typeface="Century Gothic"/>
                <a:cs typeface="Century Gothic"/>
                <a:sym typeface="Century Gothic"/>
              </a:rPr>
              <a:t>Value 2: downsloping</a:t>
            </a:r>
            <a:endParaRPr sz="1600">
              <a:solidFill>
                <a:srgbClr val="F2BE87"/>
              </a:solidFill>
              <a:latin typeface="Century Gothic"/>
              <a:ea typeface="Century Gothic"/>
              <a:cs typeface="Century Gothic"/>
              <a:sym typeface="Century Gothic"/>
            </a:endParaRPr>
          </a:p>
          <a:p>
            <a:pPr indent="0" lvl="0" marL="0" marR="0" rtl="0" algn="l">
              <a:spcBef>
                <a:spcPts val="0"/>
              </a:spcBef>
              <a:spcAft>
                <a:spcPts val="0"/>
              </a:spcAft>
              <a:buNone/>
            </a:pPr>
            <a:r>
              <a:rPr b="1" lang="en-US" sz="1600">
                <a:solidFill>
                  <a:srgbClr val="D3D3D3"/>
                </a:solidFill>
                <a:latin typeface="Century Gothic"/>
                <a:ea typeface="Century Gothic"/>
                <a:cs typeface="Century Gothic"/>
                <a:sym typeface="Century Gothic"/>
              </a:rPr>
              <a:t>ca</a:t>
            </a:r>
            <a:r>
              <a:rPr lang="en-US" sz="1600">
                <a:solidFill>
                  <a:srgbClr val="D3D3D3"/>
                </a:solidFill>
                <a:latin typeface="Century Gothic"/>
                <a:ea typeface="Century Gothic"/>
                <a:cs typeface="Century Gothic"/>
                <a:sym typeface="Century Gothic"/>
              </a:rPr>
              <a:t>: number of major vessels (0-3) colored by flourosopy</a:t>
            </a:r>
            <a:endParaRPr sz="1600">
              <a:solidFill>
                <a:srgbClr val="D3D3D3"/>
              </a:solidFill>
              <a:latin typeface="Century Gothic"/>
              <a:ea typeface="Century Gothic"/>
              <a:cs typeface="Century Gothic"/>
              <a:sym typeface="Century Gothic"/>
            </a:endParaRPr>
          </a:p>
          <a:p>
            <a:pPr indent="0" lvl="0" marL="0" marR="0" rtl="0" algn="l">
              <a:spcBef>
                <a:spcPts val="0"/>
              </a:spcBef>
              <a:spcAft>
                <a:spcPts val="0"/>
              </a:spcAft>
              <a:buNone/>
            </a:pPr>
            <a:r>
              <a:rPr b="1" lang="en-US" sz="1600">
                <a:solidFill>
                  <a:srgbClr val="D3D3D3"/>
                </a:solidFill>
                <a:latin typeface="Century Gothic"/>
                <a:ea typeface="Century Gothic"/>
                <a:cs typeface="Century Gothic"/>
                <a:sym typeface="Century Gothic"/>
              </a:rPr>
              <a:t>thal</a:t>
            </a:r>
            <a:r>
              <a:rPr lang="en-US" sz="1600">
                <a:solidFill>
                  <a:srgbClr val="D3D3D3"/>
                </a:solidFill>
                <a:latin typeface="Century Gothic"/>
                <a:ea typeface="Century Gothic"/>
                <a:cs typeface="Century Gothic"/>
                <a:sym typeface="Century Gothic"/>
              </a:rPr>
              <a:t>: </a:t>
            </a:r>
            <a:r>
              <a:rPr lang="en-US" sz="1600">
                <a:solidFill>
                  <a:srgbClr val="F2BE87"/>
                </a:solidFill>
                <a:latin typeface="Century Gothic"/>
                <a:ea typeface="Century Gothic"/>
                <a:cs typeface="Century Gothic"/>
                <a:sym typeface="Century Gothic"/>
              </a:rPr>
              <a:t>0 = Unknown</a:t>
            </a:r>
            <a:endParaRPr/>
          </a:p>
          <a:p>
            <a:pPr indent="0" lvl="0" marL="0" marR="0" rtl="0" algn="l">
              <a:spcBef>
                <a:spcPts val="0"/>
              </a:spcBef>
              <a:spcAft>
                <a:spcPts val="0"/>
              </a:spcAft>
              <a:buNone/>
            </a:pPr>
            <a:r>
              <a:rPr lang="en-US" sz="1600">
                <a:solidFill>
                  <a:srgbClr val="F2BE87"/>
                </a:solidFill>
                <a:latin typeface="Century Gothic"/>
                <a:ea typeface="Century Gothic"/>
                <a:cs typeface="Century Gothic"/>
                <a:sym typeface="Century Gothic"/>
              </a:rPr>
              <a:t>1 = fixed defect</a:t>
            </a:r>
            <a:endParaRPr/>
          </a:p>
          <a:p>
            <a:pPr indent="0" lvl="0" marL="0" marR="0" rtl="0" algn="l">
              <a:spcBef>
                <a:spcPts val="0"/>
              </a:spcBef>
              <a:spcAft>
                <a:spcPts val="0"/>
              </a:spcAft>
              <a:buNone/>
            </a:pPr>
            <a:r>
              <a:rPr lang="en-US" sz="1600">
                <a:solidFill>
                  <a:srgbClr val="F2BE87"/>
                </a:solidFill>
                <a:latin typeface="Century Gothic"/>
                <a:ea typeface="Century Gothic"/>
                <a:cs typeface="Century Gothic"/>
                <a:sym typeface="Century Gothic"/>
              </a:rPr>
              <a:t>2 = normal</a:t>
            </a:r>
            <a:endParaRPr/>
          </a:p>
          <a:p>
            <a:pPr indent="0" lvl="0" marL="0" marR="0" rtl="0" algn="l">
              <a:spcBef>
                <a:spcPts val="0"/>
              </a:spcBef>
              <a:spcAft>
                <a:spcPts val="0"/>
              </a:spcAft>
              <a:buNone/>
            </a:pPr>
            <a:r>
              <a:rPr lang="en-US" sz="1600">
                <a:solidFill>
                  <a:srgbClr val="F2BE87"/>
                </a:solidFill>
                <a:latin typeface="Century Gothic"/>
                <a:ea typeface="Century Gothic"/>
                <a:cs typeface="Century Gothic"/>
                <a:sym typeface="Century Gothic"/>
              </a:rPr>
              <a:t>3 = reversable defect</a:t>
            </a:r>
            <a:endParaRPr/>
          </a:p>
          <a:p>
            <a:pPr indent="0" lvl="0" marL="0" marR="0" rtl="0" algn="l">
              <a:spcBef>
                <a:spcPts val="0"/>
              </a:spcBef>
              <a:spcAft>
                <a:spcPts val="0"/>
              </a:spcAft>
              <a:buNone/>
            </a:pPr>
            <a:r>
              <a:rPr b="1" lang="en-US" sz="1600">
                <a:solidFill>
                  <a:srgbClr val="D3D3D3"/>
                </a:solidFill>
                <a:latin typeface="Century Gothic"/>
                <a:ea typeface="Century Gothic"/>
                <a:cs typeface="Century Gothic"/>
                <a:sym typeface="Century Gothic"/>
              </a:rPr>
              <a:t>target (the lable)</a:t>
            </a:r>
            <a:r>
              <a:rPr lang="en-US" sz="1600">
                <a:solidFill>
                  <a:srgbClr val="D3D3D3"/>
                </a:solidFill>
                <a:latin typeface="Century Gothic"/>
                <a:ea typeface="Century Gothic"/>
                <a:cs typeface="Century Gothic"/>
                <a:sym typeface="Century Gothic"/>
              </a:rPr>
              <a:t>: </a:t>
            </a:r>
            <a:r>
              <a:rPr lang="en-US" sz="1600">
                <a:solidFill>
                  <a:srgbClr val="F2BE87"/>
                </a:solidFill>
                <a:latin typeface="Century Gothic"/>
                <a:ea typeface="Century Gothic"/>
                <a:cs typeface="Century Gothic"/>
                <a:sym typeface="Century Gothic"/>
              </a:rPr>
              <a:t>0 = no disease,</a:t>
            </a:r>
            <a:endParaRPr/>
          </a:p>
          <a:p>
            <a:pPr indent="0" lvl="0" marL="0" marR="0" rtl="0" algn="l">
              <a:spcBef>
                <a:spcPts val="0"/>
              </a:spcBef>
              <a:spcAft>
                <a:spcPts val="0"/>
              </a:spcAft>
              <a:buNone/>
            </a:pPr>
            <a:r>
              <a:rPr lang="en-US" sz="1600">
                <a:solidFill>
                  <a:srgbClr val="F2BE87"/>
                </a:solidFill>
                <a:latin typeface="Century Gothic"/>
                <a:ea typeface="Century Gothic"/>
                <a:cs typeface="Century Gothic"/>
                <a:sym typeface="Century Gothic"/>
              </a:rPr>
              <a:t>1 = disease</a:t>
            </a:r>
            <a:endParaRPr sz="1600">
              <a:solidFill>
                <a:srgbClr val="F2BE87"/>
              </a:solidFill>
              <a:latin typeface="Century Gothic"/>
              <a:ea typeface="Century Gothic"/>
              <a:cs typeface="Century Gothic"/>
              <a:sym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61" name="Shape 361"/>
        <p:cNvGrpSpPr/>
        <p:nvPr/>
      </p:nvGrpSpPr>
      <p:grpSpPr>
        <a:xfrm>
          <a:off x="0" y="0"/>
          <a:ext cx="0" cy="0"/>
          <a:chOff x="0" y="0"/>
          <a:chExt cx="0" cy="0"/>
        </a:xfrm>
      </p:grpSpPr>
      <p:sp>
        <p:nvSpPr>
          <p:cNvPr id="362" name="Google Shape;362;p35"/>
          <p:cNvSpPr txBox="1"/>
          <p:nvPr/>
        </p:nvSpPr>
        <p:spPr>
          <a:xfrm>
            <a:off x="853448" y="3658761"/>
            <a:ext cx="1488017" cy="253470"/>
          </a:xfrm>
          <a:prstGeom prst="rect">
            <a:avLst/>
          </a:prstGeom>
          <a:noFill/>
          <a:ln>
            <a:noFill/>
          </a:ln>
        </p:spPr>
        <p:txBody>
          <a:bodyPr anchorCtr="0" anchor="t" bIns="45700" lIns="91425" spcFirstLastPara="1" rIns="91425" wrap="square" tIns="45700">
            <a:normAutofit lnSpcReduction="10000"/>
          </a:bodyPr>
          <a:lstStyle/>
          <a:p>
            <a:pPr indent="0" lvl="0" marL="0" marR="0" rtl="0" algn="l">
              <a:lnSpc>
                <a:spcPct val="90000"/>
              </a:lnSpc>
              <a:spcBef>
                <a:spcPts val="0"/>
              </a:spcBef>
              <a:spcAft>
                <a:spcPts val="0"/>
              </a:spcAft>
              <a:buClr>
                <a:schemeClr val="dk1"/>
              </a:buClr>
              <a:buSzPts val="1200"/>
              <a:buFont typeface="Arial"/>
              <a:buNone/>
            </a:pPr>
            <a:r>
              <a:t/>
            </a:r>
            <a:endParaRPr b="0" i="0" sz="1200" u="sng">
              <a:solidFill>
                <a:schemeClr val="lt1"/>
              </a:solidFill>
              <a:latin typeface="Quattrocento Sans"/>
              <a:ea typeface="Quattrocento Sans"/>
              <a:cs typeface="Quattrocento Sans"/>
              <a:sym typeface="Quattrocento Sans"/>
            </a:endParaRPr>
          </a:p>
        </p:txBody>
      </p:sp>
      <p:sp>
        <p:nvSpPr>
          <p:cNvPr id="363" name="Google Shape;363;p35"/>
          <p:cNvSpPr txBox="1"/>
          <p:nvPr/>
        </p:nvSpPr>
        <p:spPr>
          <a:xfrm>
            <a:off x="3048866" y="621845"/>
            <a:ext cx="6094268"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000">
                <a:solidFill>
                  <a:schemeClr val="accent4"/>
                </a:solidFill>
                <a:latin typeface="Quattrocento Sans"/>
                <a:ea typeface="Quattrocento Sans"/>
                <a:cs typeface="Quattrocento Sans"/>
                <a:sym typeface="Quattrocento Sans"/>
              </a:rPr>
              <a:t>Data Description</a:t>
            </a:r>
            <a:endParaRPr sz="4000">
              <a:solidFill>
                <a:schemeClr val="accent4"/>
              </a:solidFill>
              <a:latin typeface="Quattrocento Sans"/>
              <a:ea typeface="Quattrocento Sans"/>
              <a:cs typeface="Quattrocento Sans"/>
              <a:sym typeface="Quattrocento Sans"/>
            </a:endParaRPr>
          </a:p>
        </p:txBody>
      </p:sp>
      <p:sp>
        <p:nvSpPr>
          <p:cNvPr id="364" name="Google Shape;364;p35"/>
          <p:cNvSpPr txBox="1"/>
          <p:nvPr/>
        </p:nvSpPr>
        <p:spPr>
          <a:xfrm>
            <a:off x="853448" y="2368242"/>
            <a:ext cx="10503816"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D3D3D3"/>
                </a:solidFill>
                <a:latin typeface="Century Gothic"/>
                <a:ea typeface="Century Gothic"/>
                <a:cs typeface="Century Gothic"/>
                <a:sym typeface="Century Gothic"/>
              </a:rPr>
              <a:t>The raw dataset consists of 1025 records, each with 14 attributes. These attributes include patient demographics, clinical measurements, and results of medical tests.</a:t>
            </a:r>
            <a:endParaRPr sz="1600">
              <a:solidFill>
                <a:srgbClr val="D3D3D3"/>
              </a:solidFill>
              <a:latin typeface="Century Gothic"/>
              <a:ea typeface="Century Gothic"/>
              <a:cs typeface="Century Gothic"/>
              <a:sym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69" name="Shape 369"/>
        <p:cNvGrpSpPr/>
        <p:nvPr/>
      </p:nvGrpSpPr>
      <p:grpSpPr>
        <a:xfrm>
          <a:off x="0" y="0"/>
          <a:ext cx="0" cy="0"/>
          <a:chOff x="0" y="0"/>
          <a:chExt cx="0" cy="0"/>
        </a:xfrm>
      </p:grpSpPr>
      <p:sp>
        <p:nvSpPr>
          <p:cNvPr id="370" name="Google Shape;370;p36"/>
          <p:cNvSpPr txBox="1"/>
          <p:nvPr/>
        </p:nvSpPr>
        <p:spPr>
          <a:xfrm>
            <a:off x="853448" y="3658761"/>
            <a:ext cx="1488017" cy="253470"/>
          </a:xfrm>
          <a:prstGeom prst="rect">
            <a:avLst/>
          </a:prstGeom>
          <a:noFill/>
          <a:ln>
            <a:noFill/>
          </a:ln>
        </p:spPr>
        <p:txBody>
          <a:bodyPr anchorCtr="0" anchor="t" bIns="45700" lIns="91425" spcFirstLastPara="1" rIns="91425" wrap="square" tIns="45700">
            <a:normAutofit lnSpcReduction="10000"/>
          </a:bodyPr>
          <a:lstStyle/>
          <a:p>
            <a:pPr indent="0" lvl="0" marL="0" marR="0" rtl="0" algn="l">
              <a:lnSpc>
                <a:spcPct val="90000"/>
              </a:lnSpc>
              <a:spcBef>
                <a:spcPts val="0"/>
              </a:spcBef>
              <a:spcAft>
                <a:spcPts val="0"/>
              </a:spcAft>
              <a:buClr>
                <a:schemeClr val="dk1"/>
              </a:buClr>
              <a:buSzPts val="1200"/>
              <a:buFont typeface="Arial"/>
              <a:buNone/>
            </a:pPr>
            <a:r>
              <a:t/>
            </a:r>
            <a:endParaRPr b="0" i="0" sz="1200" u="sng">
              <a:solidFill>
                <a:schemeClr val="lt1"/>
              </a:solidFill>
              <a:latin typeface="Quattrocento Sans"/>
              <a:ea typeface="Quattrocento Sans"/>
              <a:cs typeface="Quattrocento Sans"/>
              <a:sym typeface="Quattrocento Sans"/>
            </a:endParaRPr>
          </a:p>
        </p:txBody>
      </p:sp>
      <p:sp>
        <p:nvSpPr>
          <p:cNvPr id="371" name="Google Shape;371;p36"/>
          <p:cNvSpPr txBox="1"/>
          <p:nvPr/>
        </p:nvSpPr>
        <p:spPr>
          <a:xfrm>
            <a:off x="3048866" y="529722"/>
            <a:ext cx="6094268"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000">
                <a:solidFill>
                  <a:schemeClr val="accent4"/>
                </a:solidFill>
                <a:latin typeface="Quattrocento Sans"/>
                <a:ea typeface="Quattrocento Sans"/>
                <a:cs typeface="Quattrocento Sans"/>
                <a:sym typeface="Quattrocento Sans"/>
              </a:rPr>
              <a:t>Analysis and Results</a:t>
            </a:r>
            <a:endParaRPr sz="4000">
              <a:solidFill>
                <a:schemeClr val="accent4"/>
              </a:solidFill>
              <a:latin typeface="Quattrocento Sans"/>
              <a:ea typeface="Quattrocento Sans"/>
              <a:cs typeface="Quattrocento Sans"/>
              <a:sym typeface="Quattrocento Sans"/>
            </a:endParaRPr>
          </a:p>
        </p:txBody>
      </p:sp>
      <p:sp>
        <p:nvSpPr>
          <p:cNvPr id="372" name="Google Shape;372;p36"/>
          <p:cNvSpPr txBox="1"/>
          <p:nvPr/>
        </p:nvSpPr>
        <p:spPr>
          <a:xfrm>
            <a:off x="853448" y="1385657"/>
            <a:ext cx="6094268"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4000">
              <a:solidFill>
                <a:schemeClr val="accent4"/>
              </a:solidFill>
              <a:latin typeface="Quattrocento Sans"/>
              <a:ea typeface="Quattrocento Sans"/>
              <a:cs typeface="Quattrocento Sans"/>
              <a:sym typeface="Quattrocento Sans"/>
            </a:endParaRPr>
          </a:p>
        </p:txBody>
      </p:sp>
      <p:sp>
        <p:nvSpPr>
          <p:cNvPr id="373" name="Google Shape;373;p36"/>
          <p:cNvSpPr txBox="1"/>
          <p:nvPr/>
        </p:nvSpPr>
        <p:spPr>
          <a:xfrm>
            <a:off x="880819" y="2241592"/>
            <a:ext cx="10351754"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D3D3D3"/>
                </a:solidFill>
                <a:latin typeface="Century Gothic"/>
                <a:ea typeface="Century Gothic"/>
                <a:cs typeface="Century Gothic"/>
                <a:sym typeface="Century Gothic"/>
              </a:rPr>
              <a:t>The raw dataset consists of 1025 records, each with 14 attributes. These attributes include patient demographics, clinical measurements, and results of medical tests.</a:t>
            </a:r>
            <a:endParaRPr sz="1600">
              <a:solidFill>
                <a:srgbClr val="D3D3D3"/>
              </a:solidFill>
              <a:latin typeface="Century Gothic"/>
              <a:ea typeface="Century Gothic"/>
              <a:cs typeface="Century Gothic"/>
              <a:sym typeface="Century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77" name="Shape 377"/>
        <p:cNvGrpSpPr/>
        <p:nvPr/>
      </p:nvGrpSpPr>
      <p:grpSpPr>
        <a:xfrm>
          <a:off x="0" y="0"/>
          <a:ext cx="0" cy="0"/>
          <a:chOff x="0" y="0"/>
          <a:chExt cx="0" cy="0"/>
        </a:xfrm>
      </p:grpSpPr>
      <p:sp>
        <p:nvSpPr>
          <p:cNvPr id="378" name="Google Shape;378;p37"/>
          <p:cNvSpPr txBox="1"/>
          <p:nvPr/>
        </p:nvSpPr>
        <p:spPr>
          <a:xfrm>
            <a:off x="853448" y="3658761"/>
            <a:ext cx="1488017" cy="253470"/>
          </a:xfrm>
          <a:prstGeom prst="rect">
            <a:avLst/>
          </a:prstGeom>
          <a:noFill/>
          <a:ln>
            <a:noFill/>
          </a:ln>
        </p:spPr>
        <p:txBody>
          <a:bodyPr anchorCtr="0" anchor="t" bIns="45700" lIns="91425" spcFirstLastPara="1" rIns="91425" wrap="square" tIns="45700">
            <a:normAutofit lnSpcReduction="10000"/>
          </a:bodyPr>
          <a:lstStyle/>
          <a:p>
            <a:pPr indent="0" lvl="0" marL="0" marR="0" rtl="0" algn="l">
              <a:lnSpc>
                <a:spcPct val="90000"/>
              </a:lnSpc>
              <a:spcBef>
                <a:spcPts val="0"/>
              </a:spcBef>
              <a:spcAft>
                <a:spcPts val="0"/>
              </a:spcAft>
              <a:buClr>
                <a:schemeClr val="dk1"/>
              </a:buClr>
              <a:buSzPts val="1200"/>
              <a:buFont typeface="Arial"/>
              <a:buNone/>
            </a:pPr>
            <a:r>
              <a:t/>
            </a:r>
            <a:endParaRPr b="0" i="0" sz="1200" u="sng">
              <a:solidFill>
                <a:schemeClr val="lt1"/>
              </a:solidFill>
              <a:latin typeface="Quattrocento Sans"/>
              <a:ea typeface="Quattrocento Sans"/>
              <a:cs typeface="Quattrocento Sans"/>
              <a:sym typeface="Quattrocento Sans"/>
            </a:endParaRPr>
          </a:p>
        </p:txBody>
      </p:sp>
      <p:sp>
        <p:nvSpPr>
          <p:cNvPr id="379" name="Google Shape;379;p37"/>
          <p:cNvSpPr txBox="1"/>
          <p:nvPr/>
        </p:nvSpPr>
        <p:spPr>
          <a:xfrm>
            <a:off x="2627601" y="523496"/>
            <a:ext cx="6936798"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000">
                <a:solidFill>
                  <a:schemeClr val="accent4"/>
                </a:solidFill>
                <a:latin typeface="Quattrocento Sans"/>
                <a:ea typeface="Quattrocento Sans"/>
                <a:cs typeface="Quattrocento Sans"/>
                <a:sym typeface="Quattrocento Sans"/>
              </a:rPr>
              <a:t>Count of Gender by Chest Pain</a:t>
            </a:r>
            <a:endParaRPr sz="4000">
              <a:solidFill>
                <a:schemeClr val="accent4"/>
              </a:solidFill>
              <a:latin typeface="Quattrocento Sans"/>
              <a:ea typeface="Quattrocento Sans"/>
              <a:cs typeface="Quattrocento Sans"/>
              <a:sym typeface="Quattrocento Sans"/>
            </a:endParaRPr>
          </a:p>
        </p:txBody>
      </p:sp>
      <p:sp>
        <p:nvSpPr>
          <p:cNvPr id="380" name="Google Shape;380;p37"/>
          <p:cNvSpPr txBox="1"/>
          <p:nvPr/>
        </p:nvSpPr>
        <p:spPr>
          <a:xfrm>
            <a:off x="853448" y="1990114"/>
            <a:ext cx="5370707" cy="304698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600">
                <a:solidFill>
                  <a:srgbClr val="D3D3D3"/>
                </a:solidFill>
                <a:latin typeface="Century Gothic"/>
                <a:ea typeface="Century Gothic"/>
                <a:cs typeface="Century Gothic"/>
                <a:sym typeface="Century Gothic"/>
              </a:rPr>
              <a:t>Typical Angina: The most common accounting for 48.49%, indicating it is often reported and linked to coronary artery disease.</a:t>
            </a:r>
            <a:endParaRPr/>
          </a:p>
          <a:p>
            <a:pPr indent="0" lvl="0" marL="0" marR="0" rtl="0" algn="just">
              <a:spcBef>
                <a:spcPts val="0"/>
              </a:spcBef>
              <a:spcAft>
                <a:spcPts val="0"/>
              </a:spcAft>
              <a:buNone/>
            </a:pPr>
            <a:r>
              <a:t/>
            </a:r>
            <a:endParaRPr sz="1600">
              <a:solidFill>
                <a:srgbClr val="D3D3D3"/>
              </a:solidFill>
              <a:latin typeface="Century Gothic"/>
              <a:ea typeface="Century Gothic"/>
              <a:cs typeface="Century Gothic"/>
              <a:sym typeface="Century Gothic"/>
            </a:endParaRPr>
          </a:p>
          <a:p>
            <a:pPr indent="0" lvl="0" marL="0" marR="0" rtl="0" algn="just">
              <a:spcBef>
                <a:spcPts val="0"/>
              </a:spcBef>
              <a:spcAft>
                <a:spcPts val="0"/>
              </a:spcAft>
              <a:buNone/>
            </a:pPr>
            <a:r>
              <a:rPr lang="en-US" sz="1600">
                <a:solidFill>
                  <a:srgbClr val="D3D3D3"/>
                </a:solidFill>
                <a:latin typeface="Century Gothic"/>
                <a:ea typeface="Century Gothic"/>
                <a:cs typeface="Century Gothic"/>
                <a:sym typeface="Century Gothic"/>
              </a:rPr>
              <a:t>Non-anginal Pain: Second most frequent at 27.71%, suggesting many patients experience chest pain from non-cardiac causes.</a:t>
            </a:r>
            <a:endParaRPr/>
          </a:p>
          <a:p>
            <a:pPr indent="0" lvl="0" marL="0" marR="0" rtl="0" algn="just">
              <a:spcBef>
                <a:spcPts val="0"/>
              </a:spcBef>
              <a:spcAft>
                <a:spcPts val="0"/>
              </a:spcAft>
              <a:buNone/>
            </a:pPr>
            <a:r>
              <a:t/>
            </a:r>
            <a:endParaRPr sz="1600">
              <a:solidFill>
                <a:srgbClr val="D3D3D3"/>
              </a:solidFill>
              <a:latin typeface="Century Gothic"/>
              <a:ea typeface="Century Gothic"/>
              <a:cs typeface="Century Gothic"/>
              <a:sym typeface="Century Gothic"/>
            </a:endParaRPr>
          </a:p>
          <a:p>
            <a:pPr indent="0" lvl="0" marL="0" marR="0" rtl="0" algn="just">
              <a:spcBef>
                <a:spcPts val="0"/>
              </a:spcBef>
              <a:spcAft>
                <a:spcPts val="0"/>
              </a:spcAft>
              <a:buNone/>
            </a:pPr>
            <a:r>
              <a:rPr lang="en-US" sz="1600">
                <a:solidFill>
                  <a:srgbClr val="D3D3D3"/>
                </a:solidFill>
                <a:latin typeface="Century Gothic"/>
                <a:ea typeface="Century Gothic"/>
                <a:cs typeface="Century Gothic"/>
                <a:sym typeface="Century Gothic"/>
              </a:rPr>
              <a:t>Atypical Angina: Represents 16.29%, with symptoms not typically associated with heart disease.</a:t>
            </a:r>
            <a:endParaRPr/>
          </a:p>
          <a:p>
            <a:pPr indent="0" lvl="0" marL="0" marR="0" rtl="0" algn="just">
              <a:spcBef>
                <a:spcPts val="0"/>
              </a:spcBef>
              <a:spcAft>
                <a:spcPts val="0"/>
              </a:spcAft>
              <a:buNone/>
            </a:pPr>
            <a:r>
              <a:t/>
            </a:r>
            <a:endParaRPr sz="1600">
              <a:solidFill>
                <a:srgbClr val="D3D3D3"/>
              </a:solidFill>
              <a:latin typeface="Century Gothic"/>
              <a:ea typeface="Century Gothic"/>
              <a:cs typeface="Century Gothic"/>
              <a:sym typeface="Century Gothic"/>
            </a:endParaRPr>
          </a:p>
          <a:p>
            <a:pPr indent="0" lvl="0" marL="0" marR="0" rtl="0" algn="just">
              <a:spcBef>
                <a:spcPts val="0"/>
              </a:spcBef>
              <a:spcAft>
                <a:spcPts val="0"/>
              </a:spcAft>
              <a:buNone/>
            </a:pPr>
            <a:r>
              <a:rPr lang="en-US" sz="1600">
                <a:solidFill>
                  <a:srgbClr val="D3D3D3"/>
                </a:solidFill>
                <a:latin typeface="Century Gothic"/>
                <a:ea typeface="Century Gothic"/>
                <a:cs typeface="Century Gothic"/>
                <a:sym typeface="Century Gothic"/>
              </a:rPr>
              <a:t>Asymptomatic: Least common at 7.51%, showing most patients with heart issues repot some form of chest pain.</a:t>
            </a:r>
            <a:endParaRPr/>
          </a:p>
        </p:txBody>
      </p:sp>
      <p:pic>
        <p:nvPicPr>
          <p:cNvPr id="381" name="Google Shape;381;p37"/>
          <p:cNvPicPr preferRelativeResize="0"/>
          <p:nvPr/>
        </p:nvPicPr>
        <p:blipFill rotWithShape="1">
          <a:blip r:embed="rId3">
            <a:alphaModFix/>
          </a:blip>
          <a:srcRect b="0" l="0" r="0" t="0"/>
          <a:stretch/>
        </p:blipFill>
        <p:spPr>
          <a:xfrm>
            <a:off x="6576241" y="2135267"/>
            <a:ext cx="4858428" cy="304698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85" name="Shape 385"/>
        <p:cNvGrpSpPr/>
        <p:nvPr/>
      </p:nvGrpSpPr>
      <p:grpSpPr>
        <a:xfrm>
          <a:off x="0" y="0"/>
          <a:ext cx="0" cy="0"/>
          <a:chOff x="0" y="0"/>
          <a:chExt cx="0" cy="0"/>
        </a:xfrm>
      </p:grpSpPr>
      <p:sp>
        <p:nvSpPr>
          <p:cNvPr id="386" name="Google Shape;386;p38"/>
          <p:cNvSpPr txBox="1"/>
          <p:nvPr/>
        </p:nvSpPr>
        <p:spPr>
          <a:xfrm>
            <a:off x="853448" y="3658761"/>
            <a:ext cx="1488017" cy="253470"/>
          </a:xfrm>
          <a:prstGeom prst="rect">
            <a:avLst/>
          </a:prstGeom>
          <a:noFill/>
          <a:ln>
            <a:noFill/>
          </a:ln>
        </p:spPr>
        <p:txBody>
          <a:bodyPr anchorCtr="0" anchor="t" bIns="45700" lIns="91425" spcFirstLastPara="1" rIns="91425" wrap="square" tIns="45700">
            <a:normAutofit lnSpcReduction="10000"/>
          </a:bodyPr>
          <a:lstStyle/>
          <a:p>
            <a:pPr indent="0" lvl="0" marL="0" marR="0" rtl="0" algn="l">
              <a:lnSpc>
                <a:spcPct val="90000"/>
              </a:lnSpc>
              <a:spcBef>
                <a:spcPts val="0"/>
              </a:spcBef>
              <a:spcAft>
                <a:spcPts val="0"/>
              </a:spcAft>
              <a:buClr>
                <a:schemeClr val="dk1"/>
              </a:buClr>
              <a:buSzPts val="1200"/>
              <a:buFont typeface="Arial"/>
              <a:buNone/>
            </a:pPr>
            <a:r>
              <a:t/>
            </a:r>
            <a:endParaRPr b="0" i="0" sz="1200" u="sng">
              <a:solidFill>
                <a:schemeClr val="lt1"/>
              </a:solidFill>
              <a:latin typeface="Quattrocento Sans"/>
              <a:ea typeface="Quattrocento Sans"/>
              <a:cs typeface="Quattrocento Sans"/>
              <a:sym typeface="Quattrocento Sans"/>
            </a:endParaRPr>
          </a:p>
        </p:txBody>
      </p:sp>
      <p:sp>
        <p:nvSpPr>
          <p:cNvPr id="387" name="Google Shape;387;p38"/>
          <p:cNvSpPr txBox="1"/>
          <p:nvPr/>
        </p:nvSpPr>
        <p:spPr>
          <a:xfrm>
            <a:off x="2627601" y="523496"/>
            <a:ext cx="6936798" cy="132343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000">
                <a:solidFill>
                  <a:schemeClr val="accent4"/>
                </a:solidFill>
                <a:latin typeface="Quattrocento Sans"/>
                <a:ea typeface="Quattrocento Sans"/>
                <a:cs typeface="Quattrocento Sans"/>
                <a:sym typeface="Quattrocento Sans"/>
              </a:rPr>
              <a:t>Count of Age by Thallium and Gender</a:t>
            </a:r>
            <a:endParaRPr sz="4000">
              <a:solidFill>
                <a:schemeClr val="accent4"/>
              </a:solidFill>
              <a:latin typeface="Quattrocento Sans"/>
              <a:ea typeface="Quattrocento Sans"/>
              <a:cs typeface="Quattrocento Sans"/>
              <a:sym typeface="Quattrocento Sans"/>
            </a:endParaRPr>
          </a:p>
        </p:txBody>
      </p:sp>
      <p:sp>
        <p:nvSpPr>
          <p:cNvPr id="388" name="Google Shape;388;p38"/>
          <p:cNvSpPr txBox="1"/>
          <p:nvPr/>
        </p:nvSpPr>
        <p:spPr>
          <a:xfrm>
            <a:off x="853448" y="1990114"/>
            <a:ext cx="4799207" cy="3785652"/>
          </a:xfrm>
          <a:prstGeom prst="rect">
            <a:avLst/>
          </a:prstGeom>
          <a:noFill/>
          <a:ln>
            <a:noFill/>
          </a:ln>
        </p:spPr>
        <p:txBody>
          <a:bodyPr anchorCtr="0" anchor="t" bIns="45700" lIns="91425" spcFirstLastPara="1" rIns="91425" wrap="square" tIns="45700">
            <a:spAutoFit/>
          </a:bodyPr>
          <a:lstStyle/>
          <a:p>
            <a:pPr indent="-101600" lvl="0" marL="0" marR="0" rtl="0" algn="just">
              <a:spcBef>
                <a:spcPts val="0"/>
              </a:spcBef>
              <a:spcAft>
                <a:spcPts val="0"/>
              </a:spcAft>
              <a:buClr>
                <a:srgbClr val="D3D3D3"/>
              </a:buClr>
              <a:buSzPts val="1600"/>
              <a:buFont typeface="Arial"/>
              <a:buChar char="•"/>
            </a:pPr>
            <a:r>
              <a:rPr b="1" lang="en-US" sz="1600">
                <a:solidFill>
                  <a:srgbClr val="D3D3D3"/>
                </a:solidFill>
                <a:latin typeface="Century Gothic"/>
                <a:ea typeface="Century Gothic"/>
                <a:cs typeface="Century Gothic"/>
                <a:sym typeface="Century Gothic"/>
              </a:rPr>
              <a:t>Unknown Results</a:t>
            </a:r>
            <a:r>
              <a:rPr lang="en-US" sz="1600">
                <a:solidFill>
                  <a:srgbClr val="D3D3D3"/>
                </a:solidFill>
                <a:latin typeface="Century Gothic"/>
                <a:ea typeface="Century Gothic"/>
                <a:cs typeface="Century Gothic"/>
                <a:sym typeface="Century Gothic"/>
              </a:rPr>
              <a:t>: Males (357) greatly outnumber females (53).</a:t>
            </a:r>
            <a:endParaRPr/>
          </a:p>
          <a:p>
            <a:pPr indent="-101600" lvl="0" marL="0" marR="0" rtl="0" algn="just">
              <a:spcBef>
                <a:spcPts val="0"/>
              </a:spcBef>
              <a:spcAft>
                <a:spcPts val="0"/>
              </a:spcAft>
              <a:buClr>
                <a:srgbClr val="D3D3D3"/>
              </a:buClr>
              <a:buSzPts val="1600"/>
              <a:buFont typeface="Arial"/>
              <a:buChar char="•"/>
            </a:pPr>
            <a:r>
              <a:rPr b="1" lang="en-US" sz="1600">
                <a:solidFill>
                  <a:srgbClr val="D3D3D3"/>
                </a:solidFill>
                <a:latin typeface="Century Gothic"/>
                <a:ea typeface="Century Gothic"/>
                <a:cs typeface="Century Gothic"/>
                <a:sym typeface="Century Gothic"/>
              </a:rPr>
              <a:t>Reversible Defect</a:t>
            </a:r>
            <a:r>
              <a:rPr lang="en-US" sz="1600">
                <a:solidFill>
                  <a:srgbClr val="D3D3D3"/>
                </a:solidFill>
                <a:latin typeface="Century Gothic"/>
                <a:ea typeface="Century Gothic"/>
                <a:cs typeface="Century Gothic"/>
                <a:sym typeface="Century Gothic"/>
              </a:rPr>
              <a:t>: Males (292) slightly surpass females (252).</a:t>
            </a:r>
            <a:endParaRPr/>
          </a:p>
          <a:p>
            <a:pPr indent="-101600" lvl="0" marL="0" marR="0" rtl="0" algn="just">
              <a:spcBef>
                <a:spcPts val="0"/>
              </a:spcBef>
              <a:spcAft>
                <a:spcPts val="0"/>
              </a:spcAft>
              <a:buClr>
                <a:srgbClr val="D3D3D3"/>
              </a:buClr>
              <a:buSzPts val="1600"/>
              <a:buFont typeface="Arial"/>
              <a:buChar char="•"/>
            </a:pPr>
            <a:r>
              <a:rPr b="1" lang="en-US" sz="1600">
                <a:solidFill>
                  <a:srgbClr val="D3D3D3"/>
                </a:solidFill>
                <a:latin typeface="Century Gothic"/>
                <a:ea typeface="Century Gothic"/>
                <a:cs typeface="Century Gothic"/>
                <a:sym typeface="Century Gothic"/>
              </a:rPr>
              <a:t>Fixed Defect</a:t>
            </a:r>
            <a:r>
              <a:rPr lang="en-US" sz="1600">
                <a:solidFill>
                  <a:srgbClr val="D3D3D3"/>
                </a:solidFill>
                <a:latin typeface="Century Gothic"/>
                <a:ea typeface="Century Gothic"/>
                <a:cs typeface="Century Gothic"/>
                <a:sym typeface="Century Gothic"/>
              </a:rPr>
              <a:t>: Males (60) significantly exceed females (4).</a:t>
            </a:r>
            <a:endParaRPr/>
          </a:p>
          <a:p>
            <a:pPr indent="0" lvl="0" marL="0" marR="0" rtl="0" algn="just">
              <a:spcBef>
                <a:spcPts val="0"/>
              </a:spcBef>
              <a:spcAft>
                <a:spcPts val="0"/>
              </a:spcAft>
              <a:buNone/>
            </a:pPr>
            <a:r>
              <a:rPr b="1" lang="en-US" sz="1600">
                <a:solidFill>
                  <a:srgbClr val="D3D3D3"/>
                </a:solidFill>
                <a:latin typeface="Century Gothic"/>
                <a:ea typeface="Century Gothic"/>
                <a:cs typeface="Century Gothic"/>
                <a:sym typeface="Century Gothic"/>
              </a:rPr>
              <a:t>Normal Results</a:t>
            </a:r>
            <a:r>
              <a:rPr lang="en-US" sz="1600">
                <a:solidFill>
                  <a:srgbClr val="D3D3D3"/>
                </a:solidFill>
                <a:latin typeface="Century Gothic"/>
                <a:ea typeface="Century Gothic"/>
                <a:cs typeface="Century Gothic"/>
                <a:sym typeface="Century Gothic"/>
              </a:rPr>
              <a:t>:</a:t>
            </a:r>
            <a:endParaRPr/>
          </a:p>
          <a:p>
            <a:pPr indent="-101600" lvl="0" marL="0" marR="0" rtl="0" algn="just">
              <a:spcBef>
                <a:spcPts val="0"/>
              </a:spcBef>
              <a:spcAft>
                <a:spcPts val="0"/>
              </a:spcAft>
              <a:buClr>
                <a:srgbClr val="D3D3D3"/>
              </a:buClr>
              <a:buSzPts val="1600"/>
              <a:buFont typeface="Arial"/>
              <a:buChar char="•"/>
            </a:pPr>
            <a:r>
              <a:rPr lang="en-US" sz="1600">
                <a:solidFill>
                  <a:srgbClr val="D3D3D3"/>
                </a:solidFill>
                <a:latin typeface="Century Gothic"/>
                <a:ea typeface="Century Gothic"/>
                <a:cs typeface="Century Gothic"/>
                <a:sym typeface="Century Gothic"/>
              </a:rPr>
              <a:t>Rare for both genders: Males (4), Females (3).</a:t>
            </a:r>
            <a:endParaRPr/>
          </a:p>
          <a:p>
            <a:pPr indent="0" lvl="0" marL="0" marR="0" rtl="0" algn="just">
              <a:spcBef>
                <a:spcPts val="0"/>
              </a:spcBef>
              <a:spcAft>
                <a:spcPts val="0"/>
              </a:spcAft>
              <a:buNone/>
            </a:pPr>
            <a:r>
              <a:rPr b="1" lang="en-US" sz="1600">
                <a:solidFill>
                  <a:srgbClr val="D3D3D3"/>
                </a:solidFill>
                <a:latin typeface="Century Gothic"/>
                <a:ea typeface="Century Gothic"/>
                <a:cs typeface="Century Gothic"/>
                <a:sym typeface="Century Gothic"/>
              </a:rPr>
              <a:t>Fixed Defect</a:t>
            </a:r>
            <a:r>
              <a:rPr lang="en-US" sz="1600">
                <a:solidFill>
                  <a:srgbClr val="D3D3D3"/>
                </a:solidFill>
                <a:latin typeface="Century Gothic"/>
                <a:ea typeface="Century Gothic"/>
                <a:cs typeface="Century Gothic"/>
                <a:sym typeface="Century Gothic"/>
              </a:rPr>
              <a:t>:</a:t>
            </a:r>
            <a:endParaRPr/>
          </a:p>
          <a:p>
            <a:pPr indent="-101600" lvl="0" marL="0" marR="0" rtl="0" algn="just">
              <a:spcBef>
                <a:spcPts val="0"/>
              </a:spcBef>
              <a:spcAft>
                <a:spcPts val="0"/>
              </a:spcAft>
              <a:buClr>
                <a:srgbClr val="D3D3D3"/>
              </a:buClr>
              <a:buSzPts val="1600"/>
              <a:buFont typeface="Arial"/>
              <a:buChar char="•"/>
            </a:pPr>
            <a:r>
              <a:rPr lang="en-US" sz="1600">
                <a:solidFill>
                  <a:srgbClr val="D3D3D3"/>
                </a:solidFill>
                <a:latin typeface="Century Gothic"/>
                <a:ea typeface="Century Gothic"/>
                <a:cs typeface="Century Gothic"/>
                <a:sym typeface="Century Gothic"/>
              </a:rPr>
              <a:t>Higher in males (60) compared to females (4), indicating more non-reversible heart issues in males.</a:t>
            </a:r>
            <a:endParaRPr/>
          </a:p>
          <a:p>
            <a:pPr indent="0" lvl="0" marL="0" marR="0" rtl="0" algn="just">
              <a:spcBef>
                <a:spcPts val="0"/>
              </a:spcBef>
              <a:spcAft>
                <a:spcPts val="0"/>
              </a:spcAft>
              <a:buNone/>
            </a:pPr>
            <a:r>
              <a:rPr b="1" lang="en-US" sz="1600">
                <a:solidFill>
                  <a:srgbClr val="D3D3D3"/>
                </a:solidFill>
                <a:latin typeface="Century Gothic"/>
                <a:ea typeface="Century Gothic"/>
                <a:cs typeface="Century Gothic"/>
                <a:sym typeface="Century Gothic"/>
              </a:rPr>
              <a:t>Reversible Defect</a:t>
            </a:r>
            <a:r>
              <a:rPr lang="en-US" sz="1600">
                <a:solidFill>
                  <a:srgbClr val="D3D3D3"/>
                </a:solidFill>
                <a:latin typeface="Century Gothic"/>
                <a:ea typeface="Century Gothic"/>
                <a:cs typeface="Century Gothic"/>
                <a:sym typeface="Century Gothic"/>
              </a:rPr>
              <a:t>:</a:t>
            </a:r>
            <a:endParaRPr/>
          </a:p>
          <a:p>
            <a:pPr indent="-101600" lvl="0" marL="0" marR="0" rtl="0" algn="just">
              <a:spcBef>
                <a:spcPts val="0"/>
              </a:spcBef>
              <a:spcAft>
                <a:spcPts val="0"/>
              </a:spcAft>
              <a:buClr>
                <a:srgbClr val="D3D3D3"/>
              </a:buClr>
              <a:buSzPts val="1600"/>
              <a:buFont typeface="Arial"/>
              <a:buChar char="•"/>
            </a:pPr>
            <a:r>
              <a:rPr lang="en-US" sz="1600">
                <a:solidFill>
                  <a:srgbClr val="D3D3D3"/>
                </a:solidFill>
                <a:latin typeface="Century Gothic"/>
                <a:ea typeface="Century Gothic"/>
                <a:cs typeface="Century Gothic"/>
                <a:sym typeface="Century Gothic"/>
              </a:rPr>
              <a:t>Common in both genders but slightly higher in males (292) than females (252).</a:t>
            </a:r>
            <a:endParaRPr/>
          </a:p>
        </p:txBody>
      </p:sp>
      <p:pic>
        <p:nvPicPr>
          <p:cNvPr id="389" name="Google Shape;389;p38"/>
          <p:cNvPicPr preferRelativeResize="0"/>
          <p:nvPr/>
        </p:nvPicPr>
        <p:blipFill rotWithShape="1">
          <a:blip r:embed="rId3">
            <a:alphaModFix/>
          </a:blip>
          <a:srcRect b="0" l="0" r="0" t="0"/>
          <a:stretch/>
        </p:blipFill>
        <p:spPr>
          <a:xfrm>
            <a:off x="5851386" y="2347020"/>
            <a:ext cx="5487166" cy="28769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93" name="Shape 393"/>
        <p:cNvGrpSpPr/>
        <p:nvPr/>
      </p:nvGrpSpPr>
      <p:grpSpPr>
        <a:xfrm>
          <a:off x="0" y="0"/>
          <a:ext cx="0" cy="0"/>
          <a:chOff x="0" y="0"/>
          <a:chExt cx="0" cy="0"/>
        </a:xfrm>
      </p:grpSpPr>
      <p:sp>
        <p:nvSpPr>
          <p:cNvPr id="394" name="Google Shape;394;p39"/>
          <p:cNvSpPr txBox="1"/>
          <p:nvPr/>
        </p:nvSpPr>
        <p:spPr>
          <a:xfrm>
            <a:off x="853448" y="3658761"/>
            <a:ext cx="1488017" cy="253470"/>
          </a:xfrm>
          <a:prstGeom prst="rect">
            <a:avLst/>
          </a:prstGeom>
          <a:noFill/>
          <a:ln>
            <a:noFill/>
          </a:ln>
        </p:spPr>
        <p:txBody>
          <a:bodyPr anchorCtr="0" anchor="t" bIns="45700" lIns="91425" spcFirstLastPara="1" rIns="91425" wrap="square" tIns="45700">
            <a:normAutofit lnSpcReduction="10000"/>
          </a:bodyPr>
          <a:lstStyle/>
          <a:p>
            <a:pPr indent="0" lvl="0" marL="0" marR="0" rtl="0" algn="l">
              <a:lnSpc>
                <a:spcPct val="90000"/>
              </a:lnSpc>
              <a:spcBef>
                <a:spcPts val="0"/>
              </a:spcBef>
              <a:spcAft>
                <a:spcPts val="0"/>
              </a:spcAft>
              <a:buClr>
                <a:schemeClr val="dk1"/>
              </a:buClr>
              <a:buSzPts val="1200"/>
              <a:buFont typeface="Arial"/>
              <a:buNone/>
            </a:pPr>
            <a:r>
              <a:t/>
            </a:r>
            <a:endParaRPr b="0" i="0" sz="1200" u="sng">
              <a:solidFill>
                <a:schemeClr val="lt1"/>
              </a:solidFill>
              <a:latin typeface="Quattrocento Sans"/>
              <a:ea typeface="Quattrocento Sans"/>
              <a:cs typeface="Quattrocento Sans"/>
              <a:sym typeface="Quattrocento Sans"/>
            </a:endParaRPr>
          </a:p>
        </p:txBody>
      </p:sp>
      <p:sp>
        <p:nvSpPr>
          <p:cNvPr id="395" name="Google Shape;395;p39"/>
          <p:cNvSpPr txBox="1"/>
          <p:nvPr/>
        </p:nvSpPr>
        <p:spPr>
          <a:xfrm>
            <a:off x="2627601" y="523496"/>
            <a:ext cx="6936798" cy="132343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000">
                <a:solidFill>
                  <a:schemeClr val="accent4"/>
                </a:solidFill>
                <a:latin typeface="Quattrocento Sans"/>
                <a:ea typeface="Quattrocento Sans"/>
                <a:cs typeface="Quattrocento Sans"/>
                <a:sym typeface="Quattrocento Sans"/>
              </a:rPr>
              <a:t>Count of Age and Gender by FBS_Status &gt; 120</a:t>
            </a:r>
            <a:endParaRPr sz="4000">
              <a:solidFill>
                <a:schemeClr val="accent4"/>
              </a:solidFill>
              <a:latin typeface="Quattrocento Sans"/>
              <a:ea typeface="Quattrocento Sans"/>
              <a:cs typeface="Quattrocento Sans"/>
              <a:sym typeface="Quattrocento Sans"/>
            </a:endParaRPr>
          </a:p>
        </p:txBody>
      </p:sp>
      <p:sp>
        <p:nvSpPr>
          <p:cNvPr id="396" name="Google Shape;396;p39"/>
          <p:cNvSpPr txBox="1"/>
          <p:nvPr/>
        </p:nvSpPr>
        <p:spPr>
          <a:xfrm>
            <a:off x="853448" y="2251410"/>
            <a:ext cx="4799207" cy="329320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600">
                <a:solidFill>
                  <a:srgbClr val="D3D3D3"/>
                </a:solidFill>
                <a:latin typeface="Century Gothic"/>
                <a:ea typeface="Century Gothic"/>
                <a:cs typeface="Century Gothic"/>
                <a:sym typeface="Century Gothic"/>
              </a:rPr>
              <a:t>FBS&lt;=120: Males (602) dominate this group, outnumbering females (270) by more than two to one.</a:t>
            </a:r>
            <a:endParaRPr/>
          </a:p>
          <a:p>
            <a:pPr indent="0" lvl="0" marL="0" marR="0" rtl="0" algn="just">
              <a:spcBef>
                <a:spcPts val="0"/>
              </a:spcBef>
              <a:spcAft>
                <a:spcPts val="0"/>
              </a:spcAft>
              <a:buNone/>
            </a:pPr>
            <a:r>
              <a:t/>
            </a:r>
            <a:endParaRPr sz="1600">
              <a:solidFill>
                <a:srgbClr val="D3D3D3"/>
              </a:solidFill>
              <a:latin typeface="Century Gothic"/>
              <a:ea typeface="Century Gothic"/>
              <a:cs typeface="Century Gothic"/>
              <a:sym typeface="Century Gothic"/>
            </a:endParaRPr>
          </a:p>
          <a:p>
            <a:pPr indent="0" lvl="0" marL="0" marR="0" rtl="0" algn="just">
              <a:spcBef>
                <a:spcPts val="0"/>
              </a:spcBef>
              <a:spcAft>
                <a:spcPts val="0"/>
              </a:spcAft>
              <a:buNone/>
            </a:pPr>
            <a:r>
              <a:rPr lang="en-US" sz="1600">
                <a:solidFill>
                  <a:srgbClr val="D3D3D3"/>
                </a:solidFill>
                <a:latin typeface="Century Gothic"/>
                <a:ea typeface="Century Gothic"/>
                <a:cs typeface="Century Gothic"/>
                <a:sym typeface="Century Gothic"/>
              </a:rPr>
              <a:t>FBS&gt; 120: Again, males (111) outnumber females (42), showing a similar pattern of male predominance as seen in the FBS ≤ 120 group, although the disparity is less pronounced.</a:t>
            </a:r>
            <a:endParaRPr/>
          </a:p>
          <a:p>
            <a:pPr indent="0" lvl="0" marL="0" marR="0" rtl="0" algn="just">
              <a:spcBef>
                <a:spcPts val="0"/>
              </a:spcBef>
              <a:spcAft>
                <a:spcPts val="0"/>
              </a:spcAft>
              <a:buNone/>
            </a:pPr>
            <a:r>
              <a:t/>
            </a:r>
            <a:endParaRPr sz="1600">
              <a:solidFill>
                <a:srgbClr val="D3D3D3"/>
              </a:solidFill>
              <a:latin typeface="Century Gothic"/>
              <a:ea typeface="Century Gothic"/>
              <a:cs typeface="Century Gothic"/>
              <a:sym typeface="Century Gothic"/>
            </a:endParaRPr>
          </a:p>
          <a:p>
            <a:pPr indent="0" lvl="0" marL="0" marR="0" rtl="0" algn="just">
              <a:spcBef>
                <a:spcPts val="0"/>
              </a:spcBef>
              <a:spcAft>
                <a:spcPts val="0"/>
              </a:spcAft>
              <a:buNone/>
            </a:pPr>
            <a:r>
              <a:rPr lang="en-US" sz="1600">
                <a:solidFill>
                  <a:srgbClr val="D3D3D3"/>
                </a:solidFill>
                <a:latin typeface="Century Gothic"/>
                <a:ea typeface="Century Gothic"/>
                <a:cs typeface="Century Gothic"/>
                <a:sym typeface="Century Gothic"/>
              </a:rPr>
              <a:t>Males have higher counts in both FBS categories, indicating a higher prevalence of both normal and elevated FBS levels compared to females.</a:t>
            </a:r>
            <a:endParaRPr/>
          </a:p>
        </p:txBody>
      </p:sp>
      <p:pic>
        <p:nvPicPr>
          <p:cNvPr id="397" name="Google Shape;397;p39"/>
          <p:cNvPicPr preferRelativeResize="0"/>
          <p:nvPr/>
        </p:nvPicPr>
        <p:blipFill rotWithShape="1">
          <a:blip r:embed="rId3">
            <a:alphaModFix/>
          </a:blip>
          <a:srcRect b="0" l="0" r="0" t="0"/>
          <a:stretch/>
        </p:blipFill>
        <p:spPr>
          <a:xfrm>
            <a:off x="5779393" y="2251410"/>
            <a:ext cx="5559159" cy="315976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Ion Boardroom">
  <a:themeElements>
    <a:clrScheme name="Ion Boardroom">
      <a:dk1>
        <a:srgbClr val="000000"/>
      </a:dk1>
      <a:lt1>
        <a:srgbClr val="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