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085A1D9-B4B3-4613-A6A1-C321B5C793C4}">
  <a:tblStyle styleId="{6085A1D9-B4B3-4613-A6A1-C321B5C793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D1DE14-A56A-45E0-80CB-80A1AA24CB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2E2266-AB66-42DC-B0E3-AE70F1AE262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8968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-10886" y="182880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400" b="1" dirty="0" smtClean="0"/>
              <a:t>		</a:t>
            </a:r>
            <a:r>
              <a:rPr lang="en-US" sz="2800" b="1" dirty="0" smtClean="0"/>
              <a:t>         </a:t>
            </a:r>
            <a:r>
              <a:rPr lang="en-US" sz="2800" b="1" dirty="0" err="1" smtClean="0"/>
              <a:t>Hamza</a:t>
            </a:r>
            <a:r>
              <a:rPr lang="en-US" sz="2800" b="1" dirty="0"/>
              <a:t>: </a:t>
            </a:r>
            <a:r>
              <a:rPr lang="en-US" sz="2800" b="1" dirty="0" smtClean="0"/>
              <a:t>AI </a:t>
            </a:r>
            <a:r>
              <a:rPr lang="en-US" sz="2800" b="1" dirty="0"/>
              <a:t>Personal </a:t>
            </a:r>
            <a:r>
              <a:rPr lang="en-US" sz="2800" b="1" dirty="0" smtClean="0"/>
              <a:t>Assistant</a:t>
            </a:r>
            <a:endParaRPr lang="en-US" sz="2800" dirty="0"/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68472876"/>
              </p:ext>
            </p:extLst>
          </p:nvPr>
        </p:nvGraphicFramePr>
        <p:xfrm>
          <a:off x="762000" y="3352800"/>
          <a:ext cx="7620000" cy="2473800"/>
        </p:xfrm>
        <a:graphic>
          <a:graphicData uri="http://schemas.openxmlformats.org/drawingml/2006/table">
            <a:tbl>
              <a:tblPr firstRow="1" bandRow="1">
                <a:noFill/>
                <a:tableStyleId>{6085A1D9-B4B3-4613-A6A1-C321B5C793C4}</a:tableStyleId>
              </a:tblPr>
              <a:tblGrid>
                <a:gridCol w="3429000"/>
                <a:gridCol w="304800"/>
                <a:gridCol w="3886200"/>
              </a:tblGrid>
              <a:tr h="4123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Submitted By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Parvez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Mussaruf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Registration No: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18502003564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: </a:t>
                      </a:r>
                      <a:r>
                        <a:rPr lang="en-US" sz="16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2018-2019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GB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Rifatul</a:t>
                      </a:r>
                      <a:r>
                        <a:rPr lang="en-GB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Mostafa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Registration No: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18502003593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: </a:t>
                      </a:r>
                      <a:r>
                        <a:rPr lang="en-US" sz="16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2018-2019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10307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 of Computer Science and Engineering (CSE)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Institute of Science and Technology (IST)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 June, 2024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7578" y="189232"/>
            <a:ext cx="1224222" cy="155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Institute of Science and Technology, Bangladesh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93595"/>
            <a:ext cx="1676400" cy="174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601221" y="6248400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Level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34" y="1215882"/>
            <a:ext cx="6294330" cy="47207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601221" y="6248400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Level 1 DFD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81" y="1215882"/>
            <a:ext cx="6225435" cy="46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0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341535" y="6200104"/>
            <a:ext cx="24609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Use Case Diagram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48" y="1333277"/>
            <a:ext cx="6489103" cy="48668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Features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628650" y="1215026"/>
            <a:ext cx="7886700" cy="46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/>
              <a:t>Recognizes specific voice commands ("Hi, </a:t>
            </a:r>
            <a:r>
              <a:rPr lang="en-US" sz="1800" dirty="0" err="1"/>
              <a:t>Hamza</a:t>
            </a:r>
            <a:r>
              <a:rPr lang="en-US" sz="1800" dirty="0"/>
              <a:t>", "Hello, </a:t>
            </a:r>
            <a:r>
              <a:rPr lang="en-US" sz="1800" dirty="0" err="1"/>
              <a:t>Hamza</a:t>
            </a:r>
            <a:r>
              <a:rPr lang="en-US" sz="1800" dirty="0"/>
              <a:t>") to activate </a:t>
            </a:r>
            <a:r>
              <a:rPr lang="en-US" sz="1800" dirty="0" smtClean="0"/>
              <a:t>  the assistant.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Captures </a:t>
            </a:r>
            <a:r>
              <a:rPr lang="en-US" sz="1800" dirty="0"/>
              <a:t>and processes voice commands from the user</a:t>
            </a:r>
            <a:r>
              <a:rPr lang="en-US" sz="1800" dirty="0" smtClean="0"/>
              <a:t>.</a:t>
            </a:r>
            <a:endParaRPr lang="en-US" sz="18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Determines </a:t>
            </a:r>
            <a:r>
              <a:rPr lang="en-US" sz="1800" dirty="0"/>
              <a:t>whether the command is simple (e.g., open website, play music) or complex (e.g., natural language query</a:t>
            </a:r>
            <a:r>
              <a:rPr lang="en-US" sz="1800" dirty="0" smtClean="0"/>
              <a:t>).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Simple </a:t>
            </a:r>
            <a:r>
              <a:rPr lang="en-US" sz="1800" dirty="0"/>
              <a:t>Command </a:t>
            </a:r>
            <a:r>
              <a:rPr lang="en-US" sz="1800" dirty="0" smtClean="0"/>
              <a:t>Execution by opening </a:t>
            </a:r>
            <a:r>
              <a:rPr lang="en-US" sz="1800" dirty="0"/>
              <a:t>Wikipedia </a:t>
            </a:r>
            <a:r>
              <a:rPr lang="en-US" sz="1800" dirty="0" smtClean="0"/>
              <a:t>Search, </a:t>
            </a:r>
            <a:r>
              <a:rPr lang="en-US" sz="1800" dirty="0"/>
              <a:t>Open </a:t>
            </a:r>
            <a:r>
              <a:rPr lang="en-US" sz="1800" dirty="0" smtClean="0"/>
              <a:t>Websites, </a:t>
            </a:r>
            <a:r>
              <a:rPr lang="en-US" sz="1800" dirty="0"/>
              <a:t>Play </a:t>
            </a:r>
            <a:r>
              <a:rPr lang="en-US" sz="1800" dirty="0" smtClean="0"/>
              <a:t>Music, Report current Time.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For complex command uses </a:t>
            </a:r>
            <a:r>
              <a:rPr lang="en-US" sz="1800" dirty="0"/>
              <a:t>the </a:t>
            </a:r>
            <a:r>
              <a:rPr lang="en-US" sz="1800" dirty="0" err="1"/>
              <a:t>OpenAI</a:t>
            </a:r>
            <a:r>
              <a:rPr lang="en-US" sz="1800" dirty="0"/>
              <a:t> API (e.g., GPT-4) to handle complex natural language queries and provide detailed responses</a:t>
            </a:r>
            <a:r>
              <a:rPr lang="en-US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Provides </a:t>
            </a:r>
            <a:r>
              <a:rPr lang="en-US" sz="1800" dirty="0"/>
              <a:t>feedback if the voice command is not recognized or if the speech service is down</a:t>
            </a:r>
            <a:r>
              <a:rPr lang="en-US" sz="18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Speaks </a:t>
            </a:r>
            <a:r>
              <a:rPr lang="en-US" sz="1800" dirty="0"/>
              <a:t>out the response or performs the requested action.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sz="18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dirty="0"/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Tools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" name="Google Shape;190;p26"/>
          <p:cNvGraphicFramePr/>
          <p:nvPr>
            <p:extLst>
              <p:ext uri="{D42A27DB-BD31-4B8C-83A1-F6EECF244321}">
                <p14:modId xmlns:p14="http://schemas.microsoft.com/office/powerpoint/2010/main" val="3506335377"/>
              </p:ext>
            </p:extLst>
          </p:nvPr>
        </p:nvGraphicFramePr>
        <p:xfrm>
          <a:off x="603504" y="1447800"/>
          <a:ext cx="8007100" cy="4945400"/>
        </p:xfrm>
        <a:graphic>
          <a:graphicData uri="http://schemas.openxmlformats.org/drawingml/2006/table">
            <a:tbl>
              <a:tblPr firstRow="1" firstCol="1" bandRow="1">
                <a:noFill/>
                <a:tableStyleId>{00D1DE14-A56A-45E0-80CB-80A1AA24CB7E}</a:tableStyleId>
              </a:tblPr>
              <a:tblGrid>
                <a:gridCol w="581250"/>
                <a:gridCol w="3387250"/>
                <a:gridCol w="4038600"/>
              </a:tblGrid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</a:tr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 independent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Python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 3.12.3</a:t>
                      </a:r>
                      <a:endParaRPr lang="en-US" sz="2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 Base Frequency of 1.8 GHz or higher.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Pycharm</a:t>
                      </a: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2024.1.2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GB RAM or more.</a:t>
                      </a:r>
                      <a:endParaRPr dirty="0"/>
                    </a:p>
                    <a:p>
                      <a:pPr marL="285750" marR="0" lvl="0" indent="-158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OpenAI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API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GB of available disk space or more.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58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Overview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7" name="Google Shape;197;p27"/>
          <p:cNvGraphicFramePr/>
          <p:nvPr>
            <p:extLst>
              <p:ext uri="{D42A27DB-BD31-4B8C-83A1-F6EECF244321}">
                <p14:modId xmlns:p14="http://schemas.microsoft.com/office/powerpoint/2010/main" val="4238024008"/>
              </p:ext>
            </p:extLst>
          </p:nvPr>
        </p:nvGraphicFramePr>
        <p:xfrm>
          <a:off x="603504" y="1447800"/>
          <a:ext cx="8007100" cy="4572050"/>
        </p:xfrm>
        <a:graphic>
          <a:graphicData uri="http://schemas.openxmlformats.org/drawingml/2006/table">
            <a:tbl>
              <a:tblPr firstRow="1" firstCol="1" bandRow="1">
                <a:noFill/>
                <a:tableStyleId>{00D1DE14-A56A-45E0-80CB-80A1AA24CB7E}</a:tableStyleId>
              </a:tblPr>
              <a:tblGrid>
                <a:gridCol w="581250"/>
                <a:gridCol w="3387250"/>
                <a:gridCol w="4038600"/>
              </a:tblGrid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</a:tr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Tkinter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 GUI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OpenAI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 API</a:t>
                      </a:r>
                      <a:endParaRPr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Input &amp; output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158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113383" y="1262575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create a profile.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3200398" y="3727308"/>
            <a:ext cx="2590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Profile creation page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1113383" y="3955576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create a question.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3086099" y="6327510"/>
            <a:ext cx="2819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Question creation page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609579"/>
            <a:ext cx="6850971" cy="207895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199" y="4297772"/>
            <a:ext cx="6850971" cy="202973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305339" y="1272601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create an online viva with video calling system.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276598" y="3557907"/>
            <a:ext cx="2590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VIVA creation page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1290431" y="3995285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can see the created viva link of video calling system.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3276599" y="6236222"/>
            <a:ext cx="2590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VIVA details page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339" y="1614108"/>
            <a:ext cx="6530010" cy="194379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3559" y="4364617"/>
            <a:ext cx="6530010" cy="18716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322071"/>
            <a:ext cx="6934200" cy="25641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l="24501" t="9118" r="28342" b="36181"/>
          <a:stretch/>
        </p:blipFill>
        <p:spPr>
          <a:xfrm>
            <a:off x="914400" y="4356100"/>
            <a:ext cx="6934200" cy="2000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5" name="Google Shape;245;p31"/>
          <p:cNvSpPr txBox="1"/>
          <p:nvPr/>
        </p:nvSpPr>
        <p:spPr>
          <a:xfrm>
            <a:off x="2686051" y="6352144"/>
            <a:ext cx="3762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Unit test case of App component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2533651" y="3880606"/>
            <a:ext cx="40671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Unit test case of Result Repository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274320" lvl="0" indent="-2743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5"/>
              <a:buFont typeface="Noto Sans Symbols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3" name="Google Shape;253;p32"/>
          <p:cNvGraphicFramePr/>
          <p:nvPr>
            <p:extLst>
              <p:ext uri="{D42A27DB-BD31-4B8C-83A1-F6EECF244321}">
                <p14:modId xmlns:p14="http://schemas.microsoft.com/office/powerpoint/2010/main" val="1760516139"/>
              </p:ext>
            </p:extLst>
          </p:nvPr>
        </p:nvGraphicFramePr>
        <p:xfrm>
          <a:off x="533400" y="1371600"/>
          <a:ext cx="7981975" cy="4807125"/>
        </p:xfrm>
        <a:graphic>
          <a:graphicData uri="http://schemas.openxmlformats.org/drawingml/2006/table">
            <a:tbl>
              <a:tblPr firstRow="1" firstCol="1" bandRow="1">
                <a:noFill/>
                <a:tableStyleId>{552E2266-AB66-42DC-B0E3-AE70F1AE2620}</a:tableStyleId>
              </a:tblPr>
              <a:tblGrid>
                <a:gridCol w="2273825"/>
                <a:gridCol w="1667475"/>
                <a:gridCol w="1702850"/>
                <a:gridCol w="2337825"/>
              </a:tblGrid>
              <a:tr h="55962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Systems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</a:tr>
              <a:tr h="57507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Cortana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</a:t>
                      </a:r>
                      <a:r>
                        <a:rPr lang="en-US" sz="1800" b="1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Assistant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Hamza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</a:tr>
              <a:tr h="57507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Activation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092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Application Integration 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092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GPT-4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supported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72630"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Customization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lang="en-US" sz="1800" u="none" strike="noStrike" cap="none" baseline="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Paid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integration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List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				</a:t>
            </a:r>
            <a:endParaRPr dirty="0" smtClean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Overview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Flow Diagram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Level-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DFD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Level- 1 DFD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Features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274320" lvl="0" indent="-2743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5"/>
              <a:buFont typeface="Noto Sans Symbols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dirty="0" smtClean="0"/>
              <a:t>. </a:t>
            </a:r>
            <a:r>
              <a:rPr lang="en-US" b="1" dirty="0"/>
              <a:t>Advanced AI Integration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n-US" dirty="0" smtClean="0"/>
              <a:t>voice </a:t>
            </a:r>
            <a:r>
              <a:rPr lang="en-US" dirty="0"/>
              <a:t>recognition and natural language processing technologies for efficient personal assistance</a:t>
            </a:r>
            <a:r>
              <a:rPr lang="en-US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b="1" dirty="0" smtClean="0"/>
              <a:t> Complex </a:t>
            </a:r>
            <a:r>
              <a:rPr lang="en-US" b="1" dirty="0"/>
              <a:t>Command </a:t>
            </a:r>
            <a:r>
              <a:rPr lang="en-US" b="1" dirty="0" smtClean="0"/>
              <a:t>Processing </a:t>
            </a:r>
            <a:r>
              <a:rPr lang="en-US" dirty="0" smtClean="0"/>
              <a:t>by</a:t>
            </a:r>
            <a:r>
              <a:rPr lang="en-US" b="1" dirty="0" smtClean="0"/>
              <a:t> </a:t>
            </a:r>
            <a:r>
              <a:rPr lang="en-US" dirty="0"/>
              <a:t>e</a:t>
            </a:r>
            <a:r>
              <a:rPr lang="en-US" dirty="0" smtClean="0"/>
              <a:t>ngages </a:t>
            </a:r>
            <a:r>
              <a:rPr lang="en-US" dirty="0"/>
              <a:t>in meaningful interactions using the </a:t>
            </a:r>
            <a:r>
              <a:rPr lang="en-US" dirty="0" err="1"/>
              <a:t>OpenAI</a:t>
            </a:r>
            <a:r>
              <a:rPr lang="en-US" dirty="0"/>
              <a:t> API to handle complex natural language queries</a:t>
            </a:r>
            <a:r>
              <a:rPr lang="en-US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dirty="0"/>
              <a:t> </a:t>
            </a:r>
            <a:r>
              <a:rPr lang="en-US" b="1" dirty="0"/>
              <a:t>Enhanced </a:t>
            </a:r>
            <a:r>
              <a:rPr lang="en-US" b="1" dirty="0" smtClean="0"/>
              <a:t>Productivity </a:t>
            </a:r>
            <a:r>
              <a:rPr lang="en-US" dirty="0" smtClean="0"/>
              <a:t>which</a:t>
            </a:r>
            <a:r>
              <a:rPr lang="en-US" b="1" dirty="0" smtClean="0"/>
              <a:t> </a:t>
            </a:r>
            <a:r>
              <a:rPr lang="en-US" dirty="0"/>
              <a:t>s</a:t>
            </a:r>
            <a:r>
              <a:rPr lang="en-US" dirty="0" smtClean="0"/>
              <a:t>implifies </a:t>
            </a:r>
            <a:r>
              <a:rPr lang="en-US" dirty="0"/>
              <a:t>daily routines, enhancing productivity and efficiency for users.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b="1" dirty="0"/>
              <a:t>Versatile </a:t>
            </a:r>
            <a:r>
              <a:rPr lang="en-US" b="1" dirty="0" smtClean="0"/>
              <a:t>Functionality</a:t>
            </a:r>
            <a:r>
              <a:rPr lang="en-US" dirty="0"/>
              <a:t> p</a:t>
            </a:r>
            <a:r>
              <a:rPr lang="en-US" dirty="0" smtClean="0"/>
              <a:t>erforms </a:t>
            </a:r>
            <a:r>
              <a:rPr lang="en-US" dirty="0"/>
              <a:t>a variety of tasks including opening websites, searching for information, playing music, and more.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274320" lvl="0" indent="-2743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5"/>
              <a:buFont typeface="Noto Sans Symbols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628650" y="1139868"/>
            <a:ext cx="7886700" cy="503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smtClean="0"/>
              <a:t>Improve </a:t>
            </a:r>
            <a:r>
              <a:rPr lang="en-US" sz="1600" b="1" dirty="0"/>
              <a:t>Natural Language </a:t>
            </a:r>
            <a:r>
              <a:rPr lang="en-US" sz="1600" b="1" dirty="0" smtClean="0"/>
              <a:t>Processing </a:t>
            </a:r>
            <a:r>
              <a:rPr lang="en-US" sz="1600" dirty="0" smtClean="0"/>
              <a:t>to enhance </a:t>
            </a:r>
            <a:r>
              <a:rPr lang="en-US" sz="1600" dirty="0"/>
              <a:t>better understand and handle diverse user inputs and contexts</a:t>
            </a:r>
            <a:r>
              <a:rPr lang="en-US" sz="16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sz="16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600" b="1" dirty="0" smtClean="0"/>
              <a:t> Voice </a:t>
            </a:r>
            <a:r>
              <a:rPr lang="en-US" sz="1600" b="1" dirty="0" smtClean="0"/>
              <a:t>Personalization</a:t>
            </a:r>
            <a:r>
              <a:rPr lang="en-US" sz="1600" dirty="0" smtClean="0"/>
              <a:t> to allow </a:t>
            </a:r>
            <a:r>
              <a:rPr lang="en-US" sz="1600" dirty="0"/>
              <a:t>users to customize the assistant's voice and responses to create a more personalized interaction experience</a:t>
            </a:r>
            <a:r>
              <a:rPr lang="en-US" sz="16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sz="16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600" b="1" dirty="0" smtClean="0"/>
              <a:t> </a:t>
            </a:r>
            <a:r>
              <a:rPr lang="en-US" sz="1600" b="1" dirty="0" smtClean="0"/>
              <a:t> Utilize Machine Learning algorithm </a:t>
            </a:r>
            <a:r>
              <a:rPr lang="en-US" sz="1600" b="1" dirty="0"/>
              <a:t>for </a:t>
            </a:r>
            <a:r>
              <a:rPr lang="en-US" sz="1600" b="1" dirty="0" smtClean="0"/>
              <a:t>Improve Accuracy</a:t>
            </a:r>
            <a:r>
              <a:rPr lang="en-US" sz="1600" dirty="0" smtClean="0"/>
              <a:t> of voice </a:t>
            </a:r>
            <a:r>
              <a:rPr lang="en-US" sz="1600" dirty="0"/>
              <a:t>recognition </a:t>
            </a:r>
            <a:r>
              <a:rPr lang="en-US" sz="1600" dirty="0" smtClean="0"/>
              <a:t>and </a:t>
            </a:r>
            <a:r>
              <a:rPr lang="en-US" sz="1600" dirty="0"/>
              <a:t>command processing efficiency</a:t>
            </a:r>
            <a:r>
              <a:rPr lang="en-US" sz="16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sz="16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600" b="1" dirty="0" smtClean="0"/>
              <a:t> </a:t>
            </a:r>
            <a:r>
              <a:rPr lang="en-US" sz="1600" b="1" dirty="0" smtClean="0"/>
              <a:t>Develop Offline Capabilities </a:t>
            </a:r>
            <a:r>
              <a:rPr lang="en-US" sz="1600" dirty="0" smtClean="0"/>
              <a:t>for </a:t>
            </a:r>
            <a:r>
              <a:rPr lang="en-US" sz="1600" dirty="0"/>
              <a:t>essential tasks, ensuring the assistant can operate without an internet connection</a:t>
            </a:r>
            <a:r>
              <a:rPr lang="en-US" sz="16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sz="16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600" b="1" dirty="0" smtClean="0"/>
              <a:t> Enhanced </a:t>
            </a:r>
            <a:r>
              <a:rPr lang="en-US" sz="1600" b="1" dirty="0"/>
              <a:t>Security and </a:t>
            </a:r>
            <a:r>
              <a:rPr lang="en-US" sz="1600" b="1" dirty="0" smtClean="0"/>
              <a:t>Privacy</a:t>
            </a:r>
            <a:r>
              <a:rPr lang="en-US" sz="1600" dirty="0" smtClean="0"/>
              <a:t> </a:t>
            </a:r>
            <a:r>
              <a:rPr lang="en-US" sz="1600" dirty="0"/>
              <a:t>when handling sensitive information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List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lang="en-US" sz="1800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lang="en-US" sz="1800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lang="en-US" sz="1800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1800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lang="en-US" sz="18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79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 algn="just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Hamza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AI Personal Assistant” uses the latest AI and natural language processing technology to create a smooth and interactive experience.</a:t>
            </a:r>
          </a:p>
          <a:p>
            <a:pPr marL="0" lvl="0" indent="0" algn="just">
              <a:lnSpc>
                <a:spcPct val="150000"/>
              </a:lnSpc>
              <a:buSzPts val="2000"/>
              <a:buNone/>
            </a:pPr>
            <a:endParaRPr lang="en-US" sz="2000" dirty="0"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171450" lvl="0" indent="-171450" algn="just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 err="1"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Hamza</a:t>
            </a:r>
            <a:r>
              <a:rPr lang="en-US" sz="2000" dirty="0"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can understand and respond to voice commands. It can do many tasks, like answering questions, managing your schedule, playing music, and searching the web.</a:t>
            </a:r>
            <a:endParaRPr sz="2000" dirty="0"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1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/>
              <a:t>Boost </a:t>
            </a:r>
            <a:r>
              <a:rPr lang="en-US" sz="2000" b="1" dirty="0" smtClean="0"/>
              <a:t>Efficiency</a:t>
            </a:r>
            <a:r>
              <a:rPr lang="en-US" sz="2000" dirty="0" smtClean="0"/>
              <a:t>: </a:t>
            </a:r>
            <a:r>
              <a:rPr lang="en-US" dirty="0" err="1" smtClean="0"/>
              <a:t>Hamza</a:t>
            </a:r>
            <a:r>
              <a:rPr lang="en-US" dirty="0" smtClean="0"/>
              <a:t> </a:t>
            </a:r>
            <a:r>
              <a:rPr lang="en-US" dirty="0"/>
              <a:t>saves time by streamlining tasks and providing quick, accurate responses</a:t>
            </a:r>
            <a:r>
              <a:rPr lang="en-US" dirty="0" smtClean="0"/>
              <a:t>.</a:t>
            </a:r>
          </a:p>
          <a:p>
            <a:pPr marL="171450" lvl="1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b="1" dirty="0"/>
              <a:t>Natural </a:t>
            </a:r>
            <a:r>
              <a:rPr lang="en-US" sz="2000" b="1" dirty="0" smtClean="0"/>
              <a:t>Interaction</a:t>
            </a:r>
            <a:r>
              <a:rPr lang="en-US" sz="2000" dirty="0" smtClean="0"/>
              <a:t>: With </a:t>
            </a:r>
            <a:r>
              <a:rPr lang="en-US" sz="2000" dirty="0"/>
              <a:t>advanced speech recognition, </a:t>
            </a:r>
            <a:r>
              <a:rPr lang="en-US" sz="2000" dirty="0" err="1"/>
              <a:t>Hamza</a:t>
            </a:r>
            <a:r>
              <a:rPr lang="en-US" sz="2000" dirty="0"/>
              <a:t> offers </a:t>
            </a:r>
            <a:r>
              <a:rPr lang="en-US" sz="2000" dirty="0" smtClean="0"/>
              <a:t>easy </a:t>
            </a:r>
            <a:r>
              <a:rPr lang="en-US" sz="2000" dirty="0"/>
              <a:t>to use</a:t>
            </a:r>
            <a:r>
              <a:rPr lang="en-US" sz="2000" dirty="0" smtClean="0"/>
              <a:t>, </a:t>
            </a:r>
            <a:r>
              <a:rPr lang="en-US" sz="2000" dirty="0"/>
              <a:t>user-friendly experience</a:t>
            </a:r>
            <a:r>
              <a:rPr lang="en-US" sz="20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b="1" dirty="0" smtClean="0"/>
              <a:t>Personalized </a:t>
            </a:r>
            <a:r>
              <a:rPr lang="en-US" sz="2000" b="1" dirty="0"/>
              <a:t>Help</a:t>
            </a:r>
            <a:r>
              <a:rPr lang="en-US" sz="2000" dirty="0"/>
              <a:t>: </a:t>
            </a:r>
            <a:r>
              <a:rPr lang="en-US" sz="2000" dirty="0" err="1"/>
              <a:t>Hamza</a:t>
            </a:r>
            <a:r>
              <a:rPr lang="en-US" sz="2000" dirty="0"/>
              <a:t> gives smart, personalized answers based on what you need, making your experience better.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sz="2000" i="0" u="none" strike="noStrik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503389" y="1312057"/>
            <a:ext cx="8064413" cy="47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171450" marR="5080" indent="-171450" algn="just">
              <a:lnSpc>
                <a:spcPct val="2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900" b="1" dirty="0" smtClean="0"/>
              <a:t>To Automate </a:t>
            </a:r>
            <a:r>
              <a:rPr lang="en-US" sz="2900" b="1" dirty="0"/>
              <a:t>Daily Tasks</a:t>
            </a:r>
            <a:r>
              <a:rPr lang="en-US" sz="2900" dirty="0"/>
              <a:t>:</a:t>
            </a:r>
            <a:r>
              <a:rPr lang="en-US" sz="2900" i="0" u="none" strike="noStrik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/>
              <a:t>Streamline routine activities through </a:t>
            </a:r>
            <a:r>
              <a:rPr lang="en-US" sz="2900" dirty="0" smtClean="0"/>
              <a:t>efficient voice </a:t>
            </a:r>
            <a:r>
              <a:rPr lang="en-US" sz="2900" dirty="0"/>
              <a:t>commands</a:t>
            </a:r>
            <a:r>
              <a:rPr lang="en-US" sz="2900" dirty="0" smtClean="0"/>
              <a:t>.</a:t>
            </a:r>
            <a:endParaRPr sz="2900" dirty="0"/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r>
              <a:rPr lang="en-US" sz="290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1" dirty="0" smtClean="0">
                <a:ea typeface="Times New Roman"/>
              </a:rPr>
              <a:t>To p</a:t>
            </a:r>
            <a:r>
              <a:rPr lang="en-US" sz="2900" b="1" dirty="0" smtClean="0"/>
              <a:t>rovide </a:t>
            </a:r>
            <a:r>
              <a:rPr lang="en-US" sz="2900" b="1" dirty="0"/>
              <a:t>Seamless </a:t>
            </a:r>
            <a:r>
              <a:rPr lang="en-US" sz="2900" b="1" dirty="0" smtClean="0"/>
              <a:t>Interaction</a:t>
            </a:r>
            <a:r>
              <a:rPr lang="en-US" sz="2900" dirty="0" smtClean="0"/>
              <a:t>: Offer </a:t>
            </a:r>
            <a:r>
              <a:rPr lang="en-US" sz="2900" dirty="0"/>
              <a:t>a user-friendly and intuitive interface with advanced speech recognition</a:t>
            </a:r>
            <a:r>
              <a:rPr lang="en-US" sz="2900" dirty="0" smtClean="0"/>
              <a:t>.</a:t>
            </a:r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r>
              <a:rPr lang="en-US" sz="2900" b="1" dirty="0" smtClean="0"/>
              <a:t>To Deliver </a:t>
            </a:r>
            <a:r>
              <a:rPr lang="en-US" sz="2900" b="1" dirty="0"/>
              <a:t>Personalized </a:t>
            </a:r>
            <a:r>
              <a:rPr lang="en-US" sz="2900" b="1" dirty="0" smtClean="0"/>
              <a:t>Assistance</a:t>
            </a:r>
            <a:r>
              <a:rPr lang="en-US" sz="2900" dirty="0" smtClean="0"/>
              <a:t>: Adapt </a:t>
            </a:r>
            <a:r>
              <a:rPr lang="en-US" sz="2900" dirty="0"/>
              <a:t>to individual user needs with intelligent, context-aware responses.</a:t>
            </a:r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r>
              <a:rPr lang="en-US" sz="2900" b="1" dirty="0" smtClean="0"/>
              <a:t>To Enhance Productivity</a:t>
            </a:r>
            <a:r>
              <a:rPr lang="en-US" sz="2900" dirty="0" smtClean="0"/>
              <a:t>: Save </a:t>
            </a:r>
            <a:r>
              <a:rPr lang="en-US" sz="2900" dirty="0"/>
              <a:t>time and increase efficiency by managing schedules and accessing information quickly.</a:t>
            </a:r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marR="5080" lvl="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Overview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7199" y="1159946"/>
            <a:ext cx="19603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dirty="0" err="1" smtClean="0">
                <a:latin typeface="Bodoni MT" pitchFamily="18" charset="0"/>
              </a:rPr>
              <a:t>Cortana</a:t>
            </a:r>
            <a:r>
              <a:rPr lang="en-US" sz="1600" b="1" dirty="0">
                <a:latin typeface="Bodoni MT" pitchFamily="18" charset="0"/>
              </a:rPr>
              <a:t> </a:t>
            </a:r>
            <a:r>
              <a:rPr lang="en-US" sz="1600" b="1" dirty="0" smtClean="0">
                <a:latin typeface="Bodoni MT" pitchFamily="18" charset="0"/>
              </a:rPr>
              <a:t>(Microsoft</a:t>
            </a:r>
            <a:r>
              <a:rPr lang="en-US" sz="1600" b="1" dirty="0">
                <a:latin typeface="Bodoni MT" pitchFamily="18" charset="0"/>
              </a:rPr>
              <a:t>)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Bodoni MT" pitchFamily="18" charset="0"/>
                <a:ea typeface="Calibri"/>
                <a:cs typeface="Calibri"/>
                <a:sym typeface="Calibri"/>
              </a:rPr>
              <a:t>:</a:t>
            </a:r>
            <a:endParaRPr sz="1600" b="1" dirty="0">
              <a:latin typeface="Bodoni MT" pitchFamily="18" charset="0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57200" y="3806730"/>
            <a:ext cx="196032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dirty="0">
                <a:latin typeface="Bodoni MT" pitchFamily="18" charset="0"/>
              </a:rPr>
              <a:t>Google </a:t>
            </a:r>
            <a:r>
              <a:rPr lang="en-US" sz="1600" b="1" dirty="0" smtClean="0">
                <a:latin typeface="Bodoni MT" pitchFamily="18" charset="0"/>
              </a:rPr>
              <a:t>Assistant</a:t>
            </a:r>
            <a:r>
              <a:rPr lang="en-US" sz="1600" b="1" dirty="0" smtClean="0">
                <a:solidFill>
                  <a:schemeClr val="dk1"/>
                </a:solidFill>
                <a:latin typeface="Bodoni MT" pitchFamily="18" charset="0"/>
                <a:ea typeface="Calibri"/>
                <a:cs typeface="Calibri"/>
                <a:sym typeface="Calibri"/>
              </a:rPr>
              <a:t>:</a:t>
            </a:r>
            <a:endParaRPr sz="1600" b="1" dirty="0">
              <a:latin typeface="Bodoni MT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5686815"/>
            <a:ext cx="7886700" cy="4901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508957"/>
            <a:ext cx="7620000" cy="2297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145244"/>
            <a:ext cx="7620000" cy="24935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i="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Primarily integrated into Windows operating systems, with limited support on other platforms.</a:t>
            </a:r>
            <a:r>
              <a:rPr lang="en-US" sz="2000" i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Cortana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/>
          </a:p>
          <a:p>
            <a:pPr marL="171450" lvl="0" indent="-171450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Deep integration with Microsoft services but limited third-party service integration.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Cortana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71450" lvl="0" indent="-171450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 smtClean="0"/>
              <a:t> Offers </a:t>
            </a:r>
            <a:r>
              <a:rPr lang="en-US" sz="2000" dirty="0"/>
              <a:t>some customization options, but these are relatively limited compared to open-source alternatives</a:t>
            </a:r>
            <a:r>
              <a:rPr lang="en-US" sz="2000" dirty="0" smtClean="0"/>
              <a:t>.(</a:t>
            </a:r>
            <a:r>
              <a:rPr lang="en-US" sz="2000" b="1" dirty="0" smtClean="0"/>
              <a:t>Google assistant</a:t>
            </a:r>
            <a:r>
              <a:rPr lang="en-US" sz="2000" dirty="0" smtClean="0"/>
              <a:t>)</a:t>
            </a:r>
          </a:p>
          <a:p>
            <a:pPr marL="171450" indent="-171450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 smtClean="0"/>
              <a:t> Response </a:t>
            </a:r>
            <a:r>
              <a:rPr lang="en-US" sz="2000" dirty="0"/>
              <a:t>time can be slow, especially when handling complex queries or accessing third-party </a:t>
            </a:r>
            <a:r>
              <a:rPr lang="en-US" sz="2000" dirty="0" smtClean="0"/>
              <a:t>services.(</a:t>
            </a:r>
            <a:r>
              <a:rPr lang="en-US" sz="2000" b="1" dirty="0"/>
              <a:t>Google assistant</a:t>
            </a:r>
            <a:r>
              <a:rPr lang="en-US" sz="2000" dirty="0"/>
              <a:t>)</a:t>
            </a:r>
          </a:p>
          <a:p>
            <a:pPr marL="171450" lvl="0" indent="-171450">
              <a:lnSpc>
                <a:spcPct val="150000"/>
              </a:lnSpc>
              <a:buSzPts val="2000"/>
              <a:buFont typeface="Noto Sans Symbols"/>
              <a:buChar char="❑"/>
            </a:pPr>
            <a:endParaRPr sz="2000"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205728" y="6267064"/>
            <a:ext cx="2732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Work Flow Diagram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44" y="1300308"/>
            <a:ext cx="6438379" cy="4828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725</Words>
  <Application>Microsoft Office PowerPoint</Application>
  <PresentationFormat>On-screen Show (4:3)</PresentationFormat>
  <Paragraphs>185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      Hamza: AI Personal Assistant</vt:lpstr>
      <vt:lpstr>Content List</vt:lpstr>
      <vt:lpstr>Content List</vt:lpstr>
      <vt:lpstr>Introduction</vt:lpstr>
      <vt:lpstr>Motivation</vt:lpstr>
      <vt:lpstr>Objective</vt:lpstr>
      <vt:lpstr>Existing System Overview</vt:lpstr>
      <vt:lpstr>Drawbacks of Existing System</vt:lpstr>
      <vt:lpstr>Proposed System Design</vt:lpstr>
      <vt:lpstr>Proposed System Design</vt:lpstr>
      <vt:lpstr>Proposed System Design</vt:lpstr>
      <vt:lpstr>Proposed System Design</vt:lpstr>
      <vt:lpstr>Proposed System Features</vt:lpstr>
      <vt:lpstr>Required Tools</vt:lpstr>
      <vt:lpstr>Platform Overview</vt:lpstr>
      <vt:lpstr>Implementation</vt:lpstr>
      <vt:lpstr>Implementation</vt:lpstr>
      <vt:lpstr>Test Result</vt:lpstr>
      <vt:lpstr>Comparison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Online Exam Management System</dc:title>
  <cp:lastModifiedBy>ismail - [2010]</cp:lastModifiedBy>
  <cp:revision>47</cp:revision>
  <dcterms:modified xsi:type="dcterms:W3CDTF">2024-06-05T06:04:04Z</dcterms:modified>
</cp:coreProperties>
</file>