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301" r:id="rId5"/>
    <p:sldId id="282" r:id="rId6"/>
    <p:sldId id="278" r:id="rId7"/>
    <p:sldId id="277" r:id="rId8"/>
    <p:sldId id="283" r:id="rId9"/>
    <p:sldId id="284" r:id="rId10"/>
    <p:sldId id="286" r:id="rId11"/>
    <p:sldId id="274" r:id="rId12"/>
    <p:sldId id="287" r:id="rId13"/>
    <p:sldId id="273" r:id="rId14"/>
    <p:sldId id="270" r:id="rId15"/>
    <p:sldId id="299" r:id="rId16"/>
    <p:sldId id="269" r:id="rId17"/>
    <p:sldId id="267" r:id="rId18"/>
    <p:sldId id="294" r:id="rId19"/>
    <p:sldId id="295" r:id="rId20"/>
    <p:sldId id="296" r:id="rId21"/>
    <p:sldId id="297" r:id="rId22"/>
    <p:sldId id="298" r:id="rId23"/>
    <p:sldId id="302" r:id="rId24"/>
    <p:sldId id="303"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35" Type="http://schemas.openxmlformats.org/officeDocument/2006/relationships/customXml" Target="../customXml/item3.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S::mmhasan@aiub.edu::5eb39d97-deb0-466a-af4c-298e34812974" providerId="AD" clId="Web-{38C774DA-44F3-4BFA-B91D-E06F25D92ED3}"/>
    <pc:docChg chg="modSld">
      <pc:chgData name="Dr. Md Mehedi Hasan" userId="S::mmhasan@aiub.edu::5eb39d97-deb0-466a-af4c-298e34812974" providerId="AD" clId="Web-{38C774DA-44F3-4BFA-B91D-E06F25D92ED3}" dt="2022-10-25T05:51:43.635" v="19"/>
      <pc:docMkLst>
        <pc:docMk/>
      </pc:docMkLst>
      <pc:sldChg chg="modSp">
        <pc:chgData name="Dr. Md Mehedi Hasan" userId="S::mmhasan@aiub.edu::5eb39d97-deb0-466a-af4c-298e34812974" providerId="AD" clId="Web-{38C774DA-44F3-4BFA-B91D-E06F25D92ED3}" dt="2022-10-25T05:51:43.635" v="19"/>
        <pc:sldMkLst>
          <pc:docMk/>
          <pc:sldMk cId="700707328" sldId="256"/>
        </pc:sldMkLst>
        <pc:graphicFrameChg chg="mod modGraphic">
          <ac:chgData name="Dr. Md Mehedi Hasan" userId="S::mmhasan@aiub.edu::5eb39d97-deb0-466a-af4c-298e34812974" providerId="AD" clId="Web-{38C774DA-44F3-4BFA-B91D-E06F25D92ED3}" dt="2022-10-25T05:51:43.635" v="19"/>
          <ac:graphicFrameMkLst>
            <pc:docMk/>
            <pc:sldMk cId="700707328" sldId="256"/>
            <ac:graphicFrameMk id="7" creationId="{29FF08AD-7519-4C4A-8E0D-640DF5BB5E58}"/>
          </ac:graphicFrameMkLst>
        </pc:graphicFrameChg>
      </pc:sldChg>
    </pc:docChg>
  </pc:docChgLst>
  <pc:docChgLst>
    <pc:chgData name="Dr. Md Mehedi Hasan" userId="5eb39d97-deb0-466a-af4c-298e34812974" providerId="ADAL" clId="{F4E49385-8BAC-4DB8-9067-77D7C45D5D76}"/>
    <pc:docChg chg="modSld">
      <pc:chgData name="Dr. Md Mehedi Hasan" userId="5eb39d97-deb0-466a-af4c-298e34812974" providerId="ADAL" clId="{F4E49385-8BAC-4DB8-9067-77D7C45D5D76}" dt="2022-12-07T07:09:05.549" v="5" actId="20577"/>
      <pc:docMkLst>
        <pc:docMk/>
      </pc:docMkLst>
      <pc:sldChg chg="modSp mod">
        <pc:chgData name="Dr. Md Mehedi Hasan" userId="5eb39d97-deb0-466a-af4c-298e34812974" providerId="ADAL" clId="{F4E49385-8BAC-4DB8-9067-77D7C45D5D76}" dt="2022-12-07T07:09:05.549" v="5" actId="20577"/>
        <pc:sldMkLst>
          <pc:docMk/>
          <pc:sldMk cId="700707328" sldId="256"/>
        </pc:sldMkLst>
        <pc:graphicFrameChg chg="modGraphic">
          <ac:chgData name="Dr. Md Mehedi Hasan" userId="5eb39d97-deb0-466a-af4c-298e34812974" providerId="ADAL" clId="{F4E49385-8BAC-4DB8-9067-77D7C45D5D76}" dt="2022-12-07T07:09:05.549" v="5"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65266880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23108">
                  <a:extLst>
                    <a:ext uri="{9D8B030D-6E8A-4147-A177-3AD203B41FA5}">
                      <a16:colId xmlns:a16="http://schemas.microsoft.com/office/drawing/2014/main" val="1762131981"/>
                    </a:ext>
                  </a:extLst>
                </a:gridCol>
                <a:gridCol w="1197429">
                  <a:extLst>
                    <a:ext uri="{9D8B030D-6E8A-4147-A177-3AD203B41FA5}">
                      <a16:colId xmlns:a16="http://schemas.microsoft.com/office/drawing/2014/main" val="445458238"/>
                    </a:ext>
                  </a:extLst>
                </a:gridCol>
                <a:gridCol w="21064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Lab 6</a:t>
                      </a:r>
                    </a:p>
                  </a:txBody>
                  <a:tcPr/>
                </a:tc>
                <a:tc>
                  <a:txBody>
                    <a:bodyPr/>
                    <a:lstStyle/>
                    <a:p>
                      <a:r>
                        <a:rPr lang="en-US" dirty="0"/>
                        <a:t>Week No:</a:t>
                      </a:r>
                    </a:p>
                  </a:txBody>
                  <a:tcPr/>
                </a:tc>
                <a:tc>
                  <a:txBody>
                    <a:bodyPr/>
                    <a:lstStyle/>
                    <a:p>
                      <a:r>
                        <a:rPr lang="en-US" dirty="0"/>
                        <a:t>8</a:t>
                      </a:r>
                    </a:p>
                  </a:txBody>
                  <a:tcPr/>
                </a:tc>
                <a:tc>
                  <a:txBody>
                    <a:bodyPr/>
                    <a:lstStyle/>
                    <a:p>
                      <a:r>
                        <a:rPr lang="en-US" dirty="0"/>
                        <a:t>Semester:</a:t>
                      </a:r>
                    </a:p>
                  </a:txBody>
                  <a:tcPr/>
                </a:tc>
                <a:tc>
                  <a:txBody>
                    <a:bodyPr/>
                    <a:lstStyle/>
                    <a:p>
                      <a:r>
                        <a:rPr lang="en-US" dirty="0"/>
                        <a:t>Fall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Md Mehedi Hasan; </a:t>
                      </a:r>
                      <a:r>
                        <a:rPr lang="en-US" i="1" dirty="0">
                          <a:hlinkClick r:id="rId2"/>
                        </a:rPr>
                        <a:t>mmhasan@aiub.edu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Distance vector routing</a:t>
            </a:r>
            <a:endParaRPr lang="en-FI" dirty="0"/>
          </a:p>
        </p:txBody>
      </p:sp>
      <p:sp>
        <p:nvSpPr>
          <p:cNvPr id="3" name="Rectangle 2">
            <a:extLst>
              <a:ext uri="{FF2B5EF4-FFF2-40B4-BE49-F238E27FC236}">
                <a16:creationId xmlns:a16="http://schemas.microsoft.com/office/drawing/2014/main" id="{CCE79ED8-86E3-4267-8BF7-6CA7A8990E40}"/>
              </a:ext>
            </a:extLst>
          </p:cNvPr>
          <p:cNvSpPr/>
          <p:nvPr/>
        </p:nvSpPr>
        <p:spPr>
          <a:xfrm>
            <a:off x="-1578429" y="-5563513"/>
            <a:ext cx="12181115" cy="526297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1"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Distance vector </a:t>
            </a: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means that routes are advertised as </a:t>
            </a:r>
            <a:r>
              <a:rPr kumimoji="0" lang="en-US" sz="3000" b="0" i="1"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vectors </a:t>
            </a: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of distance and direction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Bellman-Ford algorithm is used for the best-path route determination.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rPr>
              <a:t>         RIP, EIGRP</a:t>
            </a:r>
            <a:endParaRPr kumimoji="0" lang="en-US" sz="30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
        <p:nvSpPr>
          <p:cNvPr id="6" name="Rectangle 5">
            <a:extLst>
              <a:ext uri="{FF2B5EF4-FFF2-40B4-BE49-F238E27FC236}">
                <a16:creationId xmlns:a16="http://schemas.microsoft.com/office/drawing/2014/main" id="{2CEC4F67-C487-4414-B825-A56C2C1F29C9}"/>
              </a:ext>
            </a:extLst>
          </p:cNvPr>
          <p:cNvSpPr/>
          <p:nvPr/>
        </p:nvSpPr>
        <p:spPr>
          <a:xfrm>
            <a:off x="2286000" y="-8989784"/>
            <a:ext cx="4572000" cy="6592574"/>
          </a:xfrm>
          <a:prstGeom prst="rect">
            <a:avLst/>
          </a:prstGeom>
        </p:spPr>
        <p:txBody>
          <a:bodyPr>
            <a:spAutoFit/>
          </a:bodyPr>
          <a:lstStyle/>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Distance vector </a:t>
            </a: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means that routes are advertised as </a:t>
            </a:r>
            <a:r>
              <a:rPr kumimoji="0" lang="en-US" sz="22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vectors </a:t>
            </a: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 distance and direction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Distance is defined in terms of a metric such as hop count, and direction is simply the next hop router or exit interface.</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Bellman-Ford algorithm is used for the best-path route determination.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Some distance vector protocols periodically send complete routing tables to all connected neighbors. </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 large networks, these routing updates can become enormous, causing significant traffic on the links.</a:t>
            </a:r>
          </a:p>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200" b="0" i="0" u="none" strike="noStrike" kern="0" cap="none" spc="0" normalizeH="0" baseline="0" noProof="0" dirty="0">
                <a:ln>
                  <a:noFill/>
                </a:ln>
                <a:solidFill>
                  <a:prstClr val="black"/>
                </a:solidFill>
                <a:effectLst/>
                <a:uLnTx/>
                <a:uFillTx/>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rPr>
              <a:t>         RIP, EIGRP</a:t>
            </a:r>
            <a:endParaRPr kumimoji="0" lang="en-US" sz="2200" b="0" i="0" u="none" strike="noStrike" kern="0" cap="none" spc="0" normalizeH="0" baseline="0" noProof="0" dirty="0">
              <a:ln>
                <a:noFill/>
              </a:ln>
              <a:solidFill>
                <a:sysClr val="windowText" lastClr="000000"/>
              </a:solidFill>
              <a:effectLst/>
              <a:uLnTx/>
              <a:uFillTx/>
            </a:endParaRPr>
          </a:p>
        </p:txBody>
      </p:sp>
      <p:sp>
        <p:nvSpPr>
          <p:cNvPr id="7" name="Rectangle 6">
            <a:extLst>
              <a:ext uri="{FF2B5EF4-FFF2-40B4-BE49-F238E27FC236}">
                <a16:creationId xmlns:a16="http://schemas.microsoft.com/office/drawing/2014/main" id="{F494673C-260C-4842-BBA5-52634F2006CA}"/>
              </a:ext>
            </a:extLst>
          </p:cNvPr>
          <p:cNvSpPr/>
          <p:nvPr/>
        </p:nvSpPr>
        <p:spPr>
          <a:xfrm>
            <a:off x="476205" y="2160068"/>
            <a:ext cx="8537166" cy="4154984"/>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A router communicates with its neighbors only for populating its routing table</a:t>
            </a:r>
          </a:p>
          <a:p>
            <a:pPr marL="342900" indent="-342900" algn="just">
              <a:buClr>
                <a:srgbClr val="C00000"/>
              </a:buClr>
              <a:buSzPct val="150000"/>
              <a:buFont typeface="Arial" panose="020B0604020202020204" pitchFamily="34" charset="0"/>
              <a:buChar char="•"/>
            </a:pPr>
            <a:r>
              <a:rPr lang="en-US" sz="2200" i="1" dirty="0">
                <a:latin typeface="Perpetua" panose="02020502060401020303" pitchFamily="18" charset="0"/>
                <a:cs typeface="Times New Roman" panose="02020603050405020304" pitchFamily="18" charset="0"/>
              </a:rPr>
              <a:t>Distance vector </a:t>
            </a:r>
            <a:r>
              <a:rPr lang="en-US" sz="2200" dirty="0">
                <a:latin typeface="Perpetua" panose="02020502060401020303" pitchFamily="18" charset="0"/>
                <a:cs typeface="Times New Roman" panose="02020603050405020304" pitchFamily="18" charset="0"/>
              </a:rPr>
              <a:t>means that routes are advertised as </a:t>
            </a:r>
            <a:r>
              <a:rPr lang="en-US" sz="2200" i="1" dirty="0">
                <a:latin typeface="Perpetua" panose="02020502060401020303" pitchFamily="18" charset="0"/>
                <a:cs typeface="Times New Roman" panose="02020603050405020304" pitchFamily="18" charset="0"/>
              </a:rPr>
              <a:t>vectors </a:t>
            </a:r>
            <a:r>
              <a:rPr lang="en-US" sz="2200" dirty="0">
                <a:latin typeface="Perpetua" panose="02020502060401020303" pitchFamily="18" charset="0"/>
                <a:cs typeface="Times New Roman" panose="02020603050405020304" pitchFamily="18" charset="0"/>
              </a:rPr>
              <a:t>of distance and direction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Bellman-Ford algorithm is used for the best-path route determination.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indent="-342900">
              <a:buClr>
                <a:srgbClr val="C00000"/>
              </a:buClr>
              <a:buSzPct val="150000"/>
              <a:buFont typeface="Arial" panose="020B0604020202020204" pitchFamily="34" charset="0"/>
              <a:buChar char="•"/>
            </a:pPr>
            <a:r>
              <a:rPr lang="en-US" sz="2200" dirty="0">
                <a:latin typeface="Perpetua" panose="02020502060401020303" pitchFamily="18" charset="0"/>
              </a:rPr>
              <a:t>Example</a:t>
            </a:r>
          </a:p>
          <a:p>
            <a:r>
              <a:rPr lang="en-US" sz="2200" dirty="0">
                <a:latin typeface="Perpetua" panose="02020502060401020303" pitchFamily="18" charset="0"/>
              </a:rPr>
              <a:t>         RIP, EIGRP</a:t>
            </a:r>
          </a:p>
        </p:txBody>
      </p:sp>
    </p:spTree>
    <p:extLst>
      <p:ext uri="{BB962C8B-B14F-4D97-AF65-F5344CB8AC3E}">
        <p14:creationId xmlns:p14="http://schemas.microsoft.com/office/powerpoint/2010/main" val="182109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Link state routing</a:t>
            </a:r>
            <a:endParaRPr lang="en-FI" dirty="0"/>
          </a:p>
        </p:txBody>
      </p:sp>
      <p:sp>
        <p:nvSpPr>
          <p:cNvPr id="3" name="Rectangle 2">
            <a:extLst>
              <a:ext uri="{FF2B5EF4-FFF2-40B4-BE49-F238E27FC236}">
                <a16:creationId xmlns:a16="http://schemas.microsoft.com/office/drawing/2014/main" id="{993559ED-1B69-46EB-8008-B21A5CA8B375}"/>
              </a:ext>
            </a:extLst>
          </p:cNvPr>
          <p:cNvSpPr/>
          <p:nvPr/>
        </p:nvSpPr>
        <p:spPr>
          <a:xfrm>
            <a:off x="421341" y="2453501"/>
            <a:ext cx="8461402" cy="2733056"/>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 router configured with a </a:t>
            </a:r>
            <a:r>
              <a:rPr kumimoji="0" lang="en-US" sz="2200" b="0" i="1" u="none" strike="noStrike" kern="0" cap="none" spc="0" normalizeH="0" baseline="0" noProof="0" dirty="0" err="1">
                <a:ln>
                  <a:noFill/>
                </a:ln>
                <a:solidFill>
                  <a:prstClr val="black"/>
                </a:solidFill>
                <a:effectLst/>
                <a:uLnTx/>
                <a:uFillTx/>
                <a:latin typeface="Perpetua" panose="02020502060401020303" pitchFamily="18" charset="0"/>
              </a:rPr>
              <a:t>linkstate</a:t>
            </a:r>
            <a:r>
              <a:rPr kumimoji="0" lang="en-US" sz="2200" b="0" i="1" u="none" strike="noStrike" kern="0" cap="none" spc="0" normalizeH="0" baseline="0" noProof="0" dirty="0">
                <a:ln>
                  <a:noFill/>
                </a:ln>
                <a:solidFill>
                  <a:prstClr val="black"/>
                </a:solidFill>
                <a:effectLst/>
                <a:uLnTx/>
                <a:uFillTx/>
                <a:latin typeface="Perpetua" panose="02020502060401020303" pitchFamily="18" charset="0"/>
              </a:rPr>
              <a:t> </a:t>
            </a: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routing protocol can create a “complete view,” or topology, of the network by gathering information from all the other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lang="en-US" sz="2200" kern="0" dirty="0">
                <a:solidFill>
                  <a:prstClr val="black"/>
                </a:solidFill>
                <a:latin typeface="Perpetua" panose="02020502060401020303" pitchFamily="18" charset="0"/>
              </a:rPr>
              <a:t>A router communicates with all other routers of the network</a:t>
            </a: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Only send update (partial) when there is any change in the network topology</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OSPF</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36956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Administrative Distance</a:t>
            </a:r>
            <a:endParaRPr lang="en-FI" dirty="0"/>
          </a:p>
        </p:txBody>
      </p:sp>
      <p:sp>
        <p:nvSpPr>
          <p:cNvPr id="3" name="Rectangle 2">
            <a:extLst>
              <a:ext uri="{FF2B5EF4-FFF2-40B4-BE49-F238E27FC236}">
                <a16:creationId xmlns:a16="http://schemas.microsoft.com/office/drawing/2014/main" id="{D9FF8E2F-084A-48D3-9E08-D02926B06E59}"/>
              </a:ext>
            </a:extLst>
          </p:cNvPr>
          <p:cNvSpPr/>
          <p:nvPr/>
        </p:nvSpPr>
        <p:spPr>
          <a:xfrm>
            <a:off x="421341" y="2179244"/>
            <a:ext cx="8191590" cy="3139321"/>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The term </a:t>
            </a:r>
            <a:r>
              <a:rPr kumimoji="0" lang="en-US" sz="2200" b="0" i="1" u="none" strike="noStrike" kern="0" cap="none" spc="0" normalizeH="0" baseline="0" noProof="0" dirty="0">
                <a:ln>
                  <a:noFill/>
                </a:ln>
                <a:solidFill>
                  <a:prstClr val="black"/>
                </a:solidFill>
                <a:effectLst/>
                <a:uLnTx/>
                <a:uFillTx/>
                <a:latin typeface="Perpetua" panose="02020502060401020303" pitchFamily="18" charset="0"/>
              </a:rPr>
              <a:t>trustworthiness </a:t>
            </a: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is commonly used when defining administrative distance.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Administrative distance (AD) defines the preference of a routing source.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Administrative distance is an integer value from 0 to 255.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The lower the value, the more preferred the route source.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An administrative distance of 0 is the most preferred.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Only a directly connected network has an administrative distance of 0, which cannot be changed.</a:t>
            </a:r>
          </a:p>
        </p:txBody>
      </p:sp>
    </p:spTree>
    <p:extLst>
      <p:ext uri="{BB962C8B-B14F-4D97-AF65-F5344CB8AC3E}">
        <p14:creationId xmlns:p14="http://schemas.microsoft.com/office/powerpoint/2010/main" val="2385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Administrative distance</a:t>
            </a:r>
            <a:endParaRPr lang="en-FI" dirty="0"/>
          </a:p>
        </p:txBody>
      </p:sp>
      <p:pic>
        <p:nvPicPr>
          <p:cNvPr id="4" name="Picture 2">
            <a:extLst>
              <a:ext uri="{FF2B5EF4-FFF2-40B4-BE49-F238E27FC236}">
                <a16:creationId xmlns:a16="http://schemas.microsoft.com/office/drawing/2014/main" id="{B3A48BB0-ABD4-4299-8CDA-7B6574893E2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41171" y="2321296"/>
            <a:ext cx="3260938" cy="382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15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3" name="Rectangle 2">
            <a:extLst>
              <a:ext uri="{FF2B5EF4-FFF2-40B4-BE49-F238E27FC236}">
                <a16:creationId xmlns:a16="http://schemas.microsoft.com/office/drawing/2014/main" id="{3CAB3D26-CBA3-417C-8050-ED5EDD20EC84}"/>
              </a:ext>
            </a:extLst>
          </p:cNvPr>
          <p:cNvSpPr/>
          <p:nvPr/>
        </p:nvSpPr>
        <p:spPr>
          <a:xfrm>
            <a:off x="421341" y="2186252"/>
            <a:ext cx="8134830" cy="3816429"/>
          </a:xfrm>
          <a:prstGeom prst="rect">
            <a:avLst/>
          </a:prstGeom>
        </p:spPr>
        <p:txBody>
          <a:bodyPr wrap="square">
            <a:spAutoFit/>
          </a:bodyPr>
          <a:lstStyle/>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Distance vector routing protocol</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Hop count is used as the metric for path selection.</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If the hop count for a network is greater than 15, RIP cannot supply a route to that network.</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Routing updates are broadcast or multicast every 30 seconds, by default.</a:t>
            </a:r>
          </a:p>
          <a:p>
            <a:pPr marL="742950" lvl="1" indent="-285750" algn="just">
              <a:buClr>
                <a:srgbClr val="C00000"/>
              </a:buClr>
              <a:buSzPct val="150000"/>
              <a:buFont typeface="Arial" panose="020B0604020202020204" pitchFamily="34" charset="0"/>
              <a:buChar char="•"/>
            </a:pPr>
            <a:r>
              <a:rPr lang="en-US" sz="2200" dirty="0">
                <a:solidFill>
                  <a:srgbClr val="222222"/>
                </a:solidFill>
                <a:latin typeface="Perpetua" panose="02020502060401020303" pitchFamily="18" charset="0"/>
              </a:rPr>
              <a:t>If for some reason, an update for a particular route is not received within a period of 180 seconds then that specific route is declared as invalid and the router which identified that, informs all its neighbors about this invalid route.</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Has two versions: RIPv1  &amp; RIPv2</a:t>
            </a:r>
          </a:p>
        </p:txBody>
      </p:sp>
    </p:spTree>
    <p:extLst>
      <p:ext uri="{BB962C8B-B14F-4D97-AF65-F5344CB8AC3E}">
        <p14:creationId xmlns:p14="http://schemas.microsoft.com/office/powerpoint/2010/main" val="314983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RIP v1-vs-RIPv2</a:t>
            </a:r>
            <a:endParaRPr lang="en-FI" dirty="0"/>
          </a:p>
        </p:txBody>
      </p:sp>
      <p:sp>
        <p:nvSpPr>
          <p:cNvPr id="3" name="Rectangle 2">
            <a:extLst>
              <a:ext uri="{FF2B5EF4-FFF2-40B4-BE49-F238E27FC236}">
                <a16:creationId xmlns:a16="http://schemas.microsoft.com/office/drawing/2014/main" id="{02B6BEB2-AB56-4DEE-A3A0-464A51DE2E29}"/>
              </a:ext>
            </a:extLst>
          </p:cNvPr>
          <p:cNvSpPr/>
          <p:nvPr/>
        </p:nvSpPr>
        <p:spPr>
          <a:xfrm>
            <a:off x="345141" y="1945959"/>
            <a:ext cx="8301318" cy="2800767"/>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b="1" dirty="0">
                <a:latin typeface="Perpetua" panose="02020502060401020303" pitchFamily="18" charset="0"/>
              </a:rPr>
              <a:t>Uses Classless addressing</a:t>
            </a:r>
          </a:p>
          <a:p>
            <a:pPr lvl="1" algn="just"/>
            <a:r>
              <a:rPr lang="en-US" sz="2200" dirty="0">
                <a:latin typeface="Perpetua" panose="02020502060401020303" pitchFamily="18" charset="0"/>
              </a:rPr>
              <a:t>RIPv1 uses classful addressing, RIPv2 uses VLSM</a:t>
            </a:r>
          </a:p>
          <a:p>
            <a:pPr marL="342900" indent="-342900">
              <a:buClr>
                <a:srgbClr val="C00000"/>
              </a:buClr>
              <a:buSzPct val="150000"/>
              <a:buFont typeface="Arial" panose="020B0604020202020204" pitchFamily="34" charset="0"/>
              <a:buChar char="•"/>
            </a:pPr>
            <a:r>
              <a:rPr lang="en-US" sz="2200" b="1" dirty="0">
                <a:latin typeface="Perpetua" panose="02020502060401020303" pitchFamily="18" charset="0"/>
              </a:rPr>
              <a:t>Multicasting vs Broadcasting</a:t>
            </a:r>
          </a:p>
          <a:p>
            <a:pPr lvl="1" algn="just"/>
            <a:r>
              <a:rPr lang="en-US" sz="2200" dirty="0">
                <a:latin typeface="Perpetua" panose="02020502060401020303" pitchFamily="18" charset="0"/>
              </a:rPr>
              <a:t>Version 1 of RIP uses broadcasting (to 255.255.255.255) to send RIP messages to every neighbor. In this way, all the routers on the network receive the packets, as well as the hosts. RIP version 2, on the other hand, uses the all-router multicast address (224.0.0.9) to send the RIP messages only to RIP routers in the network.</a:t>
            </a:r>
          </a:p>
        </p:txBody>
      </p:sp>
      <p:sp>
        <p:nvSpPr>
          <p:cNvPr id="4" name="Rectangle 3">
            <a:extLst>
              <a:ext uri="{FF2B5EF4-FFF2-40B4-BE49-F238E27FC236}">
                <a16:creationId xmlns:a16="http://schemas.microsoft.com/office/drawing/2014/main" id="{8A2531D0-BB68-4086-8A48-44BCABCDAD10}"/>
              </a:ext>
            </a:extLst>
          </p:cNvPr>
          <p:cNvSpPr/>
          <p:nvPr/>
        </p:nvSpPr>
        <p:spPr>
          <a:xfrm>
            <a:off x="421341" y="4609158"/>
            <a:ext cx="8178373" cy="2123658"/>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b="1" dirty="0">
                <a:latin typeface="Perpetua" panose="02020502060401020303" pitchFamily="18" charset="0"/>
              </a:rPr>
              <a:t>Updates</a:t>
            </a:r>
          </a:p>
          <a:p>
            <a:pPr lvl="1" algn="just"/>
            <a:r>
              <a:rPr lang="en-US" sz="2200" dirty="0">
                <a:latin typeface="Perpetua" panose="02020502060401020303" pitchFamily="18" charset="0"/>
              </a:rPr>
              <a:t>RIPv2 sends and receives version 2 updates only. RIPv1 sends version 1 updates and receives both 1 and 2, however version 2 information is ignored.</a:t>
            </a:r>
          </a:p>
          <a:p>
            <a:pPr marL="342900" indent="-342900" algn="just">
              <a:buClr>
                <a:srgbClr val="C00000"/>
              </a:buClr>
              <a:buSzPct val="150000"/>
              <a:buFont typeface="Arial" panose="020B0604020202020204" pitchFamily="34" charset="0"/>
              <a:buChar char="•"/>
            </a:pPr>
            <a:r>
              <a:rPr lang="en-US" sz="2200" b="1" dirty="0">
                <a:latin typeface="Perpetua" panose="02020502060401020303" pitchFamily="18" charset="0"/>
              </a:rPr>
              <a:t>Authentication</a:t>
            </a:r>
          </a:p>
          <a:p>
            <a:pPr lvl="1" algn="just"/>
            <a:r>
              <a:rPr lang="en-US" sz="2200" dirty="0">
                <a:latin typeface="Perpetua" panose="02020502060401020303" pitchFamily="18" charset="0"/>
              </a:rPr>
              <a:t>RIPv2 ensure authentication, while RIPv1 does not</a:t>
            </a:r>
          </a:p>
        </p:txBody>
      </p:sp>
    </p:spTree>
    <p:extLst>
      <p:ext uri="{BB962C8B-B14F-4D97-AF65-F5344CB8AC3E}">
        <p14:creationId xmlns:p14="http://schemas.microsoft.com/office/powerpoint/2010/main" val="308250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669C4240-F5D8-4548-9163-35968573A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833255"/>
            <a:ext cx="817022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2561757-EDE0-44E5-9630-D0686C37EED9}"/>
              </a:ext>
            </a:extLst>
          </p:cNvPr>
          <p:cNvSpPr/>
          <p:nvPr/>
        </p:nvSpPr>
        <p:spPr>
          <a:xfrm>
            <a:off x="421341" y="2353337"/>
            <a:ext cx="1730474" cy="492443"/>
          </a:xfrm>
          <a:prstGeom prst="rect">
            <a:avLst/>
          </a:prstGeom>
        </p:spPr>
        <p:txBody>
          <a:bodyPr wrap="none">
            <a:spAutoFit/>
          </a:bodyPr>
          <a:lstStyle/>
          <a:p>
            <a:pPr>
              <a:buClr>
                <a:srgbClr val="C00000"/>
              </a:buClr>
              <a:buFont typeface="Wingdings" panose="05000000000000000000" pitchFamily="2" charset="2"/>
              <a:buChar char="v"/>
            </a:pPr>
            <a:r>
              <a:rPr lang="en-US" sz="2600" dirty="0">
                <a:latin typeface="Perpetua" panose="02020502060401020303" pitchFamily="18" charset="0"/>
              </a:rPr>
              <a:t>Cold Start</a:t>
            </a:r>
          </a:p>
        </p:txBody>
      </p:sp>
    </p:spTree>
    <p:extLst>
      <p:ext uri="{BB962C8B-B14F-4D97-AF65-F5344CB8AC3E}">
        <p14:creationId xmlns:p14="http://schemas.microsoft.com/office/powerpoint/2010/main" val="3916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7" name="Picture 2">
            <a:extLst>
              <a:ext uri="{FF2B5EF4-FFF2-40B4-BE49-F238E27FC236}">
                <a16:creationId xmlns:a16="http://schemas.microsoft.com/office/drawing/2014/main" id="{9CA5EB5B-DB85-4FC8-8CE0-522FCC4E5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939143"/>
            <a:ext cx="841889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BFE1F41B-5F2E-4F30-B095-D3270BC77B45}"/>
              </a:ext>
            </a:extLst>
          </p:cNvPr>
          <p:cNvSpPr/>
          <p:nvPr/>
        </p:nvSpPr>
        <p:spPr>
          <a:xfrm>
            <a:off x="617176" y="2435897"/>
            <a:ext cx="4231158"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Initial Exchange of Information</a:t>
            </a:r>
          </a:p>
        </p:txBody>
      </p:sp>
    </p:spTree>
    <p:extLst>
      <p:ext uri="{BB962C8B-B14F-4D97-AF65-F5344CB8AC3E}">
        <p14:creationId xmlns:p14="http://schemas.microsoft.com/office/powerpoint/2010/main" val="313215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BE0BB315-B9EB-4BFA-99D4-06E7164C1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00481"/>
            <a:ext cx="8701684" cy="2624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575C20F1-082C-492A-A819-C8F6E62CE87B}"/>
              </a:ext>
            </a:extLst>
          </p:cNvPr>
          <p:cNvSpPr/>
          <p:nvPr/>
        </p:nvSpPr>
        <p:spPr>
          <a:xfrm>
            <a:off x="607853" y="2251622"/>
            <a:ext cx="2302169"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Table Updating</a:t>
            </a:r>
          </a:p>
        </p:txBody>
      </p:sp>
    </p:spTree>
    <p:extLst>
      <p:ext uri="{BB962C8B-B14F-4D97-AF65-F5344CB8AC3E}">
        <p14:creationId xmlns:p14="http://schemas.microsoft.com/office/powerpoint/2010/main" val="393254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sp>
        <p:nvSpPr>
          <p:cNvPr id="6" name="Rectangle 5">
            <a:extLst>
              <a:ext uri="{FF2B5EF4-FFF2-40B4-BE49-F238E27FC236}">
                <a16:creationId xmlns:a16="http://schemas.microsoft.com/office/drawing/2014/main" id="{E9803165-33D7-42D3-AF2F-FE0B36D228E6}"/>
              </a:ext>
            </a:extLst>
          </p:cNvPr>
          <p:cNvSpPr/>
          <p:nvPr/>
        </p:nvSpPr>
        <p:spPr>
          <a:xfrm>
            <a:off x="607853" y="2251622"/>
            <a:ext cx="2042482"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Next Update</a:t>
            </a:r>
          </a:p>
        </p:txBody>
      </p:sp>
      <p:pic>
        <p:nvPicPr>
          <p:cNvPr id="7" name="Picture 6">
            <a:extLst>
              <a:ext uri="{FF2B5EF4-FFF2-40B4-BE49-F238E27FC236}">
                <a16:creationId xmlns:a16="http://schemas.microsoft.com/office/drawing/2014/main" id="{7947A2F9-90AD-48EB-B84A-2046A4D92AE1}"/>
              </a:ext>
            </a:extLst>
          </p:cNvPr>
          <p:cNvPicPr>
            <a:picLocks noChangeAspect="1"/>
          </p:cNvPicPr>
          <p:nvPr/>
        </p:nvPicPr>
        <p:blipFill>
          <a:blip r:embed="rId2"/>
          <a:stretch>
            <a:fillRect/>
          </a:stretch>
        </p:blipFill>
        <p:spPr>
          <a:xfrm>
            <a:off x="276225" y="2895600"/>
            <a:ext cx="8591550" cy="3429000"/>
          </a:xfrm>
          <a:prstGeom prst="rect">
            <a:avLst/>
          </a:prstGeom>
        </p:spPr>
      </p:pic>
    </p:spTree>
    <p:extLst>
      <p:ext uri="{BB962C8B-B14F-4D97-AF65-F5344CB8AC3E}">
        <p14:creationId xmlns:p14="http://schemas.microsoft.com/office/powerpoint/2010/main" val="225723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600" dirty="0">
                <a:solidFill>
                  <a:schemeClr val="tx1"/>
                </a:solidFill>
                <a:latin typeface="Perpetua" panose="02020502060401020303" pitchFamily="18" charset="0"/>
              </a:rPr>
              <a:t>Introduction</a:t>
            </a:r>
          </a:p>
          <a:p>
            <a:pPr marL="342900" indent="-342900">
              <a:buAutoNum type="arabicPeriod"/>
            </a:pPr>
            <a:r>
              <a:rPr lang="en-US" sz="2600" dirty="0">
                <a:solidFill>
                  <a:schemeClr val="tx1"/>
                </a:solidFill>
                <a:latin typeface="Perpetua" panose="02020502060401020303" pitchFamily="18" charset="0"/>
              </a:rPr>
              <a:t>Static routing vs dynamic routing</a:t>
            </a:r>
          </a:p>
          <a:p>
            <a:pPr marL="342900" indent="-342900">
              <a:buAutoNum type="arabicPeriod"/>
            </a:pPr>
            <a:r>
              <a:rPr lang="en-US" sz="2600" dirty="0">
                <a:solidFill>
                  <a:schemeClr val="tx1"/>
                </a:solidFill>
                <a:latin typeface="Perpetua" panose="02020502060401020303" pitchFamily="18" charset="0"/>
              </a:rPr>
              <a:t>Dynamic routing</a:t>
            </a:r>
          </a:p>
          <a:p>
            <a:pPr marL="342900" indent="-342900">
              <a:buAutoNum type="arabicPeriod"/>
            </a:pPr>
            <a:r>
              <a:rPr lang="en-US" sz="2600" dirty="0">
                <a:solidFill>
                  <a:schemeClr val="tx1"/>
                </a:solidFill>
                <a:latin typeface="Perpetua" panose="02020502060401020303" pitchFamily="18" charset="0"/>
              </a:rPr>
              <a:t>Routing information protocol (RIP)</a:t>
            </a:r>
          </a:p>
          <a:p>
            <a:pPr marL="342900" indent="-342900">
              <a:buAutoNum type="arabicPeriod"/>
            </a:pPr>
            <a:endParaRPr lang="en-US" sz="2600" dirty="0">
              <a:solidFill>
                <a:schemeClr val="tx1"/>
              </a:solidFill>
              <a:latin typeface="Perpetua" panose="02020502060401020303" pitchFamily="18" charset="0"/>
            </a:endParaRPr>
          </a:p>
          <a:p>
            <a:pPr marL="342900" indent="-342900">
              <a:buAutoNum type="arabicPeriod"/>
            </a:pPr>
            <a:endParaRPr lang="en-US" sz="26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Another Example</a:t>
            </a:r>
            <a:endParaRPr lang="en-FI" dirty="0"/>
          </a:p>
        </p:txBody>
      </p:sp>
      <p:pic>
        <p:nvPicPr>
          <p:cNvPr id="4" name="Picture 2">
            <a:extLst>
              <a:ext uri="{FF2B5EF4-FFF2-40B4-BE49-F238E27FC236}">
                <a16:creationId xmlns:a16="http://schemas.microsoft.com/office/drawing/2014/main" id="{6C743AE8-80D8-4A81-B07C-5E584ABB8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05" y="2587906"/>
            <a:ext cx="799581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861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New route</a:t>
            </a:r>
            <a:endParaRPr lang="en-FI" dirty="0"/>
          </a:p>
        </p:txBody>
      </p:sp>
      <p:pic>
        <p:nvPicPr>
          <p:cNvPr id="4" name="Picture 2">
            <a:extLst>
              <a:ext uri="{FF2B5EF4-FFF2-40B4-BE49-F238E27FC236}">
                <a16:creationId xmlns:a16="http://schemas.microsoft.com/office/drawing/2014/main" id="{419C2C8C-6479-4C63-BEDA-7E16479D7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58291"/>
            <a:ext cx="796751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40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Removing a route</a:t>
            </a:r>
            <a:endParaRPr lang="en-FI" dirty="0"/>
          </a:p>
        </p:txBody>
      </p:sp>
      <p:pic>
        <p:nvPicPr>
          <p:cNvPr id="4" name="Picture 2">
            <a:extLst>
              <a:ext uri="{FF2B5EF4-FFF2-40B4-BE49-F238E27FC236}">
                <a16:creationId xmlns:a16="http://schemas.microsoft.com/office/drawing/2014/main" id="{B20C26C6-F7FA-4539-B2FA-62113A550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33" y="2158574"/>
            <a:ext cx="7347855" cy="401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38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RIPv2 Configuration</a:t>
            </a:r>
            <a:endParaRPr lang="en-FI"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grpSp>
        <p:nvGrpSpPr>
          <p:cNvPr id="4" name="Group 3">
            <a:extLst>
              <a:ext uri="{FF2B5EF4-FFF2-40B4-BE49-F238E27FC236}">
                <a16:creationId xmlns:a16="http://schemas.microsoft.com/office/drawing/2014/main" id="{EE29F5B3-6BDB-4EE2-9C6E-FC68C244EC78}"/>
              </a:ext>
            </a:extLst>
          </p:cNvPr>
          <p:cNvGrpSpPr/>
          <p:nvPr/>
        </p:nvGrpSpPr>
        <p:grpSpPr>
          <a:xfrm>
            <a:off x="2226317" y="2132349"/>
            <a:ext cx="5007188" cy="1709531"/>
            <a:chOff x="2843151" y="536713"/>
            <a:chExt cx="5007188" cy="1709531"/>
          </a:xfrm>
        </p:grpSpPr>
        <p:pic>
          <p:nvPicPr>
            <p:cNvPr id="6" name="Picture 2" descr="Cisco Network Topology Icons 3015 | ATM Router">
              <a:extLst>
                <a:ext uri="{FF2B5EF4-FFF2-40B4-BE49-F238E27FC236}">
                  <a16:creationId xmlns:a16="http://schemas.microsoft.com/office/drawing/2014/main" id="{F969F61B-6D49-452E-8B35-F2F482D9BEB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68218" y="750296"/>
              <a:ext cx="1197985" cy="832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892565C-C9B8-4DC5-86BD-F0B59FD7D07F}"/>
                </a:ext>
              </a:extLst>
            </p:cNvPr>
            <p:cNvCxnSpPr>
              <a:cxnSpLocks/>
            </p:cNvCxnSpPr>
            <p:nvPr/>
          </p:nvCxnSpPr>
          <p:spPr>
            <a:xfrm>
              <a:off x="5627055" y="1166696"/>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944B1A-6023-40A9-B61E-7FE4ACCF6B8A}"/>
                </a:ext>
              </a:extLst>
            </p:cNvPr>
            <p:cNvCxnSpPr>
              <a:cxnSpLocks/>
            </p:cNvCxnSpPr>
            <p:nvPr/>
          </p:nvCxnSpPr>
          <p:spPr>
            <a:xfrm flipH="1">
              <a:off x="3916017" y="1351688"/>
              <a:ext cx="740316" cy="8945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B98D-F16C-4465-8CA1-E4FD16D5466C}"/>
                </a:ext>
              </a:extLst>
            </p:cNvPr>
            <p:cNvCxnSpPr>
              <a:cxnSpLocks/>
            </p:cNvCxnSpPr>
            <p:nvPr/>
          </p:nvCxnSpPr>
          <p:spPr>
            <a:xfrm>
              <a:off x="3413942" y="1001044"/>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9E6DDB-8938-4A0F-BA12-319C891526CF}"/>
                </a:ext>
              </a:extLst>
            </p:cNvPr>
            <p:cNvSpPr txBox="1"/>
            <p:nvPr/>
          </p:nvSpPr>
          <p:spPr>
            <a:xfrm>
              <a:off x="3101009" y="536713"/>
              <a:ext cx="1500732" cy="369332"/>
            </a:xfrm>
            <a:prstGeom prst="rect">
              <a:avLst/>
            </a:prstGeom>
            <a:noFill/>
          </p:spPr>
          <p:txBody>
            <a:bodyPr wrap="none" rtlCol="0">
              <a:spAutoFit/>
            </a:bodyPr>
            <a:lstStyle/>
            <a:p>
              <a:r>
                <a:rPr lang="en-US" dirty="0"/>
                <a:t>172.16.1.0/30</a:t>
              </a:r>
            </a:p>
          </p:txBody>
        </p:sp>
        <p:sp>
          <p:nvSpPr>
            <p:cNvPr id="11" name="TextBox 10">
              <a:extLst>
                <a:ext uri="{FF2B5EF4-FFF2-40B4-BE49-F238E27FC236}">
                  <a16:creationId xmlns:a16="http://schemas.microsoft.com/office/drawing/2014/main" id="{9FFC6E36-2C11-487C-ADDB-69089818E530}"/>
                </a:ext>
              </a:extLst>
            </p:cNvPr>
            <p:cNvSpPr txBox="1"/>
            <p:nvPr/>
          </p:nvSpPr>
          <p:spPr>
            <a:xfrm>
              <a:off x="2843151" y="1552147"/>
              <a:ext cx="1500732" cy="369332"/>
            </a:xfrm>
            <a:prstGeom prst="rect">
              <a:avLst/>
            </a:prstGeom>
            <a:noFill/>
          </p:spPr>
          <p:txBody>
            <a:bodyPr wrap="none" rtlCol="0">
              <a:spAutoFit/>
            </a:bodyPr>
            <a:lstStyle/>
            <a:p>
              <a:r>
                <a:rPr lang="en-US" dirty="0"/>
                <a:t>172.16.1.4/30</a:t>
              </a:r>
            </a:p>
          </p:txBody>
        </p:sp>
        <p:sp>
          <p:nvSpPr>
            <p:cNvPr id="12" name="TextBox 11">
              <a:extLst>
                <a:ext uri="{FF2B5EF4-FFF2-40B4-BE49-F238E27FC236}">
                  <a16:creationId xmlns:a16="http://schemas.microsoft.com/office/drawing/2014/main" id="{D510964F-2174-4A7C-AAFB-4B86CC209C6F}"/>
                </a:ext>
              </a:extLst>
            </p:cNvPr>
            <p:cNvSpPr txBox="1"/>
            <p:nvPr/>
          </p:nvSpPr>
          <p:spPr>
            <a:xfrm>
              <a:off x="6232588" y="721379"/>
              <a:ext cx="1617751" cy="369332"/>
            </a:xfrm>
            <a:prstGeom prst="rect">
              <a:avLst/>
            </a:prstGeom>
            <a:noFill/>
          </p:spPr>
          <p:txBody>
            <a:bodyPr wrap="none" rtlCol="0">
              <a:spAutoFit/>
            </a:bodyPr>
            <a:lstStyle/>
            <a:p>
              <a:r>
                <a:rPr lang="en-US" dirty="0"/>
                <a:t>192.168.2.0/24</a:t>
              </a:r>
            </a:p>
          </p:txBody>
        </p:sp>
      </p:grpSp>
      <p:sp>
        <p:nvSpPr>
          <p:cNvPr id="13" name="TextBox 12">
            <a:extLst>
              <a:ext uri="{FF2B5EF4-FFF2-40B4-BE49-F238E27FC236}">
                <a16:creationId xmlns:a16="http://schemas.microsoft.com/office/drawing/2014/main" id="{25CD8969-6935-4AB2-8602-460B3D4F57F2}"/>
              </a:ext>
            </a:extLst>
          </p:cNvPr>
          <p:cNvSpPr txBox="1"/>
          <p:nvPr/>
        </p:nvSpPr>
        <p:spPr>
          <a:xfrm>
            <a:off x="5258667" y="3732946"/>
            <a:ext cx="3645357" cy="2215991"/>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IOS Commands</a:t>
            </a:r>
          </a:p>
          <a:p>
            <a:r>
              <a:rPr lang="en-US" sz="2000" i="1" dirty="0">
                <a:latin typeface="Perpetua" panose="02020502060401020303" pitchFamily="18" charset="0"/>
              </a:rPr>
              <a:t>R1(config)# router rip</a:t>
            </a:r>
          </a:p>
          <a:p>
            <a:r>
              <a:rPr lang="en-US" sz="2000" i="1" dirty="0">
                <a:latin typeface="Perpetua" panose="02020502060401020303" pitchFamily="18" charset="0"/>
              </a:rPr>
              <a:t>R1(config-router)# version 2</a:t>
            </a:r>
          </a:p>
          <a:p>
            <a:r>
              <a:rPr lang="en-US" sz="2000" i="1" dirty="0">
                <a:latin typeface="Perpetua" panose="02020502060401020303" pitchFamily="18" charset="0"/>
              </a:rPr>
              <a:t>R1(config-router)#network 172.16.1.0</a:t>
            </a:r>
          </a:p>
          <a:p>
            <a:r>
              <a:rPr lang="en-US" sz="2000" i="1" dirty="0">
                <a:latin typeface="Perpetua" panose="02020502060401020303" pitchFamily="18" charset="0"/>
              </a:rPr>
              <a:t>R1(config-router)#network 172.16.1.4</a:t>
            </a:r>
          </a:p>
          <a:p>
            <a:r>
              <a:rPr lang="en-US" sz="2000" i="1" dirty="0">
                <a:latin typeface="Perpetua" panose="02020502060401020303" pitchFamily="18" charset="0"/>
              </a:rPr>
              <a:t>R1(config-router)#network 192.168.2.0</a:t>
            </a:r>
          </a:p>
          <a:p>
            <a:r>
              <a:rPr lang="en-US" sz="2000" i="1" dirty="0">
                <a:latin typeface="Perpetua" panose="02020502060401020303" pitchFamily="18" charset="0"/>
              </a:rPr>
              <a:t>R1(config-router)#no auto-summary</a:t>
            </a:r>
          </a:p>
        </p:txBody>
      </p:sp>
    </p:spTree>
    <p:extLst>
      <p:ext uri="{BB962C8B-B14F-4D97-AF65-F5344CB8AC3E}">
        <p14:creationId xmlns:p14="http://schemas.microsoft.com/office/powerpoint/2010/main" val="2743588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RIPv2 Configuration</a:t>
            </a:r>
            <a:endParaRPr lang="en-FI"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r>
              <a:rPr lang="en-US" dirty="0" err="1"/>
              <a:t>Trableshooting</a:t>
            </a:r>
            <a:endParaRPr lang="en-FI" dirty="0"/>
          </a:p>
        </p:txBody>
      </p:sp>
      <p:grpSp>
        <p:nvGrpSpPr>
          <p:cNvPr id="4" name="Group 3">
            <a:extLst>
              <a:ext uri="{FF2B5EF4-FFF2-40B4-BE49-F238E27FC236}">
                <a16:creationId xmlns:a16="http://schemas.microsoft.com/office/drawing/2014/main" id="{EE29F5B3-6BDB-4EE2-9C6E-FC68C244EC78}"/>
              </a:ext>
            </a:extLst>
          </p:cNvPr>
          <p:cNvGrpSpPr/>
          <p:nvPr/>
        </p:nvGrpSpPr>
        <p:grpSpPr>
          <a:xfrm>
            <a:off x="2226317" y="2132349"/>
            <a:ext cx="5007188" cy="1709531"/>
            <a:chOff x="2843151" y="536713"/>
            <a:chExt cx="5007188" cy="1709531"/>
          </a:xfrm>
        </p:grpSpPr>
        <p:pic>
          <p:nvPicPr>
            <p:cNvPr id="6" name="Picture 2" descr="Cisco Network Topology Icons 3015 | ATM Router">
              <a:extLst>
                <a:ext uri="{FF2B5EF4-FFF2-40B4-BE49-F238E27FC236}">
                  <a16:creationId xmlns:a16="http://schemas.microsoft.com/office/drawing/2014/main" id="{F969F61B-6D49-452E-8B35-F2F482D9BEB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68218" y="750296"/>
              <a:ext cx="1197985" cy="832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892565C-C9B8-4DC5-86BD-F0B59FD7D07F}"/>
                </a:ext>
              </a:extLst>
            </p:cNvPr>
            <p:cNvCxnSpPr>
              <a:cxnSpLocks/>
            </p:cNvCxnSpPr>
            <p:nvPr/>
          </p:nvCxnSpPr>
          <p:spPr>
            <a:xfrm>
              <a:off x="5627055" y="1166696"/>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944B1A-6023-40A9-B61E-7FE4ACCF6B8A}"/>
                </a:ext>
              </a:extLst>
            </p:cNvPr>
            <p:cNvCxnSpPr>
              <a:cxnSpLocks/>
            </p:cNvCxnSpPr>
            <p:nvPr/>
          </p:nvCxnSpPr>
          <p:spPr>
            <a:xfrm flipH="1">
              <a:off x="3916017" y="1351688"/>
              <a:ext cx="740316" cy="8945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B98D-F16C-4465-8CA1-E4FD16D5466C}"/>
                </a:ext>
              </a:extLst>
            </p:cNvPr>
            <p:cNvCxnSpPr>
              <a:cxnSpLocks/>
            </p:cNvCxnSpPr>
            <p:nvPr/>
          </p:nvCxnSpPr>
          <p:spPr>
            <a:xfrm>
              <a:off x="3413942" y="1001044"/>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9E6DDB-8938-4A0F-BA12-319C891526CF}"/>
                </a:ext>
              </a:extLst>
            </p:cNvPr>
            <p:cNvSpPr txBox="1"/>
            <p:nvPr/>
          </p:nvSpPr>
          <p:spPr>
            <a:xfrm>
              <a:off x="3101009" y="536713"/>
              <a:ext cx="1500732" cy="369332"/>
            </a:xfrm>
            <a:prstGeom prst="rect">
              <a:avLst/>
            </a:prstGeom>
            <a:noFill/>
          </p:spPr>
          <p:txBody>
            <a:bodyPr wrap="none" rtlCol="0">
              <a:spAutoFit/>
            </a:bodyPr>
            <a:lstStyle/>
            <a:p>
              <a:r>
                <a:rPr lang="en-US" dirty="0"/>
                <a:t>172.16.1.0/30</a:t>
              </a:r>
            </a:p>
          </p:txBody>
        </p:sp>
        <p:sp>
          <p:nvSpPr>
            <p:cNvPr id="11" name="TextBox 10">
              <a:extLst>
                <a:ext uri="{FF2B5EF4-FFF2-40B4-BE49-F238E27FC236}">
                  <a16:creationId xmlns:a16="http://schemas.microsoft.com/office/drawing/2014/main" id="{9FFC6E36-2C11-487C-ADDB-69089818E530}"/>
                </a:ext>
              </a:extLst>
            </p:cNvPr>
            <p:cNvSpPr txBox="1"/>
            <p:nvPr/>
          </p:nvSpPr>
          <p:spPr>
            <a:xfrm>
              <a:off x="2843151" y="1552147"/>
              <a:ext cx="1500732" cy="369332"/>
            </a:xfrm>
            <a:prstGeom prst="rect">
              <a:avLst/>
            </a:prstGeom>
            <a:noFill/>
          </p:spPr>
          <p:txBody>
            <a:bodyPr wrap="none" rtlCol="0">
              <a:spAutoFit/>
            </a:bodyPr>
            <a:lstStyle/>
            <a:p>
              <a:r>
                <a:rPr lang="en-US" dirty="0"/>
                <a:t>172.16.1.4/30</a:t>
              </a:r>
            </a:p>
          </p:txBody>
        </p:sp>
        <p:sp>
          <p:nvSpPr>
            <p:cNvPr id="12" name="TextBox 11">
              <a:extLst>
                <a:ext uri="{FF2B5EF4-FFF2-40B4-BE49-F238E27FC236}">
                  <a16:creationId xmlns:a16="http://schemas.microsoft.com/office/drawing/2014/main" id="{D510964F-2174-4A7C-AAFB-4B86CC209C6F}"/>
                </a:ext>
              </a:extLst>
            </p:cNvPr>
            <p:cNvSpPr txBox="1"/>
            <p:nvPr/>
          </p:nvSpPr>
          <p:spPr>
            <a:xfrm>
              <a:off x="6232588" y="721379"/>
              <a:ext cx="1617751" cy="369332"/>
            </a:xfrm>
            <a:prstGeom prst="rect">
              <a:avLst/>
            </a:prstGeom>
            <a:noFill/>
          </p:spPr>
          <p:txBody>
            <a:bodyPr wrap="none" rtlCol="0">
              <a:spAutoFit/>
            </a:bodyPr>
            <a:lstStyle/>
            <a:p>
              <a:r>
                <a:rPr lang="en-US" dirty="0"/>
                <a:t>192.168.2.0/24</a:t>
              </a:r>
            </a:p>
          </p:txBody>
        </p:sp>
      </p:grpSp>
      <p:sp>
        <p:nvSpPr>
          <p:cNvPr id="14" name="TextBox 13">
            <a:extLst>
              <a:ext uri="{FF2B5EF4-FFF2-40B4-BE49-F238E27FC236}">
                <a16:creationId xmlns:a16="http://schemas.microsoft.com/office/drawing/2014/main" id="{7B2C6F55-C27A-4779-B850-9A95BE4B3AAC}"/>
              </a:ext>
            </a:extLst>
          </p:cNvPr>
          <p:cNvSpPr txBox="1"/>
          <p:nvPr/>
        </p:nvSpPr>
        <p:spPr>
          <a:xfrm>
            <a:off x="296638" y="4118789"/>
            <a:ext cx="4319131" cy="2739211"/>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Perpetua" panose="02020502060401020303" pitchFamily="18" charset="0"/>
              </a:rPr>
              <a:t>To show protocol properties</a:t>
            </a:r>
          </a:p>
          <a:p>
            <a:pPr lvl="1"/>
            <a:r>
              <a:rPr lang="en-US" sz="2200" i="1" dirty="0">
                <a:latin typeface="Perpetua" panose="02020502060401020303" pitchFamily="18" charset="0"/>
              </a:rPr>
              <a:t>show </a:t>
            </a:r>
            <a:r>
              <a:rPr lang="en-US" sz="2200" i="1" dirty="0" err="1">
                <a:latin typeface="Perpetua" panose="02020502060401020303" pitchFamily="18" charset="0"/>
              </a:rPr>
              <a:t>ip</a:t>
            </a:r>
            <a:r>
              <a:rPr lang="en-US" sz="2200" i="1" dirty="0">
                <a:latin typeface="Perpetua" panose="02020502060401020303" pitchFamily="18" charset="0"/>
              </a:rPr>
              <a:t> protocols</a:t>
            </a:r>
          </a:p>
          <a:p>
            <a:pPr marL="342900" indent="-342900">
              <a:buFont typeface="Wingdings" panose="05000000000000000000" pitchFamily="2" charset="2"/>
              <a:buChar char="§"/>
            </a:pPr>
            <a:r>
              <a:rPr lang="en-US" sz="2200" dirty="0">
                <a:latin typeface="Perpetua" panose="02020502060401020303" pitchFamily="18" charset="0"/>
              </a:rPr>
              <a:t>To show all routes</a:t>
            </a:r>
          </a:p>
          <a:p>
            <a:pPr lvl="1"/>
            <a:r>
              <a:rPr lang="en-US" sz="2200" i="1" dirty="0">
                <a:latin typeface="Perpetua" panose="02020502060401020303" pitchFamily="18" charset="0"/>
              </a:rPr>
              <a:t>show </a:t>
            </a:r>
            <a:r>
              <a:rPr lang="en-US" sz="2200" i="1" dirty="0" err="1">
                <a:latin typeface="Perpetua" panose="02020502060401020303" pitchFamily="18" charset="0"/>
              </a:rPr>
              <a:t>ip</a:t>
            </a:r>
            <a:r>
              <a:rPr lang="en-US" sz="2200" i="1" dirty="0">
                <a:latin typeface="Perpetua" panose="02020502060401020303" pitchFamily="18" charset="0"/>
              </a:rPr>
              <a:t> route</a:t>
            </a:r>
          </a:p>
          <a:p>
            <a:pPr marL="342900" indent="-342900">
              <a:buFont typeface="Wingdings" panose="05000000000000000000" pitchFamily="2" charset="2"/>
              <a:buChar char="§"/>
            </a:pPr>
            <a:r>
              <a:rPr lang="en-US" sz="2200" dirty="0">
                <a:latin typeface="Perpetua" panose="02020502060401020303" pitchFamily="18" charset="0"/>
              </a:rPr>
              <a:t>To show all RIP activities in real-time</a:t>
            </a:r>
          </a:p>
          <a:p>
            <a:pPr lvl="1"/>
            <a:r>
              <a:rPr lang="en-US" sz="2200" i="1" dirty="0">
                <a:latin typeface="Perpetua" panose="02020502060401020303" pitchFamily="18" charset="0"/>
              </a:rPr>
              <a:t>debug </a:t>
            </a:r>
            <a:r>
              <a:rPr lang="en-US" sz="2200" i="1" dirty="0" err="1">
                <a:latin typeface="Perpetua" panose="02020502060401020303" pitchFamily="18" charset="0"/>
              </a:rPr>
              <a:t>ip</a:t>
            </a:r>
            <a:r>
              <a:rPr lang="en-US" sz="2200" i="1" dirty="0">
                <a:latin typeface="Perpetua" panose="02020502060401020303" pitchFamily="18" charset="0"/>
              </a:rPr>
              <a:t> rip</a:t>
            </a:r>
          </a:p>
          <a:p>
            <a:pPr lvl="1"/>
            <a:endParaRPr lang="en-US" sz="2200" i="1" dirty="0">
              <a:latin typeface="Perpetua" panose="02020502060401020303" pitchFamily="18" charset="0"/>
            </a:endParaRPr>
          </a:p>
          <a:p>
            <a:endParaRPr lang="en-US" dirty="0"/>
          </a:p>
        </p:txBody>
      </p:sp>
      <p:sp>
        <p:nvSpPr>
          <p:cNvPr id="3" name="Rectangle 2">
            <a:extLst>
              <a:ext uri="{FF2B5EF4-FFF2-40B4-BE49-F238E27FC236}">
                <a16:creationId xmlns:a16="http://schemas.microsoft.com/office/drawing/2014/main" id="{36EC38E2-3420-48D5-94CD-C24AA3E06B71}"/>
              </a:ext>
            </a:extLst>
          </p:cNvPr>
          <p:cNvSpPr/>
          <p:nvPr/>
        </p:nvSpPr>
        <p:spPr>
          <a:xfrm>
            <a:off x="4353261" y="4177337"/>
            <a:ext cx="4572000" cy="1446550"/>
          </a:xfrm>
          <a:prstGeom prst="rect">
            <a:avLst/>
          </a:prstGeom>
        </p:spPr>
        <p:txBody>
          <a:bodyPr>
            <a:spAutoFit/>
          </a:bodyPr>
          <a:lstStyle/>
          <a:p>
            <a:pPr marL="800100" lvl="1" indent="-342900">
              <a:buFont typeface="Wingdings" panose="05000000000000000000" pitchFamily="2" charset="2"/>
              <a:buChar char="§"/>
            </a:pPr>
            <a:r>
              <a:rPr lang="en-US" sz="2200" dirty="0">
                <a:latin typeface="Perpetua" panose="02020502060401020303" pitchFamily="18" charset="0"/>
              </a:rPr>
              <a:t>To stop debugging</a:t>
            </a:r>
          </a:p>
          <a:p>
            <a:pPr lvl="1"/>
            <a:r>
              <a:rPr lang="en-US" sz="2200" i="1" dirty="0">
                <a:latin typeface="Perpetua" panose="02020502060401020303" pitchFamily="18" charset="0"/>
              </a:rPr>
              <a:t>	no debug all</a:t>
            </a:r>
          </a:p>
          <a:p>
            <a:pPr marL="800100" lvl="1" indent="-342900">
              <a:buFont typeface="Wingdings" panose="05000000000000000000" pitchFamily="2" charset="2"/>
              <a:buChar char="§"/>
            </a:pPr>
            <a:r>
              <a:rPr lang="en-US" sz="2200" dirty="0">
                <a:latin typeface="Perpetua" panose="02020502060401020303" pitchFamily="18" charset="0"/>
              </a:rPr>
              <a:t>To show RIP database</a:t>
            </a:r>
          </a:p>
          <a:p>
            <a:pPr lvl="1"/>
            <a:r>
              <a:rPr lang="en-US" sz="2200" i="1" dirty="0">
                <a:latin typeface="Perpetua" panose="02020502060401020303" pitchFamily="18" charset="0"/>
              </a:rPr>
              <a:t>	show </a:t>
            </a:r>
            <a:r>
              <a:rPr lang="en-US" sz="2200" i="1" dirty="0" err="1">
                <a:latin typeface="Perpetua" panose="02020502060401020303" pitchFamily="18" charset="0"/>
              </a:rPr>
              <a:t>ip</a:t>
            </a:r>
            <a:r>
              <a:rPr lang="en-US" sz="2200" i="1" dirty="0">
                <a:latin typeface="Perpetua" panose="02020502060401020303" pitchFamily="18" charset="0"/>
              </a:rPr>
              <a:t> rip database</a:t>
            </a:r>
          </a:p>
        </p:txBody>
      </p:sp>
    </p:spTree>
    <p:extLst>
      <p:ext uri="{BB962C8B-B14F-4D97-AF65-F5344CB8AC3E}">
        <p14:creationId xmlns:p14="http://schemas.microsoft.com/office/powerpoint/2010/main" val="349817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64094" y="1497224"/>
            <a:ext cx="7908447" cy="1569660"/>
          </a:xfrm>
          <a:prstGeom prst="rect">
            <a:avLst/>
          </a:prstGeom>
          <a:noFill/>
        </p:spPr>
        <p:txBody>
          <a:bodyPr wrap="none" rtlCol="0">
            <a:spAutoFit/>
          </a:bodyPr>
          <a:lstStyle/>
          <a:p>
            <a:r>
              <a:rPr lang="en-US" sz="2400" dirty="0">
                <a:latin typeface="Perpetua" panose="02020502060401020303" pitchFamily="18" charset="0"/>
              </a:rPr>
              <a:t>[1] R. Graziani and A. Johnson, </a:t>
            </a:r>
            <a:r>
              <a:rPr lang="en-US" sz="2400" i="1" dirty="0">
                <a:latin typeface="Perpetua" panose="02020502060401020303" pitchFamily="18" charset="0"/>
              </a:rPr>
              <a:t>Routing Protocols and Concepts</a:t>
            </a:r>
            <a:r>
              <a:rPr lang="en-US" sz="2400" dirty="0">
                <a:latin typeface="Perpetua" panose="02020502060401020303" pitchFamily="18" charset="0"/>
              </a:rPr>
              <a:t>,  2</a:t>
            </a:r>
            <a:r>
              <a:rPr lang="en-US" sz="2400" baseline="30000" dirty="0">
                <a:latin typeface="Perpetua" panose="02020502060401020303" pitchFamily="18" charset="0"/>
              </a:rPr>
              <a:t>nd</a:t>
            </a:r>
            <a:r>
              <a:rPr lang="en-US" sz="2400" dirty="0">
                <a:latin typeface="Perpetua" panose="02020502060401020303" pitchFamily="18" charset="0"/>
              </a:rPr>
              <a:t> ed., </a:t>
            </a:r>
          </a:p>
          <a:p>
            <a:r>
              <a:rPr lang="en-US" sz="2400" dirty="0">
                <a:latin typeface="Perpetua" panose="02020502060401020303" pitchFamily="18" charset="0"/>
              </a:rPr>
              <a:t>     Cisco Systems, Inc., USA, 2008, pp. 148-173.</a:t>
            </a:r>
          </a:p>
          <a:p>
            <a:r>
              <a:rPr lang="en-US" sz="2400" dirty="0">
                <a:latin typeface="Perpetua" panose="02020502060401020303" pitchFamily="18" charset="0"/>
              </a:rPr>
              <a:t>[2] J. Macfarlane, </a:t>
            </a:r>
            <a:r>
              <a:rPr lang="en-US" sz="2400" i="1" dirty="0">
                <a:latin typeface="Perpetua" panose="02020502060401020303" pitchFamily="18" charset="0"/>
              </a:rPr>
              <a:t>Network Routing Basics</a:t>
            </a:r>
            <a:r>
              <a:rPr lang="en-US" sz="2400" dirty="0">
                <a:latin typeface="Perpetua" panose="02020502060401020303" pitchFamily="18" charset="0"/>
              </a:rPr>
              <a:t>, Wiley Publications. Inc., </a:t>
            </a:r>
          </a:p>
          <a:p>
            <a:r>
              <a:rPr lang="en-US" sz="2400" dirty="0">
                <a:latin typeface="Perpetua" panose="02020502060401020303" pitchFamily="18" charset="0"/>
              </a:rPr>
              <a:t>          2006, USA, pp.  70-104.</a:t>
            </a:r>
            <a:endParaRPr lang="en-FI" sz="2400" dirty="0">
              <a:latin typeface="Perpetua" panose="02020502060401020303"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p:cNvSpPr txBox="1"/>
          <p:nvPr/>
        </p:nvSpPr>
        <p:spPr>
          <a:xfrm>
            <a:off x="180953" y="2175164"/>
            <a:ext cx="8325737" cy="1908215"/>
          </a:xfrm>
          <a:prstGeom prst="rect">
            <a:avLst/>
          </a:prstGeom>
          <a:noFill/>
        </p:spPr>
        <p:txBody>
          <a:bodyPr wrap="square" rtlCol="0">
            <a:spAutoFit/>
          </a:bodyPr>
          <a:lstStyle/>
          <a:p>
            <a:pPr lvl="1" algn="just"/>
            <a:r>
              <a:rPr lang="en-US" sz="2000" b="1" dirty="0">
                <a:latin typeface="Times New Roman" panose="02020603050405020304" pitchFamily="18" charset="0"/>
                <a:cs typeface="Times New Roman" panose="02020603050405020304" pitchFamily="18" charset="0"/>
              </a:rPr>
              <a:t>1. 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14400" lvl="1" indent="-457200" algn="just">
              <a:buAutoNum type="arabicPeriod"/>
            </a:pPr>
            <a:endParaRPr lang="en-US" sz="2000" dirty="0">
              <a:latin typeface="Times New Roman" panose="02020603050405020304" pitchFamily="18" charset="0"/>
              <a:cs typeface="Times New Roman" panose="02020603050405020304" pitchFamily="18" charset="0"/>
            </a:endParaRPr>
          </a:p>
          <a:p>
            <a:pPr lvl="1" algn="just"/>
            <a:r>
              <a:rPr lang="en-US" sz="2000" b="1" dirty="0">
                <a:latin typeface="Times New Roman" panose="02020603050405020304" pitchFamily="18" charset="0"/>
                <a:cs typeface="Times New Roman" panose="02020603050405020304" pitchFamily="18" charset="0"/>
              </a:rPr>
              <a:t>2. 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endParaRPr lang="en-US" dirty="0"/>
          </a:p>
        </p:txBody>
      </p:sp>
    </p:spTree>
    <p:extLst>
      <p:ext uri="{BB962C8B-B14F-4D97-AF65-F5344CB8AC3E}">
        <p14:creationId xmlns:p14="http://schemas.microsoft.com/office/powerpoint/2010/main" val="287460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6572" y="2620563"/>
            <a:ext cx="8501742" cy="2086725"/>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a:t>
            </a:r>
          </a:p>
          <a:p>
            <a:pPr marL="800100" lvl="1"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routing is the act of forwarding network packets from a source</a:t>
            </a:r>
          </a:p>
          <a:p>
            <a:pPr lvl="1">
              <a:spcBef>
                <a:spcPct val="20000"/>
              </a:spcBef>
            </a:pPr>
            <a:r>
              <a:rPr lang="en-US" sz="2200" kern="0" dirty="0">
                <a:solidFill>
                  <a:prstClr val="black"/>
                </a:solidFill>
                <a:latin typeface="Perpetua" panose="02020502060401020303" pitchFamily="18" charset="0"/>
              </a:rPr>
              <a:t>network to a destination networks by a router based on its routing table [2].</a:t>
            </a: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pic>
        <p:nvPicPr>
          <p:cNvPr id="4" name="Picture 3">
            <a:extLst>
              <a:ext uri="{FF2B5EF4-FFF2-40B4-BE49-F238E27FC236}">
                <a16:creationId xmlns:a16="http://schemas.microsoft.com/office/drawing/2014/main" id="{34F81881-5A94-47D2-81BD-85BF9DD6B8DD}"/>
              </a:ext>
            </a:extLst>
          </p:cNvPr>
          <p:cNvPicPr>
            <a:picLocks noChangeAspect="1"/>
          </p:cNvPicPr>
          <p:nvPr/>
        </p:nvPicPr>
        <p:blipFill>
          <a:blip r:embed="rId2"/>
          <a:stretch>
            <a:fillRect/>
          </a:stretch>
        </p:blipFill>
        <p:spPr>
          <a:xfrm>
            <a:off x="749326" y="3943248"/>
            <a:ext cx="7362319" cy="1966913"/>
          </a:xfrm>
          <a:prstGeom prst="rect">
            <a:avLst/>
          </a:prstGeom>
        </p:spPr>
      </p:pic>
      <p:sp>
        <p:nvSpPr>
          <p:cNvPr id="7" name="TextBox 6">
            <a:extLst>
              <a:ext uri="{FF2B5EF4-FFF2-40B4-BE49-F238E27FC236}">
                <a16:creationId xmlns:a16="http://schemas.microsoft.com/office/drawing/2014/main" id="{48B0772E-9B42-4B19-AA48-8AA739CD9F0C}"/>
              </a:ext>
            </a:extLst>
          </p:cNvPr>
          <p:cNvSpPr txBox="1"/>
          <p:nvPr/>
        </p:nvSpPr>
        <p:spPr>
          <a:xfrm>
            <a:off x="2122714" y="5845307"/>
            <a:ext cx="3236655" cy="369332"/>
          </a:xfrm>
          <a:prstGeom prst="rect">
            <a:avLst/>
          </a:prstGeom>
          <a:noFill/>
        </p:spPr>
        <p:txBody>
          <a:bodyPr wrap="none" rtlCol="0">
            <a:spAutoFit/>
          </a:bodyPr>
          <a:lstStyle/>
          <a:p>
            <a:r>
              <a:rPr lang="en-US" dirty="0"/>
              <a:t>Fig. A simplified routing table [2]</a:t>
            </a:r>
          </a:p>
        </p:txBody>
      </p:sp>
    </p:spTree>
    <p:extLst>
      <p:ext uri="{BB962C8B-B14F-4D97-AF65-F5344CB8AC3E}">
        <p14:creationId xmlns:p14="http://schemas.microsoft.com/office/powerpoint/2010/main" val="63539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1129" y="2206906"/>
            <a:ext cx="8501742" cy="479515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How is the routing table created?</a:t>
            </a:r>
          </a:p>
          <a:p>
            <a:pPr marL="800100" lvl="1" indent="-342900">
              <a:spcBef>
                <a:spcPct val="20000"/>
              </a:spcBef>
              <a:buFont typeface="Wingdings" panose="05000000000000000000" pitchFamily="2" charset="2"/>
              <a:buChar cha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Static routing</a:t>
            </a:r>
          </a:p>
          <a:p>
            <a:pPr marL="1257300" lvl="2"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If it is done manually by inputting information for each destination network by a network engineer, </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Suitable for very small network</a:t>
            </a:r>
          </a:p>
          <a:p>
            <a:pPr marL="800100" lvl="1" indent="-342900">
              <a:spcBef>
                <a:spcPct val="20000"/>
              </a:spcBef>
              <a:buFont typeface="Wingdings" panose="05000000000000000000" pitchFamily="2" charset="2"/>
              <a:buChar char="§"/>
            </a:pPr>
            <a:r>
              <a:rPr lang="en-US" sz="2200" kern="0" dirty="0">
                <a:solidFill>
                  <a:prstClr val="black"/>
                </a:solidFill>
                <a:latin typeface="Perpetua" panose="02020502060401020303" pitchFamily="18" charset="0"/>
              </a:rPr>
              <a:t>Dynamic routing</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If the table is created and modified automatically depending on the network condition by a routing protocol</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Dynamic routing can be deployed on small to large size network.</a:t>
            </a:r>
          </a:p>
          <a:p>
            <a:pPr marL="1257300" lvl="2" indent="-342900">
              <a:spcBef>
                <a:spcPct val="20000"/>
              </a:spcBef>
              <a:buFont typeface="Wingdings" panose="05000000000000000000" pitchFamily="2" charset="2"/>
              <a:buChar char="Ø"/>
            </a:pPr>
            <a:endParaRPr lang="en-US" sz="2200" kern="0" dirty="0">
              <a:solidFill>
                <a:prstClr val="black"/>
              </a:solidFill>
              <a:latin typeface="Perpetua" panose="02020502060401020303" pitchFamily="18" charset="0"/>
            </a:endParaRP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spTree>
    <p:extLst>
      <p:ext uri="{BB962C8B-B14F-4D97-AF65-F5344CB8AC3E}">
        <p14:creationId xmlns:p14="http://schemas.microsoft.com/office/powerpoint/2010/main" val="66792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4" name="Rectangle 3">
            <a:extLst>
              <a:ext uri="{FF2B5EF4-FFF2-40B4-BE49-F238E27FC236}">
                <a16:creationId xmlns:a16="http://schemas.microsoft.com/office/drawing/2014/main" id="{76C550C3-62AD-43BE-9E6A-F16C5865461A}"/>
              </a:ext>
            </a:extLst>
          </p:cNvPr>
          <p:cNvSpPr/>
          <p:nvPr/>
        </p:nvSpPr>
        <p:spPr>
          <a:xfrm>
            <a:off x="421341" y="2754217"/>
            <a:ext cx="8191590" cy="2086725"/>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Facilitates the exchange of routing information between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Allow routers to dynamically learn information about remote networks and automatically add this information to their own routing tables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Determines the best path to each network</a:t>
            </a:r>
            <a:endParaRPr kumimoji="0" lang="en-US" sz="24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176716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Ways to classify routing protocols</a:t>
            </a:r>
            <a:endParaRPr lang="en-FI" dirty="0"/>
          </a:p>
        </p:txBody>
      </p:sp>
      <p:sp>
        <p:nvSpPr>
          <p:cNvPr id="3" name="Rectangle 2">
            <a:extLst>
              <a:ext uri="{FF2B5EF4-FFF2-40B4-BE49-F238E27FC236}">
                <a16:creationId xmlns:a16="http://schemas.microsoft.com/office/drawing/2014/main" id="{F5B0BA49-C7A3-470A-8BDA-4AA974047851}"/>
              </a:ext>
            </a:extLst>
          </p:cNvPr>
          <p:cNvSpPr/>
          <p:nvPr/>
        </p:nvSpPr>
        <p:spPr>
          <a:xfrm>
            <a:off x="366478" y="2754969"/>
            <a:ext cx="7863839" cy="90486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Interior Gateway Protocols or Exterior Gateway protocols</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Distance vector or Link state</a:t>
            </a:r>
          </a:p>
        </p:txBody>
      </p:sp>
    </p:spTree>
    <p:extLst>
      <p:ext uri="{BB962C8B-B14F-4D97-AF65-F5344CB8AC3E}">
        <p14:creationId xmlns:p14="http://schemas.microsoft.com/office/powerpoint/2010/main" val="293208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IGP</a:t>
            </a:r>
            <a:endParaRPr lang="en-FI" dirty="0"/>
          </a:p>
        </p:txBody>
      </p:sp>
      <p:sp>
        <p:nvSpPr>
          <p:cNvPr id="3" name="Rectangle 2">
            <a:extLst>
              <a:ext uri="{FF2B5EF4-FFF2-40B4-BE49-F238E27FC236}">
                <a16:creationId xmlns:a16="http://schemas.microsoft.com/office/drawing/2014/main" id="{74C06CA6-8B24-459F-904A-B60C9874DF3A}"/>
              </a:ext>
            </a:extLst>
          </p:cNvPr>
          <p:cNvSpPr/>
          <p:nvPr/>
        </p:nvSpPr>
        <p:spPr>
          <a:xfrm>
            <a:off x="407253" y="2199776"/>
            <a:ext cx="8246454" cy="3810274"/>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IGP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 inside an autonomous system (AS), where, AS is a collection of network under a common administrator</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Routing Information Protocol (RIP) version 1</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Interior Gateway Routing Protocol (IGRP)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Enhanced IGRP (EIGRP)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Open Shortest Path First (OSPF)</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Intermediate System (IS)-IS</a:t>
            </a:r>
          </a:p>
        </p:txBody>
      </p:sp>
    </p:spTree>
    <p:extLst>
      <p:ext uri="{BB962C8B-B14F-4D97-AF65-F5344CB8AC3E}">
        <p14:creationId xmlns:p14="http://schemas.microsoft.com/office/powerpoint/2010/main" val="253366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EGP </a:t>
            </a:r>
            <a:endParaRPr lang="en-FI" dirty="0"/>
          </a:p>
        </p:txBody>
      </p:sp>
      <p:sp>
        <p:nvSpPr>
          <p:cNvPr id="3" name="Rectangle 2">
            <a:extLst>
              <a:ext uri="{FF2B5EF4-FFF2-40B4-BE49-F238E27FC236}">
                <a16:creationId xmlns:a16="http://schemas.microsoft.com/office/drawing/2014/main" id="{17EF7A48-B096-478D-9693-784F7589D60F}"/>
              </a:ext>
            </a:extLst>
          </p:cNvPr>
          <p:cNvSpPr/>
          <p:nvPr/>
        </p:nvSpPr>
        <p:spPr>
          <a:xfrm>
            <a:off x="230034" y="2304910"/>
            <a:ext cx="8246454" cy="206210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3200" b="0" i="0" u="none" strike="noStrike" kern="0" cap="none" spc="0" normalizeH="0" baseline="0" noProof="0" dirty="0">
                <a:ln>
                  <a:noFill/>
                </a:ln>
                <a:solidFill>
                  <a:prstClr val="black"/>
                </a:solidFill>
                <a:effectLst/>
                <a:uLnTx/>
                <a:uFillTx/>
                <a:latin typeface="Perpetua" panose="02020502060401020303" pitchFamily="18" charset="0"/>
              </a:rPr>
              <a:t>EGP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Routing between autonomous systems(AS)</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2286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Border Gateway Protocol (BGP)</a:t>
            </a:r>
          </a:p>
        </p:txBody>
      </p:sp>
    </p:spTree>
    <p:extLst>
      <p:ext uri="{BB962C8B-B14F-4D97-AF65-F5344CB8AC3E}">
        <p14:creationId xmlns:p14="http://schemas.microsoft.com/office/powerpoint/2010/main" val="20359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pic>
        <p:nvPicPr>
          <p:cNvPr id="4" name="Picture 2">
            <a:extLst>
              <a:ext uri="{FF2B5EF4-FFF2-40B4-BE49-F238E27FC236}">
                <a16:creationId xmlns:a16="http://schemas.microsoft.com/office/drawing/2014/main" id="{AB209BBB-690D-4FC4-9784-5596957DA12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42297" y="2323178"/>
            <a:ext cx="5301343" cy="368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6C2EBD34-404C-42C3-A949-6FD72739C438}"/>
              </a:ext>
            </a:extLst>
          </p:cNvPr>
          <p:cNvSpPr/>
          <p:nvPr/>
        </p:nvSpPr>
        <p:spPr>
          <a:xfrm>
            <a:off x="310124" y="2166648"/>
            <a:ext cx="2729914" cy="492443"/>
          </a:xfrm>
          <a:prstGeom prst="rect">
            <a:avLst/>
          </a:prstGeom>
        </p:spPr>
        <p:txBody>
          <a:bodyPr wrap="none">
            <a:spAutoFit/>
          </a:bodyPr>
          <a:lstStyle/>
          <a:p>
            <a:r>
              <a:rPr lang="en-US" sz="2600" dirty="0">
                <a:solidFill>
                  <a:srgbClr val="C00000"/>
                </a:solidFill>
                <a:latin typeface="Perpetua" panose="02020502060401020303" pitchFamily="18" charset="0"/>
              </a:rPr>
              <a:t>Autonomous systems</a:t>
            </a:r>
            <a:endParaRPr lang="en-FI" sz="2600" dirty="0">
              <a:solidFill>
                <a:srgbClr val="C00000"/>
              </a:solidFill>
              <a:latin typeface="Perpetua" panose="02020502060401020303" pitchFamily="18" charset="0"/>
            </a:endParaRPr>
          </a:p>
        </p:txBody>
      </p:sp>
      <p:sp>
        <p:nvSpPr>
          <p:cNvPr id="7" name="TextBox 6">
            <a:extLst>
              <a:ext uri="{FF2B5EF4-FFF2-40B4-BE49-F238E27FC236}">
                <a16:creationId xmlns:a16="http://schemas.microsoft.com/office/drawing/2014/main" id="{27E8EE67-00D7-E359-4345-05385A8FF4DC}"/>
              </a:ext>
            </a:extLst>
          </p:cNvPr>
          <p:cNvSpPr txBox="1"/>
          <p:nvPr/>
        </p:nvSpPr>
        <p:spPr>
          <a:xfrm>
            <a:off x="310124" y="5150343"/>
            <a:ext cx="4572000" cy="923330"/>
          </a:xfrm>
          <a:prstGeom prst="rect">
            <a:avLst/>
          </a:prstGeom>
          <a:noFill/>
        </p:spPr>
        <p:txBody>
          <a:bodyPr wrap="square">
            <a:spAutoFit/>
          </a:bodyPr>
          <a:lstStyle/>
          <a:p>
            <a:r>
              <a:rPr lang="en-US" dirty="0"/>
              <a:t>An autonomous system (AS) is a very large network or group of networks with a single routing policy.</a:t>
            </a:r>
          </a:p>
        </p:txBody>
      </p:sp>
    </p:spTree>
    <p:extLst>
      <p:ext uri="{BB962C8B-B14F-4D97-AF65-F5344CB8AC3E}">
        <p14:creationId xmlns:p14="http://schemas.microsoft.com/office/powerpoint/2010/main" val="151751290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8" ma:contentTypeDescription="Create a new document." ma:contentTypeScope="" ma:versionID="791415e1d35ce3f0be55bcca1f29b7fd">
  <xsd:schema xmlns:xsd="http://www.w3.org/2001/XMLSchema" xmlns:xs="http://www.w3.org/2001/XMLSchema" xmlns:p="http://schemas.microsoft.com/office/2006/metadata/properties" xmlns:ns2="474f63a6-4944-4275-bc0c-58fed01c8c2e" xmlns:ns3="e9dcf166-58ee-4d15-bc15-5eb13f4b8a93" targetNamespace="http://schemas.microsoft.com/office/2006/metadata/properties" ma:root="true" ma:fieldsID="9db6ba8d6edce9894ecd2e03a688ebd8" ns2:_="" ns3:_="">
    <xsd:import namespace="474f63a6-4944-4275-bc0c-58fed01c8c2e"/>
    <xsd:import namespace="e9dcf166-58ee-4d15-bc15-5eb13f4b8a9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dcf166-58ee-4d15-bc15-5eb13f4b8a9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c6cf36a-b26a-41e7-a323-1cd36e878840}" ma:internalName="TaxCatchAll" ma:showField="CatchAllData" ma:web="e9dcf166-58ee-4d15-bc15-5eb13f4b8a9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dcf166-58ee-4d15-bc15-5eb13f4b8a93" xsi:nil="true"/>
    <lcf76f155ced4ddcb4097134ff3c332f xmlns="474f63a6-4944-4275-bc0c-58fed01c8c2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18DB060-F3D0-4701-B765-B6D0DCDC4858}"/>
</file>

<file path=customXml/itemProps2.xml><?xml version="1.0" encoding="utf-8"?>
<ds:datastoreItem xmlns:ds="http://schemas.openxmlformats.org/officeDocument/2006/customXml" ds:itemID="{0FA0BDD8-F338-4A02-819D-1036F7C09C78}"/>
</file>

<file path=customXml/itemProps3.xml><?xml version="1.0" encoding="utf-8"?>
<ds:datastoreItem xmlns:ds="http://schemas.openxmlformats.org/officeDocument/2006/customXml" ds:itemID="{8F815A55-4BF7-47D2-A6F1-F16925BA8BF8}"/>
</file>

<file path=docProps/app.xml><?xml version="1.0" encoding="utf-8"?>
<Properties xmlns="http://schemas.openxmlformats.org/officeDocument/2006/extended-properties" xmlns:vt="http://schemas.openxmlformats.org/officeDocument/2006/docPropsVTypes">
  <Template>Spectrum.thmx</Template>
  <TotalTime>1782</TotalTime>
  <Words>1230</Words>
  <Application>Microsoft Office PowerPoint</Application>
  <PresentationFormat>On-screen Show (4:3)</PresentationFormat>
  <Paragraphs>176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Courier New</vt:lpstr>
      <vt:lpstr>Perpetua</vt:lpstr>
      <vt:lpstr>Times New Roman</vt:lpstr>
      <vt:lpstr>Wingdings</vt:lpstr>
      <vt:lpstr>Spectrum</vt:lpstr>
      <vt:lpstr>RIP</vt:lpstr>
      <vt:lpstr>Lecture Outline</vt:lpstr>
      <vt:lpstr>Introduction</vt:lpstr>
      <vt:lpstr>Introduction</vt:lpstr>
      <vt:lpstr>Dynamic Routing</vt:lpstr>
      <vt:lpstr>Dynamic Routing….</vt:lpstr>
      <vt:lpstr>Dynamic Routing….</vt:lpstr>
      <vt:lpstr>Dynamic Routing….</vt:lpstr>
      <vt:lpstr>Dynamic Routing….</vt:lpstr>
      <vt:lpstr>Dynamic Routing….</vt:lpstr>
      <vt:lpstr>Dynamic Routing….</vt:lpstr>
      <vt:lpstr>Dynamic Routing….</vt:lpstr>
      <vt:lpstr>Dynamic Routing….</vt:lpstr>
      <vt:lpstr>RIP</vt:lpstr>
      <vt:lpstr>RIP</vt:lpstr>
      <vt:lpstr>RIP</vt:lpstr>
      <vt:lpstr>Topic Heading..</vt:lpstr>
      <vt:lpstr>Topic Heading..</vt:lpstr>
      <vt:lpstr>Topic Heading..</vt:lpstr>
      <vt:lpstr>Topic Heading..</vt:lpstr>
      <vt:lpstr>Topic Heading..</vt:lpstr>
      <vt:lpstr>Topic Heading..</vt:lpstr>
      <vt:lpstr>RIPv2 Configuration</vt:lpstr>
      <vt:lpstr>RIPv2 Configuration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Mehedi Hasan</cp:lastModifiedBy>
  <cp:revision>48</cp:revision>
  <dcterms:created xsi:type="dcterms:W3CDTF">2018-12-10T17:20:29Z</dcterms:created>
  <dcterms:modified xsi:type="dcterms:W3CDTF">2022-12-07T07:09:06Z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0x01010076501D9BA603434CADA74EAB3A49F7EB</vt:lpwstr>
  </property>
</Properties>
</file>