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9" r:id="rId7"/>
    <p:sldId id="260" r:id="rId8"/>
    <p:sldId id="266" r:id="rId9"/>
    <p:sldId id="267" r:id="rId10"/>
    <p:sldId id="262" r:id="rId11"/>
    <p:sldId id="263" r:id="rId12"/>
    <p:sldId id="264" r:id="rId13"/>
    <p:sldId id="265"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DE5F-7C71-4666-A9F1-B5D5F6848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669892-5819-45EF-969A-6A567CA6B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89A10-E64E-40E9-98E4-39EFE6DBE3EE}"/>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5" name="Footer Placeholder 4">
            <a:extLst>
              <a:ext uri="{FF2B5EF4-FFF2-40B4-BE49-F238E27FC236}">
                <a16:creationId xmlns:a16="http://schemas.microsoft.com/office/drawing/2014/main" id="{24E04106-5F5C-43B6-A8BF-D0DC76512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90319-3CB4-4D24-8300-2ABF8881CA17}"/>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19992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53FB-711D-40D4-92E0-BA36A4C91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46F020-2727-467A-B5DF-5297DAD92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43022-3A8D-4ABE-BC55-D6F389F593E1}"/>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5" name="Footer Placeholder 4">
            <a:extLst>
              <a:ext uri="{FF2B5EF4-FFF2-40B4-BE49-F238E27FC236}">
                <a16:creationId xmlns:a16="http://schemas.microsoft.com/office/drawing/2014/main" id="{CD3F4573-F28C-4FC2-8D0F-56776533F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2CE91-5512-45DF-BF9A-A1C943C9E942}"/>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357222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82BA5-FE7F-4C9A-BCCE-D3123358E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CF7A54-CC9E-4BD2-A09F-37A897DEB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68FA7-5A79-4313-97AE-981741DA7FAD}"/>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5" name="Footer Placeholder 4">
            <a:extLst>
              <a:ext uri="{FF2B5EF4-FFF2-40B4-BE49-F238E27FC236}">
                <a16:creationId xmlns:a16="http://schemas.microsoft.com/office/drawing/2014/main" id="{8B272FD4-489A-4326-97E0-76159DEC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37C2B-91A7-40E9-A9B4-68A16F3B2563}"/>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66530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371-11B9-459E-9D3B-858BBC1D0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25598-0F80-40BE-8E04-E195D5083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2A706-784E-460A-ACB0-3556705E2E68}"/>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5" name="Footer Placeholder 4">
            <a:extLst>
              <a:ext uri="{FF2B5EF4-FFF2-40B4-BE49-F238E27FC236}">
                <a16:creationId xmlns:a16="http://schemas.microsoft.com/office/drawing/2014/main" id="{2374C840-98D9-4F15-8002-40DE2835F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58786-44C3-44FA-BCC4-91F2E81B2B77}"/>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322103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C363-1306-48E1-AB84-26E14323C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D23D11-10B4-42ED-91BC-56A5FB4D5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7F97D-DDF4-4827-9B77-5838D126478A}"/>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5" name="Footer Placeholder 4">
            <a:extLst>
              <a:ext uri="{FF2B5EF4-FFF2-40B4-BE49-F238E27FC236}">
                <a16:creationId xmlns:a16="http://schemas.microsoft.com/office/drawing/2014/main" id="{8FC812BA-1456-49F6-9CD4-65D164D75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8E565-896C-44B8-B769-6A498F1E92B2}"/>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366160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6838-28D2-4FC3-A44B-C26D2A32B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24415-A04B-4B33-8A2D-17BAC5E0B8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177300-6070-4A38-B286-BD94EBBB5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D9CBBB-0FEC-441B-908E-ACF0642EC7B5}"/>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6" name="Footer Placeholder 5">
            <a:extLst>
              <a:ext uri="{FF2B5EF4-FFF2-40B4-BE49-F238E27FC236}">
                <a16:creationId xmlns:a16="http://schemas.microsoft.com/office/drawing/2014/main" id="{45E50F90-0F37-40BB-9D26-168AD8803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7FA54-D123-4600-BC35-424064AA4405}"/>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342151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4CB8-4566-48D0-B27C-585054944F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D1C90-35F9-440F-9BD7-9B50D67C6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23CF2-1464-4439-B232-D40FA2A9F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20A87-9EA0-4928-AF21-BC8F19F3E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22FE8-72D6-4E3C-B894-11556BAF38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4033F-7E92-420E-8BEA-647656FFDBBA}"/>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8" name="Footer Placeholder 7">
            <a:extLst>
              <a:ext uri="{FF2B5EF4-FFF2-40B4-BE49-F238E27FC236}">
                <a16:creationId xmlns:a16="http://schemas.microsoft.com/office/drawing/2014/main" id="{1010BE46-ADF7-4468-8C80-22734BB59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E605CF-597E-40AF-A80C-B0F5BC27934C}"/>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292277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02A4-86C1-4461-872D-384AD5706B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C75572-1488-40D9-A3ED-436062057673}"/>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4" name="Footer Placeholder 3">
            <a:extLst>
              <a:ext uri="{FF2B5EF4-FFF2-40B4-BE49-F238E27FC236}">
                <a16:creationId xmlns:a16="http://schemas.microsoft.com/office/drawing/2014/main" id="{34D15302-3167-4E64-B134-70C077C483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3FE317-8C00-4491-B1B0-AA9D04669DEA}"/>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15856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6E6B4F-7495-4751-9B28-9C4844F95A73}"/>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3" name="Footer Placeholder 2">
            <a:extLst>
              <a:ext uri="{FF2B5EF4-FFF2-40B4-BE49-F238E27FC236}">
                <a16:creationId xmlns:a16="http://schemas.microsoft.com/office/drawing/2014/main" id="{BD5E2634-53F4-422F-A8D2-8405A5A65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E6F27-9310-46F6-8606-7BD5BC66AD75}"/>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429344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186F-89A8-49E1-BB80-1E9C00927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58E2D-7DFE-4499-9B15-A6E2BC945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DF992B-1F10-49A5-BB76-141868279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507E9-2777-41BD-B418-7FC5609B4AEA}"/>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6" name="Footer Placeholder 5">
            <a:extLst>
              <a:ext uri="{FF2B5EF4-FFF2-40B4-BE49-F238E27FC236}">
                <a16:creationId xmlns:a16="http://schemas.microsoft.com/office/drawing/2014/main" id="{98BF5056-78D2-4629-9311-ED2360B27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69FFD-FA30-4BCC-866F-59DEE7744355}"/>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3848692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E2F-B17B-42A1-99E3-4EC0B51EA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698558-57A9-448C-82F2-398250DEB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C6B3D2-0968-41E8-9A12-E31B97739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787F3-A5A8-4DDA-BB87-744FB3C34638}"/>
              </a:ext>
            </a:extLst>
          </p:cNvPr>
          <p:cNvSpPr>
            <a:spLocks noGrp="1"/>
          </p:cNvSpPr>
          <p:nvPr>
            <p:ph type="dt" sz="half" idx="10"/>
          </p:nvPr>
        </p:nvSpPr>
        <p:spPr/>
        <p:txBody>
          <a:bodyPr/>
          <a:lstStyle/>
          <a:p>
            <a:fld id="{B15F0B02-A378-4E7B-8D75-ECA68370BCD8}" type="datetimeFigureOut">
              <a:rPr lang="en-US" smtClean="0"/>
              <a:t>5/11/2021</a:t>
            </a:fld>
            <a:endParaRPr lang="en-US"/>
          </a:p>
        </p:txBody>
      </p:sp>
      <p:sp>
        <p:nvSpPr>
          <p:cNvPr id="6" name="Footer Placeholder 5">
            <a:extLst>
              <a:ext uri="{FF2B5EF4-FFF2-40B4-BE49-F238E27FC236}">
                <a16:creationId xmlns:a16="http://schemas.microsoft.com/office/drawing/2014/main" id="{D9257ED6-26B1-49AC-8D1D-5569A8C6B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3EF0F-D227-49FA-9026-8E5C21547EA9}"/>
              </a:ext>
            </a:extLst>
          </p:cNvPr>
          <p:cNvSpPr>
            <a:spLocks noGrp="1"/>
          </p:cNvSpPr>
          <p:nvPr>
            <p:ph type="sldNum" sz="quarter" idx="12"/>
          </p:nvPr>
        </p:nvSpPr>
        <p:spPr/>
        <p:txBody>
          <a:bodyPr/>
          <a:lstStyle/>
          <a:p>
            <a:fld id="{B3AA476D-1292-45C3-A794-B6E00B773ADF}" type="slidenum">
              <a:rPr lang="en-US" smtClean="0"/>
              <a:t>‹#›</a:t>
            </a:fld>
            <a:endParaRPr lang="en-US"/>
          </a:p>
        </p:txBody>
      </p:sp>
    </p:spTree>
    <p:extLst>
      <p:ext uri="{BB962C8B-B14F-4D97-AF65-F5344CB8AC3E}">
        <p14:creationId xmlns:p14="http://schemas.microsoft.com/office/powerpoint/2010/main" val="265436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C29B2-6B0E-4389-BC47-B2FAA2077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3BA0E5-6B4B-4CE1-AB79-041476A6F9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A47DB-7526-476F-A7F4-DB8BAD9AE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F0B02-A378-4E7B-8D75-ECA68370BCD8}" type="datetimeFigureOut">
              <a:rPr lang="en-US" smtClean="0"/>
              <a:t>5/11/2021</a:t>
            </a:fld>
            <a:endParaRPr lang="en-US"/>
          </a:p>
        </p:txBody>
      </p:sp>
      <p:sp>
        <p:nvSpPr>
          <p:cNvPr id="5" name="Footer Placeholder 4">
            <a:extLst>
              <a:ext uri="{FF2B5EF4-FFF2-40B4-BE49-F238E27FC236}">
                <a16:creationId xmlns:a16="http://schemas.microsoft.com/office/drawing/2014/main" id="{06E94D8F-C860-4CAA-89AF-5CCC1DF76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5B83ED-89E1-4AC5-B93C-35A369A35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A476D-1292-45C3-A794-B6E00B773ADF}" type="slidenum">
              <a:rPr lang="en-US" smtClean="0"/>
              <a:t>‹#›</a:t>
            </a:fld>
            <a:endParaRPr lang="en-US"/>
          </a:p>
        </p:txBody>
      </p:sp>
    </p:spTree>
    <p:extLst>
      <p:ext uri="{BB962C8B-B14F-4D97-AF65-F5344CB8AC3E}">
        <p14:creationId xmlns:p14="http://schemas.microsoft.com/office/powerpoint/2010/main" val="3605109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714B23B-B316-4232-A6B5-B50BBC4B40E5}"/>
              </a:ext>
            </a:extLst>
          </p:cNvPr>
          <p:cNvSpPr>
            <a:spLocks noGrp="1"/>
          </p:cNvSpPr>
          <p:nvPr>
            <p:ph type="ctrTitle"/>
          </p:nvPr>
        </p:nvSpPr>
        <p:spPr>
          <a:xfrm>
            <a:off x="466730" y="1598246"/>
            <a:ext cx="4554659" cy="5034817"/>
          </a:xfrm>
        </p:spPr>
        <p:txBody>
          <a:bodyPr anchor="t">
            <a:normAutofit/>
          </a:bodyPr>
          <a:lstStyle/>
          <a:p>
            <a:pPr algn="l"/>
            <a:r>
              <a:rPr lang="en-US" sz="5000">
                <a:solidFill>
                  <a:srgbClr val="FFFFFF"/>
                </a:solidFill>
              </a:rPr>
              <a:t>The Battle of Neighborhoods  - Finding a Better Place in Scarborough, Toronto</a:t>
            </a:r>
          </a:p>
        </p:txBody>
      </p:sp>
      <p:sp>
        <p:nvSpPr>
          <p:cNvPr id="3" name="Subtitle 2">
            <a:extLst>
              <a:ext uri="{FF2B5EF4-FFF2-40B4-BE49-F238E27FC236}">
                <a16:creationId xmlns:a16="http://schemas.microsoft.com/office/drawing/2014/main" id="{D9550BFB-0A46-4EF5-BFBB-58E50C8E2626}"/>
              </a:ext>
            </a:extLst>
          </p:cNvPr>
          <p:cNvSpPr>
            <a:spLocks noGrp="1"/>
          </p:cNvSpPr>
          <p:nvPr>
            <p:ph type="subTitle" idx="1"/>
          </p:nvPr>
        </p:nvSpPr>
        <p:spPr>
          <a:xfrm>
            <a:off x="5792994" y="1590840"/>
            <a:ext cx="5010506" cy="5007531"/>
          </a:xfrm>
        </p:spPr>
        <p:txBody>
          <a:bodyPr>
            <a:normAutofit/>
          </a:bodyPr>
          <a:lstStyle/>
          <a:p>
            <a:pPr algn="l"/>
            <a:r>
              <a:rPr lang="en-US" sz="4400">
                <a:solidFill>
                  <a:srgbClr val="FFFFFF"/>
                </a:solidFill>
              </a:rPr>
              <a:t>Capstone Project</a:t>
            </a:r>
          </a:p>
          <a:p>
            <a:pPr algn="l"/>
            <a:endParaRPr lang="en-US" sz="4400">
              <a:solidFill>
                <a:srgbClr val="FFFFFF"/>
              </a:solidFill>
            </a:endParaRPr>
          </a:p>
          <a:p>
            <a:pPr algn="l"/>
            <a:endParaRPr lang="en-US" sz="4400">
              <a:solidFill>
                <a:srgbClr val="FFFFFF"/>
              </a:solidFill>
            </a:endParaRPr>
          </a:p>
          <a:p>
            <a:pPr algn="l"/>
            <a:r>
              <a:rPr lang="en-US" sz="4400">
                <a:solidFill>
                  <a:srgbClr val="FFFFFF"/>
                </a:solidFill>
              </a:rPr>
              <a:t>									@mdr</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39739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7AC1-E0D3-4FBF-BA25-AB682520EB9A}"/>
              </a:ext>
            </a:extLst>
          </p:cNvPr>
          <p:cNvSpPr>
            <a:spLocks noGrp="1"/>
          </p:cNvSpPr>
          <p:nvPr>
            <p:ph type="title"/>
          </p:nvPr>
        </p:nvSpPr>
        <p:spPr>
          <a:xfrm>
            <a:off x="838200" y="365126"/>
            <a:ext cx="10515600" cy="735706"/>
          </a:xfrm>
        </p:spPr>
        <p:txBody>
          <a:bodyPr/>
          <a:lstStyle/>
          <a:p>
            <a:r>
              <a:rPr lang="en-US" dirty="0"/>
              <a:t>Results </a:t>
            </a:r>
          </a:p>
        </p:txBody>
      </p:sp>
      <p:pic>
        <p:nvPicPr>
          <p:cNvPr id="5" name="Content Placeholder 4" descr="Map&#10;&#10;Description automatically generated">
            <a:extLst>
              <a:ext uri="{FF2B5EF4-FFF2-40B4-BE49-F238E27FC236}">
                <a16:creationId xmlns:a16="http://schemas.microsoft.com/office/drawing/2014/main" id="{708E5633-5BE1-4B6D-A51C-D3151EB94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8839" y="1615043"/>
            <a:ext cx="9494322" cy="5076825"/>
          </a:xfrm>
        </p:spPr>
      </p:pic>
      <p:sp>
        <p:nvSpPr>
          <p:cNvPr id="8" name="TextBox 7">
            <a:extLst>
              <a:ext uri="{FF2B5EF4-FFF2-40B4-BE49-F238E27FC236}">
                <a16:creationId xmlns:a16="http://schemas.microsoft.com/office/drawing/2014/main" id="{EB865C27-938B-412C-8E6C-2D0FE2F196FB}"/>
              </a:ext>
            </a:extLst>
          </p:cNvPr>
          <p:cNvSpPr txBox="1"/>
          <p:nvPr/>
        </p:nvSpPr>
        <p:spPr>
          <a:xfrm>
            <a:off x="971366" y="1100832"/>
            <a:ext cx="6094520" cy="369332"/>
          </a:xfrm>
          <a:prstGeom prst="rect">
            <a:avLst/>
          </a:prstGeom>
          <a:noFill/>
        </p:spPr>
        <p:txBody>
          <a:bodyPr wrap="square">
            <a:spAutoFit/>
          </a:bodyPr>
          <a:lstStyle/>
          <a:p>
            <a:r>
              <a:rPr lang="en-US" b="1" i="0" dirty="0">
                <a:solidFill>
                  <a:srgbClr val="000000"/>
                </a:solidFill>
                <a:effectLst/>
                <a:latin typeface="Helvetica Neue"/>
              </a:rPr>
              <a:t>Map of Clusters in Scarborough</a:t>
            </a:r>
            <a:endParaRPr lang="en-US" dirty="0"/>
          </a:p>
        </p:txBody>
      </p:sp>
    </p:spTree>
    <p:extLst>
      <p:ext uri="{BB962C8B-B14F-4D97-AF65-F5344CB8AC3E}">
        <p14:creationId xmlns:p14="http://schemas.microsoft.com/office/powerpoint/2010/main" val="250952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bar chart&#10;&#10;Description automatically generated">
            <a:extLst>
              <a:ext uri="{FF2B5EF4-FFF2-40B4-BE49-F238E27FC236}">
                <a16:creationId xmlns:a16="http://schemas.microsoft.com/office/drawing/2014/main" id="{75EFA5C2-71AE-41F0-BC63-EF68C1EE1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3775" y="1242798"/>
            <a:ext cx="4857750" cy="5229862"/>
          </a:xfrm>
        </p:spPr>
      </p:pic>
      <p:sp>
        <p:nvSpPr>
          <p:cNvPr id="6" name="TextBox 5">
            <a:extLst>
              <a:ext uri="{FF2B5EF4-FFF2-40B4-BE49-F238E27FC236}">
                <a16:creationId xmlns:a16="http://schemas.microsoft.com/office/drawing/2014/main" id="{A5447614-2278-4402-A703-FE2A875907EB}"/>
              </a:ext>
            </a:extLst>
          </p:cNvPr>
          <p:cNvSpPr txBox="1"/>
          <p:nvPr/>
        </p:nvSpPr>
        <p:spPr>
          <a:xfrm>
            <a:off x="838200" y="603682"/>
            <a:ext cx="6094520" cy="369332"/>
          </a:xfrm>
          <a:prstGeom prst="rect">
            <a:avLst/>
          </a:prstGeom>
          <a:noFill/>
        </p:spPr>
        <p:txBody>
          <a:bodyPr wrap="square">
            <a:spAutoFit/>
          </a:bodyPr>
          <a:lstStyle/>
          <a:p>
            <a:r>
              <a:rPr lang="en-US" b="1" i="0" dirty="0">
                <a:solidFill>
                  <a:srgbClr val="000000"/>
                </a:solidFill>
                <a:effectLst/>
                <a:latin typeface="Helvetica Neue"/>
              </a:rPr>
              <a:t>Average Housing Price by Clusters in Scarborough</a:t>
            </a:r>
            <a:endParaRPr lang="en-US" dirty="0"/>
          </a:p>
        </p:txBody>
      </p:sp>
    </p:spTree>
    <p:extLst>
      <p:ext uri="{BB962C8B-B14F-4D97-AF65-F5344CB8AC3E}">
        <p14:creationId xmlns:p14="http://schemas.microsoft.com/office/powerpoint/2010/main" val="276573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92750-30A0-4A9F-9256-AC9A28A2B317}"/>
              </a:ext>
            </a:extLst>
          </p:cNvPr>
          <p:cNvSpPr txBox="1"/>
          <p:nvPr/>
        </p:nvSpPr>
        <p:spPr>
          <a:xfrm>
            <a:off x="971366" y="736848"/>
            <a:ext cx="2526436" cy="923330"/>
          </a:xfrm>
          <a:prstGeom prst="rect">
            <a:avLst/>
          </a:prstGeom>
          <a:noFill/>
        </p:spPr>
        <p:txBody>
          <a:bodyPr wrap="square">
            <a:spAutoFit/>
          </a:bodyPr>
          <a:lstStyle/>
          <a:p>
            <a:r>
              <a:rPr lang="en-US" b="1" i="0" dirty="0">
                <a:solidFill>
                  <a:srgbClr val="000000"/>
                </a:solidFill>
                <a:effectLst/>
                <a:latin typeface="Helvetica Neue"/>
              </a:rPr>
              <a:t>School Ratings by Clusters in Scarborough</a:t>
            </a:r>
            <a:endParaRPr lang="en-US" dirty="0"/>
          </a:p>
        </p:txBody>
      </p:sp>
      <p:pic>
        <p:nvPicPr>
          <p:cNvPr id="6" name="Picture 5" descr="Chart, bar chart&#10;&#10;Description automatically generated">
            <a:extLst>
              <a:ext uri="{FF2B5EF4-FFF2-40B4-BE49-F238E27FC236}">
                <a16:creationId xmlns:a16="http://schemas.microsoft.com/office/drawing/2014/main" id="{80D2193E-19E7-45ED-84C9-FFCC69A45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107" y="230079"/>
            <a:ext cx="5478780" cy="6096000"/>
          </a:xfrm>
          <a:prstGeom prst="rect">
            <a:avLst/>
          </a:prstGeom>
        </p:spPr>
      </p:pic>
    </p:spTree>
    <p:extLst>
      <p:ext uri="{BB962C8B-B14F-4D97-AF65-F5344CB8AC3E}">
        <p14:creationId xmlns:p14="http://schemas.microsoft.com/office/powerpoint/2010/main" val="268195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CC9FC5-3581-489B-9E40-12C8740F1FD0}"/>
              </a:ext>
            </a:extLst>
          </p:cNvPr>
          <p:cNvSpPr>
            <a:spLocks noGrp="1"/>
          </p:cNvSpPr>
          <p:nvPr>
            <p:ph type="title"/>
          </p:nvPr>
        </p:nvSpPr>
        <p:spPr/>
        <p:txBody>
          <a:bodyPr/>
          <a:lstStyle/>
          <a:p>
            <a:r>
              <a:rPr lang="en-US" dirty="0"/>
              <a:t>Discussion:</a:t>
            </a:r>
          </a:p>
        </p:txBody>
      </p:sp>
      <p:sp>
        <p:nvSpPr>
          <p:cNvPr id="7" name="Content Placeholder 6">
            <a:extLst>
              <a:ext uri="{FF2B5EF4-FFF2-40B4-BE49-F238E27FC236}">
                <a16:creationId xmlns:a16="http://schemas.microsoft.com/office/drawing/2014/main" id="{C4E71DD9-EA4F-435E-99F0-A8F059F17809}"/>
              </a:ext>
            </a:extLst>
          </p:cNvPr>
          <p:cNvSpPr>
            <a:spLocks noGrp="1"/>
          </p:cNvSpPr>
          <p:nvPr>
            <p:ph idx="1"/>
          </p:nvPr>
        </p:nvSpPr>
        <p:spPr>
          <a:xfrm>
            <a:off x="683581" y="1455938"/>
            <a:ext cx="11034943" cy="5036937"/>
          </a:xfrm>
        </p:spPr>
        <p:txBody>
          <a:bodyPr>
            <a:normAutofit/>
          </a:bodyPr>
          <a:lstStyle/>
          <a:p>
            <a:pPr algn="l"/>
            <a:r>
              <a:rPr lang="en-US" b="0" i="0" dirty="0">
                <a:solidFill>
                  <a:srgbClr val="000000"/>
                </a:solidFill>
                <a:effectLst/>
                <a:latin typeface="Helvetica Neue"/>
              </a:rPr>
              <a:t>The major purpose of this project, is to suggest a better neighborhood in a new city for the person who are shifting to the neighborhoods considering various factors like Social presence in society in terms of like minded people, Connectivity to the airport, bus stand, city center, markets and other daily needs things nearby, etc.</a:t>
            </a:r>
          </a:p>
          <a:p>
            <a:pPr algn="l"/>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Sorted list of house in terms of housing prices in a ascending or descending order</a:t>
            </a:r>
          </a:p>
          <a:p>
            <a:pPr algn="l">
              <a:buFont typeface="+mj-lt"/>
              <a:buAutoNum type="arabicPeriod"/>
            </a:pPr>
            <a:r>
              <a:rPr lang="en-US" b="0" i="0" dirty="0">
                <a:solidFill>
                  <a:srgbClr val="000000"/>
                </a:solidFill>
                <a:effectLst/>
                <a:latin typeface="Helvetica Neue"/>
              </a:rPr>
              <a:t> Sorted list of schools in terms of location, fees, rating and reviews</a:t>
            </a:r>
          </a:p>
          <a:p>
            <a:endParaRPr lang="en-US" dirty="0"/>
          </a:p>
          <a:p>
            <a:pPr marL="0" indent="0">
              <a:buNone/>
            </a:pPr>
            <a:endParaRPr lang="en-US" dirty="0"/>
          </a:p>
        </p:txBody>
      </p:sp>
    </p:spTree>
    <p:extLst>
      <p:ext uri="{BB962C8B-B14F-4D97-AF65-F5344CB8AC3E}">
        <p14:creationId xmlns:p14="http://schemas.microsoft.com/office/powerpoint/2010/main" val="45545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09A5-AC43-4B85-B18A-63F59325679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9ED3CD-B1CE-4A5E-8BA3-6BC33CD07E05}"/>
              </a:ext>
            </a:extLst>
          </p:cNvPr>
          <p:cNvSpPr>
            <a:spLocks noGrp="1"/>
          </p:cNvSpPr>
          <p:nvPr>
            <p:ph idx="1"/>
          </p:nvPr>
        </p:nvSpPr>
        <p:spPr>
          <a:xfrm>
            <a:off x="838200" y="1562469"/>
            <a:ext cx="10515600" cy="4783169"/>
          </a:xfrm>
        </p:spPr>
        <p:txBody>
          <a:bodyPr>
            <a:normAutofit fontScale="85000" lnSpcReduction="20000"/>
          </a:bodyPr>
          <a:lstStyle/>
          <a:p>
            <a:r>
              <a:rPr lang="en-US" b="0" i="0" dirty="0">
                <a:solidFill>
                  <a:srgbClr val="000000"/>
                </a:solidFill>
                <a:effectLst/>
                <a:latin typeface="Helvetica Neue"/>
              </a:rPr>
              <a:t>Thus, in this project, using k-means cluster algorithm I separated the neighborhood into 10 different clusters and for 103 different latitude and longitude from dataset, which have very-similar neighborhoods around them. </a:t>
            </a:r>
          </a:p>
          <a:p>
            <a:endParaRPr lang="en-US" b="0" i="0" dirty="0">
              <a:solidFill>
                <a:srgbClr val="000000"/>
              </a:solidFill>
              <a:effectLst/>
              <a:latin typeface="Helvetica Neue"/>
            </a:endParaRPr>
          </a:p>
          <a:p>
            <a:r>
              <a:rPr lang="en-US" b="0" i="0" dirty="0">
                <a:solidFill>
                  <a:srgbClr val="000000"/>
                </a:solidFill>
                <a:effectLst/>
                <a:latin typeface="Helvetica Neue"/>
              </a:rPr>
              <a:t>Using the charts above results presented to a particular neighborhood based on average house prices and school rating have been made. </a:t>
            </a:r>
          </a:p>
          <a:p>
            <a:endParaRPr lang="en-US" b="0" i="0" dirty="0">
              <a:solidFill>
                <a:srgbClr val="000000"/>
              </a:solidFill>
              <a:effectLst/>
              <a:latin typeface="Helvetica Neue"/>
            </a:endParaRPr>
          </a:p>
          <a:p>
            <a:r>
              <a:rPr lang="en-US" b="0" i="0" dirty="0">
                <a:solidFill>
                  <a:srgbClr val="000000"/>
                </a:solidFill>
                <a:effectLst/>
                <a:latin typeface="Helvetica Neue"/>
              </a:rPr>
              <a:t>The mapping with Folium is a very powerful technique to consolidate information and make the analysis and decision better with confidence.</a:t>
            </a:r>
          </a:p>
          <a:p>
            <a:endParaRPr lang="en-US" b="0" i="0" dirty="0">
              <a:solidFill>
                <a:srgbClr val="000000"/>
              </a:solidFill>
              <a:effectLst/>
              <a:latin typeface="Helvetica Neue"/>
            </a:endParaRPr>
          </a:p>
          <a:p>
            <a:r>
              <a:rPr lang="en-US" b="0" i="0" dirty="0">
                <a:solidFill>
                  <a:srgbClr val="000000"/>
                </a:solidFill>
                <a:effectLst/>
                <a:latin typeface="Helvetica Neue"/>
              </a:rPr>
              <a:t>This project can be continued for making it more precise in terms to find best house in Scarborough. Best means based on all required things(daily needs or things we need to live a better life) around and in terms of cost effective.</a:t>
            </a:r>
            <a:endParaRPr lang="en-US" dirty="0"/>
          </a:p>
        </p:txBody>
      </p:sp>
    </p:spTree>
    <p:extLst>
      <p:ext uri="{BB962C8B-B14F-4D97-AF65-F5344CB8AC3E}">
        <p14:creationId xmlns:p14="http://schemas.microsoft.com/office/powerpoint/2010/main" val="168864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ADC840E-F759-4744-9157-91425EEF6C1E}"/>
              </a:ext>
            </a:extLst>
          </p:cNvPr>
          <p:cNvSpPr>
            <a:spLocks noGrp="1"/>
          </p:cNvSpPr>
          <p:nvPr>
            <p:ph type="ctrTitle"/>
          </p:nvPr>
        </p:nvSpPr>
        <p:spPr>
          <a:xfrm>
            <a:off x="2659529" y="2085788"/>
            <a:ext cx="6884895" cy="1496649"/>
          </a:xfrm>
        </p:spPr>
        <p:txBody>
          <a:bodyPr anchor="b">
            <a:normAutofit/>
          </a:bodyPr>
          <a:lstStyle/>
          <a:p>
            <a:r>
              <a:rPr lang="en-US" sz="3200" dirty="0">
                <a:solidFill>
                  <a:schemeClr val="tx1">
                    <a:lumMod val="65000"/>
                    <a:lumOff val="35000"/>
                  </a:schemeClr>
                </a:solidFill>
              </a:rPr>
              <a:t>THANK YOU</a:t>
            </a:r>
          </a:p>
        </p:txBody>
      </p:sp>
    </p:spTree>
    <p:extLst>
      <p:ext uri="{BB962C8B-B14F-4D97-AF65-F5344CB8AC3E}">
        <p14:creationId xmlns:p14="http://schemas.microsoft.com/office/powerpoint/2010/main" val="317682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2E48-5EA7-43FD-82DF-E4E7870D30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AFB6D63-02A0-46F8-B8DC-C288D1FBAA21}"/>
              </a:ext>
            </a:extLst>
          </p:cNvPr>
          <p:cNvSpPr>
            <a:spLocks noGrp="1"/>
          </p:cNvSpPr>
          <p:nvPr>
            <p:ph idx="1"/>
          </p:nvPr>
        </p:nvSpPr>
        <p:spPr/>
        <p:txBody>
          <a:bodyPr>
            <a:normAutofit fontScale="92500" lnSpcReduction="10000"/>
          </a:bodyPr>
          <a:lstStyle/>
          <a:p>
            <a:r>
              <a:rPr lang="en-US" sz="2400" b="0" i="0" dirty="0">
                <a:solidFill>
                  <a:srgbClr val="000000"/>
                </a:solidFill>
                <a:effectLst/>
                <a:latin typeface="Helvetica Neue"/>
              </a:rPr>
              <a:t>The purpose of this Project is to help people in exploring better facilities around their neighborhood</a:t>
            </a:r>
          </a:p>
          <a:p>
            <a:endParaRPr lang="en-US" sz="2400" b="0" i="0" dirty="0">
              <a:solidFill>
                <a:srgbClr val="000000"/>
              </a:solidFill>
              <a:effectLst/>
              <a:latin typeface="Helvetica Neue"/>
            </a:endParaRPr>
          </a:p>
          <a:p>
            <a:r>
              <a:rPr lang="en-US" sz="2400" b="0" i="0" dirty="0">
                <a:solidFill>
                  <a:srgbClr val="000000"/>
                </a:solidFill>
                <a:effectLst/>
                <a:latin typeface="Helvetica Neue"/>
              </a:rPr>
              <a:t>This Project aim to create an analysis of features for a people migrating to Scarborough to search a best neighborhood as a comparative analysis between neighborhoods.</a:t>
            </a:r>
          </a:p>
          <a:p>
            <a:endParaRPr lang="en-US" sz="2400" dirty="0">
              <a:solidFill>
                <a:srgbClr val="000000"/>
              </a:solidFill>
              <a:latin typeface="Helvetica Neue"/>
            </a:endParaRPr>
          </a:p>
          <a:p>
            <a:r>
              <a:rPr lang="en-US" sz="2400" b="0" i="0" dirty="0">
                <a:solidFill>
                  <a:srgbClr val="000000"/>
                </a:solidFill>
                <a:effectLst/>
                <a:latin typeface="Helvetica Neue"/>
              </a:rPr>
              <a:t>The features include median housing price and better school according to ratings, crime rates of that area, road connectivity, weather conditions, good management for emergency etc.</a:t>
            </a:r>
          </a:p>
          <a:p>
            <a:endParaRPr lang="en-US" sz="2400" b="0" i="0" dirty="0">
              <a:solidFill>
                <a:srgbClr val="000000"/>
              </a:solidFill>
              <a:effectLst/>
              <a:latin typeface="Helvetica Neue"/>
            </a:endParaRPr>
          </a:p>
          <a:p>
            <a:r>
              <a:rPr lang="en-US" sz="2400" b="0" i="0" dirty="0">
                <a:solidFill>
                  <a:srgbClr val="000000"/>
                </a:solidFill>
                <a:effectLst/>
                <a:latin typeface="Helvetica Neue"/>
              </a:rPr>
              <a:t>It will help people to get awareness of the area and neighborhood before moving to a new city, state, country or place for their work or to start a new fresh life</a:t>
            </a:r>
            <a:endParaRPr lang="en-US" sz="2400" dirty="0"/>
          </a:p>
        </p:txBody>
      </p:sp>
    </p:spTree>
    <p:extLst>
      <p:ext uri="{BB962C8B-B14F-4D97-AF65-F5344CB8AC3E}">
        <p14:creationId xmlns:p14="http://schemas.microsoft.com/office/powerpoint/2010/main" val="294965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E319-C0BB-4E95-A68C-8E08147BD3AF}"/>
              </a:ext>
            </a:extLst>
          </p:cNvPr>
          <p:cNvSpPr>
            <a:spLocks noGrp="1"/>
          </p:cNvSpPr>
          <p:nvPr>
            <p:ph type="title"/>
          </p:nvPr>
        </p:nvSpPr>
        <p:spPr>
          <a:xfrm>
            <a:off x="838200" y="240837"/>
            <a:ext cx="10515600" cy="593663"/>
          </a:xfrm>
        </p:spPr>
        <p:txBody>
          <a:bodyPr>
            <a:normAutofit fontScale="90000"/>
          </a:bodyPr>
          <a:lstStyle/>
          <a:p>
            <a:r>
              <a:rPr lang="en-US" dirty="0"/>
              <a:t>Data Selection</a:t>
            </a:r>
          </a:p>
        </p:txBody>
      </p:sp>
      <p:sp>
        <p:nvSpPr>
          <p:cNvPr id="3" name="Content Placeholder 2">
            <a:extLst>
              <a:ext uri="{FF2B5EF4-FFF2-40B4-BE49-F238E27FC236}">
                <a16:creationId xmlns:a16="http://schemas.microsoft.com/office/drawing/2014/main" id="{2AFA9A6F-2570-4352-9BA1-DF28B60192D8}"/>
              </a:ext>
            </a:extLst>
          </p:cNvPr>
          <p:cNvSpPr>
            <a:spLocks noGrp="1"/>
          </p:cNvSpPr>
          <p:nvPr>
            <p:ph idx="1"/>
          </p:nvPr>
        </p:nvSpPr>
        <p:spPr>
          <a:xfrm>
            <a:off x="838200" y="1083076"/>
            <a:ext cx="10515600" cy="5774924"/>
          </a:xfrm>
        </p:spPr>
        <p:txBody>
          <a:bodyPr>
            <a:normAutofit/>
          </a:bodyPr>
          <a:lstStyle/>
          <a:p>
            <a:r>
              <a:rPr lang="en-US" sz="2000" b="0" i="0" dirty="0">
                <a:solidFill>
                  <a:srgbClr val="000000"/>
                </a:solidFill>
                <a:effectLst/>
                <a:latin typeface="Helvetica Neue"/>
              </a:rPr>
              <a:t>Data Link: </a:t>
            </a:r>
            <a:r>
              <a:rPr lang="en-US" sz="2000" b="0" i="0" u="sng" dirty="0">
                <a:solidFill>
                  <a:srgbClr val="296EAA"/>
                </a:solidFill>
                <a:effectLst/>
                <a:latin typeface="Helvetica Neue"/>
                <a:hlinkClick r:id="rId2"/>
              </a:rPr>
              <a:t>https://en.wikipedia.org/wiki/List_of_postal_codes_of_Canada:_M</a:t>
            </a:r>
            <a:endParaRPr lang="en-US" sz="2000" b="0" i="0" u="sng" dirty="0">
              <a:solidFill>
                <a:srgbClr val="296EAA"/>
              </a:solidFill>
              <a:effectLst/>
              <a:latin typeface="Helvetica Neue"/>
            </a:endParaRPr>
          </a:p>
          <a:p>
            <a:endParaRPr lang="en-US" sz="2000" b="0" i="0" u="sng" dirty="0">
              <a:solidFill>
                <a:srgbClr val="296EAA"/>
              </a:solidFill>
              <a:effectLst/>
              <a:latin typeface="Helvetica Neue"/>
            </a:endParaRPr>
          </a:p>
          <a:p>
            <a:r>
              <a:rPr lang="en-US" sz="2000" b="0" i="0" dirty="0">
                <a:solidFill>
                  <a:srgbClr val="000000"/>
                </a:solidFill>
                <a:effectLst/>
                <a:latin typeface="Helvetica Neue"/>
              </a:rPr>
              <a:t>Scarborough dataset which was scrapped from Wikipedia is used. Dataset consisting of latitude and longitude, zip codes.</a:t>
            </a:r>
          </a:p>
          <a:p>
            <a:endParaRPr lang="en-US" sz="2000" b="0" i="0" dirty="0">
              <a:solidFill>
                <a:srgbClr val="000000"/>
              </a:solidFill>
              <a:effectLst/>
              <a:latin typeface="Helvetica Neue"/>
            </a:endParaRPr>
          </a:p>
          <a:p>
            <a:r>
              <a:rPr lang="en-US" sz="2000" b="0" i="0" dirty="0">
                <a:solidFill>
                  <a:srgbClr val="000000"/>
                </a:solidFill>
                <a:effectLst/>
                <a:latin typeface="Helvetica Neue"/>
              </a:rPr>
              <a:t>Foursquare is a location data provider with information about all manner of venues and events within an area of interest. </a:t>
            </a:r>
          </a:p>
          <a:p>
            <a:endParaRPr lang="en-US" sz="2000" b="0" i="0" dirty="0">
              <a:solidFill>
                <a:srgbClr val="000000"/>
              </a:solidFill>
              <a:effectLst/>
              <a:latin typeface="Helvetica Neue"/>
            </a:endParaRPr>
          </a:p>
          <a:p>
            <a:pPr algn="l"/>
            <a:r>
              <a:rPr lang="en-US" sz="2000" b="0" i="0" dirty="0">
                <a:solidFill>
                  <a:srgbClr val="000000"/>
                </a:solidFill>
                <a:effectLst/>
                <a:latin typeface="Helvetica Neue"/>
              </a:rPr>
              <a:t>As such, the foursquare location platform will be used as the sole data source since all the stated required information can be obtained through the API.</a:t>
            </a:r>
          </a:p>
          <a:p>
            <a:pPr algn="l"/>
            <a:endParaRPr lang="en-US" sz="2000" b="0" i="0" dirty="0">
              <a:solidFill>
                <a:srgbClr val="000000"/>
              </a:solidFill>
              <a:effectLst/>
              <a:latin typeface="Helvetica Neue"/>
            </a:endParaRPr>
          </a:p>
          <a:p>
            <a:pPr algn="l"/>
            <a:r>
              <a:rPr lang="en-US" sz="2000" b="0" i="0" dirty="0">
                <a:solidFill>
                  <a:srgbClr val="000000"/>
                </a:solidFill>
                <a:effectLst/>
                <a:latin typeface="Helvetica Neue"/>
              </a:rPr>
              <a:t>After finding the list of neighborhoods, we then connect to the Foursquare API to gather information about venues inside each neighborhood. For each neighborhood, we have chosen the radius to be 100 meter.</a:t>
            </a:r>
          </a:p>
          <a:p>
            <a:pPr marL="0" indent="0">
              <a:buNone/>
            </a:pPr>
            <a:endParaRPr lang="en-US" sz="3200" dirty="0"/>
          </a:p>
        </p:txBody>
      </p:sp>
    </p:spTree>
    <p:extLst>
      <p:ext uri="{BB962C8B-B14F-4D97-AF65-F5344CB8AC3E}">
        <p14:creationId xmlns:p14="http://schemas.microsoft.com/office/powerpoint/2010/main" val="375287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5A68B-AE3C-4240-85CC-166669A7EEAC}"/>
              </a:ext>
            </a:extLst>
          </p:cNvPr>
          <p:cNvSpPr>
            <a:spLocks noGrp="1"/>
          </p:cNvSpPr>
          <p:nvPr>
            <p:ph idx="1"/>
          </p:nvPr>
        </p:nvSpPr>
        <p:spPr>
          <a:xfrm>
            <a:off x="838200" y="710214"/>
            <a:ext cx="10515600" cy="5466749"/>
          </a:xfrm>
        </p:spPr>
        <p:txBody>
          <a:bodyPr>
            <a:normAutofit lnSpcReduction="10000"/>
          </a:bodyPr>
          <a:lstStyle/>
          <a:p>
            <a:r>
              <a:rPr lang="en-US" dirty="0"/>
              <a:t>The data retrieved from Foursquare contained information of venues within a specified distance of the longitude and latitude of the postcodes. The information obtained per venue as follows:</a:t>
            </a:r>
          </a:p>
          <a:p>
            <a:endParaRPr lang="en-US" dirty="0"/>
          </a:p>
          <a:p>
            <a:pPr marL="0" indent="0">
              <a:buNone/>
            </a:pPr>
            <a:r>
              <a:rPr lang="en-US" dirty="0"/>
              <a:t>1. Neighborhood</a:t>
            </a:r>
          </a:p>
          <a:p>
            <a:pPr marL="0" indent="0">
              <a:buNone/>
            </a:pPr>
            <a:r>
              <a:rPr lang="en-US" dirty="0"/>
              <a:t>2. Neighborhood Latitude</a:t>
            </a:r>
          </a:p>
          <a:p>
            <a:pPr marL="0" indent="0">
              <a:buNone/>
            </a:pPr>
            <a:r>
              <a:rPr lang="en-US" dirty="0"/>
              <a:t>3. Neighborhood Longitude</a:t>
            </a:r>
          </a:p>
          <a:p>
            <a:pPr marL="0" indent="0">
              <a:buNone/>
            </a:pPr>
            <a:r>
              <a:rPr lang="en-US" dirty="0"/>
              <a:t>4. Venue</a:t>
            </a:r>
          </a:p>
          <a:p>
            <a:pPr marL="0" indent="0">
              <a:buNone/>
            </a:pPr>
            <a:r>
              <a:rPr lang="en-US" dirty="0"/>
              <a:t>5. Name of the venue e.g., the name of a store or restaurant</a:t>
            </a:r>
          </a:p>
          <a:p>
            <a:pPr marL="0" indent="0">
              <a:buNone/>
            </a:pPr>
            <a:r>
              <a:rPr lang="en-US" dirty="0"/>
              <a:t>6. Venue Latitude</a:t>
            </a:r>
          </a:p>
          <a:p>
            <a:pPr marL="0" indent="0">
              <a:buNone/>
            </a:pPr>
            <a:r>
              <a:rPr lang="en-US" dirty="0"/>
              <a:t>7. Venue Longitude</a:t>
            </a:r>
          </a:p>
          <a:p>
            <a:pPr marL="0" indent="0">
              <a:buNone/>
            </a:pPr>
            <a:r>
              <a:rPr lang="en-US" dirty="0"/>
              <a:t>8. Venue Category</a:t>
            </a:r>
          </a:p>
        </p:txBody>
      </p:sp>
    </p:spTree>
    <p:extLst>
      <p:ext uri="{BB962C8B-B14F-4D97-AF65-F5344CB8AC3E}">
        <p14:creationId xmlns:p14="http://schemas.microsoft.com/office/powerpoint/2010/main" val="151432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67F92A-DB9E-4F11-9BEC-E0280E7C8EB4}"/>
              </a:ext>
            </a:extLst>
          </p:cNvPr>
          <p:cNvSpPr>
            <a:spLocks noGrp="1"/>
          </p:cNvSpPr>
          <p:nvPr>
            <p:ph type="title"/>
          </p:nvPr>
        </p:nvSpPr>
        <p:spPr>
          <a:xfrm>
            <a:off x="838200" y="365125"/>
            <a:ext cx="10515600" cy="824483"/>
          </a:xfrm>
        </p:spPr>
        <p:txBody>
          <a:bodyPr/>
          <a:lstStyle/>
          <a:p>
            <a:r>
              <a:rPr lang="en-US" b="1" i="0" dirty="0">
                <a:solidFill>
                  <a:srgbClr val="000000"/>
                </a:solidFill>
                <a:effectLst/>
                <a:latin typeface="Helvetica Neue"/>
              </a:rPr>
              <a:t>Map of Scarborough</a:t>
            </a:r>
            <a:endParaRPr lang="en-US" dirty="0"/>
          </a:p>
        </p:txBody>
      </p:sp>
      <p:pic>
        <p:nvPicPr>
          <p:cNvPr id="4" name="Content Placeholder 3" descr="Map&#10;&#10;Description automatically generated">
            <a:extLst>
              <a:ext uri="{FF2B5EF4-FFF2-40B4-BE49-F238E27FC236}">
                <a16:creationId xmlns:a16="http://schemas.microsoft.com/office/drawing/2014/main" id="{FD32FD05-8697-471B-9881-5C6C7B3A8817}"/>
              </a:ext>
            </a:extLst>
          </p:cNvPr>
          <p:cNvPicPr>
            <a:picLocks noGrp="1" noChangeAspect="1"/>
          </p:cNvPicPr>
          <p:nvPr>
            <p:ph idx="4294967295"/>
          </p:nvPr>
        </p:nvPicPr>
        <p:blipFill rotWithShape="1">
          <a:blip r:embed="rId2"/>
          <a:srcRect l="13907" t="11910"/>
          <a:stretch/>
        </p:blipFill>
        <p:spPr>
          <a:xfrm>
            <a:off x="1731145" y="1277814"/>
            <a:ext cx="9183688" cy="5286375"/>
          </a:xfrm>
          <a:prstGeom prst="rect">
            <a:avLst/>
          </a:prstGeom>
        </p:spPr>
      </p:pic>
    </p:spTree>
    <p:extLst>
      <p:ext uri="{BB962C8B-B14F-4D97-AF65-F5344CB8AC3E}">
        <p14:creationId xmlns:p14="http://schemas.microsoft.com/office/powerpoint/2010/main" val="219596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3217-586B-4A41-BBBB-D57553611FF0}"/>
              </a:ext>
            </a:extLst>
          </p:cNvPr>
          <p:cNvSpPr>
            <a:spLocks noGrp="1"/>
          </p:cNvSpPr>
          <p:nvPr>
            <p:ph type="title"/>
          </p:nvPr>
        </p:nvSpPr>
        <p:spPr>
          <a:xfrm>
            <a:off x="838200" y="1065320"/>
            <a:ext cx="10515600" cy="625368"/>
          </a:xfrm>
        </p:spPr>
        <p:txBody>
          <a:bodyPr>
            <a:normAutofit fontScale="90000"/>
          </a:bodyPr>
          <a:lstStyle/>
          <a:p>
            <a:r>
              <a:rPr lang="en-US" b="1" i="0" dirty="0">
                <a:solidFill>
                  <a:srgbClr val="000000"/>
                </a:solidFill>
                <a:effectLst/>
                <a:latin typeface="Helvetica Neue"/>
              </a:rPr>
              <a:t>Libraries Which are Used to Develop the Project:</a:t>
            </a:r>
            <a:br>
              <a:rPr lang="en-US" b="1" i="0" dirty="0">
                <a:solidFill>
                  <a:srgbClr val="000000"/>
                </a:solidFill>
                <a:effectLst/>
                <a:latin typeface="Helvetica Neue"/>
              </a:rPr>
            </a:br>
            <a:endParaRPr lang="en-US" dirty="0"/>
          </a:p>
        </p:txBody>
      </p:sp>
      <p:sp>
        <p:nvSpPr>
          <p:cNvPr id="4" name="TextBox 3">
            <a:extLst>
              <a:ext uri="{FF2B5EF4-FFF2-40B4-BE49-F238E27FC236}">
                <a16:creationId xmlns:a16="http://schemas.microsoft.com/office/drawing/2014/main" id="{A8EE5A65-AD20-431F-98A4-18D5ABD32D5B}"/>
              </a:ext>
            </a:extLst>
          </p:cNvPr>
          <p:cNvSpPr txBox="1"/>
          <p:nvPr/>
        </p:nvSpPr>
        <p:spPr>
          <a:xfrm>
            <a:off x="838200" y="1818884"/>
            <a:ext cx="10835936" cy="4524315"/>
          </a:xfrm>
          <a:prstGeom prst="rect">
            <a:avLst/>
          </a:prstGeom>
          <a:noFill/>
        </p:spPr>
        <p:txBody>
          <a:bodyPr wrap="square">
            <a:spAutoFit/>
          </a:bodyPr>
          <a:lstStyle/>
          <a:p>
            <a:r>
              <a:rPr lang="en-US" dirty="0"/>
              <a:t>Pandas: For creating and manipulating data frames.</a:t>
            </a:r>
          </a:p>
          <a:p>
            <a:endParaRPr lang="en-US" dirty="0"/>
          </a:p>
          <a:p>
            <a:r>
              <a:rPr lang="en-US" dirty="0"/>
              <a:t>Folium: Python visualization library would be used to visualize the neighborhoods cluster distribution of using interactive leaflet map.</a:t>
            </a:r>
          </a:p>
          <a:p>
            <a:endParaRPr lang="en-US" dirty="0"/>
          </a:p>
          <a:p>
            <a:r>
              <a:rPr lang="en-US" dirty="0"/>
              <a:t>Scikit Learn: For importing k-means clustering.</a:t>
            </a:r>
          </a:p>
          <a:p>
            <a:endParaRPr lang="en-US" dirty="0"/>
          </a:p>
          <a:p>
            <a:r>
              <a:rPr lang="en-US" dirty="0"/>
              <a:t>JSON: Library to handle JSON files.</a:t>
            </a:r>
          </a:p>
          <a:p>
            <a:endParaRPr lang="en-US" dirty="0"/>
          </a:p>
          <a:p>
            <a:r>
              <a:rPr lang="en-US" dirty="0"/>
              <a:t>XML: To separate data from presentation and XML stores data in plain text format.</a:t>
            </a:r>
          </a:p>
          <a:p>
            <a:endParaRPr lang="en-US" dirty="0"/>
          </a:p>
          <a:p>
            <a:r>
              <a:rPr lang="en-US" dirty="0"/>
              <a:t>Geocoder: To retrieve Location Data.</a:t>
            </a:r>
          </a:p>
          <a:p>
            <a:endParaRPr lang="en-US" dirty="0"/>
          </a:p>
          <a:p>
            <a:r>
              <a:rPr lang="en-US" dirty="0"/>
              <a:t>Beautiful Soup and Requests: To scrap and library to handle http requests.</a:t>
            </a:r>
          </a:p>
          <a:p>
            <a:endParaRPr lang="en-US" dirty="0"/>
          </a:p>
          <a:p>
            <a:r>
              <a:rPr lang="en-US" dirty="0"/>
              <a:t>Matplotlib: Python Plotting Module.</a:t>
            </a:r>
          </a:p>
        </p:txBody>
      </p:sp>
    </p:spTree>
    <p:extLst>
      <p:ext uri="{BB962C8B-B14F-4D97-AF65-F5344CB8AC3E}">
        <p14:creationId xmlns:p14="http://schemas.microsoft.com/office/powerpoint/2010/main" val="129662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1AEC-27CE-457A-8A02-AADD36F247F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C36D3D6-6FD6-4F4C-A37F-77E7FF8F6772}"/>
              </a:ext>
            </a:extLst>
          </p:cNvPr>
          <p:cNvSpPr>
            <a:spLocks noGrp="1"/>
          </p:cNvSpPr>
          <p:nvPr>
            <p:ph idx="1"/>
          </p:nvPr>
        </p:nvSpPr>
        <p:spPr>
          <a:xfrm>
            <a:off x="838200" y="1690688"/>
            <a:ext cx="10515600" cy="4351338"/>
          </a:xfrm>
        </p:spPr>
        <p:txBody>
          <a:bodyPr>
            <a:normAutofit fontScale="92500" lnSpcReduction="10000"/>
          </a:bodyPr>
          <a:lstStyle/>
          <a:p>
            <a:r>
              <a:rPr lang="en-US" b="0" i="0" dirty="0">
                <a:solidFill>
                  <a:srgbClr val="000000"/>
                </a:solidFill>
                <a:effectLst/>
                <a:latin typeface="Helvetica Neue"/>
              </a:rPr>
              <a:t>To compare the similarities of two cities, we decided to explore neighborhoods, segment them, and group them into clusters to find similar neighborhoods. </a:t>
            </a:r>
          </a:p>
          <a:p>
            <a:endParaRPr lang="en-US" b="0" i="0" dirty="0">
              <a:solidFill>
                <a:srgbClr val="000000"/>
              </a:solidFill>
              <a:effectLst/>
              <a:latin typeface="Helvetica Neue"/>
            </a:endParaRPr>
          </a:p>
          <a:p>
            <a:r>
              <a:rPr lang="en-US" b="0" i="0" dirty="0">
                <a:solidFill>
                  <a:srgbClr val="000000"/>
                </a:solidFill>
                <a:effectLst/>
                <a:latin typeface="Helvetica Neue"/>
              </a:rPr>
              <a:t>To be able to do that, we need to cluster data which is a form of unsupervised machine learning: k-means clustering algorithm.</a:t>
            </a:r>
          </a:p>
          <a:p>
            <a:endParaRPr lang="en-US" b="0" i="0" dirty="0">
              <a:solidFill>
                <a:srgbClr val="000000"/>
              </a:solidFill>
              <a:effectLst/>
              <a:latin typeface="Helvetica Neue"/>
            </a:endParaRPr>
          </a:p>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p:txBody>
      </p:sp>
    </p:spTree>
    <p:extLst>
      <p:ext uri="{BB962C8B-B14F-4D97-AF65-F5344CB8AC3E}">
        <p14:creationId xmlns:p14="http://schemas.microsoft.com/office/powerpoint/2010/main" val="131383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385389-4AEB-40BD-A34A-4D1E83E20C2E}"/>
              </a:ext>
            </a:extLst>
          </p:cNvPr>
          <p:cNvSpPr txBox="1"/>
          <p:nvPr/>
        </p:nvSpPr>
        <p:spPr>
          <a:xfrm>
            <a:off x="971366" y="825624"/>
            <a:ext cx="6094520" cy="369332"/>
          </a:xfrm>
          <a:prstGeom prst="rect">
            <a:avLst/>
          </a:prstGeom>
          <a:noFill/>
        </p:spPr>
        <p:txBody>
          <a:bodyPr wrap="square">
            <a:spAutoFit/>
          </a:bodyPr>
          <a:lstStyle/>
          <a:p>
            <a:r>
              <a:rPr lang="en-US" b="1" i="0" dirty="0">
                <a:solidFill>
                  <a:srgbClr val="000000"/>
                </a:solidFill>
                <a:effectLst/>
                <a:latin typeface="Helvetica Neue"/>
              </a:rPr>
              <a:t>Using K-Means Clustering Approach</a:t>
            </a:r>
            <a:endParaRPr lang="en-US" dirty="0"/>
          </a:p>
        </p:txBody>
      </p:sp>
      <p:pic>
        <p:nvPicPr>
          <p:cNvPr id="10" name="Picture 9">
            <a:extLst>
              <a:ext uri="{FF2B5EF4-FFF2-40B4-BE49-F238E27FC236}">
                <a16:creationId xmlns:a16="http://schemas.microsoft.com/office/drawing/2014/main" id="{E4CCFE89-A214-4F81-911D-1A2794F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825" y="1638190"/>
            <a:ext cx="10477500" cy="3741420"/>
          </a:xfrm>
          <a:prstGeom prst="rect">
            <a:avLst/>
          </a:prstGeom>
        </p:spPr>
      </p:pic>
    </p:spTree>
    <p:extLst>
      <p:ext uri="{BB962C8B-B14F-4D97-AF65-F5344CB8AC3E}">
        <p14:creationId xmlns:p14="http://schemas.microsoft.com/office/powerpoint/2010/main" val="65017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C7B9CE-0EF4-4AFE-8401-B27538BBA8E6}"/>
              </a:ext>
            </a:extLst>
          </p:cNvPr>
          <p:cNvSpPr txBox="1"/>
          <p:nvPr/>
        </p:nvSpPr>
        <p:spPr>
          <a:xfrm>
            <a:off x="971366" y="825624"/>
            <a:ext cx="6094520" cy="369332"/>
          </a:xfrm>
          <a:prstGeom prst="rect">
            <a:avLst/>
          </a:prstGeom>
          <a:noFill/>
        </p:spPr>
        <p:txBody>
          <a:bodyPr wrap="square">
            <a:spAutoFit/>
          </a:bodyPr>
          <a:lstStyle/>
          <a:p>
            <a:r>
              <a:rPr lang="en-US" b="1" i="0" dirty="0">
                <a:solidFill>
                  <a:srgbClr val="000000"/>
                </a:solidFill>
                <a:effectLst/>
                <a:latin typeface="Helvetica Neue"/>
              </a:rPr>
              <a:t>Most Common venues near Neighborhood</a:t>
            </a:r>
            <a:endParaRPr lang="en-US" dirty="0"/>
          </a:p>
        </p:txBody>
      </p:sp>
      <p:pic>
        <p:nvPicPr>
          <p:cNvPr id="6" name="Picture 5">
            <a:extLst>
              <a:ext uri="{FF2B5EF4-FFF2-40B4-BE49-F238E27FC236}">
                <a16:creationId xmlns:a16="http://schemas.microsoft.com/office/drawing/2014/main" id="{BFC648DB-5AD4-4FF1-B180-F9452B500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 y="1691270"/>
            <a:ext cx="10835640" cy="4008120"/>
          </a:xfrm>
          <a:prstGeom prst="rect">
            <a:avLst/>
          </a:prstGeom>
        </p:spPr>
      </p:pic>
    </p:spTree>
    <p:extLst>
      <p:ext uri="{BB962C8B-B14F-4D97-AF65-F5344CB8AC3E}">
        <p14:creationId xmlns:p14="http://schemas.microsoft.com/office/powerpoint/2010/main" val="3028994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793</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The Battle of Neighborhoods  - Finding a Better Place in Scarborough, Toronto</vt:lpstr>
      <vt:lpstr>Introduction:</vt:lpstr>
      <vt:lpstr>Data Selection</vt:lpstr>
      <vt:lpstr>PowerPoint Presentation</vt:lpstr>
      <vt:lpstr>Map of Scarborough</vt:lpstr>
      <vt:lpstr>Libraries Which are Used to Develop the Project: </vt:lpstr>
      <vt:lpstr>Methodology</vt:lpstr>
      <vt:lpstr>PowerPoint Presentation</vt:lpstr>
      <vt:lpstr>PowerPoint Presentation</vt:lpstr>
      <vt:lpstr>Results </vt:lpstr>
      <vt:lpstr>PowerPoint Presentation</vt:lpstr>
      <vt:lpstr>PowerPoint Presentation</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Finding a Better Place in Scarborough, Toronto</dc:title>
  <dc:creator>ASK Mohideen</dc:creator>
  <cp:lastModifiedBy>ASK Mohideen</cp:lastModifiedBy>
  <cp:revision>6</cp:revision>
  <dcterms:created xsi:type="dcterms:W3CDTF">2021-05-11T17:42:11Z</dcterms:created>
  <dcterms:modified xsi:type="dcterms:W3CDTF">2021-05-11T18:12:57Z</dcterms:modified>
</cp:coreProperties>
</file>