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daa0e7008_0_2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daa0e7008_0_2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829443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d829443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aa0e7008_0_2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aa0e7008_0_2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d829443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d829443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daa0e7008_0_2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daa0e7008_0_2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daa0e7008_0_2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daa0e7008_0_2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 Social Engineering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Art of Human Hacking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975" y="1536850"/>
            <a:ext cx="4338949" cy="2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568325" y="1966925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Content-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>
            <p:ph idx="4294967295" type="subTitle"/>
          </p:nvPr>
        </p:nvSpPr>
        <p:spPr>
          <a:xfrm>
            <a:off x="4852850" y="147550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What is social engineering?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Types of social engineering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Life Cycle of Social engineering attack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Impact of Social Engineering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Social Engineering &amp; information system security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Q&amp;A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Social Engineering?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4660125" y="959350"/>
            <a:ext cx="43752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attempt to control human Social Behaviours &amp; Natural Tendencies.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04375" y="146840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3 Critical Success Factors: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4572025" y="3023024"/>
            <a:ext cx="4572150" cy="1289960"/>
            <a:chOff x="1593000" y="2322568"/>
            <a:chExt cx="5957975" cy="643500"/>
          </a:xfrm>
        </p:grpSpPr>
        <p:sp>
          <p:nvSpPr>
            <p:cNvPr id="156" name="Google Shape;156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Relationship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3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B786E"/>
                  </a:solidFill>
                </a:rPr>
                <a:t>The relationship between you &amp; target person will be good.</a:t>
              </a:r>
              <a:endParaRPr sz="1500">
                <a:solidFill>
                  <a:srgbClr val="1B786E"/>
                </a:solidFill>
              </a:endParaRPr>
            </a:p>
          </p:txBody>
        </p:sp>
      </p:grpSp>
      <p:grpSp>
        <p:nvGrpSpPr>
          <p:cNvPr id="163" name="Google Shape;163;p20"/>
          <p:cNvGrpSpPr/>
          <p:nvPr/>
        </p:nvGrpSpPr>
        <p:grpSpPr>
          <a:xfrm>
            <a:off x="4572025" y="1709751"/>
            <a:ext cx="4572150" cy="1289960"/>
            <a:chOff x="1593000" y="2322568"/>
            <a:chExt cx="5957975" cy="643500"/>
          </a:xfrm>
        </p:grpSpPr>
        <p:sp>
          <p:nvSpPr>
            <p:cNvPr id="164" name="Google Shape;164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Satisfaction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2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B786E"/>
                  </a:solidFill>
                </a:rPr>
                <a:t> </a:t>
              </a:r>
              <a:r>
                <a:rPr lang="en" sz="1500">
                  <a:solidFill>
                    <a:srgbClr val="1B786E"/>
                  </a:solidFill>
                </a:rPr>
                <a:t>You </a:t>
              </a:r>
              <a:r>
                <a:rPr lang="en" sz="1500">
                  <a:solidFill>
                    <a:srgbClr val="1B786E"/>
                  </a:solidFill>
                </a:rPr>
                <a:t>opponent</a:t>
              </a:r>
              <a:r>
                <a:rPr lang="en" sz="1500">
                  <a:solidFill>
                    <a:srgbClr val="1B786E"/>
                  </a:solidFill>
                </a:rPr>
                <a:t> must be satisfied to you</a:t>
              </a:r>
              <a:endParaRPr sz="1500">
                <a:solidFill>
                  <a:srgbClr val="1B786E"/>
                </a:solidFill>
              </a:endParaRPr>
            </a:p>
          </p:txBody>
        </p:sp>
      </p:grpSp>
      <p:grpSp>
        <p:nvGrpSpPr>
          <p:cNvPr id="171" name="Google Shape;171;p20"/>
          <p:cNvGrpSpPr/>
          <p:nvPr/>
        </p:nvGrpSpPr>
        <p:grpSpPr>
          <a:xfrm>
            <a:off x="4572025" y="396460"/>
            <a:ext cx="4572150" cy="1289960"/>
            <a:chOff x="1593000" y="2322568"/>
            <a:chExt cx="5957975" cy="643500"/>
          </a:xfrm>
        </p:grpSpPr>
        <p:sp>
          <p:nvSpPr>
            <p:cNvPr id="172" name="Google Shape;172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Trust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1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B786E"/>
                  </a:solidFill>
                </a:rPr>
                <a:t>   </a:t>
              </a:r>
              <a:r>
                <a:rPr lang="en" sz="1500">
                  <a:solidFill>
                    <a:srgbClr val="1B786E"/>
                  </a:solidFill>
                </a:rPr>
                <a:t> You must be trusted               by your victim</a:t>
              </a:r>
              <a:endParaRPr sz="1500">
                <a:solidFill>
                  <a:srgbClr val="1B786E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402725" y="13435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Types of social engineering?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1"/>
          <p:cNvGrpSpPr/>
          <p:nvPr/>
        </p:nvGrpSpPr>
        <p:grpSpPr>
          <a:xfrm>
            <a:off x="3703618" y="4040954"/>
            <a:ext cx="5380647" cy="992663"/>
            <a:chOff x="1593000" y="2322568"/>
            <a:chExt cx="5957975" cy="643500"/>
          </a:xfrm>
        </p:grpSpPr>
        <p:sp>
          <p:nvSpPr>
            <p:cNvPr id="185" name="Google Shape;185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</a:rPr>
                <a:t>Pretexting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5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1B786E"/>
                  </a:solidFill>
                </a:rPr>
                <a:t>Intruders impersonate as a bank official, police officer, etc and cleverly manipulate user to provide the credential.</a:t>
              </a:r>
              <a:endParaRPr sz="1300">
                <a:solidFill>
                  <a:srgbClr val="1B786E"/>
                </a:solidFill>
              </a:endParaRPr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3703618" y="3030748"/>
            <a:ext cx="5380647" cy="992663"/>
            <a:chOff x="1593000" y="2322568"/>
            <a:chExt cx="5957975" cy="643500"/>
          </a:xfrm>
        </p:grpSpPr>
        <p:sp>
          <p:nvSpPr>
            <p:cNvPr id="193" name="Google Shape;193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</a:rPr>
                <a:t>Scareware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4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1B786E"/>
                  </a:solidFill>
                </a:rPr>
                <a:t>victims being bombarded with false alarms and fictitious threats.</a:t>
              </a:r>
              <a:endParaRPr sz="1300">
                <a:solidFill>
                  <a:srgbClr val="1B786E"/>
                </a:solidFill>
              </a:endParaRPr>
            </a:p>
          </p:txBody>
        </p:sp>
      </p:grpSp>
      <p:grpSp>
        <p:nvGrpSpPr>
          <p:cNvPr id="200" name="Google Shape;200;p21"/>
          <p:cNvGrpSpPr/>
          <p:nvPr/>
        </p:nvGrpSpPr>
        <p:grpSpPr>
          <a:xfrm>
            <a:off x="3703618" y="2020501"/>
            <a:ext cx="5380647" cy="992663"/>
            <a:chOff x="1593000" y="2322568"/>
            <a:chExt cx="5957975" cy="643500"/>
          </a:xfrm>
        </p:grpSpPr>
        <p:sp>
          <p:nvSpPr>
            <p:cNvPr id="201" name="Google Shape;201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</a:rPr>
                <a:t>Spear Phishing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3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1B786E"/>
                  </a:solidFill>
                </a:rPr>
                <a:t>Specific version of phishing where an attacker chooses specific individuals or enterprises.</a:t>
              </a:r>
              <a:endParaRPr sz="1300">
                <a:solidFill>
                  <a:srgbClr val="6AA84F"/>
                </a:solidFill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703618" y="1010307"/>
            <a:ext cx="5380647" cy="992663"/>
            <a:chOff x="1593000" y="2322568"/>
            <a:chExt cx="5957975" cy="643500"/>
          </a:xfrm>
        </p:grpSpPr>
        <p:sp>
          <p:nvSpPr>
            <p:cNvPr id="209" name="Google Shape;209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</a:rPr>
                <a:t>Phishing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2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1B786E"/>
                  </a:solidFill>
                </a:rPr>
                <a:t>Victim are Providing Confidential Information through email, text, pop-up for the Urgency, Curiosity, &amp; Fear by attacker.</a:t>
              </a:r>
              <a:endParaRPr sz="1300">
                <a:solidFill>
                  <a:srgbClr val="1B786E"/>
                </a:solidFill>
              </a:endParaRPr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3703618" y="88"/>
            <a:ext cx="5380647" cy="992663"/>
            <a:chOff x="1593000" y="2322568"/>
            <a:chExt cx="5957975" cy="643500"/>
          </a:xfrm>
        </p:grpSpPr>
        <p:sp>
          <p:nvSpPr>
            <p:cNvPr id="217" name="Google Shape;217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</a:rPr>
                <a:t>Baiting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1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1B786E"/>
                  </a:solidFill>
                </a:rPr>
                <a:t>Attacker </a:t>
              </a:r>
              <a:r>
                <a:rPr lang="en" sz="1300">
                  <a:solidFill>
                    <a:srgbClr val="1B786E"/>
                  </a:solidFill>
                </a:rPr>
                <a:t>provide</a:t>
              </a:r>
              <a:r>
                <a:rPr lang="en" sz="1300">
                  <a:solidFill>
                    <a:srgbClr val="1B786E"/>
                  </a:solidFill>
                </a:rPr>
                <a:t> fake offers or bait, where attached malware or spyware.</a:t>
              </a:r>
              <a:endParaRPr sz="1300">
                <a:solidFill>
                  <a:srgbClr val="1B786E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297450" y="1490375"/>
            <a:ext cx="29499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Life Cycle of Social engineering attack:</a:t>
            </a:r>
            <a:endParaRPr sz="2700"/>
          </a:p>
        </p:txBody>
      </p:sp>
      <p:sp>
        <p:nvSpPr>
          <p:cNvPr id="229" name="Google Shape;229;p22"/>
          <p:cNvSpPr/>
          <p:nvPr/>
        </p:nvSpPr>
        <p:spPr>
          <a:xfrm>
            <a:off x="5254314" y="885286"/>
            <a:ext cx="2522700" cy="3272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2"/>
          <p:cNvGrpSpPr/>
          <p:nvPr/>
        </p:nvGrpSpPr>
        <p:grpSpPr>
          <a:xfrm>
            <a:off x="3867015" y="666629"/>
            <a:ext cx="1869607" cy="862445"/>
            <a:chOff x="1900218" y="996036"/>
            <a:chExt cx="1882407" cy="669600"/>
          </a:xfrm>
        </p:grpSpPr>
        <p:cxnSp>
          <p:nvCxnSpPr>
            <p:cNvPr id="231" name="Google Shape;231;p22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2" name="Google Shape;232;p22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Information Gathering</a:t>
              </a:r>
              <a:endParaRPr b="1" sz="1800"/>
            </a:p>
          </p:txBody>
        </p:sp>
      </p:grpSp>
      <p:grpSp>
        <p:nvGrpSpPr>
          <p:cNvPr id="233" name="Google Shape;233;p22"/>
          <p:cNvGrpSpPr/>
          <p:nvPr/>
        </p:nvGrpSpPr>
        <p:grpSpPr>
          <a:xfrm>
            <a:off x="3867015" y="3443893"/>
            <a:ext cx="1868440" cy="862445"/>
            <a:chOff x="1900218" y="3152297"/>
            <a:chExt cx="1881232" cy="669600"/>
          </a:xfrm>
        </p:grpSpPr>
        <p:cxnSp>
          <p:nvCxnSpPr>
            <p:cNvPr id="234" name="Google Shape;234;p22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5" name="Google Shape;235;p22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Execution</a:t>
              </a:r>
              <a:endParaRPr b="1" sz="1800"/>
            </a:p>
          </p:txBody>
        </p:sp>
      </p:grpSp>
      <p:sp>
        <p:nvSpPr>
          <p:cNvPr id="236" name="Google Shape;236;p22"/>
          <p:cNvSpPr/>
          <p:nvPr/>
        </p:nvSpPr>
        <p:spPr>
          <a:xfrm flipH="1" rot="-2210196">
            <a:off x="5070376" y="873339"/>
            <a:ext cx="2890740" cy="3285488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22"/>
          <p:cNvGrpSpPr/>
          <p:nvPr/>
        </p:nvGrpSpPr>
        <p:grpSpPr>
          <a:xfrm>
            <a:off x="7286809" y="3443893"/>
            <a:ext cx="1857609" cy="862445"/>
            <a:chOff x="5343425" y="3152297"/>
            <a:chExt cx="1870327" cy="669600"/>
          </a:xfrm>
        </p:grpSpPr>
        <p:cxnSp>
          <p:nvCxnSpPr>
            <p:cNvPr id="238" name="Google Shape;238;p22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9" name="Google Shape;239;p22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Exploitation</a:t>
              </a:r>
              <a:endParaRPr b="1" sz="1800"/>
            </a:p>
          </p:txBody>
        </p:sp>
      </p:grpSp>
      <p:grpSp>
        <p:nvGrpSpPr>
          <p:cNvPr id="240" name="Google Shape;240;p22"/>
          <p:cNvGrpSpPr/>
          <p:nvPr/>
        </p:nvGrpSpPr>
        <p:grpSpPr>
          <a:xfrm>
            <a:off x="7288149" y="666629"/>
            <a:ext cx="1856268" cy="862445"/>
            <a:chOff x="5344775" y="996036"/>
            <a:chExt cx="1868977" cy="669600"/>
          </a:xfrm>
        </p:grpSpPr>
        <p:cxnSp>
          <p:nvCxnSpPr>
            <p:cNvPr id="241" name="Google Shape;241;p22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42" name="Google Shape;242;p22"/>
            <p:cNvSpPr txBox="1"/>
            <p:nvPr/>
          </p:nvSpPr>
          <p:spPr>
            <a:xfrm>
              <a:off x="5718552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Developing Relationship</a:t>
              </a:r>
              <a:endParaRPr b="1" sz="1800"/>
            </a:p>
          </p:txBody>
        </p:sp>
      </p:grpSp>
      <p:sp>
        <p:nvSpPr>
          <p:cNvPr id="243" name="Google Shape;243;p22"/>
          <p:cNvSpPr txBox="1"/>
          <p:nvPr/>
        </p:nvSpPr>
        <p:spPr>
          <a:xfrm>
            <a:off x="5798790" y="2032589"/>
            <a:ext cx="1433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Social Engineering</a:t>
            </a:r>
            <a:endParaRPr sz="1700"/>
          </a:p>
        </p:txBody>
      </p:sp>
      <p:sp>
        <p:nvSpPr>
          <p:cNvPr id="244" name="Google Shape;244;p22"/>
          <p:cNvSpPr/>
          <p:nvPr/>
        </p:nvSpPr>
        <p:spPr>
          <a:xfrm rot="2210196">
            <a:off x="5067619" y="873339"/>
            <a:ext cx="2890740" cy="3285488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 rot="8590375">
            <a:off x="5061925" y="873050"/>
            <a:ext cx="2890381" cy="3284970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 flipH="1" rot="-8590375">
            <a:off x="5069567" y="874016"/>
            <a:ext cx="2890381" cy="3284970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 rot="7658186">
            <a:off x="5095938" y="2316821"/>
            <a:ext cx="417097" cy="417097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 rot="-3141814">
            <a:off x="7510917" y="2307596"/>
            <a:ext cx="417097" cy="417097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 rot="3141814">
            <a:off x="6303079" y="3869252"/>
            <a:ext cx="417097" cy="417097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-7658186">
            <a:off x="6303767" y="732903"/>
            <a:ext cx="417097" cy="417097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Social Engineering:</a:t>
            </a:r>
            <a:endParaRPr/>
          </a:p>
        </p:txBody>
      </p:sp>
      <p:sp>
        <p:nvSpPr>
          <p:cNvPr id="256" name="Google Shape;256;p23"/>
          <p:cNvSpPr txBox="1"/>
          <p:nvPr>
            <p:ph idx="2" type="body"/>
          </p:nvPr>
        </p:nvSpPr>
        <p:spPr>
          <a:xfrm>
            <a:off x="5174225" y="1352625"/>
            <a:ext cx="38982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exploits the Human 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Psychology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Manipulate people into-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Making Security mistakes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Giving away Confidential Information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Engineering &amp; Information System Security:</a:t>
            </a:r>
            <a:endParaRPr/>
          </a:p>
        </p:txBody>
      </p:sp>
      <p:sp>
        <p:nvSpPr>
          <p:cNvPr id="262" name="Google Shape;262;p24"/>
          <p:cNvSpPr txBox="1"/>
          <p:nvPr>
            <p:ph idx="2" type="body"/>
          </p:nvPr>
        </p:nvSpPr>
        <p:spPr>
          <a:xfrm>
            <a:off x="4647750" y="198300"/>
            <a:ext cx="4496100" cy="4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need to be follow some method for securing your Information System from Social Engineering attack. Such as-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You have to be very attentive in determining fake offers.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Avoid opening unknown email and attachments.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Avoid sharing personal information.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two-factor or </a:t>
            </a: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multifactor</a:t>
            </a: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Authentication.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Keep your device updated.</a:t>
            </a:r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latin typeface="Arial"/>
                <a:ea typeface="Arial"/>
                <a:cs typeface="Arial"/>
                <a:sym typeface="Arial"/>
              </a:rPr>
              <a:t>Q&amp;A</a:t>
            </a:r>
            <a:endParaRPr sz="7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latin typeface="Arial"/>
                <a:ea typeface="Arial"/>
                <a:cs typeface="Arial"/>
                <a:sym typeface="Arial"/>
              </a:rPr>
              <a:t>?</a:t>
            </a:r>
            <a:endParaRPr sz="7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