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 Avenir Next Arabic Bold" charset="1" panose="020B0803020202020204"/>
      <p:regular r:id="rId13"/>
    </p:embeddedFont>
    <p:embeddedFont>
      <p:font typeface=" Avenir Next Arabic" charset="1" panose="020B0503020202020204"/>
      <p:regular r:id="rId14"/>
    </p:embeddedFont>
    <p:embeddedFont>
      <p:font typeface="Dream Avenue" charset="1" panose="0200050300000002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2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775001"/>
            <a:ext cx="18288000" cy="1511999"/>
          </a:xfrm>
          <a:prstGeom prst="rect">
            <a:avLst/>
          </a:prstGeom>
          <a:solidFill>
            <a:srgbClr val="302B7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647411" y="1289903"/>
            <a:ext cx="8922332" cy="6195196"/>
            <a:chOff x="0" y="0"/>
            <a:chExt cx="11896443" cy="826026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47625"/>
              <a:ext cx="11896443" cy="64081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615"/>
                </a:lnSpc>
              </a:pPr>
              <a:r>
                <a:rPr lang="en-US" sz="10969" b="true">
                  <a:solidFill>
                    <a:srgbClr val="302B70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Sales Performance Overview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802981"/>
              <a:ext cx="11896443" cy="1457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0"/>
                </a:lnSpc>
                <a:spcBef>
                  <a:spcPct val="0"/>
                </a:spcBef>
              </a:pPr>
              <a:r>
                <a:rPr lang="en-US" sz="3193">
                  <a:solidFill>
                    <a:srgbClr val="302B70"/>
                  </a:solidFill>
                  <a:latin typeface=" Avenir Next Arabic"/>
                  <a:ea typeface=" Avenir Next Arabic"/>
                  <a:cs typeface=" Avenir Next Arabic"/>
                  <a:sym typeface=" Avenir Next Arabic"/>
                </a:rPr>
                <a:t>P</a:t>
              </a:r>
              <a:r>
                <a:rPr lang="en-US" sz="3193">
                  <a:solidFill>
                    <a:srgbClr val="302B70"/>
                  </a:solidFill>
                  <a:latin typeface=" Avenir Next Arabic"/>
                  <a:ea typeface=" Avenir Next Arabic"/>
                  <a:cs typeface=" Avenir Next Arabic"/>
                  <a:sym typeface=" Avenir Next Arabic"/>
                </a:rPr>
                <a:t>resented by : MD TANZIM EHSAN</a:t>
              </a:r>
            </a:p>
            <a:p>
              <a:pPr algn="l">
                <a:lnSpc>
                  <a:spcPts val="4470"/>
                </a:lnSpc>
                <a:spcBef>
                  <a:spcPct val="0"/>
                </a:spcBef>
              </a:pPr>
              <a:r>
                <a:rPr lang="en-US" sz="3193">
                  <a:solidFill>
                    <a:srgbClr val="302B70"/>
                  </a:solidFill>
                  <a:latin typeface=" Avenir Next Arabic"/>
                  <a:ea typeface=" Avenir Next Arabic"/>
                  <a:cs typeface=" Avenir Next Arabic"/>
                  <a:sym typeface=" Avenir Next Arabic"/>
                </a:rPr>
                <a:t>Email:  tanzim.ehsan23@gmail.com             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718256" y="9518212"/>
            <a:ext cx="851487" cy="155656"/>
            <a:chOff x="0" y="0"/>
            <a:chExt cx="1135316" cy="2075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7541" cy="207541"/>
            </a:xfrm>
            <a:custGeom>
              <a:avLst/>
              <a:gdLst/>
              <a:ahLst/>
              <a:cxnLst/>
              <a:rect r="r" b="b" t="t" l="l"/>
              <a:pathLst>
                <a:path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63887" y="0"/>
              <a:ext cx="207541" cy="207541"/>
            </a:xfrm>
            <a:custGeom>
              <a:avLst/>
              <a:gdLst/>
              <a:ahLst/>
              <a:cxnLst/>
              <a:rect r="r" b="b" t="t" l="l"/>
              <a:pathLst>
                <a:path h="207541" w="207541">
                  <a:moveTo>
                    <a:pt x="0" y="0"/>
                  </a:moveTo>
                  <a:lnTo>
                    <a:pt x="207542" y="0"/>
                  </a:lnTo>
                  <a:lnTo>
                    <a:pt x="207542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927775" y="0"/>
              <a:ext cx="207541" cy="207541"/>
            </a:xfrm>
            <a:custGeom>
              <a:avLst/>
              <a:gdLst/>
              <a:ahLst/>
              <a:cxnLst/>
              <a:rect r="r" b="b" t="t" l="l"/>
              <a:pathLst>
                <a:path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4271742" y="4387501"/>
            <a:ext cx="2987558" cy="4459042"/>
          </a:xfrm>
          <a:custGeom>
            <a:avLst/>
            <a:gdLst/>
            <a:ahLst/>
            <a:cxnLst/>
            <a:rect r="r" b="b" t="t" l="l"/>
            <a:pathLst>
              <a:path h="4459042" w="2987558">
                <a:moveTo>
                  <a:pt x="0" y="0"/>
                </a:moveTo>
                <a:lnTo>
                  <a:pt x="2987558" y="0"/>
                </a:lnTo>
                <a:lnTo>
                  <a:pt x="2987558" y="4459041"/>
                </a:lnTo>
                <a:lnTo>
                  <a:pt x="0" y="44590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72773" y="3739608"/>
            <a:ext cx="2154826" cy="2154826"/>
          </a:xfrm>
          <a:custGeom>
            <a:avLst/>
            <a:gdLst/>
            <a:ahLst/>
            <a:cxnLst/>
            <a:rect r="r" b="b" t="t" l="l"/>
            <a:pathLst>
              <a:path h="2154826" w="2154826">
                <a:moveTo>
                  <a:pt x="0" y="0"/>
                </a:moveTo>
                <a:lnTo>
                  <a:pt x="2154827" y="0"/>
                </a:lnTo>
                <a:lnTo>
                  <a:pt x="2154827" y="2154826"/>
                </a:lnTo>
                <a:lnTo>
                  <a:pt x="0" y="21548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304092" y="390074"/>
            <a:ext cx="7935299" cy="1704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0"/>
              </a:lnSpc>
              <a:spcBef>
                <a:spcPct val="0"/>
              </a:spcBef>
            </a:pPr>
            <a:r>
              <a:rPr lang="en-US" sz="4893">
                <a:solidFill>
                  <a:srgbClr val="302B70"/>
                </a:solidFill>
                <a:latin typeface=" Avenir Next Arabic"/>
                <a:ea typeface=" Avenir Next Arabic"/>
                <a:cs typeface=" Avenir Next Arabic"/>
                <a:sym typeface=" Avenir Next Arabic"/>
              </a:rPr>
              <a:t>Sokrio Technologies Limited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2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287000"/>
          </a:xfrm>
          <a:prstGeom prst="rect">
            <a:avLst/>
          </a:prstGeom>
          <a:solidFill>
            <a:srgbClr val="302B70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173815"/>
            <a:ext cx="1924696" cy="3631501"/>
          </a:xfrm>
          <a:custGeom>
            <a:avLst/>
            <a:gdLst/>
            <a:ahLst/>
            <a:cxnLst/>
            <a:rect r="r" b="b" t="t" l="l"/>
            <a:pathLst>
              <a:path h="3631501" w="1924696">
                <a:moveTo>
                  <a:pt x="0" y="0"/>
                </a:moveTo>
                <a:lnTo>
                  <a:pt x="1924696" y="0"/>
                </a:lnTo>
                <a:lnTo>
                  <a:pt x="1924696" y="3631501"/>
                </a:lnTo>
                <a:lnTo>
                  <a:pt x="0" y="3631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659986"/>
            <a:ext cx="5275936" cy="1723674"/>
            <a:chOff x="0" y="0"/>
            <a:chExt cx="7034581" cy="229823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7034581" cy="16123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 b="true">
                  <a:solidFill>
                    <a:srgbClr val="F0F2F6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 T</a:t>
              </a:r>
              <a:r>
                <a:rPr lang="en-US" sz="8000" b="true">
                  <a:solidFill>
                    <a:srgbClr val="F0F2F6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opics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724814"/>
              <a:ext cx="7034581" cy="5734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622802" y="9435723"/>
            <a:ext cx="1042396" cy="190555"/>
            <a:chOff x="0" y="0"/>
            <a:chExt cx="1389862" cy="25407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4073" cy="254073"/>
            </a:xfrm>
            <a:custGeom>
              <a:avLst/>
              <a:gdLst/>
              <a:ahLst/>
              <a:cxnLst/>
              <a:rect r="r" b="b" t="t" l="l"/>
              <a:pathLst>
                <a:path h="254073" w="254073">
                  <a:moveTo>
                    <a:pt x="0" y="0"/>
                  </a:moveTo>
                  <a:lnTo>
                    <a:pt x="254073" y="0"/>
                  </a:lnTo>
                  <a:lnTo>
                    <a:pt x="254073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67894" y="0"/>
              <a:ext cx="254073" cy="254073"/>
            </a:xfrm>
            <a:custGeom>
              <a:avLst/>
              <a:gdLst/>
              <a:ahLst/>
              <a:cxnLst/>
              <a:rect r="r" b="b" t="t" l="l"/>
              <a:pathLst>
                <a:path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135788" y="0"/>
              <a:ext cx="254073" cy="254073"/>
            </a:xfrm>
            <a:custGeom>
              <a:avLst/>
              <a:gdLst/>
              <a:ahLst/>
              <a:cxnLst/>
              <a:rect r="r" b="b" t="t" l="l"/>
              <a:pathLst>
                <a:path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939343" y="2383660"/>
            <a:ext cx="14478963" cy="7774780"/>
            <a:chOff x="0" y="0"/>
            <a:chExt cx="19305283" cy="1036637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9525"/>
              <a:ext cx="19305283" cy="6775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699"/>
                </a:lnSpc>
              </a:pPr>
              <a:r>
                <a:rPr lang="en-US" sz="5582" b="true">
                  <a:solidFill>
                    <a:srgbClr val="F0F2F6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1.Sales Performance Summary</a:t>
              </a:r>
            </a:p>
            <a:p>
              <a:pPr algn="l">
                <a:lnSpc>
                  <a:spcPts val="6699"/>
                </a:lnSpc>
              </a:pPr>
              <a:r>
                <a:rPr lang="en-US" sz="5582" b="true">
                  <a:solidFill>
                    <a:srgbClr val="F0F2F6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2.Top Revenue Drivers</a:t>
              </a:r>
            </a:p>
            <a:p>
              <a:pPr algn="l">
                <a:lnSpc>
                  <a:spcPts val="6699"/>
                </a:lnSpc>
              </a:pPr>
              <a:r>
                <a:rPr lang="en-US" sz="5582" b="true">
                  <a:solidFill>
                    <a:srgbClr val="F0F2F6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3.Key Sales Challenges &amp; Decline Areas</a:t>
              </a:r>
            </a:p>
            <a:p>
              <a:pPr algn="l">
                <a:lnSpc>
                  <a:spcPts val="6699"/>
                </a:lnSpc>
              </a:pPr>
              <a:r>
                <a:rPr lang="en-US" sz="5582" b="true">
                  <a:solidFill>
                    <a:srgbClr val="F0F2F6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4.Action Plan </a:t>
              </a:r>
            </a:p>
            <a:p>
              <a:pPr algn="l">
                <a:lnSpc>
                  <a:spcPts val="6699"/>
                </a:lnSpc>
              </a:pPr>
            </a:p>
            <a:p>
              <a:pPr algn="l">
                <a:lnSpc>
                  <a:spcPts val="6699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828598"/>
              <a:ext cx="19305283" cy="537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86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7C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514350"/>
            <a:ext cx="18288000" cy="9258300"/>
          </a:xfrm>
          <a:prstGeom prst="rect">
            <a:avLst/>
          </a:prstGeom>
          <a:solidFill>
            <a:srgbClr val="F0F2F6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2575231" y="2508407"/>
            <a:ext cx="4684069" cy="2155874"/>
            <a:chOff x="0" y="0"/>
            <a:chExt cx="6245425" cy="287449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6245425" cy="16123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9600"/>
                </a:lnSpc>
              </a:pPr>
              <a:r>
                <a:rPr lang="en-US" sz="8000" b="true">
                  <a:solidFill>
                    <a:srgbClr val="F0F2F6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Solution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687236"/>
              <a:ext cx="6245425" cy="11872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F0F2F6"/>
                  </a:solidFill>
                  <a:latin typeface=" Avenir Next Arabic"/>
                  <a:ea typeface=" Avenir Next Arabic"/>
                  <a:cs typeface=" Avenir Next Arabic"/>
                  <a:sym typeface=" Avenir Next Arabic"/>
                </a:rPr>
                <a:t>List 1-3 ways your company proposes to solve them.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216904" y="838145"/>
            <a:ext cx="1042396" cy="190555"/>
            <a:chOff x="0" y="0"/>
            <a:chExt cx="1389862" cy="2540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4073" cy="254073"/>
            </a:xfrm>
            <a:custGeom>
              <a:avLst/>
              <a:gdLst/>
              <a:ahLst/>
              <a:cxnLst/>
              <a:rect r="r" b="b" t="t" l="l"/>
              <a:pathLst>
                <a:path h="254073" w="254073">
                  <a:moveTo>
                    <a:pt x="0" y="0"/>
                  </a:moveTo>
                  <a:lnTo>
                    <a:pt x="254073" y="0"/>
                  </a:lnTo>
                  <a:lnTo>
                    <a:pt x="254073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67894" y="0"/>
              <a:ext cx="254073" cy="254073"/>
            </a:xfrm>
            <a:custGeom>
              <a:avLst/>
              <a:gdLst/>
              <a:ahLst/>
              <a:cxnLst/>
              <a:rect r="r" b="b" t="t" l="l"/>
              <a:pathLst>
                <a:path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135788" y="0"/>
              <a:ext cx="254073" cy="254073"/>
            </a:xfrm>
            <a:custGeom>
              <a:avLst/>
              <a:gdLst/>
              <a:ahLst/>
              <a:cxnLst/>
              <a:rect r="r" b="b" t="t" l="l"/>
              <a:pathLst>
                <a:path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5069410" y="6006426"/>
            <a:ext cx="2189890" cy="3268492"/>
          </a:xfrm>
          <a:custGeom>
            <a:avLst/>
            <a:gdLst/>
            <a:ahLst/>
            <a:cxnLst/>
            <a:rect r="r" b="b" t="t" l="l"/>
            <a:pathLst>
              <a:path h="3268492" w="2189890">
                <a:moveTo>
                  <a:pt x="0" y="0"/>
                </a:moveTo>
                <a:lnTo>
                  <a:pt x="2189890" y="0"/>
                </a:lnTo>
                <a:lnTo>
                  <a:pt x="2189890" y="3268493"/>
                </a:lnTo>
                <a:lnTo>
                  <a:pt x="0" y="32684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575231" y="1352468"/>
            <a:ext cx="5305883" cy="3311813"/>
            <a:chOff x="0" y="0"/>
            <a:chExt cx="7074511" cy="441575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7074511" cy="3897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7672"/>
                </a:lnSpc>
              </a:pPr>
              <a:r>
                <a:rPr lang="en-US" sz="6393" b="true">
                  <a:solidFill>
                    <a:srgbClr val="302B70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Sales Performance Summary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947900"/>
              <a:ext cx="7074511" cy="4678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90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0" y="1947029"/>
            <a:ext cx="14917266" cy="6715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84179" indent="-792089" lvl="1">
              <a:lnSpc>
                <a:spcPts val="8805"/>
              </a:lnSpc>
              <a:buFont typeface="Arial"/>
              <a:buChar char="•"/>
            </a:pPr>
            <a:r>
              <a:rPr lang="en-US" b="true" sz="7337">
                <a:solidFill>
                  <a:srgbClr val="302B70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Total Sales: 1M</a:t>
            </a:r>
          </a:p>
          <a:p>
            <a:pPr algn="l" marL="1584179" indent="-792089" lvl="1">
              <a:lnSpc>
                <a:spcPts val="8805"/>
              </a:lnSpc>
              <a:buFont typeface="Arial"/>
              <a:buChar char="•"/>
            </a:pPr>
            <a:r>
              <a:rPr lang="en-US" b="true" sz="7337">
                <a:solidFill>
                  <a:srgbClr val="302B70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Total Orders: 5K</a:t>
            </a:r>
          </a:p>
          <a:p>
            <a:pPr algn="l" marL="1584179" indent="-792089" lvl="1">
              <a:lnSpc>
                <a:spcPts val="8805"/>
              </a:lnSpc>
              <a:buFont typeface="Arial"/>
              <a:buChar char="•"/>
            </a:pPr>
            <a:r>
              <a:rPr lang="en-US" b="true" sz="7337">
                <a:solidFill>
                  <a:srgbClr val="302B70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Avg Order Value: 2</a:t>
            </a:r>
            <a:r>
              <a:rPr lang="en-US" b="true" sz="7337">
                <a:solidFill>
                  <a:srgbClr val="302B70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18</a:t>
            </a:r>
          </a:p>
          <a:p>
            <a:pPr algn="l" marL="1584179" indent="-792089" lvl="1">
              <a:lnSpc>
                <a:spcPts val="8805"/>
              </a:lnSpc>
              <a:buFont typeface="Arial"/>
              <a:buChar char="•"/>
            </a:pPr>
            <a:r>
              <a:rPr lang="en-US" b="true" sz="7337">
                <a:solidFill>
                  <a:srgbClr val="302B70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Best Month: February</a:t>
            </a:r>
          </a:p>
          <a:p>
            <a:pPr algn="l" marL="1584179" indent="-792089" lvl="1">
              <a:lnSpc>
                <a:spcPts val="8805"/>
              </a:lnSpc>
              <a:buFont typeface="Arial"/>
              <a:buChar char="•"/>
            </a:pPr>
            <a:r>
              <a:rPr lang="en-US" b="true" sz="7337">
                <a:solidFill>
                  <a:srgbClr val="302B70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Top Seller: Sajeeb Enterprise</a:t>
            </a:r>
          </a:p>
          <a:p>
            <a:pPr algn="l">
              <a:lnSpc>
                <a:spcPts val="904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2B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8256" y="9453173"/>
            <a:ext cx="851487" cy="155656"/>
            <a:chOff x="0" y="0"/>
            <a:chExt cx="1135316" cy="2075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541" cy="207541"/>
            </a:xfrm>
            <a:custGeom>
              <a:avLst/>
              <a:gdLst/>
              <a:ahLst/>
              <a:cxnLst/>
              <a:rect r="r" b="b" t="t" l="l"/>
              <a:pathLst>
                <a:path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63887" y="0"/>
              <a:ext cx="207541" cy="207541"/>
            </a:xfrm>
            <a:custGeom>
              <a:avLst/>
              <a:gdLst/>
              <a:ahLst/>
              <a:cxnLst/>
              <a:rect r="r" b="b" t="t" l="l"/>
              <a:pathLst>
                <a:path h="207541" w="207541">
                  <a:moveTo>
                    <a:pt x="0" y="0"/>
                  </a:moveTo>
                  <a:lnTo>
                    <a:pt x="207542" y="0"/>
                  </a:lnTo>
                  <a:lnTo>
                    <a:pt x="207542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27775" y="0"/>
              <a:ext cx="207541" cy="207541"/>
            </a:xfrm>
            <a:custGeom>
              <a:avLst/>
              <a:gdLst/>
              <a:ahLst/>
              <a:cxnLst/>
              <a:rect r="r" b="b" t="t" l="l"/>
              <a:pathLst>
                <a:path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639937"/>
            <a:ext cx="9912060" cy="8618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b="true" sz="3039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Top 2 Products (High Revenue):</a:t>
            </a:r>
          </a:p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b="true" sz="3039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    Pound Chocolate – 70 gm</a:t>
            </a:r>
          </a:p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b="true" sz="3039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    Pound Vanilla – 70 gm</a:t>
            </a:r>
          </a:p>
          <a:p>
            <a:pPr algn="l">
              <a:lnSpc>
                <a:spcPts val="4255"/>
              </a:lnSpc>
              <a:spcBef>
                <a:spcPct val="0"/>
              </a:spcBef>
            </a:pPr>
          </a:p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b="true" sz="3039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Top Performing Department:</a:t>
            </a:r>
          </a:p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b="true" sz="3039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        Sajeeb Enterprise</a:t>
            </a:r>
          </a:p>
          <a:p>
            <a:pPr algn="just">
              <a:lnSpc>
                <a:spcPts val="4255"/>
              </a:lnSpc>
              <a:spcBef>
                <a:spcPct val="0"/>
              </a:spcBef>
            </a:pPr>
          </a:p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b="true" sz="3039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Top Sales Month:</a:t>
            </a:r>
          </a:p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b="true" sz="3039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        February – 784,519 Tk</a:t>
            </a:r>
          </a:p>
          <a:p>
            <a:pPr algn="l">
              <a:lnSpc>
                <a:spcPts val="4255"/>
              </a:lnSpc>
              <a:spcBef>
                <a:spcPct val="0"/>
              </a:spcBef>
            </a:pPr>
          </a:p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b="true" sz="3039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Top Product Category:</a:t>
            </a:r>
          </a:p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b="true" sz="3039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       Pound Cake – 352,459 Tk</a:t>
            </a:r>
          </a:p>
          <a:p>
            <a:pPr algn="l">
              <a:lnSpc>
                <a:spcPts val="4255"/>
              </a:lnSpc>
              <a:spcBef>
                <a:spcPct val="0"/>
              </a:spcBef>
            </a:pPr>
          </a:p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b="true" sz="3039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Revenue Insight:</a:t>
            </a:r>
          </a:p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b="true" sz="3039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      Each top 5 product contributed above 60,000 Tk.</a:t>
            </a:r>
          </a:p>
          <a:p>
            <a:pPr algn="l">
              <a:lnSpc>
                <a:spcPts val="4255"/>
              </a:lnSpc>
              <a:spcBef>
                <a:spcPct val="0"/>
              </a:spcBef>
            </a:pPr>
            <a:r>
              <a:rPr lang="en-US" b="true" sz="3039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     Cumulative sales: ~114,000 Tk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58975" y="91891"/>
            <a:ext cx="7742782" cy="2742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59"/>
              </a:lnSpc>
              <a:spcBef>
                <a:spcPct val="0"/>
              </a:spcBef>
            </a:pPr>
            <a:r>
              <a:rPr lang="en-US" b="true" sz="7899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Top Revenue Drivers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390840" y="3372355"/>
            <a:ext cx="2879052" cy="2879052"/>
          </a:xfrm>
          <a:custGeom>
            <a:avLst/>
            <a:gdLst/>
            <a:ahLst/>
            <a:cxnLst/>
            <a:rect r="r" b="b" t="t" l="l"/>
            <a:pathLst>
              <a:path h="2879052" w="2879052">
                <a:moveTo>
                  <a:pt x="0" y="0"/>
                </a:moveTo>
                <a:lnTo>
                  <a:pt x="2879052" y="0"/>
                </a:lnTo>
                <a:lnTo>
                  <a:pt x="2879052" y="2879052"/>
                </a:lnTo>
                <a:lnTo>
                  <a:pt x="0" y="28790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90840" y="6345843"/>
            <a:ext cx="3262986" cy="3262986"/>
          </a:xfrm>
          <a:custGeom>
            <a:avLst/>
            <a:gdLst/>
            <a:ahLst/>
            <a:cxnLst/>
            <a:rect r="r" b="b" t="t" l="l"/>
            <a:pathLst>
              <a:path h="3262986" w="3262986">
                <a:moveTo>
                  <a:pt x="0" y="0"/>
                </a:moveTo>
                <a:lnTo>
                  <a:pt x="3262986" y="0"/>
                </a:lnTo>
                <a:lnTo>
                  <a:pt x="3262986" y="3262986"/>
                </a:lnTo>
                <a:lnTo>
                  <a:pt x="0" y="32629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2B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71163" y="0"/>
            <a:ext cx="19250355" cy="1701979"/>
            <a:chOff x="0" y="0"/>
            <a:chExt cx="25667140" cy="226930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25667140" cy="14445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520"/>
                </a:lnSpc>
              </a:pPr>
              <a:r>
                <a:rPr lang="en-US" sz="7100" b="true">
                  <a:solidFill>
                    <a:srgbClr val="F0F2F6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Key Sales Challenges &amp; Decline Areas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95084"/>
              <a:ext cx="25667140" cy="574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718256" y="9453173"/>
            <a:ext cx="851487" cy="155656"/>
            <a:chOff x="0" y="0"/>
            <a:chExt cx="1135316" cy="2075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541" cy="207541"/>
            </a:xfrm>
            <a:custGeom>
              <a:avLst/>
              <a:gdLst/>
              <a:ahLst/>
              <a:cxnLst/>
              <a:rect r="r" b="b" t="t" l="l"/>
              <a:pathLst>
                <a:path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463887" y="0"/>
              <a:ext cx="207541" cy="207541"/>
            </a:xfrm>
            <a:custGeom>
              <a:avLst/>
              <a:gdLst/>
              <a:ahLst/>
              <a:cxnLst/>
              <a:rect r="r" b="b" t="t" l="l"/>
              <a:pathLst>
                <a:path h="207541" w="207541">
                  <a:moveTo>
                    <a:pt x="0" y="0"/>
                  </a:moveTo>
                  <a:lnTo>
                    <a:pt x="207542" y="0"/>
                  </a:lnTo>
                  <a:lnTo>
                    <a:pt x="207542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27775" y="0"/>
              <a:ext cx="207541" cy="207541"/>
            </a:xfrm>
            <a:custGeom>
              <a:avLst/>
              <a:gdLst/>
              <a:ahLst/>
              <a:cxnLst/>
              <a:rect r="r" b="b" t="t" l="l"/>
              <a:pathLst>
                <a:path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38650" y="1950523"/>
            <a:ext cx="17159212" cy="9381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32011" indent="-466006" lvl="1">
              <a:lnSpc>
                <a:spcPts val="5180"/>
              </a:lnSpc>
              <a:buFont typeface="Arial"/>
              <a:buChar char="•"/>
            </a:pPr>
            <a:r>
              <a:rPr lang="en-US" b="true" sz="4316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Inc</a:t>
            </a:r>
            <a:r>
              <a:rPr lang="en-US" b="true" sz="4316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onsistent Monthly Sales:</a:t>
            </a:r>
          </a:p>
          <a:p>
            <a:pPr algn="just">
              <a:lnSpc>
                <a:spcPts val="4757"/>
              </a:lnSpc>
            </a:pPr>
            <a:r>
              <a:rPr lang="en-US" b="true" sz="3964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         1:  January: 245,619 Tk, February: 784,519 Tk,</a:t>
            </a:r>
          </a:p>
          <a:p>
            <a:pPr algn="just">
              <a:lnSpc>
                <a:spcPts val="4757"/>
              </a:lnSpc>
            </a:pPr>
            <a:r>
              <a:rPr lang="en-US" b="true" sz="3964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            </a:t>
            </a:r>
            <a:r>
              <a:rPr lang="en-US" b="true" sz="3964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March: 48,270 Tk, April: 0 Tk, May: 12,432 Tk.</a:t>
            </a:r>
          </a:p>
          <a:p>
            <a:pPr algn="just">
              <a:lnSpc>
                <a:spcPts val="4757"/>
              </a:lnSpc>
            </a:pPr>
            <a:r>
              <a:rPr lang="en-US" sz="3964">
                <a:solidFill>
                  <a:srgbClr val="F0F2F6"/>
                </a:solidFill>
                <a:latin typeface=" Avenir Next Arabic"/>
                <a:ea typeface=" Avenir Next Arabic"/>
                <a:cs typeface=" Avenir Next Arabic"/>
                <a:sym typeface=" Avenir Next Arabic"/>
              </a:rPr>
              <a:t>         </a:t>
            </a:r>
            <a:r>
              <a:rPr lang="en-US" b="true" sz="3964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2</a:t>
            </a:r>
            <a:r>
              <a:rPr lang="en-US" sz="3964">
                <a:solidFill>
                  <a:srgbClr val="F0F2F6"/>
                </a:solidFill>
                <a:latin typeface=" Avenir Next Arabic"/>
                <a:ea typeface=" Avenir Next Arabic"/>
                <a:cs typeface=" Avenir Next Arabic"/>
                <a:sym typeface=" Avenir Next Arabic"/>
              </a:rPr>
              <a:t>:  </a:t>
            </a:r>
            <a:r>
              <a:rPr lang="en-US" b="true" sz="3964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April had n</a:t>
            </a:r>
            <a:r>
              <a:rPr lang="en-US" b="true" sz="3964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o sales, indicating a critical drop.</a:t>
            </a:r>
          </a:p>
          <a:p>
            <a:pPr algn="just">
              <a:lnSpc>
                <a:spcPts val="4757"/>
              </a:lnSpc>
            </a:pPr>
          </a:p>
          <a:p>
            <a:pPr algn="just" marL="932011" indent="-466006" lvl="1">
              <a:lnSpc>
                <a:spcPts val="5180"/>
              </a:lnSpc>
              <a:buFont typeface="Arial"/>
              <a:buChar char="•"/>
            </a:pPr>
            <a:r>
              <a:rPr lang="en-US" b="true" sz="4316">
                <a:solidFill>
                  <a:srgbClr val="FFFFFF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Low-Selling Products:</a:t>
            </a:r>
          </a:p>
          <a:p>
            <a:pPr algn="just">
              <a:lnSpc>
                <a:spcPts val="4757"/>
              </a:lnSpc>
            </a:pPr>
            <a:r>
              <a:rPr lang="en-US" b="true" sz="3964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         1.</a:t>
            </a:r>
            <a:r>
              <a:rPr lang="en-US" b="true" sz="3964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SDP</a:t>
            </a:r>
            <a:r>
              <a:rPr lang="en-US" b="true" sz="3964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 Breez Orange 20 gm: ~1,000 Tk</a:t>
            </a:r>
          </a:p>
          <a:p>
            <a:pPr algn="just">
              <a:lnSpc>
                <a:spcPts val="4757"/>
              </a:lnSpc>
            </a:pPr>
            <a:r>
              <a:rPr lang="en-US" b="true" sz="3964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         2.</a:t>
            </a:r>
            <a:r>
              <a:rPr lang="en-US" b="true" sz="3964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চকলেট ড্রাই কেক 300 gm: ~1,000 Tk</a:t>
            </a:r>
          </a:p>
          <a:p>
            <a:pPr algn="just">
              <a:lnSpc>
                <a:spcPts val="4757"/>
              </a:lnSpc>
            </a:pPr>
            <a:r>
              <a:rPr lang="en-US" b="true" sz="3964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         3.</a:t>
            </a:r>
            <a:r>
              <a:rPr lang="en-US" b="true" sz="3964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প্রিমিয়াম লাচ্ছা সেমাই 250 gm: ~</a:t>
            </a:r>
            <a:r>
              <a:rPr lang="en-US" b="true" sz="3964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1,000 Tk</a:t>
            </a:r>
          </a:p>
          <a:p>
            <a:pPr algn="just">
              <a:lnSpc>
                <a:spcPts val="4757"/>
              </a:lnSpc>
            </a:pPr>
          </a:p>
          <a:p>
            <a:pPr algn="just" marL="855934" indent="-427967" lvl="1">
              <a:lnSpc>
                <a:spcPts val="4757"/>
              </a:lnSpc>
              <a:buFont typeface="Arial"/>
              <a:buChar char="•"/>
            </a:pPr>
            <a:r>
              <a:rPr lang="en-US" b="true" sz="3964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High Depend</a:t>
            </a:r>
            <a:r>
              <a:rPr lang="en-US" b="true" sz="3964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ency on Few Products:</a:t>
            </a:r>
          </a:p>
          <a:p>
            <a:pPr algn="just">
              <a:lnSpc>
                <a:spcPts val="4757"/>
              </a:lnSpc>
            </a:pPr>
            <a:r>
              <a:rPr lang="en-US" b="true" sz="3964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         A few top-selling products drive the majority of revenue, </a:t>
            </a:r>
          </a:p>
          <a:p>
            <a:pPr algn="just">
              <a:lnSpc>
                <a:spcPts val="4757"/>
              </a:lnSpc>
            </a:pPr>
            <a:r>
              <a:rPr lang="en-US" b="true" sz="3964">
                <a:solidFill>
                  <a:srgbClr val="F0F2F6"/>
                </a:solidFill>
                <a:latin typeface=" Avenir Next Arabic Bold"/>
                <a:ea typeface=" Avenir Next Arabic Bold"/>
                <a:cs typeface=" Avenir Next Arabic Bold"/>
                <a:sym typeface=" Avenir Next Arabic Bold"/>
              </a:rPr>
              <a:t>         while other products contribute very little.</a:t>
            </a:r>
          </a:p>
          <a:p>
            <a:pPr algn="just">
              <a:lnSpc>
                <a:spcPts val="5681"/>
              </a:lnSpc>
            </a:pPr>
          </a:p>
          <a:p>
            <a:pPr algn="just">
              <a:lnSpc>
                <a:spcPts val="5926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044299" y="1508394"/>
            <a:ext cx="2639388" cy="2639388"/>
          </a:xfrm>
          <a:custGeom>
            <a:avLst/>
            <a:gdLst/>
            <a:ahLst/>
            <a:cxnLst/>
            <a:rect r="r" b="b" t="t" l="l"/>
            <a:pathLst>
              <a:path h="2639388" w="2639388">
                <a:moveTo>
                  <a:pt x="0" y="0"/>
                </a:moveTo>
                <a:lnTo>
                  <a:pt x="2639389" y="0"/>
                </a:lnTo>
                <a:lnTo>
                  <a:pt x="2639389" y="2639388"/>
                </a:lnTo>
                <a:lnTo>
                  <a:pt x="0" y="2639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2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287000"/>
          </a:xfrm>
          <a:prstGeom prst="rect">
            <a:avLst/>
          </a:prstGeom>
          <a:solidFill>
            <a:srgbClr val="787CD1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291798" y="409492"/>
            <a:ext cx="10253841" cy="3185040"/>
            <a:chOff x="0" y="0"/>
            <a:chExt cx="13671788" cy="424672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3671788" cy="3251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9600"/>
                </a:lnSpc>
              </a:pPr>
              <a:r>
                <a:rPr lang="en-US" sz="8000" b="true">
                  <a:solidFill>
                    <a:srgbClr val="302B70"/>
                  </a:solidFill>
                  <a:latin typeface=" Avenir Next Arabic Bold"/>
                  <a:ea typeface=" Avenir Next Arabic Bold"/>
                  <a:cs typeface=" Avenir Next Arabic Bold"/>
                  <a:sym typeface=" Avenir Next Arabic Bold"/>
                </a:rPr>
                <a:t>Action Plan for Sales Improvement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663778"/>
              <a:ext cx="13671788" cy="5829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6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3518333"/>
            <a:ext cx="8225381" cy="636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4" indent="-388617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>
                <a:solidFill>
                  <a:srgbClr val="F0F2F6"/>
                </a:solidFill>
                <a:latin typeface=" Avenir Next Arabic"/>
                <a:ea typeface=" Avenir Next Arabic"/>
                <a:cs typeface=" Avenir Next Arabic"/>
                <a:sym typeface=" Avenir Next Arabic"/>
              </a:rPr>
              <a:t>F</a:t>
            </a:r>
            <a:r>
              <a:rPr lang="en-US" sz="3599">
                <a:solidFill>
                  <a:srgbClr val="F0F2F6"/>
                </a:solidFill>
                <a:latin typeface=" Avenir Next Arabic"/>
                <a:ea typeface=" Avenir Next Arabic"/>
                <a:cs typeface=" Avenir Next Arabic"/>
                <a:sym typeface=" Avenir Next Arabic"/>
              </a:rPr>
              <a:t>ocus on top-performing products</a:t>
            </a:r>
          </a:p>
          <a:p>
            <a:pPr algn="l" marL="777234" indent="-388617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>
                <a:solidFill>
                  <a:srgbClr val="F0F2F6"/>
                </a:solidFill>
                <a:latin typeface=" Avenir Next Arabic"/>
                <a:ea typeface=" Avenir Next Arabic"/>
                <a:cs typeface=" Avenir Next Arabic"/>
                <a:sym typeface=" Avenir Next Arabic"/>
              </a:rPr>
              <a:t>Improve seller department contribution</a:t>
            </a:r>
          </a:p>
          <a:p>
            <a:pPr algn="l" marL="777234" indent="-388617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>
                <a:solidFill>
                  <a:srgbClr val="F0F2F6"/>
                </a:solidFill>
                <a:latin typeface=" Avenir Next Arabic"/>
                <a:ea typeface=" Avenir Next Arabic"/>
                <a:cs typeface=" Avenir Next Arabic"/>
                <a:sym typeface=" Avenir Next Arabic"/>
              </a:rPr>
              <a:t>Launch monthly targeted campaigns</a:t>
            </a:r>
          </a:p>
          <a:p>
            <a:pPr algn="l" marL="777234" indent="-388617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>
                <a:solidFill>
                  <a:srgbClr val="F0F2F6"/>
                </a:solidFill>
                <a:latin typeface=" Avenir Next Arabic"/>
                <a:ea typeface=" Avenir Next Arabic"/>
                <a:cs typeface=" Avenir Next Arabic"/>
                <a:sym typeface=" Avenir Next Arabic"/>
              </a:rPr>
              <a:t>Optimize underperforming stock items</a:t>
            </a:r>
          </a:p>
          <a:p>
            <a:pPr algn="l" marL="777234" indent="-388617" lvl="1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3599">
                <a:solidFill>
                  <a:srgbClr val="F0F2F6"/>
                </a:solidFill>
                <a:latin typeface=" Avenir Next Arabic"/>
                <a:ea typeface=" Avenir Next Arabic"/>
                <a:cs typeface=" Avenir Next Arabic"/>
                <a:sym typeface=" Avenir Next Arabic"/>
              </a:rPr>
              <a:t>Analyze sales by weekdays &amp; segments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1028700"/>
            <a:ext cx="1042396" cy="190555"/>
            <a:chOff x="0" y="0"/>
            <a:chExt cx="1389862" cy="25407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4073" cy="254073"/>
            </a:xfrm>
            <a:custGeom>
              <a:avLst/>
              <a:gdLst/>
              <a:ahLst/>
              <a:cxnLst/>
              <a:rect r="r" b="b" t="t" l="l"/>
              <a:pathLst>
                <a:path h="254073" w="254073">
                  <a:moveTo>
                    <a:pt x="0" y="0"/>
                  </a:moveTo>
                  <a:lnTo>
                    <a:pt x="254073" y="0"/>
                  </a:lnTo>
                  <a:lnTo>
                    <a:pt x="254073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67894" y="0"/>
              <a:ext cx="254073" cy="254073"/>
            </a:xfrm>
            <a:custGeom>
              <a:avLst/>
              <a:gdLst/>
              <a:ahLst/>
              <a:cxnLst/>
              <a:rect r="r" b="b" t="t" l="l"/>
              <a:pathLst>
                <a:path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135788" y="0"/>
              <a:ext cx="254073" cy="254073"/>
            </a:xfrm>
            <a:custGeom>
              <a:avLst/>
              <a:gdLst/>
              <a:ahLst/>
              <a:cxnLst/>
              <a:rect r="r" b="b" t="t" l="l"/>
              <a:pathLst>
                <a:path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2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8256" y="9420619"/>
            <a:ext cx="851487" cy="155656"/>
            <a:chOff x="0" y="0"/>
            <a:chExt cx="1135316" cy="2075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541" cy="207541"/>
            </a:xfrm>
            <a:custGeom>
              <a:avLst/>
              <a:gdLst/>
              <a:ahLst/>
              <a:cxnLst/>
              <a:rect r="r" b="b" t="t" l="l"/>
              <a:pathLst>
                <a:path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63887" y="0"/>
              <a:ext cx="207541" cy="207541"/>
            </a:xfrm>
            <a:custGeom>
              <a:avLst/>
              <a:gdLst/>
              <a:ahLst/>
              <a:cxnLst/>
              <a:rect r="r" b="b" t="t" l="l"/>
              <a:pathLst>
                <a:path h="207541" w="207541">
                  <a:moveTo>
                    <a:pt x="0" y="0"/>
                  </a:moveTo>
                  <a:lnTo>
                    <a:pt x="207542" y="0"/>
                  </a:lnTo>
                  <a:lnTo>
                    <a:pt x="207542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27775" y="0"/>
              <a:ext cx="207541" cy="207541"/>
            </a:xfrm>
            <a:custGeom>
              <a:avLst/>
              <a:gdLst/>
              <a:ahLst/>
              <a:cxnLst/>
              <a:rect r="r" b="b" t="t" l="l"/>
              <a:pathLst>
                <a:path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6" id="6"/>
          <p:cNvSpPr/>
          <p:nvPr/>
        </p:nvSpPr>
        <p:spPr>
          <a:xfrm rot="0">
            <a:off x="1542" y="-850578"/>
            <a:ext cx="18286458" cy="9509968"/>
          </a:xfrm>
          <a:prstGeom prst="rect">
            <a:avLst/>
          </a:prstGeom>
          <a:solidFill>
            <a:srgbClr val="302B70"/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16213919" y="4503316"/>
            <a:ext cx="2074081" cy="3913361"/>
          </a:xfrm>
          <a:custGeom>
            <a:avLst/>
            <a:gdLst/>
            <a:ahLst/>
            <a:cxnLst/>
            <a:rect r="r" b="b" t="t" l="l"/>
            <a:pathLst>
              <a:path h="3913361" w="2074081">
                <a:moveTo>
                  <a:pt x="0" y="0"/>
                </a:moveTo>
                <a:lnTo>
                  <a:pt x="2074081" y="0"/>
                </a:lnTo>
                <a:lnTo>
                  <a:pt x="2074081" y="3913361"/>
                </a:lnTo>
                <a:lnTo>
                  <a:pt x="0" y="39133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43336" y="3213181"/>
            <a:ext cx="7401327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97"/>
              </a:lnSpc>
            </a:pPr>
            <a:r>
              <a:rPr lang="en-US" sz="9081">
                <a:solidFill>
                  <a:srgbClr val="F0F2F6"/>
                </a:solidFill>
                <a:latin typeface="Dream Avenue"/>
                <a:ea typeface="Dream Avenue"/>
                <a:cs typeface="Dream Avenue"/>
                <a:sym typeface="Dream Avenue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DAG0NLZYFA4</dc:identifier>
  <dcterms:modified xsi:type="dcterms:W3CDTF">2011-08-01T06:04:30Z</dcterms:modified>
  <cp:revision>1</cp:revision>
  <dc:title>MD TANZIM EHSAN Presentation</dc:title>
</cp:coreProperties>
</file>