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embeddedFontLst>
    <p:embeddedFont>
      <p:font typeface="Lato" panose="020F0502020204030203" pitchFamily="34" charset="77"/>
      <p:regular r:id="rId25"/>
      <p:bold r:id="rId26"/>
      <p:italic r:id="rId27"/>
      <p:boldItalic r:id="rId28"/>
    </p:embeddedFont>
    <p:embeddedFont>
      <p:font typeface="Playfair Display" pitchFamily="2" charset="77"/>
      <p:regular r:id="rId29"/>
      <p:bold r:id="rId30"/>
      <p:italic r:id="rId31"/>
      <p:boldItalic r:id="rId32"/>
    </p:embeddedFont>
    <p:embeddedFont>
      <p:font typeface="Playfair Display Medium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vM6+hYoTXD6A3EE8i1u1B0hqu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6809a1a40_2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16809a1a40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6809a1a40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6809a1a40_2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16809a1a40_2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6809a1a40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16809a1a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6809a1a40_2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6809a1a40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f924d6efb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11f924d6ef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f924d6efb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1f924d6ef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b51f944ec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1b51f944ec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51f944ec_2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1b51f944ec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b51f944ec_2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11b51f944ec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b51f944ec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1b51f944ec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f924d6ef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11f924d6e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b51f944ec_1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1b51f944ec_1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b51f944ec_1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1b51f944ec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f924d64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f924d64d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1f924d64d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b51f943a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b51f943a4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1b51f943a4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f924d64d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f924d64d1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1f924d64d1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1b51f944ec_1_184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g11b51f944ec_1_184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" name="Google Shape;16;g11b51f944ec_1_184"/>
          <p:cNvCxnSpPr/>
          <p:nvPr/>
        </p:nvCxnSpPr>
        <p:spPr>
          <a:xfrm>
            <a:off x="977625" y="2980467"/>
            <a:ext cx="513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g11b51f944ec_1_184"/>
          <p:cNvSpPr txBox="1">
            <a:spLocks noGrp="1"/>
          </p:cNvSpPr>
          <p:nvPr>
            <p:ph type="ctrTitle"/>
          </p:nvPr>
        </p:nvSpPr>
        <p:spPr>
          <a:xfrm>
            <a:off x="840800" y="182400"/>
            <a:ext cx="10524000" cy="247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130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8" name="Google Shape;18;g11b51f944ec_1_184"/>
          <p:cNvSpPr txBox="1">
            <a:spLocks noGrp="1"/>
          </p:cNvSpPr>
          <p:nvPr>
            <p:ph type="subTitle" idx="1"/>
          </p:nvPr>
        </p:nvSpPr>
        <p:spPr>
          <a:xfrm>
            <a:off x="840800" y="4304500"/>
            <a:ext cx="10524000" cy="1698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g11b51f944ec_1_18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b51f944ec_1_231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11b51f944ec_1_231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11b51f944ec_1_231"/>
          <p:cNvSpPr txBox="1">
            <a:spLocks noGrp="1"/>
          </p:cNvSpPr>
          <p:nvPr>
            <p:ph type="title" hasCustomPrompt="1"/>
          </p:nvPr>
        </p:nvSpPr>
        <p:spPr>
          <a:xfrm>
            <a:off x="782300" y="1805050"/>
            <a:ext cx="106275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400"/>
              <a:buNone/>
              <a:defRPr sz="144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g11b51f944ec_1_231"/>
          <p:cNvSpPr txBox="1">
            <a:spLocks noGrp="1"/>
          </p:cNvSpPr>
          <p:nvPr>
            <p:ph type="body" idx="1"/>
          </p:nvPr>
        </p:nvSpPr>
        <p:spPr>
          <a:xfrm>
            <a:off x="782300" y="3957850"/>
            <a:ext cx="106275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g11b51f944ec_1_2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b51f944ec_1_23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b51f944ec_1_2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11b51f944ec_1_2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g11b51f944ec_1_2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11b51f944ec_1_2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11b51f944ec_1_2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b51f944ec_1_191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g11b51f944ec_1_191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g11b51f944ec_1_191"/>
          <p:cNvSpPr txBox="1">
            <a:spLocks noGrp="1"/>
          </p:cNvSpPr>
          <p:nvPr>
            <p:ph type="title"/>
          </p:nvPr>
        </p:nvSpPr>
        <p:spPr>
          <a:xfrm>
            <a:off x="679400" y="2561800"/>
            <a:ext cx="10833300" cy="173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11b51f944ec_1_19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1b51f944ec_1_196"/>
          <p:cNvSpPr/>
          <p:nvPr/>
        </p:nvSpPr>
        <p:spPr>
          <a:xfrm>
            <a:off x="-167" y="6727600"/>
            <a:ext cx="12192000" cy="1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" name="Google Shape;27;g11b51f944ec_1_196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g11b51f944ec_1_196"/>
          <p:cNvSpPr txBox="1">
            <a:spLocks noGrp="1"/>
          </p:cNvSpPr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1b51f944ec_1_196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11b51f944ec_1_19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g11b51f944ec_1_202"/>
          <p:cNvCxnSpPr/>
          <p:nvPr/>
        </p:nvCxnSpPr>
        <p:spPr>
          <a:xfrm>
            <a:off x="559233" y="1538926"/>
            <a:ext cx="513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g11b51f944ec_1_202"/>
          <p:cNvSpPr txBox="1">
            <a:spLocks noGrp="1"/>
          </p:cNvSpPr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11b51f944ec_1_202"/>
          <p:cNvSpPr txBox="1">
            <a:spLocks noGrp="1"/>
          </p:cNvSpPr>
          <p:nvPr>
            <p:ph type="body" idx="1"/>
          </p:nvPr>
        </p:nvSpPr>
        <p:spPr>
          <a:xfrm>
            <a:off x="415600" y="1890600"/>
            <a:ext cx="5333100" cy="420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1b51f944ec_1_202"/>
          <p:cNvSpPr txBox="1">
            <a:spLocks noGrp="1"/>
          </p:cNvSpPr>
          <p:nvPr>
            <p:ph type="body" idx="2"/>
          </p:nvPr>
        </p:nvSpPr>
        <p:spPr>
          <a:xfrm>
            <a:off x="6443200" y="1890600"/>
            <a:ext cx="5333100" cy="420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1b51f944ec_1_20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1b51f944ec_1_208"/>
          <p:cNvSpPr txBox="1">
            <a:spLocks noGrp="1"/>
          </p:cNvSpPr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11b51f944ec_1_20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g11b51f944ec_1_211"/>
          <p:cNvCxnSpPr/>
          <p:nvPr/>
        </p:nvCxnSpPr>
        <p:spPr>
          <a:xfrm>
            <a:off x="548058" y="1890363"/>
            <a:ext cx="513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g11b51f944ec_1_21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3" name="Google Shape;43;g11b51f944ec_1_211"/>
          <p:cNvSpPr txBox="1">
            <a:spLocks noGrp="1"/>
          </p:cNvSpPr>
          <p:nvPr>
            <p:ph type="body" idx="1"/>
          </p:nvPr>
        </p:nvSpPr>
        <p:spPr>
          <a:xfrm>
            <a:off x="415600" y="2187133"/>
            <a:ext cx="3744000" cy="39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g11b51f944ec_1_2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51f944ec_1_216"/>
          <p:cNvSpPr/>
          <p:nvPr/>
        </p:nvSpPr>
        <p:spPr>
          <a:xfrm>
            <a:off x="782294" y="0"/>
            <a:ext cx="10627500" cy="8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g11b51f944ec_1_216"/>
          <p:cNvSpPr/>
          <p:nvPr/>
        </p:nvSpPr>
        <p:spPr>
          <a:xfrm>
            <a:off x="782294" y="6769200"/>
            <a:ext cx="10627500" cy="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g11b51f944ec_1_216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9" name="Google Shape;49;g11b51f944ec_1_2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b51f944ec_1_221"/>
          <p:cNvSpPr/>
          <p:nvPr/>
        </p:nvSpPr>
        <p:spPr>
          <a:xfrm>
            <a:off x="6096000" y="-1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g11b51f944ec_1_221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g11b51f944ec_1_221"/>
          <p:cNvSpPr txBox="1">
            <a:spLocks noGrp="1"/>
          </p:cNvSpPr>
          <p:nvPr>
            <p:ph type="title"/>
          </p:nvPr>
        </p:nvSpPr>
        <p:spPr>
          <a:xfrm>
            <a:off x="354000" y="1446167"/>
            <a:ext cx="5393700" cy="2276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54" name="Google Shape;54;g11b51f944ec_1_221"/>
          <p:cNvSpPr txBox="1">
            <a:spLocks noGrp="1"/>
          </p:cNvSpPr>
          <p:nvPr>
            <p:ph type="subTitle" idx="1"/>
          </p:nvPr>
        </p:nvSpPr>
        <p:spPr>
          <a:xfrm>
            <a:off x="354000" y="3793600"/>
            <a:ext cx="5393700" cy="18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g11b51f944ec_1_221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11b51f944ec_1_2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b51f944ec_1_228"/>
          <p:cNvSpPr txBox="1">
            <a:spLocks noGrp="1"/>
          </p:cNvSpPr>
          <p:nvPr>
            <p:ph type="body" idx="1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g11b51f944ec_1_2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b51f944ec_1_180"/>
          <p:cNvSpPr txBox="1">
            <a:spLocks noGrp="1"/>
          </p:cNvSpPr>
          <p:nvPr>
            <p:ph type="title"/>
          </p:nvPr>
        </p:nvSpPr>
        <p:spPr>
          <a:xfrm>
            <a:off x="415600" y="496967"/>
            <a:ext cx="113607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Playfair Display"/>
              <a:buNone/>
              <a:defRPr sz="43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g11b51f944ec_1_180"/>
          <p:cNvSpPr txBox="1">
            <a:spLocks noGrp="1"/>
          </p:cNvSpPr>
          <p:nvPr>
            <p:ph type="body" idx="1"/>
          </p:nvPr>
        </p:nvSpPr>
        <p:spPr>
          <a:xfrm>
            <a:off x="415600" y="1890400"/>
            <a:ext cx="11360700" cy="4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●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○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Lato"/>
              <a:buChar char="■"/>
              <a:defRPr sz="1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g11b51f944ec_1_18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768767" y="552661"/>
            <a:ext cx="10528800" cy="17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/>
              <a:t>Assessing the Influence of Different Types of Probing on Adversarial Decision-Making in a Deception Game</a:t>
            </a:r>
            <a:endParaRPr/>
          </a:p>
        </p:txBody>
      </p:sp>
      <p:sp>
        <p:nvSpPr>
          <p:cNvPr id="79" name="Google Shape;79;p1"/>
          <p:cNvSpPr txBox="1">
            <a:spLocks noGrp="1"/>
          </p:cNvSpPr>
          <p:nvPr>
            <p:ph type="subTitle" idx="1"/>
          </p:nvPr>
        </p:nvSpPr>
        <p:spPr>
          <a:xfrm>
            <a:off x="1524000" y="3907651"/>
            <a:ext cx="9144000" cy="22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Presenter:</a:t>
            </a: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Arif, Bryant Allsup, Joshua Zamora, Abu Sayed.</a:t>
            </a: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6809a1a40_2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(Scoring)</a:t>
            </a:r>
            <a:endParaRPr/>
          </a:p>
        </p:txBody>
      </p:sp>
      <p:sp>
        <p:nvSpPr>
          <p:cNvPr id="136" name="Google Shape;136;g116809a1a40_2_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800" b="1">
                <a:latin typeface="Playfair Display"/>
                <a:ea typeface="Playfair Display"/>
                <a:cs typeface="Playfair Display"/>
                <a:sym typeface="Playfair Display"/>
              </a:rPr>
              <a:t>Probing Stage</a:t>
            </a:r>
            <a:endParaRPr sz="1800"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 sz="1800">
                <a:latin typeface="Playfair Display"/>
                <a:ea typeface="Playfair Display"/>
                <a:cs typeface="Playfair Display"/>
                <a:sym typeface="Playfair Display"/>
              </a:rPr>
              <a:t>no Cost: 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45720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800">
                <a:latin typeface="Playfair Display"/>
                <a:ea typeface="Playfair Display"/>
                <a:cs typeface="Playfair Display"/>
                <a:sym typeface="Playfair Display"/>
              </a:rPr>
              <a:t>Probing a honeypot/regular server will not deduct or give points.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45720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800">
                <a:latin typeface="Playfair Display"/>
                <a:ea typeface="Playfair Display"/>
                <a:cs typeface="Playfair Display"/>
                <a:sym typeface="Playfair Display"/>
              </a:rPr>
              <a:t>Not probing will not deduct points.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 sz="1800">
                <a:latin typeface="Playfair Display"/>
                <a:ea typeface="Playfair Display"/>
                <a:cs typeface="Playfair Display"/>
                <a:sym typeface="Playfair Display"/>
              </a:rPr>
              <a:t>set cost: 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45720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800">
                <a:latin typeface="Playfair Display"/>
                <a:ea typeface="Playfair Display"/>
                <a:cs typeface="Playfair Display"/>
                <a:sym typeface="Playfair Display"/>
              </a:rPr>
              <a:t>Probing will cost -5 points for probing honeypot.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45720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800">
                <a:latin typeface="Playfair Display"/>
                <a:ea typeface="Playfair Display"/>
                <a:cs typeface="Playfair Display"/>
                <a:sym typeface="Playfair Display"/>
              </a:rPr>
              <a:t>Probing will give +5 points for probing actual server.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45720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800">
                <a:latin typeface="Playfair Display"/>
                <a:ea typeface="Playfair Display"/>
                <a:cs typeface="Playfair Display"/>
                <a:sym typeface="Playfair Display"/>
              </a:rPr>
              <a:t>Not probing will not deduct points.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 sz="1800">
                <a:latin typeface="Playfair Display"/>
                <a:ea typeface="Playfair Display"/>
                <a:cs typeface="Playfair Display"/>
                <a:sym typeface="Playfair Display"/>
              </a:rPr>
              <a:t>  incremental cost: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45720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800">
                <a:latin typeface="Playfair Display"/>
                <a:ea typeface="Playfair Display"/>
                <a:cs typeface="Playfair Display"/>
                <a:sym typeface="Playfair Display"/>
              </a:rPr>
              <a:t>Probing will cost -5*i in a round for honeypot.(max -10)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45720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800">
                <a:latin typeface="Playfair Display"/>
                <a:ea typeface="Playfair Display"/>
                <a:cs typeface="Playfair Display"/>
                <a:sym typeface="Playfair Display"/>
              </a:rPr>
              <a:t>Probing will give +5*i in a round for regular server.	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457200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1800">
                <a:latin typeface="Playfair Display"/>
                <a:ea typeface="Playfair Display"/>
                <a:cs typeface="Playfair Display"/>
                <a:sym typeface="Playfair Display"/>
              </a:rPr>
              <a:t>Not probing will not deduct points.</a:t>
            </a: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960"/>
              <a:buNone/>
            </a:pPr>
            <a:endParaRPr sz="1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6809a1a40_2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(Scoring cont.)</a:t>
            </a:r>
            <a:endParaRPr/>
          </a:p>
        </p:txBody>
      </p:sp>
      <p:sp>
        <p:nvSpPr>
          <p:cNvPr id="143" name="Google Shape;143;g116809a1a40_2_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b="1">
                <a:latin typeface="Playfair Display"/>
                <a:ea typeface="Playfair Display"/>
                <a:cs typeface="Playfair Display"/>
                <a:sym typeface="Playfair Display"/>
              </a:rPr>
              <a:t>Attacking Stage</a:t>
            </a:r>
            <a:endParaRPr sz="2200"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lang="en-US" sz="2200">
                <a:latin typeface="Playfair Display"/>
                <a:ea typeface="Playfair Display"/>
                <a:cs typeface="Playfair Display"/>
                <a:sym typeface="Playfair Display"/>
              </a:rPr>
              <a:t>after probing the attacker can choose to attack or withdraw.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lang="en-US" sz="2200">
                <a:latin typeface="Playfair Display"/>
                <a:ea typeface="Playfair Display"/>
                <a:cs typeface="Playfair Display"/>
                <a:sym typeface="Playfair Display"/>
              </a:rPr>
              <a:t>Attacking a regular server is +10 points.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lang="en-US" sz="2200">
                <a:latin typeface="Playfair Display"/>
                <a:ea typeface="Playfair Display"/>
                <a:cs typeface="Playfair Display"/>
                <a:sym typeface="Playfair Display"/>
              </a:rPr>
              <a:t>Attacking a honeypot is -10 points.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lang="en-US" sz="2200">
                <a:latin typeface="Playfair Display"/>
                <a:ea typeface="Playfair Display"/>
                <a:cs typeface="Playfair Display"/>
                <a:sym typeface="Playfair Display"/>
              </a:rPr>
              <a:t>Not attacking will not deduct points.	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6809a1a40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(Defense)</a:t>
            </a:r>
            <a:endParaRPr/>
          </a:p>
        </p:txBody>
      </p:sp>
      <p:sp>
        <p:nvSpPr>
          <p:cNvPr id="149" name="Google Shape;149;g116809a1a40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 b="1">
                <a:latin typeface="Playfair Display"/>
                <a:ea typeface="Playfair Display"/>
                <a:cs typeface="Playfair Display"/>
                <a:sym typeface="Playfair Display"/>
              </a:rPr>
              <a:t>Servers will be given a deception attribute</a:t>
            </a:r>
            <a:endParaRPr sz="2200"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lang="en-US" sz="2200">
                <a:latin typeface="Playfair Display"/>
                <a:ea typeface="Playfair Display"/>
                <a:cs typeface="Playfair Display"/>
                <a:sym typeface="Playfair Display"/>
              </a:rPr>
              <a:t>In deception rounds honeypots, when probed, are labeled regular servers and regular servers, when probed, are labeled honeypots.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lang="en-US" sz="2200">
                <a:latin typeface="Playfair Display"/>
                <a:ea typeface="Playfair Display"/>
                <a:cs typeface="Playfair Display"/>
                <a:sym typeface="Playfair Display"/>
              </a:rPr>
              <a:t>In non-deception rounds servers when probed give their identity.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lang="en-US" sz="2200">
                <a:latin typeface="Playfair Display"/>
                <a:ea typeface="Playfair Display"/>
                <a:cs typeface="Playfair Display"/>
                <a:sym typeface="Playfair Display"/>
              </a:rPr>
              <a:t>Round are not disclosed whether deception or non-deception round.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6809a1a40_2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(Attacker)</a:t>
            </a:r>
            <a:endParaRPr/>
          </a:p>
        </p:txBody>
      </p:sp>
      <p:sp>
        <p:nvSpPr>
          <p:cNvPr id="155" name="Google Shape;155;g116809a1a40_2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Probing stage: 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Attackers can choose to probe or not probe as many servers as they choose, before moving onto the attack stage.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Attacking stage: </a:t>
            </a:r>
            <a:endParaRPr/>
          </a:p>
          <a:p>
            <a:pPr marL="0" lvl="0" indent="4572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Given one chance to either withdraw or attack any of the servers.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we Follow</a:t>
            </a:r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Basic modeling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Not replicate work properly.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Delayed feedback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One action type(probe, attack)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Prepopulate values(+,-)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Prepopulate values(20-&gt;50)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Increase participant(1000)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Plot bar plot and line graph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Analysis of human data 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f924d6efb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 (Probe, model)</a:t>
            </a:r>
            <a:endParaRPr/>
          </a:p>
        </p:txBody>
      </p:sp>
      <p:sp>
        <p:nvSpPr>
          <p:cNvPr id="167" name="Google Shape;167;g11f924d6efb_0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g11f924d6efb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10515600" cy="4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f924d6efb_0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 (Attack, model)</a:t>
            </a:r>
            <a:endParaRPr/>
          </a:p>
        </p:txBody>
      </p:sp>
      <p:sp>
        <p:nvSpPr>
          <p:cNvPr id="174" name="Google Shape;174;g11f924d6efb_0_25"/>
          <p:cNvSpPr txBox="1">
            <a:spLocks noGrp="1"/>
          </p:cNvSpPr>
          <p:nvPr>
            <p:ph type="body" idx="1"/>
          </p:nvPr>
        </p:nvSpPr>
        <p:spPr>
          <a:xfrm>
            <a:off x="838200" y="17945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g11f924d6efb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94525"/>
            <a:ext cx="105156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b51f944ec_2_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 (Probe, human data)</a:t>
            </a:r>
            <a:endParaRPr/>
          </a:p>
        </p:txBody>
      </p:sp>
      <p:sp>
        <p:nvSpPr>
          <p:cNvPr id="181" name="Google Shape;181;g11b51f944ec_2_2"/>
          <p:cNvSpPr txBox="1">
            <a:spLocks noGrp="1"/>
          </p:cNvSpPr>
          <p:nvPr>
            <p:ph type="body" idx="1"/>
          </p:nvPr>
        </p:nvSpPr>
        <p:spPr>
          <a:xfrm>
            <a:off x="838200" y="17945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g11b51f944ec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94525"/>
            <a:ext cx="10515601" cy="442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b51f944ec_2_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 (Attack, human data)</a:t>
            </a:r>
            <a:endParaRPr/>
          </a:p>
        </p:txBody>
      </p:sp>
      <p:sp>
        <p:nvSpPr>
          <p:cNvPr id="188" name="Google Shape;188;g11b51f944ec_2_9"/>
          <p:cNvSpPr txBox="1">
            <a:spLocks noGrp="1"/>
          </p:cNvSpPr>
          <p:nvPr>
            <p:ph type="body" idx="1"/>
          </p:nvPr>
        </p:nvSpPr>
        <p:spPr>
          <a:xfrm>
            <a:off x="838200" y="17945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g11b51f944ec_2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94525"/>
            <a:ext cx="10515601" cy="43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b51f944ec_2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 (Probe comparison)</a:t>
            </a:r>
            <a:endParaRPr/>
          </a:p>
        </p:txBody>
      </p:sp>
      <p:sp>
        <p:nvSpPr>
          <p:cNvPr id="195" name="Google Shape;195;g11b51f944ec_2_16"/>
          <p:cNvSpPr txBox="1">
            <a:spLocks noGrp="1"/>
          </p:cNvSpPr>
          <p:nvPr>
            <p:ph type="body" idx="1"/>
          </p:nvPr>
        </p:nvSpPr>
        <p:spPr>
          <a:xfrm>
            <a:off x="838200" y="17945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6" name="Google Shape;196;g11b51f944ec_2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94525"/>
            <a:ext cx="10515602" cy="43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Topics</a:t>
            </a:r>
            <a:endParaRPr/>
          </a:p>
        </p:txBody>
      </p:sp>
      <p:sp>
        <p:nvSpPr>
          <p:cNvPr id="85" name="Google Shape;8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/>
              <a:t> </a:t>
            </a:r>
            <a:r>
              <a:rPr lang="en-US" sz="3200">
                <a:latin typeface="Playfair Display"/>
                <a:ea typeface="Playfair Display"/>
                <a:cs typeface="Playfair Display"/>
                <a:sym typeface="Playfair Display"/>
              </a:rPr>
              <a:t>Problem Statement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Char char="●"/>
            </a:pPr>
            <a:r>
              <a:rPr lang="en-US" sz="3200">
                <a:latin typeface="Playfair Display"/>
                <a:ea typeface="Playfair Display"/>
                <a:cs typeface="Playfair Display"/>
                <a:sym typeface="Playfair Display"/>
              </a:rPr>
              <a:t> Background Study</a:t>
            </a:r>
            <a:endParaRPr sz="3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Playfair Display"/>
              <a:buChar char="●"/>
            </a:pPr>
            <a:r>
              <a:rPr lang="en-US" sz="3200">
                <a:latin typeface="Playfair Display"/>
                <a:ea typeface="Playfair Display"/>
                <a:cs typeface="Playfair Display"/>
                <a:sym typeface="Playfair Display"/>
              </a:rPr>
              <a:t> Task Description</a:t>
            </a:r>
            <a:endParaRPr sz="3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200"/>
              <a:buFont typeface="Playfair Display"/>
              <a:buChar char="●"/>
            </a:pPr>
            <a:r>
              <a:rPr lang="en-US" sz="3200">
                <a:latin typeface="Playfair Display"/>
                <a:ea typeface="Playfair Display"/>
                <a:cs typeface="Playfair Display"/>
                <a:sym typeface="Playfair Display"/>
              </a:rPr>
              <a:t> Model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Char char="●"/>
            </a:pPr>
            <a:r>
              <a:rPr lang="en-US" sz="3200">
                <a:latin typeface="Playfair Display"/>
                <a:ea typeface="Playfair Display"/>
                <a:cs typeface="Playfair Display"/>
                <a:sym typeface="Playfair Display"/>
              </a:rPr>
              <a:t> Result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3200"/>
              <a:buFont typeface="Playfair Display"/>
              <a:buChar char="●"/>
            </a:pPr>
            <a:r>
              <a:rPr lang="en-US" sz="3200">
                <a:latin typeface="Playfair Display"/>
                <a:ea typeface="Playfair Display"/>
                <a:cs typeface="Playfair Display"/>
                <a:sym typeface="Playfair Display"/>
              </a:rPr>
              <a:t> Conclusion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51f944ec_2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Result (Attack comparison)</a:t>
            </a:r>
            <a:endParaRPr/>
          </a:p>
        </p:txBody>
      </p:sp>
      <p:sp>
        <p:nvSpPr>
          <p:cNvPr id="202" name="Google Shape;202;g11b51f944ec_2_23"/>
          <p:cNvSpPr txBox="1">
            <a:spLocks noGrp="1"/>
          </p:cNvSpPr>
          <p:nvPr>
            <p:ph type="body" idx="1"/>
          </p:nvPr>
        </p:nvSpPr>
        <p:spPr>
          <a:xfrm>
            <a:off x="838200" y="17945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g11b51f944ec_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794525"/>
            <a:ext cx="10515602" cy="43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f924d6efb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9" name="Google Shape;209;g11f924d6efb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 dirty="0">
                <a:latin typeface="Playfair Display"/>
                <a:ea typeface="Playfair Display"/>
                <a:cs typeface="Playfair Display"/>
                <a:sym typeface="Playfair Display"/>
              </a:rPr>
              <a:t>Modeling.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 dirty="0">
                <a:latin typeface="Playfair Display"/>
                <a:ea typeface="Playfair Display"/>
                <a:cs typeface="Playfair Display"/>
                <a:sym typeface="Playfair Display"/>
              </a:rPr>
              <a:t>Human data analysis.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 dirty="0">
                <a:latin typeface="Playfair Display"/>
                <a:ea typeface="Playfair Display"/>
                <a:cs typeface="Playfair Display"/>
                <a:sym typeface="Playfair Display"/>
              </a:rPr>
              <a:t>Compare with human data.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Gap modeling</a:t>
            </a:r>
            <a:r>
              <a:rPr lang="en-US" dirty="0"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>
            <a:spLocks noGrp="1"/>
          </p:cNvSpPr>
          <p:nvPr>
            <p:ph type="title"/>
          </p:nvPr>
        </p:nvSpPr>
        <p:spPr>
          <a:xfrm>
            <a:off x="3493828" y="1733266"/>
            <a:ext cx="5090614" cy="247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</a:pPr>
            <a:r>
              <a:rPr lang="en-US" b="0">
                <a:solidFill>
                  <a:srgbClr val="FFFFFF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Discussions</a:t>
            </a:r>
            <a:br>
              <a:rPr lang="en-US" b="0">
                <a:solidFill>
                  <a:srgbClr val="FFFFFF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b="0">
                <a:solidFill>
                  <a:srgbClr val="FFFFFF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&amp;</a:t>
            </a:r>
            <a:br>
              <a:rPr lang="en-US" b="0">
                <a:solidFill>
                  <a:srgbClr val="FFFFFF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</a:br>
            <a:r>
              <a:rPr lang="en-US" b="0">
                <a:solidFill>
                  <a:srgbClr val="FFFFFF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Questions</a:t>
            </a:r>
            <a:endParaRPr b="0">
              <a:solidFill>
                <a:srgbClr val="FFFFFF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body" idx="1"/>
          </p:nvPr>
        </p:nvSpPr>
        <p:spPr>
          <a:xfrm>
            <a:off x="838200" y="1506651"/>
            <a:ext cx="10515600" cy="4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Cyber-attacks are increasing exponentially day by day. Thus, newer and effective techniques are needed to defend cyber infrastructures.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Deception method has proved itself worthwhile in this context. It involves using honeypots as decoy element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ct val="750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Although past researches involved the network size, proportion and configuration of honeypots in games there is a lack of work on evaluating the influence of probing action costs on adversarial decisions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25755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ct val="750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Previous research done by Katakwar et al. investigates  the impact of different cost functions in the probe stage on attacker decision-making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b51f944ec_1_2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97" name="Google Shape;97;g11b51f944ec_1_256"/>
          <p:cNvSpPr txBox="1">
            <a:spLocks noGrp="1"/>
          </p:cNvSpPr>
          <p:nvPr>
            <p:ph type="body" idx="1"/>
          </p:nvPr>
        </p:nvSpPr>
        <p:spPr>
          <a:xfrm>
            <a:off x="838200" y="1506651"/>
            <a:ext cx="10515600" cy="4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lang="en-US" sz="2200">
                <a:latin typeface="Playfair Display"/>
                <a:ea typeface="Playfair Display"/>
                <a:cs typeface="Playfair Display"/>
                <a:sym typeface="Playfair Display"/>
              </a:rPr>
              <a:t>In the paper ‘’Influence of probing action costs on adversarial decision-making in a deception game’’ they have introduced a Deception Game (DG) which involves an adversary attacking a network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lang="en-US" sz="2200">
                <a:latin typeface="Playfair Display"/>
                <a:ea typeface="Playfair Display"/>
                <a:cs typeface="Playfair Display"/>
                <a:sym typeface="Playfair Display"/>
              </a:rPr>
              <a:t>In DG, n is the number of webservers, k is the number of honeypot webservers in the network, and γ is the number of probes an adversary could make before choosing to attack the network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lang="en-US" sz="2200">
                <a:latin typeface="Playfair Display"/>
                <a:ea typeface="Playfair Display"/>
                <a:cs typeface="Playfair Display"/>
                <a:sym typeface="Playfair Display"/>
              </a:rPr>
              <a:t>Player (or adversary) can probe or not probe a webserver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lang="en-US" sz="2200">
                <a:latin typeface="Playfair Display"/>
                <a:ea typeface="Playfair Display"/>
                <a:cs typeface="Playfair Display"/>
                <a:sym typeface="Playfair Display"/>
              </a:rPr>
              <a:t>Similarly, in the attack stage the player can attack or not attack a webserver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layfair Display"/>
              <a:buChar char="●"/>
            </a:pPr>
            <a:r>
              <a:rPr lang="en-US" sz="2200">
                <a:latin typeface="Playfair Display"/>
                <a:ea typeface="Playfair Display"/>
                <a:cs typeface="Playfair Display"/>
                <a:sym typeface="Playfair Display"/>
              </a:rPr>
              <a:t>Adversary is awarded positive or negative points</a:t>
            </a:r>
            <a:endParaRPr sz="2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b51f944ec_1_2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03" name="Google Shape;103;g11b51f944ec_1_251"/>
          <p:cNvSpPr txBox="1">
            <a:spLocks noGrp="1"/>
          </p:cNvSpPr>
          <p:nvPr>
            <p:ph type="body" idx="1"/>
          </p:nvPr>
        </p:nvSpPr>
        <p:spPr>
          <a:xfrm>
            <a:off x="838200" y="1590300"/>
            <a:ext cx="10515600" cy="45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Three between-subject conditions that varied in the cost of probing actions included: increasing-cost (40 participants), constant-cost (40 participants), and no-cost (40 participants)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Though the work investigates the role of probing action costs on adversarial decisions, no cognitive model is introduced here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Therefore, we have developed a model which can play the role of an attacker and helps us better understand the adversarial decisions and its relation to probing cost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f924d64d1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Background Study</a:t>
            </a:r>
            <a:endParaRPr/>
          </a:p>
        </p:txBody>
      </p:sp>
      <p:sp>
        <p:nvSpPr>
          <p:cNvPr id="110" name="Google Shape;110;g11f924d64d1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highlight>
                  <a:schemeClr val="lt1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Read “Influence of probing action costs on adversarial decision-making in a deception game published in Lecture Notes in Networks and Systems” </a:t>
            </a:r>
            <a:endParaRPr dirty="0">
              <a:highlight>
                <a:schemeClr val="lt1"/>
              </a:highlight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>
                <a:highlight>
                  <a:schemeClr val="lt1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and “Sequential Decisions from Sampling: Inductive Generation of Stopping Decisions Using Instance-Based Learning Theory”</a:t>
            </a:r>
            <a:endParaRPr dirty="0">
              <a:highlight>
                <a:schemeClr val="lt1"/>
              </a:highlight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51f943a4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 description</a:t>
            </a:r>
            <a:endParaRPr/>
          </a:p>
        </p:txBody>
      </p:sp>
      <p:sp>
        <p:nvSpPr>
          <p:cNvPr id="117" name="Google Shape;117;g11b51f943a4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Our task is to create a model to accurately represent the human data found in the article “</a:t>
            </a:r>
            <a:r>
              <a:rPr lang="en-US">
                <a:highlight>
                  <a:schemeClr val="lt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Influence of probing action costs on adversarial decision-making in a deception game published in Lecture Notes in Networks and Systems</a:t>
            </a: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” through the use of ibl model.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"/>
              <a:buChar char="●"/>
            </a:pPr>
            <a:r>
              <a:rPr lang="en-US">
                <a:latin typeface="Playfair Display"/>
                <a:ea typeface="Playfair Display"/>
                <a:cs typeface="Playfair Display"/>
                <a:sym typeface="Playfair Display"/>
              </a:rPr>
              <a:t>This model will be attempting to show how a human would attack servers, given the info, that some are fake and some are real, while questioning whether the defender is lying to them or not.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f924d64d1_0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</a:t>
            </a:r>
            <a:endParaRPr/>
          </a:p>
        </p:txBody>
      </p:sp>
      <p:sp>
        <p:nvSpPr>
          <p:cNvPr id="124" name="Google Shape;124;g11f924d64d1_0_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-US" sz="2000">
                <a:latin typeface="Playfair Display"/>
                <a:ea typeface="Playfair Display"/>
                <a:cs typeface="Playfair Display"/>
                <a:sym typeface="Playfair Display"/>
              </a:rPr>
              <a:t>When starting the game there will be 4 servers,2 real and 2 fake(honeypot) servers.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-US" sz="2000">
                <a:latin typeface="Playfair Display"/>
                <a:ea typeface="Playfair Display"/>
                <a:cs typeface="Playfair Display"/>
                <a:sym typeface="Playfair Display"/>
              </a:rPr>
              <a:t>in order to figure out if the servers are real or not the model splits decisions into 2 stages: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latin typeface="Playfair Display"/>
                <a:ea typeface="Playfair Display"/>
                <a:cs typeface="Playfair Display"/>
                <a:sym typeface="Playfair Display"/>
              </a:rPr>
              <a:t>Probing: stage to analyze servers and determine if fake or real.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latin typeface="Playfair Display"/>
                <a:ea typeface="Playfair Display"/>
                <a:cs typeface="Playfair Display"/>
                <a:sym typeface="Playfair Display"/>
              </a:rPr>
              <a:t>attacking: attack a single server to determine if it was real.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lang="en-US" sz="2000">
                <a:latin typeface="Playfair Display"/>
                <a:ea typeface="Playfair Display"/>
                <a:cs typeface="Playfair Display"/>
                <a:sym typeface="Playfair Display"/>
              </a:rPr>
              <a:t>The probing stage is broken up further: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>
                <a:latin typeface="Playfair Display"/>
                <a:ea typeface="Playfair Display"/>
                <a:cs typeface="Playfair Display"/>
                <a:sym typeface="Playfair Display"/>
              </a:rPr>
              <a:t>Deception Stage: defenders lie and say real servers are honeypot and honeypot servers are real.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>
                <a:latin typeface="Playfair Display"/>
                <a:ea typeface="Playfair Display"/>
                <a:cs typeface="Playfair Display"/>
                <a:sym typeface="Playfair Display"/>
              </a:rPr>
              <a:t>Non-deception Stage: defenders reveal the actual identity of servers.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(Set up)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5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b="1">
                <a:latin typeface="Playfair Display"/>
                <a:ea typeface="Playfair Display"/>
                <a:cs typeface="Playfair Display"/>
                <a:sym typeface="Playfair Display"/>
              </a:rPr>
              <a:t>IBL model</a:t>
            </a:r>
            <a:endParaRPr sz="2000"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 Medium"/>
              <a:buChar char="●"/>
            </a:pPr>
            <a:r>
              <a:rPr lang="en-US" sz="20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Will consist of 3000 participants</a:t>
            </a:r>
            <a:endParaRPr sz="2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 Medium"/>
              <a:buChar char="●"/>
            </a:pPr>
            <a:r>
              <a:rPr lang="en-US" sz="20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Will be 30 rounds:</a:t>
            </a:r>
            <a:endParaRPr sz="2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-15 Deception/15 non-deception rounds</a:t>
            </a:r>
            <a:endParaRPr sz="2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	-random sequence</a:t>
            </a:r>
            <a:endParaRPr sz="2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layfair Display Medium"/>
              <a:buChar char="●"/>
            </a:pPr>
            <a:r>
              <a:rPr lang="en-US" sz="20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4 servers: 2 fake servers (honeypots)/2 real servers</a:t>
            </a:r>
            <a:endParaRPr sz="2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 Medium"/>
              <a:buChar char="●"/>
            </a:pPr>
            <a:r>
              <a:rPr lang="en-US" sz="20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2 stages : 1 probing/1 attacking</a:t>
            </a:r>
            <a:endParaRPr sz="2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fair Display Medium"/>
              <a:buChar char="●"/>
            </a:pPr>
            <a:r>
              <a:rPr lang="en-US" sz="2000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We will also be incorporating Delayed feedback:at the end of each round the feedback is given to the attacker.</a:t>
            </a:r>
            <a:endParaRPr sz="2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marL="228600" lvl="0" indent="-50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sz="2000"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977</Words>
  <Application>Microsoft Macintosh PowerPoint</Application>
  <PresentationFormat>Widescreen</PresentationFormat>
  <Paragraphs>107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Playfair Display</vt:lpstr>
      <vt:lpstr>Lato</vt:lpstr>
      <vt:lpstr>Calibri</vt:lpstr>
      <vt:lpstr>Arial</vt:lpstr>
      <vt:lpstr>Playfair Display Medium</vt:lpstr>
      <vt:lpstr>Blue &amp; Gold</vt:lpstr>
      <vt:lpstr>Assessing the Influence of Different Types of Probing on Adversarial Decision-Making in a Deception Game</vt:lpstr>
      <vt:lpstr>Topics</vt:lpstr>
      <vt:lpstr>Problem Statement</vt:lpstr>
      <vt:lpstr>Problem Statement</vt:lpstr>
      <vt:lpstr>Problem Statement</vt:lpstr>
      <vt:lpstr>Background Study</vt:lpstr>
      <vt:lpstr>Task description</vt:lpstr>
      <vt:lpstr>Model</vt:lpstr>
      <vt:lpstr>Model (Set up)</vt:lpstr>
      <vt:lpstr>Model (Scoring)</vt:lpstr>
      <vt:lpstr>Model (Scoring cont.)</vt:lpstr>
      <vt:lpstr>Model (Defense)</vt:lpstr>
      <vt:lpstr>Model (Attacker)</vt:lpstr>
      <vt:lpstr>Process we Follow</vt:lpstr>
      <vt:lpstr>Result (Probe, model)</vt:lpstr>
      <vt:lpstr>Result (Attack, model)</vt:lpstr>
      <vt:lpstr>Result (Probe, human data)</vt:lpstr>
      <vt:lpstr>Result (Attack, human data)</vt:lpstr>
      <vt:lpstr>Result (Probe comparison)</vt:lpstr>
      <vt:lpstr>Result (Attack comparison)</vt:lpstr>
      <vt:lpstr>Conclusion</vt:lpstr>
      <vt:lpstr>Discussions &amp; Questions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Influence of Different Types of Probing on Adversarial Decision-Making in a Deception Game</dc:title>
  <dc:creator>Tizpaz Niari, Saeid</dc:creator>
  <cp:lastModifiedBy>Sayed, Md Abu</cp:lastModifiedBy>
  <cp:revision>1</cp:revision>
  <dcterms:created xsi:type="dcterms:W3CDTF">2021-02-07T20:50:37Z</dcterms:created>
  <dcterms:modified xsi:type="dcterms:W3CDTF">2022-04-27T10:11:12Z</dcterms:modified>
</cp:coreProperties>
</file>