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3"/>
  </p:notesMasterIdLst>
  <p:sldIdLst>
    <p:sldId id="2147483417" r:id="rId2"/>
    <p:sldId id="2147483462" r:id="rId3"/>
    <p:sldId id="2147483444" r:id="rId4"/>
    <p:sldId id="2147483608" r:id="rId5"/>
    <p:sldId id="262" r:id="rId6"/>
    <p:sldId id="264" r:id="rId7"/>
    <p:sldId id="2147483607" r:id="rId8"/>
    <p:sldId id="2147483481" r:id="rId9"/>
    <p:sldId id="2147483612" r:id="rId10"/>
    <p:sldId id="2147483420" r:id="rId11"/>
    <p:sldId id="2147483604" r:id="rId12"/>
    <p:sldId id="2147483605" r:id="rId13"/>
    <p:sldId id="2147483606" r:id="rId14"/>
    <p:sldId id="2147483482" r:id="rId15"/>
    <p:sldId id="2147483421" r:id="rId16"/>
    <p:sldId id="2147483609" r:id="rId17"/>
    <p:sldId id="267" r:id="rId18"/>
    <p:sldId id="268" r:id="rId19"/>
    <p:sldId id="2147483610" r:id="rId20"/>
    <p:sldId id="273" r:id="rId21"/>
    <p:sldId id="274" r:id="rId22"/>
    <p:sldId id="275" r:id="rId23"/>
    <p:sldId id="276" r:id="rId24"/>
    <p:sldId id="278" r:id="rId25"/>
    <p:sldId id="2147483613" r:id="rId26"/>
    <p:sldId id="269" r:id="rId27"/>
    <p:sldId id="265" r:id="rId28"/>
    <p:sldId id="284" r:id="rId29"/>
    <p:sldId id="285" r:id="rId30"/>
    <p:sldId id="281" r:id="rId31"/>
    <p:sldId id="2147483614"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96EC5F-DF42-4CA3-BE2E-56A6DD9B90AB}" v="130" dt="2025-07-27T15:58:17.55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8476" autoAdjust="0"/>
  </p:normalViewPr>
  <p:slideViewPr>
    <p:cSldViewPr snapToGrid="0">
      <p:cViewPr varScale="1">
        <p:scale>
          <a:sx n="64" d="100"/>
          <a:sy n="64" d="100"/>
        </p:scale>
        <p:origin x="1023"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友佳 杉浦" userId="16f6d6200656b49f" providerId="LiveId" clId="{9F8C635A-A47F-40C2-A079-8321815F9993}"/>
    <pc:docChg chg="undo custSel addSld delSld modSld sldOrd modMainMaster">
      <pc:chgData name="友佳 杉浦" userId="16f6d6200656b49f" providerId="LiveId" clId="{9F8C635A-A47F-40C2-A079-8321815F9993}" dt="2025-04-10T16:07:42.238" v="10525" actId="1076"/>
      <pc:docMkLst>
        <pc:docMk/>
      </pc:docMkLst>
      <pc:sldChg chg="addSp delSp modSp mod ord chgLayout">
        <pc:chgData name="友佳 杉浦" userId="16f6d6200656b49f" providerId="LiveId" clId="{9F8C635A-A47F-40C2-A079-8321815F9993}" dt="2025-04-06T13:37:06.314" v="9956" actId="14100"/>
        <pc:sldMkLst>
          <pc:docMk/>
          <pc:sldMk cId="548798967" sldId="256"/>
        </pc:sldMkLst>
      </pc:sldChg>
      <pc:sldChg chg="addSp delSp modSp new del mod">
        <pc:chgData name="友佳 杉浦" userId="16f6d6200656b49f" providerId="LiveId" clId="{9F8C635A-A47F-40C2-A079-8321815F9993}" dt="2025-03-09T19:15:12.979" v="6617" actId="2696"/>
        <pc:sldMkLst>
          <pc:docMk/>
          <pc:sldMk cId="2655311026" sldId="257"/>
        </pc:sldMkLst>
      </pc:sldChg>
      <pc:sldChg chg="addSp delSp modSp new mod ord">
        <pc:chgData name="友佳 杉浦" userId="16f6d6200656b49f" providerId="LiveId" clId="{9F8C635A-A47F-40C2-A079-8321815F9993}" dt="2025-04-06T13:37:34.349" v="9960" actId="14100"/>
        <pc:sldMkLst>
          <pc:docMk/>
          <pc:sldMk cId="2924773238" sldId="258"/>
        </pc:sldMkLst>
      </pc:sldChg>
      <pc:sldChg chg="addSp delSp modSp new del mod">
        <pc:chgData name="友佳 杉浦" userId="16f6d6200656b49f" providerId="LiveId" clId="{9F8C635A-A47F-40C2-A079-8321815F9993}" dt="2025-03-09T15:15:07.035" v="1762" actId="2696"/>
        <pc:sldMkLst>
          <pc:docMk/>
          <pc:sldMk cId="1619482128" sldId="259"/>
        </pc:sldMkLst>
      </pc:sldChg>
      <pc:sldChg chg="addSp delSp modSp new del mod ord">
        <pc:chgData name="友佳 杉浦" userId="16f6d6200656b49f" providerId="LiveId" clId="{9F8C635A-A47F-40C2-A079-8321815F9993}" dt="2025-03-09T17:36:57.767" v="4433" actId="2696"/>
        <pc:sldMkLst>
          <pc:docMk/>
          <pc:sldMk cId="4245266520" sldId="260"/>
        </pc:sldMkLst>
      </pc:sldChg>
      <pc:sldChg chg="addSp delSp modSp new mod ord">
        <pc:chgData name="友佳 杉浦" userId="16f6d6200656b49f" providerId="LiveId" clId="{9F8C635A-A47F-40C2-A079-8321815F9993}" dt="2025-04-10T16:07:42.238" v="10525" actId="1076"/>
        <pc:sldMkLst>
          <pc:docMk/>
          <pc:sldMk cId="2884998216" sldId="261"/>
        </pc:sldMkLst>
      </pc:sldChg>
      <pc:sldChg chg="addSp delSp modSp new mod">
        <pc:chgData name="友佳 杉浦" userId="16f6d6200656b49f" providerId="LiveId" clId="{9F8C635A-A47F-40C2-A079-8321815F9993}" dt="2025-04-06T13:38:23.138" v="9967" actId="2711"/>
        <pc:sldMkLst>
          <pc:docMk/>
          <pc:sldMk cId="4262118859" sldId="262"/>
        </pc:sldMkLst>
      </pc:sldChg>
      <pc:sldChg chg="addSp delSp modSp new mod">
        <pc:chgData name="友佳 杉浦" userId="16f6d6200656b49f" providerId="LiveId" clId="{9F8C635A-A47F-40C2-A079-8321815F9993}" dt="2025-04-06T13:39:14.645" v="9993" actId="1035"/>
        <pc:sldMkLst>
          <pc:docMk/>
          <pc:sldMk cId="247462974" sldId="263"/>
        </pc:sldMkLst>
      </pc:sldChg>
      <pc:sldChg chg="addSp delSp modSp new mod">
        <pc:chgData name="友佳 杉浦" userId="16f6d6200656b49f" providerId="LiveId" clId="{9F8C635A-A47F-40C2-A079-8321815F9993}" dt="2025-04-06T13:39:37.638" v="9995" actId="113"/>
        <pc:sldMkLst>
          <pc:docMk/>
          <pc:sldMk cId="2301056887" sldId="264"/>
        </pc:sldMkLst>
      </pc:sldChg>
      <pc:sldChg chg="modSp add mod">
        <pc:chgData name="友佳 杉浦" userId="16f6d6200656b49f" providerId="LiveId" clId="{9F8C635A-A47F-40C2-A079-8321815F9993}" dt="2025-04-06T13:39:52.509" v="9996" actId="404"/>
        <pc:sldMkLst>
          <pc:docMk/>
          <pc:sldMk cId="3162671305" sldId="265"/>
        </pc:sldMkLst>
      </pc:sldChg>
      <pc:sldChg chg="addSp modSp new del mod">
        <pc:chgData name="友佳 杉浦" userId="16f6d6200656b49f" providerId="LiveId" clId="{9F8C635A-A47F-40C2-A079-8321815F9993}" dt="2025-03-10T05:52:19.474" v="9064" actId="2696"/>
        <pc:sldMkLst>
          <pc:docMk/>
          <pc:sldMk cId="3312102470" sldId="265"/>
        </pc:sldMkLst>
      </pc:sldChg>
      <pc:sldChg chg="addSp delSp modSp new del mod">
        <pc:chgData name="友佳 杉浦" userId="16f6d6200656b49f" providerId="LiveId" clId="{9F8C635A-A47F-40C2-A079-8321815F9993}" dt="2025-03-12T08:12:44.032" v="9811" actId="2696"/>
        <pc:sldMkLst>
          <pc:docMk/>
          <pc:sldMk cId="3527489771" sldId="265"/>
        </pc:sldMkLst>
      </pc:sldChg>
      <pc:sldChg chg="addSp delSp modSp new del mod">
        <pc:chgData name="友佳 杉浦" userId="16f6d6200656b49f" providerId="LiveId" clId="{9F8C635A-A47F-40C2-A079-8321815F9993}" dt="2025-03-10T05:52:21.750" v="9065" actId="2696"/>
        <pc:sldMkLst>
          <pc:docMk/>
          <pc:sldMk cId="801669726" sldId="266"/>
        </pc:sldMkLst>
      </pc:sldChg>
      <pc:sldChg chg="modSp add mod">
        <pc:chgData name="友佳 杉浦" userId="16f6d6200656b49f" providerId="LiveId" clId="{9F8C635A-A47F-40C2-A079-8321815F9993}" dt="2025-04-06T13:40:07.316" v="9998" actId="404"/>
        <pc:sldMkLst>
          <pc:docMk/>
          <pc:sldMk cId="977226521" sldId="266"/>
        </pc:sldMkLst>
      </pc:sldChg>
      <pc:sldChg chg="addSp delSp modSp new del mod">
        <pc:chgData name="友佳 杉浦" userId="16f6d6200656b49f" providerId="LiveId" clId="{9F8C635A-A47F-40C2-A079-8321815F9993}" dt="2025-03-12T08:12:48.108" v="9812" actId="2696"/>
        <pc:sldMkLst>
          <pc:docMk/>
          <pc:sldMk cId="2315592943" sldId="266"/>
        </pc:sldMkLst>
      </pc:sldChg>
      <pc:sldChg chg="modSp add mod">
        <pc:chgData name="友佳 杉浦" userId="16f6d6200656b49f" providerId="LiveId" clId="{9F8C635A-A47F-40C2-A079-8321815F9993}" dt="2025-04-06T13:40:51.470" v="10003" actId="255"/>
        <pc:sldMkLst>
          <pc:docMk/>
          <pc:sldMk cId="3179951448" sldId="267"/>
        </pc:sldMkLst>
      </pc:sldChg>
      <pc:sldChg chg="addSp modSp new del mod">
        <pc:chgData name="友佳 杉浦" userId="16f6d6200656b49f" providerId="LiveId" clId="{9F8C635A-A47F-40C2-A079-8321815F9993}" dt="2025-03-10T05:52:24.399" v="9066" actId="2696"/>
        <pc:sldMkLst>
          <pc:docMk/>
          <pc:sldMk cId="3193528580" sldId="267"/>
        </pc:sldMkLst>
      </pc:sldChg>
      <pc:sldChg chg="modSp add mod setBg">
        <pc:chgData name="友佳 杉浦" userId="16f6d6200656b49f" providerId="LiveId" clId="{9F8C635A-A47F-40C2-A079-8321815F9993}" dt="2025-04-06T13:41:02.538" v="10004" actId="404"/>
        <pc:sldMkLst>
          <pc:docMk/>
          <pc:sldMk cId="253908481" sldId="268"/>
        </pc:sldMkLst>
      </pc:sldChg>
      <pc:sldChg chg="modSp add mod">
        <pc:chgData name="友佳 杉浦" userId="16f6d6200656b49f" providerId="LiveId" clId="{9F8C635A-A47F-40C2-A079-8321815F9993}" dt="2025-04-06T13:41:11.611" v="10005" actId="404"/>
        <pc:sldMkLst>
          <pc:docMk/>
          <pc:sldMk cId="3285937546" sldId="269"/>
        </pc:sldMkLst>
      </pc:sldChg>
      <pc:sldChg chg="modSp add mod">
        <pc:chgData name="友佳 杉浦" userId="16f6d6200656b49f" providerId="LiveId" clId="{9F8C635A-A47F-40C2-A079-8321815F9993}" dt="2025-04-06T13:41:20.425" v="10006" actId="404"/>
        <pc:sldMkLst>
          <pc:docMk/>
          <pc:sldMk cId="125094420" sldId="270"/>
        </pc:sldMkLst>
      </pc:sldChg>
      <pc:sldChg chg="modSp add mod">
        <pc:chgData name="友佳 杉浦" userId="16f6d6200656b49f" providerId="LiveId" clId="{9F8C635A-A47F-40C2-A079-8321815F9993}" dt="2025-04-06T13:41:42.972" v="10009" actId="404"/>
        <pc:sldMkLst>
          <pc:docMk/>
          <pc:sldMk cId="3834806629" sldId="272"/>
        </pc:sldMkLst>
      </pc:sldChg>
      <pc:sldChg chg="modSp add mod">
        <pc:chgData name="友佳 杉浦" userId="16f6d6200656b49f" providerId="LiveId" clId="{9F8C635A-A47F-40C2-A079-8321815F9993}" dt="2025-04-06T13:42:09.987" v="10014" actId="404"/>
        <pc:sldMkLst>
          <pc:docMk/>
          <pc:sldMk cId="1989477097" sldId="273"/>
        </pc:sldMkLst>
      </pc:sldChg>
      <pc:sldChg chg="modSp add mod">
        <pc:chgData name="友佳 杉浦" userId="16f6d6200656b49f" providerId="LiveId" clId="{9F8C635A-A47F-40C2-A079-8321815F9993}" dt="2025-04-06T13:42:15.823" v="10015" actId="404"/>
        <pc:sldMkLst>
          <pc:docMk/>
          <pc:sldMk cId="4061216825" sldId="274"/>
        </pc:sldMkLst>
      </pc:sldChg>
      <pc:sldChg chg="modSp add mod">
        <pc:chgData name="友佳 杉浦" userId="16f6d6200656b49f" providerId="LiveId" clId="{9F8C635A-A47F-40C2-A079-8321815F9993}" dt="2025-04-06T13:42:25.736" v="10017" actId="404"/>
        <pc:sldMkLst>
          <pc:docMk/>
          <pc:sldMk cId="1699645351" sldId="275"/>
        </pc:sldMkLst>
      </pc:sldChg>
      <pc:sldChg chg="modSp add mod">
        <pc:chgData name="友佳 杉浦" userId="16f6d6200656b49f" providerId="LiveId" clId="{9F8C635A-A47F-40C2-A079-8321815F9993}" dt="2025-04-06T13:42:33.575" v="10019" actId="404"/>
        <pc:sldMkLst>
          <pc:docMk/>
          <pc:sldMk cId="892795710" sldId="276"/>
        </pc:sldMkLst>
      </pc:sldChg>
      <pc:sldChg chg="modSp add mod">
        <pc:chgData name="友佳 杉浦" userId="16f6d6200656b49f" providerId="LiveId" clId="{9F8C635A-A47F-40C2-A079-8321815F9993}" dt="2025-04-06T13:42:37.968" v="10020" actId="404"/>
        <pc:sldMkLst>
          <pc:docMk/>
          <pc:sldMk cId="4124805787" sldId="278"/>
        </pc:sldMkLst>
      </pc:sldChg>
      <pc:sldChg chg="add">
        <pc:chgData name="友佳 杉浦" userId="16f6d6200656b49f" providerId="LiveId" clId="{9F8C635A-A47F-40C2-A079-8321815F9993}" dt="2025-04-04T17:43:33.501" v="9856"/>
        <pc:sldMkLst>
          <pc:docMk/>
          <pc:sldMk cId="1838568412" sldId="279"/>
        </pc:sldMkLst>
      </pc:sldChg>
      <pc:sldChg chg="add">
        <pc:chgData name="友佳 杉浦" userId="16f6d6200656b49f" providerId="LiveId" clId="{9F8C635A-A47F-40C2-A079-8321815F9993}" dt="2025-04-04T17:43:33.501" v="9856"/>
        <pc:sldMkLst>
          <pc:docMk/>
          <pc:sldMk cId="3448598215" sldId="280"/>
        </pc:sldMkLst>
      </pc:sldChg>
      <pc:sldChg chg="modSp add mod">
        <pc:chgData name="友佳 杉浦" userId="16f6d6200656b49f" providerId="LiveId" clId="{9F8C635A-A47F-40C2-A079-8321815F9993}" dt="2025-04-06T13:43:20.398" v="10026" actId="404"/>
        <pc:sldMkLst>
          <pc:docMk/>
          <pc:sldMk cId="2891823746" sldId="281"/>
        </pc:sldMkLst>
      </pc:sldChg>
      <pc:sldChg chg="add">
        <pc:chgData name="友佳 杉浦" userId="16f6d6200656b49f" providerId="LiveId" clId="{9F8C635A-A47F-40C2-A079-8321815F9993}" dt="2025-04-04T17:43:33.501" v="9856"/>
        <pc:sldMkLst>
          <pc:docMk/>
          <pc:sldMk cId="330114197" sldId="283"/>
        </pc:sldMkLst>
      </pc:sldChg>
      <pc:sldChg chg="modSp add mod ord">
        <pc:chgData name="友佳 杉浦" userId="16f6d6200656b49f" providerId="LiveId" clId="{9F8C635A-A47F-40C2-A079-8321815F9993}" dt="2025-04-04T17:47:15.353" v="9910" actId="255"/>
        <pc:sldMkLst>
          <pc:docMk/>
          <pc:sldMk cId="2995837027" sldId="2147483417"/>
        </pc:sldMkLst>
      </pc:sldChg>
      <pc:sldChg chg="addSp delSp modSp new mod">
        <pc:chgData name="友佳 杉浦" userId="16f6d6200656b49f" providerId="LiveId" clId="{9F8C635A-A47F-40C2-A079-8321815F9993}" dt="2025-04-04T17:48:45.972" v="9921" actId="12789"/>
        <pc:sldMkLst>
          <pc:docMk/>
          <pc:sldMk cId="1388150903" sldId="2147483418"/>
        </pc:sldMkLst>
      </pc:sldChg>
      <pc:sldChg chg="modSp add mod">
        <pc:chgData name="友佳 杉浦" userId="16f6d6200656b49f" providerId="LiveId" clId="{9F8C635A-A47F-40C2-A079-8321815F9993}" dt="2025-04-04T17:49:28.619" v="9946" actId="122"/>
        <pc:sldMkLst>
          <pc:docMk/>
          <pc:sldMk cId="842318486" sldId="2147483419"/>
        </pc:sldMkLst>
      </pc:sldChg>
      <pc:sldMasterChg chg="addSp delSp modSp mod modSldLayout">
        <pc:chgData name="友佳 杉浦" userId="16f6d6200656b49f" providerId="LiveId" clId="{9F8C635A-A47F-40C2-A079-8321815F9993}" dt="2025-03-09T19:17:04.809" v="6622" actId="1076"/>
        <pc:sldMasterMkLst>
          <pc:docMk/>
          <pc:sldMasterMk cId="3356509824" sldId="2147483648"/>
        </pc:sldMasterMkLst>
        <pc:sldLayoutChg chg="delSp mod">
          <pc:chgData name="友佳 杉浦" userId="16f6d6200656b49f" providerId="LiveId" clId="{9F8C635A-A47F-40C2-A079-8321815F9993}" dt="2025-03-09T19:16:12.568" v="6618" actId="21"/>
          <pc:sldLayoutMkLst>
            <pc:docMk/>
            <pc:sldMasterMk cId="3356509824" sldId="2147483648"/>
            <pc:sldLayoutMk cId="749735679" sldId="2147483654"/>
          </pc:sldLayoutMkLst>
        </pc:sldLayoutChg>
      </pc:sldMasterChg>
    </pc:docChg>
  </pc:docChgLst>
  <pc:docChgLst>
    <pc:chgData name="友佳 杉浦" userId="16f6d6200656b49f" providerId="LiveId" clId="{9BE3DBE1-90A7-4366-B4DA-73C8C64A121D}"/>
    <pc:docChg chg="custSel addSld modSld delMainMaster modMainMaster">
      <pc:chgData name="友佳 杉浦" userId="16f6d6200656b49f" providerId="LiveId" clId="{9BE3DBE1-90A7-4366-B4DA-73C8C64A121D}" dt="2025-05-29T10:59:21.318" v="910" actId="1076"/>
      <pc:docMkLst>
        <pc:docMk/>
      </pc:docMkLst>
      <pc:sldChg chg="addSp delSp modSp mod modClrScheme chgLayout">
        <pc:chgData name="友佳 杉浦" userId="16f6d6200656b49f" providerId="LiveId" clId="{9BE3DBE1-90A7-4366-B4DA-73C8C64A121D}" dt="2025-05-28T07:03:37.060" v="115" actId="478"/>
        <pc:sldMkLst>
          <pc:docMk/>
          <pc:sldMk cId="548798967" sldId="256"/>
        </pc:sldMkLst>
      </pc:sldChg>
      <pc:sldChg chg="modSp mod modClrScheme chgLayout">
        <pc:chgData name="友佳 杉浦" userId="16f6d6200656b49f" providerId="LiveId" clId="{9BE3DBE1-90A7-4366-B4DA-73C8C64A121D}" dt="2025-05-25T08:25:42.909" v="78" actId="1036"/>
        <pc:sldMkLst>
          <pc:docMk/>
          <pc:sldMk cId="2924773238" sldId="258"/>
        </pc:sldMkLst>
      </pc:sldChg>
      <pc:sldChg chg="modSp mod modClrScheme chgLayout">
        <pc:chgData name="友佳 杉浦" userId="16f6d6200656b49f" providerId="LiveId" clId="{9BE3DBE1-90A7-4366-B4DA-73C8C64A121D}" dt="2025-05-25T08:18:26.175" v="26" actId="700"/>
        <pc:sldMkLst>
          <pc:docMk/>
          <pc:sldMk cId="2884998216" sldId="261"/>
        </pc:sldMkLst>
      </pc:sldChg>
      <pc:sldChg chg="modSp mod modClrScheme chgLayout">
        <pc:chgData name="友佳 杉浦" userId="16f6d6200656b49f" providerId="LiveId" clId="{9BE3DBE1-90A7-4366-B4DA-73C8C64A121D}" dt="2025-05-25T08:18:26.175" v="26" actId="700"/>
        <pc:sldMkLst>
          <pc:docMk/>
          <pc:sldMk cId="4262118859" sldId="262"/>
        </pc:sldMkLst>
      </pc:sldChg>
      <pc:sldChg chg="modSp mod modClrScheme chgLayout">
        <pc:chgData name="友佳 杉浦" userId="16f6d6200656b49f" providerId="LiveId" clId="{9BE3DBE1-90A7-4366-B4DA-73C8C64A121D}" dt="2025-05-25T08:18:26.175" v="26" actId="700"/>
        <pc:sldMkLst>
          <pc:docMk/>
          <pc:sldMk cId="247462974" sldId="263"/>
        </pc:sldMkLst>
      </pc:sldChg>
      <pc:sldChg chg="modSp mod modClrScheme chgLayout">
        <pc:chgData name="友佳 杉浦" userId="16f6d6200656b49f" providerId="LiveId" clId="{9BE3DBE1-90A7-4366-B4DA-73C8C64A121D}" dt="2025-05-25T08:21:47.531" v="44" actId="6549"/>
        <pc:sldMkLst>
          <pc:docMk/>
          <pc:sldMk cId="2301056887" sldId="264"/>
        </pc:sldMkLst>
      </pc:sldChg>
      <pc:sldChg chg="modSp mod modClrScheme chgLayout">
        <pc:chgData name="友佳 杉浦" userId="16f6d6200656b49f" providerId="LiveId" clId="{9BE3DBE1-90A7-4366-B4DA-73C8C64A121D}" dt="2025-05-25T08:18:41.368" v="28" actId="700"/>
        <pc:sldMkLst>
          <pc:docMk/>
          <pc:sldMk cId="3162671305" sldId="265"/>
        </pc:sldMkLst>
      </pc:sldChg>
      <pc:sldChg chg="modSp mod modClrScheme chgLayout">
        <pc:chgData name="友佳 杉浦" userId="16f6d6200656b49f" providerId="LiveId" clId="{9BE3DBE1-90A7-4366-B4DA-73C8C64A121D}" dt="2025-05-25T08:18:41.368" v="28" actId="700"/>
        <pc:sldMkLst>
          <pc:docMk/>
          <pc:sldMk cId="977226521" sldId="266"/>
        </pc:sldMkLst>
      </pc:sldChg>
      <pc:sldChg chg="modSp mod modClrScheme chgLayout">
        <pc:chgData name="友佳 杉浦" userId="16f6d6200656b49f" providerId="LiveId" clId="{9BE3DBE1-90A7-4366-B4DA-73C8C64A121D}" dt="2025-05-25T08:18:41.368" v="28" actId="700"/>
        <pc:sldMkLst>
          <pc:docMk/>
          <pc:sldMk cId="3179951448" sldId="267"/>
        </pc:sldMkLst>
      </pc:sldChg>
      <pc:sldChg chg="modSp mod modClrScheme chgLayout">
        <pc:chgData name="友佳 杉浦" userId="16f6d6200656b49f" providerId="LiveId" clId="{9BE3DBE1-90A7-4366-B4DA-73C8C64A121D}" dt="2025-05-25T08:18:41.368" v="28" actId="700"/>
        <pc:sldMkLst>
          <pc:docMk/>
          <pc:sldMk cId="253908481" sldId="268"/>
        </pc:sldMkLst>
      </pc:sldChg>
      <pc:sldChg chg="modSp mod modClrScheme chgLayout">
        <pc:chgData name="友佳 杉浦" userId="16f6d6200656b49f" providerId="LiveId" clId="{9BE3DBE1-90A7-4366-B4DA-73C8C64A121D}" dt="2025-05-29T10:55:51.605" v="879" actId="1076"/>
        <pc:sldMkLst>
          <pc:docMk/>
          <pc:sldMk cId="3285937546" sldId="269"/>
        </pc:sldMkLst>
      </pc:sldChg>
      <pc:sldChg chg="modSp mod modClrScheme chgLayout">
        <pc:chgData name="友佳 杉浦" userId="16f6d6200656b49f" providerId="LiveId" clId="{9BE3DBE1-90A7-4366-B4DA-73C8C64A121D}" dt="2025-05-25T08:18:41.368" v="28" actId="700"/>
        <pc:sldMkLst>
          <pc:docMk/>
          <pc:sldMk cId="125094420" sldId="270"/>
        </pc:sldMkLst>
      </pc:sldChg>
      <pc:sldChg chg="modSp mod modClrScheme chgLayout">
        <pc:chgData name="友佳 杉浦" userId="16f6d6200656b49f" providerId="LiveId" clId="{9BE3DBE1-90A7-4366-B4DA-73C8C64A121D}" dt="2025-05-29T10:56:24.658" v="892" actId="20577"/>
        <pc:sldMkLst>
          <pc:docMk/>
          <pc:sldMk cId="3834806629" sldId="272"/>
        </pc:sldMkLst>
      </pc:sldChg>
      <pc:sldChg chg="modSp mod modClrScheme chgLayout">
        <pc:chgData name="友佳 杉浦" userId="16f6d6200656b49f" providerId="LiveId" clId="{9BE3DBE1-90A7-4366-B4DA-73C8C64A121D}" dt="2025-05-25T08:18:41.368" v="28" actId="700"/>
        <pc:sldMkLst>
          <pc:docMk/>
          <pc:sldMk cId="1989477097" sldId="273"/>
        </pc:sldMkLst>
      </pc:sldChg>
      <pc:sldChg chg="modSp mod modClrScheme chgLayout">
        <pc:chgData name="友佳 杉浦" userId="16f6d6200656b49f" providerId="LiveId" clId="{9BE3DBE1-90A7-4366-B4DA-73C8C64A121D}" dt="2025-05-25T08:18:41.368" v="28" actId="700"/>
        <pc:sldMkLst>
          <pc:docMk/>
          <pc:sldMk cId="4061216825" sldId="274"/>
        </pc:sldMkLst>
      </pc:sldChg>
      <pc:sldChg chg="modSp mod modClrScheme chgLayout">
        <pc:chgData name="友佳 杉浦" userId="16f6d6200656b49f" providerId="LiveId" clId="{9BE3DBE1-90A7-4366-B4DA-73C8C64A121D}" dt="2025-05-25T08:24:31.135" v="52" actId="20577"/>
        <pc:sldMkLst>
          <pc:docMk/>
          <pc:sldMk cId="1699645351" sldId="275"/>
        </pc:sldMkLst>
      </pc:sldChg>
      <pc:sldChg chg="modSp mod modClrScheme chgLayout">
        <pc:chgData name="友佳 杉浦" userId="16f6d6200656b49f" providerId="LiveId" clId="{9BE3DBE1-90A7-4366-B4DA-73C8C64A121D}" dt="2025-05-25T08:18:41.368" v="28" actId="700"/>
        <pc:sldMkLst>
          <pc:docMk/>
          <pc:sldMk cId="892795710" sldId="276"/>
        </pc:sldMkLst>
      </pc:sldChg>
      <pc:sldChg chg="modSp mod modClrScheme chgLayout">
        <pc:chgData name="友佳 杉浦" userId="16f6d6200656b49f" providerId="LiveId" clId="{9BE3DBE1-90A7-4366-B4DA-73C8C64A121D}" dt="2025-05-29T10:58:20.963" v="896" actId="6549"/>
        <pc:sldMkLst>
          <pc:docMk/>
          <pc:sldMk cId="4124805787" sldId="278"/>
        </pc:sldMkLst>
      </pc:sldChg>
      <pc:sldChg chg="addSp delSp modSp mod modClrScheme chgLayout">
        <pc:chgData name="友佳 杉浦" userId="16f6d6200656b49f" providerId="LiveId" clId="{9BE3DBE1-90A7-4366-B4DA-73C8C64A121D}" dt="2025-05-28T07:30:24.159" v="691" actId="1076"/>
        <pc:sldMkLst>
          <pc:docMk/>
          <pc:sldMk cId="1838568412" sldId="279"/>
        </pc:sldMkLst>
      </pc:sldChg>
      <pc:sldChg chg="addSp delSp modSp mod modClrScheme chgLayout">
        <pc:chgData name="友佳 杉浦" userId="16f6d6200656b49f" providerId="LiveId" clId="{9BE3DBE1-90A7-4366-B4DA-73C8C64A121D}" dt="2025-05-28T07:30:14.195" v="690" actId="1076"/>
        <pc:sldMkLst>
          <pc:docMk/>
          <pc:sldMk cId="3448598215" sldId="280"/>
        </pc:sldMkLst>
      </pc:sldChg>
      <pc:sldChg chg="modSp mod modClrScheme chgLayout">
        <pc:chgData name="友佳 杉浦" userId="16f6d6200656b49f" providerId="LiveId" clId="{9BE3DBE1-90A7-4366-B4DA-73C8C64A121D}" dt="2025-05-25T08:18:41.368" v="28" actId="700"/>
        <pc:sldMkLst>
          <pc:docMk/>
          <pc:sldMk cId="2891823746" sldId="281"/>
        </pc:sldMkLst>
      </pc:sldChg>
      <pc:sldChg chg="modSp mod modClrScheme chgLayout">
        <pc:chgData name="友佳 杉浦" userId="16f6d6200656b49f" providerId="LiveId" clId="{9BE3DBE1-90A7-4366-B4DA-73C8C64A121D}" dt="2025-05-29T10:59:21.318" v="910" actId="1076"/>
        <pc:sldMkLst>
          <pc:docMk/>
          <pc:sldMk cId="330114197" sldId="283"/>
        </pc:sldMkLst>
      </pc:sldChg>
      <pc:sldChg chg="modSp mod modClrScheme chgLayout">
        <pc:chgData name="友佳 杉浦" userId="16f6d6200656b49f" providerId="LiveId" clId="{9BE3DBE1-90A7-4366-B4DA-73C8C64A121D}" dt="2025-05-25T08:18:05.941" v="22" actId="700"/>
        <pc:sldMkLst>
          <pc:docMk/>
          <pc:sldMk cId="2995837027" sldId="2147483417"/>
        </pc:sldMkLst>
        <pc:spChg chg="mod ord">
          <ac:chgData name="友佳 杉浦" userId="16f6d6200656b49f" providerId="LiveId" clId="{9BE3DBE1-90A7-4366-B4DA-73C8C64A121D}" dt="2025-05-25T08:18:05.941" v="22" actId="700"/>
          <ac:spMkLst>
            <pc:docMk/>
            <pc:sldMk cId="2995837027" sldId="2147483417"/>
            <ac:spMk id="4" creationId="{081CC862-FA05-BA2D-1AFB-7723A391823C}"/>
          </ac:spMkLst>
        </pc:spChg>
        <pc:spChg chg="mod ord">
          <ac:chgData name="友佳 杉浦" userId="16f6d6200656b49f" providerId="LiveId" clId="{9BE3DBE1-90A7-4366-B4DA-73C8C64A121D}" dt="2025-05-25T08:18:05.941" v="22" actId="700"/>
          <ac:spMkLst>
            <pc:docMk/>
            <pc:sldMk cId="2995837027" sldId="2147483417"/>
            <ac:spMk id="5" creationId="{879D3AB3-2F9D-51A8-32AF-509601714266}"/>
          </ac:spMkLst>
        </pc:spChg>
      </pc:sldChg>
      <pc:sldChg chg="mod modClrScheme chgLayout">
        <pc:chgData name="友佳 杉浦" userId="16f6d6200656b49f" providerId="LiveId" clId="{9BE3DBE1-90A7-4366-B4DA-73C8C64A121D}" dt="2025-05-25T08:18:18.179" v="25" actId="700"/>
        <pc:sldMkLst>
          <pc:docMk/>
          <pc:sldMk cId="1388150903" sldId="2147483418"/>
        </pc:sldMkLst>
      </pc:sldChg>
      <pc:sldChg chg="mod modClrScheme chgLayout">
        <pc:chgData name="友佳 杉浦" userId="16f6d6200656b49f" providerId="LiveId" clId="{9BE3DBE1-90A7-4366-B4DA-73C8C64A121D}" dt="2025-05-25T08:18:33.090" v="27" actId="700"/>
        <pc:sldMkLst>
          <pc:docMk/>
          <pc:sldMk cId="842318486" sldId="2147483419"/>
        </pc:sldMkLst>
      </pc:sldChg>
      <pc:sldChg chg="modSp add mod modClrScheme chgLayout">
        <pc:chgData name="友佳 杉浦" userId="16f6d6200656b49f" providerId="LiveId" clId="{9BE3DBE1-90A7-4366-B4DA-73C8C64A121D}" dt="2025-05-26T07:57:49.548" v="88" actId="20577"/>
        <pc:sldMkLst>
          <pc:docMk/>
          <pc:sldMk cId="329461448" sldId="2147483444"/>
        </pc:sldMkLst>
        <pc:spChg chg="mod ord">
          <ac:chgData name="友佳 杉浦" userId="16f6d6200656b49f" providerId="LiveId" clId="{9BE3DBE1-90A7-4366-B4DA-73C8C64A121D}" dt="2025-05-25T08:18:14.564" v="24" actId="700"/>
          <ac:spMkLst>
            <pc:docMk/>
            <pc:sldMk cId="329461448" sldId="2147483444"/>
            <ac:spMk id="2" creationId="{9F0ECAAB-5EAC-B22E-2992-0FC4952D8755}"/>
          </ac:spMkLst>
        </pc:spChg>
        <pc:graphicFrameChg chg="mod modGraphic">
          <ac:chgData name="友佳 杉浦" userId="16f6d6200656b49f" providerId="LiveId" clId="{9BE3DBE1-90A7-4366-B4DA-73C8C64A121D}" dt="2025-05-26T07:57:49.548" v="88" actId="20577"/>
          <ac:graphicFrameMkLst>
            <pc:docMk/>
            <pc:sldMk cId="329461448" sldId="2147483444"/>
            <ac:graphicFrameMk id="5" creationId="{5ACC1C72-E191-86ED-B68F-6BB538708A6A}"/>
          </ac:graphicFrameMkLst>
        </pc:graphicFrameChg>
      </pc:sldChg>
      <pc:sldChg chg="modSp add mod modClrScheme chgLayout">
        <pc:chgData name="友佳 杉浦" userId="16f6d6200656b49f" providerId="LiveId" clId="{9BE3DBE1-90A7-4366-B4DA-73C8C64A121D}" dt="2025-05-25T08:18:10.565" v="23" actId="700"/>
        <pc:sldMkLst>
          <pc:docMk/>
          <pc:sldMk cId="4293004460" sldId="2147483462"/>
        </pc:sldMkLst>
        <pc:spChg chg="mod ord">
          <ac:chgData name="友佳 杉浦" userId="16f6d6200656b49f" providerId="LiveId" clId="{9BE3DBE1-90A7-4366-B4DA-73C8C64A121D}" dt="2025-05-25T08:18:10.565" v="23" actId="700"/>
          <ac:spMkLst>
            <pc:docMk/>
            <pc:sldMk cId="4293004460" sldId="2147483462"/>
            <ac:spMk id="3" creationId="{CAE7DB5C-A84F-6025-632C-0FF0181268BA}"/>
          </ac:spMkLst>
        </pc:spChg>
      </pc:sldChg>
      <pc:sldMasterChg chg="delSp del mod delSldLayout">
        <pc:chgData name="友佳 杉浦" userId="16f6d6200656b49f" providerId="LiveId" clId="{9BE3DBE1-90A7-4366-B4DA-73C8C64A121D}" dt="2025-05-25T08:18:41.368" v="28" actId="700"/>
        <pc:sldMasterMkLst>
          <pc:docMk/>
          <pc:sldMasterMk cId="3356509824" sldId="2147483648"/>
        </pc:sldMasterMkLst>
        <pc:sldLayoutChg chg="del">
          <pc:chgData name="友佳 杉浦" userId="16f6d6200656b49f" providerId="LiveId" clId="{9BE3DBE1-90A7-4366-B4DA-73C8C64A121D}" dt="2025-05-25T08:18:41.368" v="28" actId="700"/>
          <pc:sldLayoutMkLst>
            <pc:docMk/>
            <pc:sldMasterMk cId="3356509824" sldId="2147483648"/>
            <pc:sldLayoutMk cId="1314722821" sldId="2147483649"/>
          </pc:sldLayoutMkLst>
        </pc:sldLayoutChg>
        <pc:sldLayoutChg chg="del">
          <pc:chgData name="友佳 杉浦" userId="16f6d6200656b49f" providerId="LiveId" clId="{9BE3DBE1-90A7-4366-B4DA-73C8C64A121D}" dt="2025-05-25T08:18:41.368" v="28" actId="700"/>
          <pc:sldLayoutMkLst>
            <pc:docMk/>
            <pc:sldMasterMk cId="3356509824" sldId="2147483648"/>
            <pc:sldLayoutMk cId="749735679" sldId="2147483654"/>
          </pc:sldLayoutMkLst>
        </pc:sldLayoutChg>
        <pc:sldLayoutChg chg="del">
          <pc:chgData name="友佳 杉浦" userId="16f6d6200656b49f" providerId="LiveId" clId="{9BE3DBE1-90A7-4366-B4DA-73C8C64A121D}" dt="2025-05-25T08:18:41.368" v="28" actId="700"/>
          <pc:sldLayoutMkLst>
            <pc:docMk/>
            <pc:sldMasterMk cId="3356509824" sldId="2147483648"/>
            <pc:sldLayoutMk cId="2507103429" sldId="2147483659"/>
          </pc:sldLayoutMkLst>
        </pc:sldLayoutChg>
      </pc:sldMasterChg>
    </pc:docChg>
  </pc:docChgLst>
  <pc:docChgLst>
    <pc:chgData name="友佳 杉浦" userId="16f6d6200656b49f" providerId="LiveId" clId="{263F5C14-5B63-4E42-BC66-E9FD95AEA13B}"/>
    <pc:docChg chg="custSel modMainMaster">
      <pc:chgData name="友佳 杉浦" userId="16f6d6200656b49f" providerId="LiveId" clId="{263F5C14-5B63-4E42-BC66-E9FD95AEA13B}" dt="2025-03-09T13:32:12.602" v="279" actId="14100"/>
      <pc:docMkLst>
        <pc:docMk/>
      </pc:docMkLst>
      <pc:sldMasterChg chg="addSp delSp modSp mod modSldLayout">
        <pc:chgData name="友佳 杉浦" userId="16f6d6200656b49f" providerId="LiveId" clId="{263F5C14-5B63-4E42-BC66-E9FD95AEA13B}" dt="2025-03-09T13:32:12.602" v="279" actId="14100"/>
        <pc:sldMasterMkLst>
          <pc:docMk/>
          <pc:sldMasterMk cId="3356509824" sldId="2147483648"/>
        </pc:sldMasterMkLst>
        <pc:sldLayoutChg chg="delSp modSp mod">
          <pc:chgData name="友佳 杉浦" userId="16f6d6200656b49f" providerId="LiveId" clId="{263F5C14-5B63-4E42-BC66-E9FD95AEA13B}" dt="2025-03-09T13:32:12.602" v="279" actId="14100"/>
          <pc:sldLayoutMkLst>
            <pc:docMk/>
            <pc:sldMasterMk cId="3356509824" sldId="2147483648"/>
            <pc:sldLayoutMk cId="1314722821" sldId="2147483649"/>
          </pc:sldLayoutMkLst>
        </pc:sldLayoutChg>
        <pc:sldLayoutChg chg="addSp delSp modSp mod">
          <pc:chgData name="友佳 杉浦" userId="16f6d6200656b49f" providerId="LiveId" clId="{263F5C14-5B63-4E42-BC66-E9FD95AEA13B}" dt="2025-03-09T13:30:24.706" v="264" actId="14100"/>
          <pc:sldLayoutMkLst>
            <pc:docMk/>
            <pc:sldMasterMk cId="3356509824" sldId="2147483648"/>
            <pc:sldLayoutMk cId="749735679" sldId="2147483654"/>
          </pc:sldLayoutMkLst>
        </pc:sldLayoutChg>
      </pc:sldMasterChg>
    </pc:docChg>
  </pc:docChgLst>
  <pc:docChgLst>
    <pc:chgData name="友佳 杉浦" userId="16f6d6200656b49f" providerId="LiveId" clId="{A496EC5F-DF42-4CA3-BE2E-56A6DD9B90AB}"/>
    <pc:docChg chg="undo custSel addSld delSld modSld sldOrd">
      <pc:chgData name="友佳 杉浦" userId="16f6d6200656b49f" providerId="LiveId" clId="{A496EC5F-DF42-4CA3-BE2E-56A6DD9B90AB}" dt="2025-07-27T16:00:04.773" v="20566" actId="2696"/>
      <pc:docMkLst>
        <pc:docMk/>
      </pc:docMkLst>
      <pc:sldChg chg="del">
        <pc:chgData name="友佳 杉浦" userId="16f6d6200656b49f" providerId="LiveId" clId="{A496EC5F-DF42-4CA3-BE2E-56A6DD9B90AB}" dt="2025-07-20T18:06:32.448" v="1957" actId="2696"/>
        <pc:sldMkLst>
          <pc:docMk/>
          <pc:sldMk cId="548798967" sldId="256"/>
        </pc:sldMkLst>
      </pc:sldChg>
      <pc:sldChg chg="del">
        <pc:chgData name="友佳 杉浦" userId="16f6d6200656b49f" providerId="LiveId" clId="{A496EC5F-DF42-4CA3-BE2E-56A6DD9B90AB}" dt="2025-07-20T18:07:21.149" v="1958" actId="2696"/>
        <pc:sldMkLst>
          <pc:docMk/>
          <pc:sldMk cId="2924773238" sldId="258"/>
        </pc:sldMkLst>
      </pc:sldChg>
      <pc:sldChg chg="del">
        <pc:chgData name="友佳 杉浦" userId="16f6d6200656b49f" providerId="LiveId" clId="{A496EC5F-DF42-4CA3-BE2E-56A6DD9B90AB}" dt="2025-07-20T18:07:31.598" v="1959" actId="2696"/>
        <pc:sldMkLst>
          <pc:docMk/>
          <pc:sldMk cId="2884998216" sldId="261"/>
        </pc:sldMkLst>
      </pc:sldChg>
      <pc:sldChg chg="addSp delSp modSp add mod modNotesTx">
        <pc:chgData name="友佳 杉浦" userId="16f6d6200656b49f" providerId="LiveId" clId="{A496EC5F-DF42-4CA3-BE2E-56A6DD9B90AB}" dt="2025-07-21T19:26:16.057" v="20102" actId="20577"/>
        <pc:sldMkLst>
          <pc:docMk/>
          <pc:sldMk cId="2638804206" sldId="262"/>
        </pc:sldMkLst>
        <pc:spChg chg="mod">
          <ac:chgData name="友佳 杉浦" userId="16f6d6200656b49f" providerId="LiveId" clId="{A496EC5F-DF42-4CA3-BE2E-56A6DD9B90AB}" dt="2025-07-20T18:36:05.681" v="2614" actId="20577"/>
          <ac:spMkLst>
            <pc:docMk/>
            <pc:sldMk cId="2638804206" sldId="262"/>
            <ac:spMk id="2" creationId="{F1A510B5-4154-004D-9246-F32941769153}"/>
          </ac:spMkLst>
        </pc:spChg>
        <pc:spChg chg="mod">
          <ac:chgData name="友佳 杉浦" userId="16f6d6200656b49f" providerId="LiveId" clId="{A496EC5F-DF42-4CA3-BE2E-56A6DD9B90AB}" dt="2025-07-20T18:39:28.048" v="2631" actId="6549"/>
          <ac:spMkLst>
            <pc:docMk/>
            <pc:sldMk cId="2638804206" sldId="262"/>
            <ac:spMk id="3" creationId="{4508A67A-0AF5-9F74-959B-3D599F5E96B4}"/>
          </ac:spMkLst>
        </pc:spChg>
        <pc:spChg chg="add mod">
          <ac:chgData name="友佳 杉浦" userId="16f6d6200656b49f" providerId="LiveId" clId="{A496EC5F-DF42-4CA3-BE2E-56A6DD9B90AB}" dt="2025-07-20T18:27:00.334" v="2385" actId="1076"/>
          <ac:spMkLst>
            <pc:docMk/>
            <pc:sldMk cId="2638804206" sldId="262"/>
            <ac:spMk id="5" creationId="{353E87E5-B9EB-A6FC-1BDD-1DC135D0E858}"/>
          </ac:spMkLst>
        </pc:spChg>
        <pc:spChg chg="add mod">
          <ac:chgData name="友佳 杉浦" userId="16f6d6200656b49f" providerId="LiveId" clId="{A496EC5F-DF42-4CA3-BE2E-56A6DD9B90AB}" dt="2025-07-20T18:29:35.772" v="2533" actId="20577"/>
          <ac:spMkLst>
            <pc:docMk/>
            <pc:sldMk cId="2638804206" sldId="262"/>
            <ac:spMk id="6" creationId="{1EFA376A-122F-8EB2-0685-B6EB9C1612E8}"/>
          </ac:spMkLst>
        </pc:spChg>
        <pc:spChg chg="mod">
          <ac:chgData name="友佳 杉浦" userId="16f6d6200656b49f" providerId="LiveId" clId="{A496EC5F-DF42-4CA3-BE2E-56A6DD9B90AB}" dt="2025-07-20T18:23:23.602" v="2316" actId="20577"/>
          <ac:spMkLst>
            <pc:docMk/>
            <pc:sldMk cId="2638804206" sldId="262"/>
            <ac:spMk id="16" creationId="{628DDA41-2F8B-9A49-A907-8D18D6E59828}"/>
          </ac:spMkLst>
        </pc:spChg>
        <pc:spChg chg="mod">
          <ac:chgData name="友佳 杉浦" userId="16f6d6200656b49f" providerId="LiveId" clId="{A496EC5F-DF42-4CA3-BE2E-56A6DD9B90AB}" dt="2025-07-20T18:21:51.319" v="2218" actId="20577"/>
          <ac:spMkLst>
            <pc:docMk/>
            <pc:sldMk cId="2638804206" sldId="262"/>
            <ac:spMk id="19" creationId="{EF13A8B8-1911-0021-1649-E290B83F4D9E}"/>
          </ac:spMkLst>
        </pc:spChg>
        <pc:spChg chg="mod">
          <ac:chgData name="友佳 杉浦" userId="16f6d6200656b49f" providerId="LiveId" clId="{A496EC5F-DF42-4CA3-BE2E-56A6DD9B90AB}" dt="2025-07-20T18:30:11.805" v="2536" actId="113"/>
          <ac:spMkLst>
            <pc:docMk/>
            <pc:sldMk cId="2638804206" sldId="262"/>
            <ac:spMk id="60" creationId="{62C57151-0C83-1694-0F95-95F68D5729BD}"/>
          </ac:spMkLst>
        </pc:spChg>
        <pc:spChg chg="mod">
          <ac:chgData name="友佳 杉浦" userId="16f6d6200656b49f" providerId="LiveId" clId="{A496EC5F-DF42-4CA3-BE2E-56A6DD9B90AB}" dt="2025-07-20T18:30:11.805" v="2536" actId="113"/>
          <ac:spMkLst>
            <pc:docMk/>
            <pc:sldMk cId="2638804206" sldId="262"/>
            <ac:spMk id="63" creationId="{849204FF-B99F-67BE-7240-B6DD22F630C3}"/>
          </ac:spMkLst>
        </pc:spChg>
        <pc:spChg chg="mod">
          <ac:chgData name="友佳 杉浦" userId="16f6d6200656b49f" providerId="LiveId" clId="{A496EC5F-DF42-4CA3-BE2E-56A6DD9B90AB}" dt="2025-07-20T18:30:11.805" v="2536" actId="113"/>
          <ac:spMkLst>
            <pc:docMk/>
            <pc:sldMk cId="2638804206" sldId="262"/>
            <ac:spMk id="6144" creationId="{B9B85152-1C5E-403C-E934-E8825292CC78}"/>
          </ac:spMkLst>
        </pc:spChg>
        <pc:spChg chg="mod">
          <ac:chgData name="友佳 杉浦" userId="16f6d6200656b49f" providerId="LiveId" clId="{A496EC5F-DF42-4CA3-BE2E-56A6DD9B90AB}" dt="2025-07-20T18:30:11.805" v="2536" actId="113"/>
          <ac:spMkLst>
            <pc:docMk/>
            <pc:sldMk cId="2638804206" sldId="262"/>
            <ac:spMk id="6145" creationId="{B945B18F-FE3C-396E-E44D-CC8712790330}"/>
          </ac:spMkLst>
        </pc:spChg>
        <pc:spChg chg="mod">
          <ac:chgData name="友佳 杉浦" userId="16f6d6200656b49f" providerId="LiveId" clId="{A496EC5F-DF42-4CA3-BE2E-56A6DD9B90AB}" dt="2025-07-20T18:12:54.337" v="1984"/>
          <ac:spMkLst>
            <pc:docMk/>
            <pc:sldMk cId="2638804206" sldId="262"/>
            <ac:spMk id="6148" creationId="{7EFF1582-4787-D8EB-E3D8-464435F0E6B0}"/>
          </ac:spMkLst>
        </pc:spChg>
        <pc:spChg chg="mod">
          <ac:chgData name="友佳 杉浦" userId="16f6d6200656b49f" providerId="LiveId" clId="{A496EC5F-DF42-4CA3-BE2E-56A6DD9B90AB}" dt="2025-07-20T18:12:54.337" v="1984"/>
          <ac:spMkLst>
            <pc:docMk/>
            <pc:sldMk cId="2638804206" sldId="262"/>
            <ac:spMk id="6149" creationId="{55BAF54B-A8ED-66E4-CA88-3DBEE97EBDBC}"/>
          </ac:spMkLst>
        </pc:spChg>
        <pc:spChg chg="mod">
          <ac:chgData name="友佳 杉浦" userId="16f6d6200656b49f" providerId="LiveId" clId="{A496EC5F-DF42-4CA3-BE2E-56A6DD9B90AB}" dt="2025-07-20T18:12:54.337" v="1984"/>
          <ac:spMkLst>
            <pc:docMk/>
            <pc:sldMk cId="2638804206" sldId="262"/>
            <ac:spMk id="6150" creationId="{386B0C02-6E11-D223-C236-0F4B5CE57A86}"/>
          </ac:spMkLst>
        </pc:spChg>
        <pc:spChg chg="mod">
          <ac:chgData name="友佳 杉浦" userId="16f6d6200656b49f" providerId="LiveId" clId="{A496EC5F-DF42-4CA3-BE2E-56A6DD9B90AB}" dt="2025-07-20T18:12:54.337" v="1984"/>
          <ac:spMkLst>
            <pc:docMk/>
            <pc:sldMk cId="2638804206" sldId="262"/>
            <ac:spMk id="6151" creationId="{A17EF241-D5F4-464D-0278-96D7197EFD89}"/>
          </ac:spMkLst>
        </pc:spChg>
        <pc:spChg chg="mod">
          <ac:chgData name="友佳 杉浦" userId="16f6d6200656b49f" providerId="LiveId" clId="{A496EC5F-DF42-4CA3-BE2E-56A6DD9B90AB}" dt="2025-07-20T18:12:54.337" v="1984"/>
          <ac:spMkLst>
            <pc:docMk/>
            <pc:sldMk cId="2638804206" sldId="262"/>
            <ac:spMk id="6152" creationId="{151501F8-C18A-52CC-AC4D-720E3FFC0134}"/>
          </ac:spMkLst>
        </pc:spChg>
        <pc:spChg chg="add mod">
          <ac:chgData name="友佳 杉浦" userId="16f6d6200656b49f" providerId="LiveId" clId="{A496EC5F-DF42-4CA3-BE2E-56A6DD9B90AB}" dt="2025-07-20T18:17:10.070" v="2151" actId="20577"/>
          <ac:spMkLst>
            <pc:docMk/>
            <pc:sldMk cId="2638804206" sldId="262"/>
            <ac:spMk id="6157" creationId="{3EF0E006-A583-33F7-91A2-30854EB1A661}"/>
          </ac:spMkLst>
        </pc:spChg>
        <pc:spChg chg="add mod">
          <ac:chgData name="友佳 杉浦" userId="16f6d6200656b49f" providerId="LiveId" clId="{A496EC5F-DF42-4CA3-BE2E-56A6DD9B90AB}" dt="2025-07-20T18:18:46.771" v="2185" actId="113"/>
          <ac:spMkLst>
            <pc:docMk/>
            <pc:sldMk cId="2638804206" sldId="262"/>
            <ac:spMk id="6158" creationId="{3637F199-9FCE-7269-F170-E3B92BD871DC}"/>
          </ac:spMkLst>
        </pc:spChg>
        <pc:spChg chg="add mod">
          <ac:chgData name="友佳 杉浦" userId="16f6d6200656b49f" providerId="LiveId" clId="{A496EC5F-DF42-4CA3-BE2E-56A6DD9B90AB}" dt="2025-07-20T18:29:16.548" v="2527" actId="1076"/>
          <ac:spMkLst>
            <pc:docMk/>
            <pc:sldMk cId="2638804206" sldId="262"/>
            <ac:spMk id="6159" creationId="{132F34C5-9524-EB58-7784-090D5D329D97}"/>
          </ac:spMkLst>
        </pc:spChg>
        <pc:spChg chg="add mod">
          <ac:chgData name="友佳 杉浦" userId="16f6d6200656b49f" providerId="LiveId" clId="{A496EC5F-DF42-4CA3-BE2E-56A6DD9B90AB}" dt="2025-07-20T18:29:04.398" v="2526" actId="2711"/>
          <ac:spMkLst>
            <pc:docMk/>
            <pc:sldMk cId="2638804206" sldId="262"/>
            <ac:spMk id="6160" creationId="{7BACAE40-D177-0CAA-4BEB-E73443A7981E}"/>
          </ac:spMkLst>
        </pc:spChg>
        <pc:grpChg chg="mod">
          <ac:chgData name="友佳 杉浦" userId="16f6d6200656b49f" providerId="LiveId" clId="{A496EC5F-DF42-4CA3-BE2E-56A6DD9B90AB}" dt="2025-07-20T18:15:09.213" v="2016" actId="1076"/>
          <ac:grpSpMkLst>
            <pc:docMk/>
            <pc:sldMk cId="2638804206" sldId="262"/>
            <ac:grpSpMk id="7" creationId="{E432B50B-1E92-F5DE-7771-9EBF37D295ED}"/>
          </ac:grpSpMkLst>
        </pc:grpChg>
        <pc:picChg chg="mod">
          <ac:chgData name="友佳 杉浦" userId="16f6d6200656b49f" providerId="LiveId" clId="{A496EC5F-DF42-4CA3-BE2E-56A6DD9B90AB}" dt="2025-07-20T18:12:54.337" v="1984"/>
          <ac:picMkLst>
            <pc:docMk/>
            <pc:sldMk cId="2638804206" sldId="262"/>
            <ac:picMk id="59" creationId="{6AC56930-50EB-AFC6-3B19-322D7E930A2D}"/>
          </ac:picMkLst>
        </pc:picChg>
      </pc:sldChg>
      <pc:sldChg chg="del">
        <pc:chgData name="友佳 杉浦" userId="16f6d6200656b49f" providerId="LiveId" clId="{A496EC5F-DF42-4CA3-BE2E-56A6DD9B90AB}" dt="2025-07-20T18:07:51.962" v="1960" actId="2696"/>
        <pc:sldMkLst>
          <pc:docMk/>
          <pc:sldMk cId="4262118859" sldId="262"/>
        </pc:sldMkLst>
      </pc:sldChg>
      <pc:sldChg chg="del">
        <pc:chgData name="友佳 杉浦" userId="16f6d6200656b49f" providerId="LiveId" clId="{A496EC5F-DF42-4CA3-BE2E-56A6DD9B90AB}" dt="2025-07-20T18:07:51.962" v="1960" actId="2696"/>
        <pc:sldMkLst>
          <pc:docMk/>
          <pc:sldMk cId="247462974" sldId="263"/>
        </pc:sldMkLst>
      </pc:sldChg>
      <pc:sldChg chg="add del">
        <pc:chgData name="友佳 杉浦" userId="16f6d6200656b49f" providerId="LiveId" clId="{A496EC5F-DF42-4CA3-BE2E-56A6DD9B90AB}" dt="2025-07-20T18:30:30.191" v="2537" actId="2696"/>
        <pc:sldMkLst>
          <pc:docMk/>
          <pc:sldMk cId="2136421943" sldId="263"/>
        </pc:sldMkLst>
      </pc:sldChg>
      <pc:sldChg chg="add del">
        <pc:chgData name="友佳 杉浦" userId="16f6d6200656b49f" providerId="LiveId" clId="{A496EC5F-DF42-4CA3-BE2E-56A6DD9B90AB}" dt="2025-07-21T05:11:25.982" v="2725" actId="2696"/>
        <pc:sldMkLst>
          <pc:docMk/>
          <pc:sldMk cId="2301056887" sldId="264"/>
        </pc:sldMkLst>
      </pc:sldChg>
      <pc:sldChg chg="modSp add mod ord modNotesTx">
        <pc:chgData name="友佳 杉浦" userId="16f6d6200656b49f" providerId="LiveId" clId="{A496EC5F-DF42-4CA3-BE2E-56A6DD9B90AB}" dt="2025-07-21T19:26:36.792" v="20104"/>
        <pc:sldMkLst>
          <pc:docMk/>
          <pc:sldMk cId="2780821856" sldId="264"/>
        </pc:sldMkLst>
        <pc:spChg chg="mod">
          <ac:chgData name="友佳 杉浦" userId="16f6d6200656b49f" providerId="LiveId" clId="{A496EC5F-DF42-4CA3-BE2E-56A6DD9B90AB}" dt="2025-07-21T05:23:26.314" v="2800" actId="20577"/>
          <ac:spMkLst>
            <pc:docMk/>
            <pc:sldMk cId="2780821856" sldId="264"/>
            <ac:spMk id="3" creationId="{7F1664D1-926F-AA7A-B69A-E98654DBD798}"/>
          </ac:spMkLst>
        </pc:spChg>
        <pc:spChg chg="mod">
          <ac:chgData name="友佳 杉浦" userId="16f6d6200656b49f" providerId="LiveId" clId="{A496EC5F-DF42-4CA3-BE2E-56A6DD9B90AB}" dt="2025-07-21T05:22:08.314" v="2798" actId="113"/>
          <ac:spMkLst>
            <pc:docMk/>
            <pc:sldMk cId="2780821856" sldId="264"/>
            <ac:spMk id="32" creationId="{5171AC2E-61E7-0FEC-43EB-AB51D4623D65}"/>
          </ac:spMkLst>
        </pc:spChg>
      </pc:sldChg>
      <pc:sldChg chg="modSp add mod modNotesTx">
        <pc:chgData name="友佳 杉浦" userId="16f6d6200656b49f" providerId="LiveId" clId="{A496EC5F-DF42-4CA3-BE2E-56A6DD9B90AB}" dt="2025-07-21T19:35:59.252" v="20127"/>
        <pc:sldMkLst>
          <pc:docMk/>
          <pc:sldMk cId="311874106" sldId="265"/>
        </pc:sldMkLst>
        <pc:spChg chg="mod">
          <ac:chgData name="友佳 杉浦" userId="16f6d6200656b49f" providerId="LiveId" clId="{A496EC5F-DF42-4CA3-BE2E-56A6DD9B90AB}" dt="2025-07-20T20:36:18.408" v="2719"/>
          <ac:spMkLst>
            <pc:docMk/>
            <pc:sldMk cId="311874106" sldId="265"/>
            <ac:spMk id="3" creationId="{7F1664D1-926F-AA7A-B69A-E98654DBD798}"/>
          </ac:spMkLst>
        </pc:spChg>
      </pc:sldChg>
      <pc:sldChg chg="del">
        <pc:chgData name="友佳 杉浦" userId="16f6d6200656b49f" providerId="LiveId" clId="{A496EC5F-DF42-4CA3-BE2E-56A6DD9B90AB}" dt="2025-07-20T19:52:55.937" v="2680" actId="2696"/>
        <pc:sldMkLst>
          <pc:docMk/>
          <pc:sldMk cId="3162671305" sldId="265"/>
        </pc:sldMkLst>
      </pc:sldChg>
      <pc:sldChg chg="del">
        <pc:chgData name="友佳 杉浦" userId="16f6d6200656b49f" providerId="LiveId" clId="{A496EC5F-DF42-4CA3-BE2E-56A6DD9B90AB}" dt="2025-07-20T19:42:49.956" v="2668" actId="2696"/>
        <pc:sldMkLst>
          <pc:docMk/>
          <pc:sldMk cId="977226521" sldId="266"/>
        </pc:sldMkLst>
      </pc:sldChg>
      <pc:sldChg chg="modSp add mod modNotesTx">
        <pc:chgData name="友佳 杉浦" userId="16f6d6200656b49f" providerId="LiveId" clId="{A496EC5F-DF42-4CA3-BE2E-56A6DD9B90AB}" dt="2025-07-21T08:12:31.330" v="11856" actId="20577"/>
        <pc:sldMkLst>
          <pc:docMk/>
          <pc:sldMk cId="2265730371" sldId="267"/>
        </pc:sldMkLst>
        <pc:spChg chg="mod">
          <ac:chgData name="友佳 杉浦" userId="16f6d6200656b49f" providerId="LiveId" clId="{A496EC5F-DF42-4CA3-BE2E-56A6DD9B90AB}" dt="2025-07-21T05:40:09.961" v="2896" actId="20577"/>
          <ac:spMkLst>
            <pc:docMk/>
            <pc:sldMk cId="2265730371" sldId="267"/>
            <ac:spMk id="2" creationId="{79CAD1A9-621F-89F4-6A38-A477FCD07482}"/>
          </ac:spMkLst>
        </pc:spChg>
        <pc:spChg chg="mod">
          <ac:chgData name="友佳 杉浦" userId="16f6d6200656b49f" providerId="LiveId" clId="{A496EC5F-DF42-4CA3-BE2E-56A6DD9B90AB}" dt="2025-07-20T20:34:59.044" v="2702"/>
          <ac:spMkLst>
            <pc:docMk/>
            <pc:sldMk cId="2265730371" sldId="267"/>
            <ac:spMk id="3" creationId="{BD2F7D62-816B-7741-DB23-E682829FF34C}"/>
          </ac:spMkLst>
        </pc:spChg>
      </pc:sldChg>
      <pc:sldChg chg="del">
        <pc:chgData name="友佳 杉浦" userId="16f6d6200656b49f" providerId="LiveId" clId="{A496EC5F-DF42-4CA3-BE2E-56A6DD9B90AB}" dt="2025-07-20T19:44:47.163" v="2669" actId="2696"/>
        <pc:sldMkLst>
          <pc:docMk/>
          <pc:sldMk cId="3179951448" sldId="267"/>
        </pc:sldMkLst>
      </pc:sldChg>
      <pc:sldChg chg="del">
        <pc:chgData name="友佳 杉浦" userId="16f6d6200656b49f" providerId="LiveId" clId="{A496EC5F-DF42-4CA3-BE2E-56A6DD9B90AB}" dt="2025-07-20T19:44:47.163" v="2669" actId="2696"/>
        <pc:sldMkLst>
          <pc:docMk/>
          <pc:sldMk cId="253908481" sldId="268"/>
        </pc:sldMkLst>
      </pc:sldChg>
      <pc:sldChg chg="addSp modSp add mod modNotesTx">
        <pc:chgData name="友佳 杉浦" userId="16f6d6200656b49f" providerId="LiveId" clId="{A496EC5F-DF42-4CA3-BE2E-56A6DD9B90AB}" dt="2025-07-21T08:18:29.214" v="12345" actId="20577"/>
        <pc:sldMkLst>
          <pc:docMk/>
          <pc:sldMk cId="3340872402" sldId="268"/>
        </pc:sldMkLst>
        <pc:spChg chg="mod">
          <ac:chgData name="友佳 杉浦" userId="16f6d6200656b49f" providerId="LiveId" clId="{A496EC5F-DF42-4CA3-BE2E-56A6DD9B90AB}" dt="2025-07-21T05:40:09.961" v="2895" actId="20577"/>
          <ac:spMkLst>
            <pc:docMk/>
            <pc:sldMk cId="3340872402" sldId="268"/>
            <ac:spMk id="2" creationId="{2FCAA6C6-FA8A-DAC3-3D45-2623F127E44A}"/>
          </ac:spMkLst>
        </pc:spChg>
        <pc:spChg chg="mod">
          <ac:chgData name="友佳 杉浦" userId="16f6d6200656b49f" providerId="LiveId" clId="{A496EC5F-DF42-4CA3-BE2E-56A6DD9B90AB}" dt="2025-07-20T20:35:05.549" v="2703"/>
          <ac:spMkLst>
            <pc:docMk/>
            <pc:sldMk cId="3340872402" sldId="268"/>
            <ac:spMk id="3" creationId="{DCC7DFD0-EB7D-3C75-E435-8D9FF326BCD5}"/>
          </ac:spMkLst>
        </pc:spChg>
        <pc:spChg chg="add mod">
          <ac:chgData name="友佳 杉浦" userId="16f6d6200656b49f" providerId="LiveId" clId="{A496EC5F-DF42-4CA3-BE2E-56A6DD9B90AB}" dt="2025-07-21T05:36:08.344" v="2846" actId="20577"/>
          <ac:spMkLst>
            <pc:docMk/>
            <pc:sldMk cId="3340872402" sldId="268"/>
            <ac:spMk id="6" creationId="{F711ACB7-9AF8-2AF1-F571-BE50E712739B}"/>
          </ac:spMkLst>
        </pc:spChg>
        <pc:spChg chg="add mod">
          <ac:chgData name="友佳 杉浦" userId="16f6d6200656b49f" providerId="LiveId" clId="{A496EC5F-DF42-4CA3-BE2E-56A6DD9B90AB}" dt="2025-07-21T05:36:39.613" v="2850" actId="14100"/>
          <ac:spMkLst>
            <pc:docMk/>
            <pc:sldMk cId="3340872402" sldId="268"/>
            <ac:spMk id="8" creationId="{AC8502BE-11AC-0419-F2BC-EF658726D932}"/>
          </ac:spMkLst>
        </pc:spChg>
        <pc:spChg chg="mod">
          <ac:chgData name="友佳 杉浦" userId="16f6d6200656b49f" providerId="LiveId" clId="{A496EC5F-DF42-4CA3-BE2E-56A6DD9B90AB}" dt="2025-07-21T05:41:53.326" v="2904" actId="12"/>
          <ac:spMkLst>
            <pc:docMk/>
            <pc:sldMk cId="3340872402" sldId="268"/>
            <ac:spMk id="13" creationId="{779EE0E3-13E2-9AF5-1A2D-BF0F736E02A2}"/>
          </ac:spMkLst>
        </pc:spChg>
      </pc:sldChg>
      <pc:sldChg chg="modSp add mod ord modNotesTx">
        <pc:chgData name="友佳 杉浦" userId="16f6d6200656b49f" providerId="LiveId" clId="{A496EC5F-DF42-4CA3-BE2E-56A6DD9B90AB}" dt="2025-07-21T19:35:16.560" v="20126" actId="20577"/>
        <pc:sldMkLst>
          <pc:docMk/>
          <pc:sldMk cId="1009532526" sldId="269"/>
        </pc:sldMkLst>
        <pc:spChg chg="mod">
          <ac:chgData name="友佳 杉浦" userId="16f6d6200656b49f" providerId="LiveId" clId="{A496EC5F-DF42-4CA3-BE2E-56A6DD9B90AB}" dt="2025-07-20T20:36:25.606" v="2720"/>
          <ac:spMkLst>
            <pc:docMk/>
            <pc:sldMk cId="1009532526" sldId="269"/>
            <ac:spMk id="3" creationId="{B195D228-E68B-DCA8-E954-7355B982267F}"/>
          </ac:spMkLst>
        </pc:spChg>
      </pc:sldChg>
      <pc:sldChg chg="del">
        <pc:chgData name="友佳 杉浦" userId="16f6d6200656b49f" providerId="LiveId" clId="{A496EC5F-DF42-4CA3-BE2E-56A6DD9B90AB}" dt="2025-07-20T19:52:55.937" v="2680" actId="2696"/>
        <pc:sldMkLst>
          <pc:docMk/>
          <pc:sldMk cId="3285937546" sldId="269"/>
        </pc:sldMkLst>
      </pc:sldChg>
      <pc:sldChg chg="del">
        <pc:chgData name="友佳 杉浦" userId="16f6d6200656b49f" providerId="LiveId" clId="{A496EC5F-DF42-4CA3-BE2E-56A6DD9B90AB}" dt="2025-07-20T19:46:28.301" v="2671" actId="2696"/>
        <pc:sldMkLst>
          <pc:docMk/>
          <pc:sldMk cId="125094420" sldId="270"/>
        </pc:sldMkLst>
      </pc:sldChg>
      <pc:sldChg chg="delSp modSp add del mod">
        <pc:chgData name="友佳 杉浦" userId="16f6d6200656b49f" providerId="LiveId" clId="{A496EC5F-DF42-4CA3-BE2E-56A6DD9B90AB}" dt="2025-07-21T05:36:48.366" v="2851" actId="2696"/>
        <pc:sldMkLst>
          <pc:docMk/>
          <pc:sldMk cId="2172795646" sldId="270"/>
        </pc:sldMkLst>
      </pc:sldChg>
      <pc:sldChg chg="del">
        <pc:chgData name="友佳 杉浦" userId="16f6d6200656b49f" providerId="LiveId" clId="{A496EC5F-DF42-4CA3-BE2E-56A6DD9B90AB}" dt="2025-07-20T19:48:22.684" v="2675" actId="2696"/>
        <pc:sldMkLst>
          <pc:docMk/>
          <pc:sldMk cId="3834806629" sldId="272"/>
        </pc:sldMkLst>
      </pc:sldChg>
      <pc:sldChg chg="del">
        <pc:chgData name="友佳 杉浦" userId="16f6d6200656b49f" providerId="LiveId" clId="{A496EC5F-DF42-4CA3-BE2E-56A6DD9B90AB}" dt="2025-07-20T19:48:48.836" v="2676" actId="2696"/>
        <pc:sldMkLst>
          <pc:docMk/>
          <pc:sldMk cId="1989477097" sldId="273"/>
        </pc:sldMkLst>
      </pc:sldChg>
      <pc:sldChg chg="modSp add mod modNotesTx">
        <pc:chgData name="友佳 杉浦" userId="16f6d6200656b49f" providerId="LiveId" clId="{A496EC5F-DF42-4CA3-BE2E-56A6DD9B90AB}" dt="2025-07-21T19:32:46.717" v="20119"/>
        <pc:sldMkLst>
          <pc:docMk/>
          <pc:sldMk cId="3447283587" sldId="273"/>
        </pc:sldMkLst>
        <pc:spChg chg="mod">
          <ac:chgData name="友佳 杉浦" userId="16f6d6200656b49f" providerId="LiveId" clId="{A496EC5F-DF42-4CA3-BE2E-56A6DD9B90AB}" dt="2025-07-20T20:35:27.702" v="2707" actId="20577"/>
          <ac:spMkLst>
            <pc:docMk/>
            <pc:sldMk cId="3447283587" sldId="273"/>
            <ac:spMk id="3" creationId="{53A72983-487B-7E29-43F9-496D9803E201}"/>
          </ac:spMkLst>
        </pc:spChg>
        <pc:spChg chg="mod">
          <ac:chgData name="友佳 杉浦" userId="16f6d6200656b49f" providerId="LiveId" clId="{A496EC5F-DF42-4CA3-BE2E-56A6DD9B90AB}" dt="2025-07-20T19:49:13.633" v="2678" actId="113"/>
          <ac:spMkLst>
            <pc:docMk/>
            <pc:sldMk cId="3447283587" sldId="273"/>
            <ac:spMk id="9" creationId="{7DC085A0-0D45-6677-6105-3559FCF81CDE}"/>
          </ac:spMkLst>
        </pc:spChg>
        <pc:spChg chg="mod">
          <ac:chgData name="友佳 杉浦" userId="16f6d6200656b49f" providerId="LiveId" clId="{A496EC5F-DF42-4CA3-BE2E-56A6DD9B90AB}" dt="2025-07-21T14:34:57.749" v="13524" actId="20577"/>
          <ac:spMkLst>
            <pc:docMk/>
            <pc:sldMk cId="3447283587" sldId="273"/>
            <ac:spMk id="14" creationId="{6CD60793-8893-FAC5-8EFC-FFEC5645961D}"/>
          </ac:spMkLst>
        </pc:spChg>
      </pc:sldChg>
      <pc:sldChg chg="modSp add mod modNotesTx">
        <pc:chgData name="友佳 杉浦" userId="16f6d6200656b49f" providerId="LiveId" clId="{A496EC5F-DF42-4CA3-BE2E-56A6DD9B90AB}" dt="2025-07-21T19:33:08.641" v="20120"/>
        <pc:sldMkLst>
          <pc:docMk/>
          <pc:sldMk cId="3501735999" sldId="274"/>
        </pc:sldMkLst>
        <pc:spChg chg="mod">
          <ac:chgData name="友佳 杉浦" userId="16f6d6200656b49f" providerId="LiveId" clId="{A496EC5F-DF42-4CA3-BE2E-56A6DD9B90AB}" dt="2025-07-20T20:35:35.486" v="2709" actId="20577"/>
          <ac:spMkLst>
            <pc:docMk/>
            <pc:sldMk cId="3501735999" sldId="274"/>
            <ac:spMk id="3" creationId="{BE5F434C-B781-872D-8E52-B0302F5C94B9}"/>
          </ac:spMkLst>
        </pc:spChg>
        <pc:spChg chg="mod">
          <ac:chgData name="友佳 杉浦" userId="16f6d6200656b49f" providerId="LiveId" clId="{A496EC5F-DF42-4CA3-BE2E-56A6DD9B90AB}" dt="2025-07-21T05:41:31.471" v="2901" actId="113"/>
          <ac:spMkLst>
            <pc:docMk/>
            <pc:sldMk cId="3501735999" sldId="274"/>
            <ac:spMk id="17" creationId="{F65F152C-BA17-9EA8-B08F-3AD9FFA3CB8B}"/>
          </ac:spMkLst>
        </pc:spChg>
      </pc:sldChg>
      <pc:sldChg chg="del">
        <pc:chgData name="友佳 杉浦" userId="16f6d6200656b49f" providerId="LiveId" clId="{A496EC5F-DF42-4CA3-BE2E-56A6DD9B90AB}" dt="2025-07-20T19:48:48.836" v="2676" actId="2696"/>
        <pc:sldMkLst>
          <pc:docMk/>
          <pc:sldMk cId="4061216825" sldId="274"/>
        </pc:sldMkLst>
      </pc:sldChg>
      <pc:sldChg chg="modSp add mod modNotesTx">
        <pc:chgData name="友佳 杉浦" userId="16f6d6200656b49f" providerId="LiveId" clId="{A496EC5F-DF42-4CA3-BE2E-56A6DD9B90AB}" dt="2025-07-21T19:33:29.586" v="20121"/>
        <pc:sldMkLst>
          <pc:docMk/>
          <pc:sldMk cId="1564525229" sldId="275"/>
        </pc:sldMkLst>
        <pc:spChg chg="mod">
          <ac:chgData name="友佳 杉浦" userId="16f6d6200656b49f" providerId="LiveId" clId="{A496EC5F-DF42-4CA3-BE2E-56A6DD9B90AB}" dt="2025-07-20T20:35:41.713" v="2711" actId="20577"/>
          <ac:spMkLst>
            <pc:docMk/>
            <pc:sldMk cId="1564525229" sldId="275"/>
            <ac:spMk id="3" creationId="{1BB11DC9-7161-F4B1-CEFE-C2A254C5FADD}"/>
          </ac:spMkLst>
        </pc:spChg>
        <pc:spChg chg="mod">
          <ac:chgData name="友佳 杉浦" userId="16f6d6200656b49f" providerId="LiveId" clId="{A496EC5F-DF42-4CA3-BE2E-56A6DD9B90AB}" dt="2025-07-21T05:42:20.856" v="2906" actId="113"/>
          <ac:spMkLst>
            <pc:docMk/>
            <pc:sldMk cId="1564525229" sldId="275"/>
            <ac:spMk id="4" creationId="{7A909015-AF72-46B9-E40B-D026CDDD04CF}"/>
          </ac:spMkLst>
        </pc:spChg>
      </pc:sldChg>
      <pc:sldChg chg="del">
        <pc:chgData name="友佳 杉浦" userId="16f6d6200656b49f" providerId="LiveId" clId="{A496EC5F-DF42-4CA3-BE2E-56A6DD9B90AB}" dt="2025-07-20T19:48:48.836" v="2676" actId="2696"/>
        <pc:sldMkLst>
          <pc:docMk/>
          <pc:sldMk cId="1699645351" sldId="275"/>
        </pc:sldMkLst>
      </pc:sldChg>
      <pc:sldChg chg="del">
        <pc:chgData name="友佳 杉浦" userId="16f6d6200656b49f" providerId="LiveId" clId="{A496EC5F-DF42-4CA3-BE2E-56A6DD9B90AB}" dt="2025-07-20T19:48:48.836" v="2676" actId="2696"/>
        <pc:sldMkLst>
          <pc:docMk/>
          <pc:sldMk cId="892795710" sldId="276"/>
        </pc:sldMkLst>
      </pc:sldChg>
      <pc:sldChg chg="addSp delSp modSp add mod modNotesTx">
        <pc:chgData name="友佳 杉浦" userId="16f6d6200656b49f" providerId="LiveId" clId="{A496EC5F-DF42-4CA3-BE2E-56A6DD9B90AB}" dt="2025-07-21T19:33:50.178" v="20122"/>
        <pc:sldMkLst>
          <pc:docMk/>
          <pc:sldMk cId="3251695942" sldId="276"/>
        </pc:sldMkLst>
        <pc:spChg chg="mod">
          <ac:chgData name="友佳 杉浦" userId="16f6d6200656b49f" providerId="LiveId" clId="{A496EC5F-DF42-4CA3-BE2E-56A6DD9B90AB}" dt="2025-07-20T20:35:48.910" v="2713" actId="20577"/>
          <ac:spMkLst>
            <pc:docMk/>
            <pc:sldMk cId="3251695942" sldId="276"/>
            <ac:spMk id="3" creationId="{1DF28DCC-F846-6E91-6475-283003AAC4F0}"/>
          </ac:spMkLst>
        </pc:spChg>
        <pc:spChg chg="mod">
          <ac:chgData name="友佳 杉浦" userId="16f6d6200656b49f" providerId="LiveId" clId="{A496EC5F-DF42-4CA3-BE2E-56A6DD9B90AB}" dt="2025-07-21T14:49:21.097" v="14331" actId="403"/>
          <ac:spMkLst>
            <pc:docMk/>
            <pc:sldMk cId="3251695942" sldId="276"/>
            <ac:spMk id="9" creationId="{D6CB3345-F64F-6BF0-A38B-F4F74E493E0A}"/>
          </ac:spMkLst>
        </pc:spChg>
      </pc:sldChg>
      <pc:sldChg chg="modSp add mod modNotesTx">
        <pc:chgData name="友佳 杉浦" userId="16f6d6200656b49f" providerId="LiveId" clId="{A496EC5F-DF42-4CA3-BE2E-56A6DD9B90AB}" dt="2025-07-21T19:34:30.528" v="20123"/>
        <pc:sldMkLst>
          <pc:docMk/>
          <pc:sldMk cId="2677000904" sldId="278"/>
        </pc:sldMkLst>
        <pc:spChg chg="mod">
          <ac:chgData name="友佳 杉浦" userId="16f6d6200656b49f" providerId="LiveId" clId="{A496EC5F-DF42-4CA3-BE2E-56A6DD9B90AB}" dt="2025-07-20T20:35:58.512" v="2715" actId="20577"/>
          <ac:spMkLst>
            <pc:docMk/>
            <pc:sldMk cId="2677000904" sldId="278"/>
            <ac:spMk id="3" creationId="{6CECFB23-9181-09B1-7AEA-104101D2B7FF}"/>
          </ac:spMkLst>
        </pc:spChg>
      </pc:sldChg>
      <pc:sldChg chg="del">
        <pc:chgData name="友佳 杉浦" userId="16f6d6200656b49f" providerId="LiveId" clId="{A496EC5F-DF42-4CA3-BE2E-56A6DD9B90AB}" dt="2025-07-20T19:48:48.836" v="2676" actId="2696"/>
        <pc:sldMkLst>
          <pc:docMk/>
          <pc:sldMk cId="4124805787" sldId="278"/>
        </pc:sldMkLst>
      </pc:sldChg>
      <pc:sldChg chg="del">
        <pc:chgData name="友佳 杉浦" userId="16f6d6200656b49f" providerId="LiveId" clId="{A496EC5F-DF42-4CA3-BE2E-56A6DD9B90AB}" dt="2025-07-20T19:53:22.696" v="2684" actId="2696"/>
        <pc:sldMkLst>
          <pc:docMk/>
          <pc:sldMk cId="1838568412" sldId="279"/>
        </pc:sldMkLst>
      </pc:sldChg>
      <pc:sldChg chg="del">
        <pc:chgData name="友佳 杉浦" userId="16f6d6200656b49f" providerId="LiveId" clId="{A496EC5F-DF42-4CA3-BE2E-56A6DD9B90AB}" dt="2025-07-20T19:53:22.696" v="2684" actId="2696"/>
        <pc:sldMkLst>
          <pc:docMk/>
          <pc:sldMk cId="3448598215" sldId="280"/>
        </pc:sldMkLst>
      </pc:sldChg>
      <pc:sldChg chg="del">
        <pc:chgData name="友佳 杉浦" userId="16f6d6200656b49f" providerId="LiveId" clId="{A496EC5F-DF42-4CA3-BE2E-56A6DD9B90AB}" dt="2025-07-20T19:53:13.029" v="2682" actId="2696"/>
        <pc:sldMkLst>
          <pc:docMk/>
          <pc:sldMk cId="2891823746" sldId="281"/>
        </pc:sldMkLst>
      </pc:sldChg>
      <pc:sldChg chg="modSp add mod modNotesTx">
        <pc:chgData name="友佳 杉浦" userId="16f6d6200656b49f" providerId="LiveId" clId="{A496EC5F-DF42-4CA3-BE2E-56A6DD9B90AB}" dt="2025-07-21T19:37:01.571" v="20131" actId="20577"/>
        <pc:sldMkLst>
          <pc:docMk/>
          <pc:sldMk cId="3586167118" sldId="281"/>
        </pc:sldMkLst>
        <pc:spChg chg="mod">
          <ac:chgData name="友佳 杉浦" userId="16f6d6200656b49f" providerId="LiveId" clId="{A496EC5F-DF42-4CA3-BE2E-56A6DD9B90AB}" dt="2025-07-20T20:36:47.191" v="2723"/>
          <ac:spMkLst>
            <pc:docMk/>
            <pc:sldMk cId="3586167118" sldId="281"/>
            <ac:spMk id="3" creationId="{0C1A6C15-FA8B-B06B-3A0E-1B9371EEB5C1}"/>
          </ac:spMkLst>
        </pc:spChg>
        <pc:spChg chg="mod">
          <ac:chgData name="友佳 杉浦" userId="16f6d6200656b49f" providerId="LiveId" clId="{A496EC5F-DF42-4CA3-BE2E-56A6DD9B90AB}" dt="2025-07-21T15:46:20.168" v="18707" actId="20577"/>
          <ac:spMkLst>
            <pc:docMk/>
            <pc:sldMk cId="3586167118" sldId="281"/>
            <ac:spMk id="9" creationId="{7848BA19-BA32-2915-1594-C6B68A828261}"/>
          </ac:spMkLst>
        </pc:spChg>
      </pc:sldChg>
      <pc:sldChg chg="del">
        <pc:chgData name="友佳 杉浦" userId="16f6d6200656b49f" providerId="LiveId" clId="{A496EC5F-DF42-4CA3-BE2E-56A6DD9B90AB}" dt="2025-07-20T19:52:10.842" v="2679" actId="2696"/>
        <pc:sldMkLst>
          <pc:docMk/>
          <pc:sldMk cId="330114197" sldId="283"/>
        </pc:sldMkLst>
      </pc:sldChg>
      <pc:sldChg chg="modSp add mod modNotesTx">
        <pc:chgData name="友佳 杉浦" userId="16f6d6200656b49f" providerId="LiveId" clId="{A496EC5F-DF42-4CA3-BE2E-56A6DD9B90AB}" dt="2025-07-21T19:36:17.892" v="20128"/>
        <pc:sldMkLst>
          <pc:docMk/>
          <pc:sldMk cId="1863076403" sldId="284"/>
        </pc:sldMkLst>
        <pc:spChg chg="mod">
          <ac:chgData name="友佳 杉浦" userId="16f6d6200656b49f" providerId="LiveId" clId="{A496EC5F-DF42-4CA3-BE2E-56A6DD9B90AB}" dt="2025-07-20T20:36:32.211" v="2721"/>
          <ac:spMkLst>
            <pc:docMk/>
            <pc:sldMk cId="1863076403" sldId="284"/>
            <ac:spMk id="3" creationId="{2FA2E1C8-1F99-2D2F-F461-D92B56AE51DC}"/>
          </ac:spMkLst>
        </pc:spChg>
      </pc:sldChg>
      <pc:sldChg chg="modSp add mod modNotesTx">
        <pc:chgData name="友佳 杉浦" userId="16f6d6200656b49f" providerId="LiveId" clId="{A496EC5F-DF42-4CA3-BE2E-56A6DD9B90AB}" dt="2025-07-21T19:36:42.108" v="20129"/>
        <pc:sldMkLst>
          <pc:docMk/>
          <pc:sldMk cId="1175181176" sldId="285"/>
        </pc:sldMkLst>
        <pc:spChg chg="mod">
          <ac:chgData name="友佳 杉浦" userId="16f6d6200656b49f" providerId="LiveId" clId="{A496EC5F-DF42-4CA3-BE2E-56A6DD9B90AB}" dt="2025-07-20T20:36:40.560" v="2722"/>
          <ac:spMkLst>
            <pc:docMk/>
            <pc:sldMk cId="1175181176" sldId="285"/>
            <ac:spMk id="3" creationId="{2C2330CB-2B91-7BAA-AC56-E68BE41F8C51}"/>
          </ac:spMkLst>
        </pc:spChg>
      </pc:sldChg>
      <pc:sldChg chg="modSp mod modNotesTx">
        <pc:chgData name="友佳 杉浦" userId="16f6d6200656b49f" providerId="LiveId" clId="{A496EC5F-DF42-4CA3-BE2E-56A6DD9B90AB}" dt="2025-07-24T10:26:20.197" v="20252" actId="6549"/>
        <pc:sldMkLst>
          <pc:docMk/>
          <pc:sldMk cId="2995837027" sldId="2147483417"/>
        </pc:sldMkLst>
        <pc:spChg chg="mod">
          <ac:chgData name="友佳 杉浦" userId="16f6d6200656b49f" providerId="LiveId" clId="{A496EC5F-DF42-4CA3-BE2E-56A6DD9B90AB}" dt="2025-07-20T16:46:50.019" v="20" actId="20577"/>
          <ac:spMkLst>
            <pc:docMk/>
            <pc:sldMk cId="2995837027" sldId="2147483417"/>
            <ac:spMk id="4" creationId="{081CC862-FA05-BA2D-1AFB-7723A391823C}"/>
          </ac:spMkLst>
        </pc:spChg>
        <pc:spChg chg="mod">
          <ac:chgData name="友佳 杉浦" userId="16f6d6200656b49f" providerId="LiveId" clId="{A496EC5F-DF42-4CA3-BE2E-56A6DD9B90AB}" dt="2025-07-24T10:26:20.197" v="20252" actId="6549"/>
          <ac:spMkLst>
            <pc:docMk/>
            <pc:sldMk cId="2995837027" sldId="2147483417"/>
            <ac:spMk id="5" creationId="{879D3AB3-2F9D-51A8-32AF-509601714266}"/>
          </ac:spMkLst>
        </pc:spChg>
      </pc:sldChg>
      <pc:sldChg chg="modSp del mod">
        <pc:chgData name="友佳 杉浦" userId="16f6d6200656b49f" providerId="LiveId" clId="{A496EC5F-DF42-4CA3-BE2E-56A6DD9B90AB}" dt="2025-07-20T18:40:54.292" v="2642" actId="2696"/>
        <pc:sldMkLst>
          <pc:docMk/>
          <pc:sldMk cId="1388150903" sldId="2147483418"/>
        </pc:sldMkLst>
      </pc:sldChg>
      <pc:sldChg chg="modSp del mod">
        <pc:chgData name="友佳 杉浦" userId="16f6d6200656b49f" providerId="LiveId" clId="{A496EC5F-DF42-4CA3-BE2E-56A6DD9B90AB}" dt="2025-07-20T19:53:22.696" v="2684" actId="2696"/>
        <pc:sldMkLst>
          <pc:docMk/>
          <pc:sldMk cId="842318486" sldId="2147483419"/>
        </pc:sldMkLst>
      </pc:sldChg>
      <pc:sldChg chg="modSp add mod ord modNotesTx">
        <pc:chgData name="友佳 杉浦" userId="16f6d6200656b49f" providerId="LiveId" clId="{A496EC5F-DF42-4CA3-BE2E-56A6DD9B90AB}" dt="2025-07-21T19:28:01.083" v="20113" actId="20577"/>
        <pc:sldMkLst>
          <pc:docMk/>
          <pc:sldMk cId="2014066930" sldId="2147483420"/>
        </pc:sldMkLst>
        <pc:spChg chg="mod">
          <ac:chgData name="友佳 杉浦" userId="16f6d6200656b49f" providerId="LiveId" clId="{A496EC5F-DF42-4CA3-BE2E-56A6DD9B90AB}" dt="2025-07-20T18:40:35.993" v="2641"/>
          <ac:spMkLst>
            <pc:docMk/>
            <pc:sldMk cId="2014066930" sldId="2147483420"/>
            <ac:spMk id="3" creationId="{92F5721D-C9C3-3088-6DF1-6FCC5EEFF7D1}"/>
          </ac:spMkLst>
        </pc:spChg>
      </pc:sldChg>
      <pc:sldChg chg="add modNotesTx">
        <pc:chgData name="友佳 杉浦" userId="16f6d6200656b49f" providerId="LiveId" clId="{A496EC5F-DF42-4CA3-BE2E-56A6DD9B90AB}" dt="2025-07-21T08:00:36.671" v="10881" actId="6549"/>
        <pc:sldMkLst>
          <pc:docMk/>
          <pc:sldMk cId="241215804" sldId="2147483421"/>
        </pc:sldMkLst>
      </pc:sldChg>
      <pc:sldChg chg="modSp add del mod">
        <pc:chgData name="友佳 杉浦" userId="16f6d6200656b49f" providerId="LiveId" clId="{A496EC5F-DF42-4CA3-BE2E-56A6DD9B90AB}" dt="2025-07-21T05:29:25.372" v="2806" actId="2696"/>
        <pc:sldMkLst>
          <pc:docMk/>
          <pc:sldMk cId="1305995750" sldId="2147483421"/>
        </pc:sldMkLst>
      </pc:sldChg>
      <pc:sldChg chg="modSp add del mod">
        <pc:chgData name="友佳 杉浦" userId="16f6d6200656b49f" providerId="LiveId" clId="{A496EC5F-DF42-4CA3-BE2E-56A6DD9B90AB}" dt="2025-07-20T20:12:44.376" v="2699" actId="2696"/>
        <pc:sldMkLst>
          <pc:docMk/>
          <pc:sldMk cId="3495052274" sldId="2147483421"/>
        </pc:sldMkLst>
      </pc:sldChg>
      <pc:sldChg chg="modSp mod">
        <pc:chgData name="友佳 杉浦" userId="16f6d6200656b49f" providerId="LiveId" clId="{A496EC5F-DF42-4CA3-BE2E-56A6DD9B90AB}" dt="2025-07-20T18:00:11.148" v="1784" actId="20577"/>
        <pc:sldMkLst>
          <pc:docMk/>
          <pc:sldMk cId="329461448" sldId="2147483444"/>
        </pc:sldMkLst>
        <pc:graphicFrameChg chg="mod modGraphic">
          <ac:chgData name="友佳 杉浦" userId="16f6d6200656b49f" providerId="LiveId" clId="{A496EC5F-DF42-4CA3-BE2E-56A6DD9B90AB}" dt="2025-07-20T18:00:11.148" v="1784" actId="20577"/>
          <ac:graphicFrameMkLst>
            <pc:docMk/>
            <pc:sldMk cId="329461448" sldId="2147483444"/>
            <ac:graphicFrameMk id="5" creationId="{5ACC1C72-E191-86ED-B68F-6BB538708A6A}"/>
          </ac:graphicFrameMkLst>
        </pc:graphicFrameChg>
      </pc:sldChg>
      <pc:sldChg chg="addSp delSp modSp mod">
        <pc:chgData name="友佳 杉浦" userId="16f6d6200656b49f" providerId="LiveId" clId="{A496EC5F-DF42-4CA3-BE2E-56A6DD9B90AB}" dt="2025-07-27T15:43:15.500" v="20432"/>
        <pc:sldMkLst>
          <pc:docMk/>
          <pc:sldMk cId="4293004460" sldId="2147483462"/>
        </pc:sldMkLst>
        <pc:spChg chg="mod">
          <ac:chgData name="友佳 杉浦" userId="16f6d6200656b49f" providerId="LiveId" clId="{A496EC5F-DF42-4CA3-BE2E-56A6DD9B90AB}" dt="2025-07-20T17:55:31.035" v="1563" actId="6549"/>
          <ac:spMkLst>
            <pc:docMk/>
            <pc:sldMk cId="4293004460" sldId="2147483462"/>
            <ac:spMk id="25" creationId="{ADECC81B-BEAC-9D64-CC88-3FFA866FED53}"/>
          </ac:spMkLst>
        </pc:spChg>
        <pc:graphicFrameChg chg="add mod modGraphic">
          <ac:chgData name="友佳 杉浦" userId="16f6d6200656b49f" providerId="LiveId" clId="{A496EC5F-DF42-4CA3-BE2E-56A6DD9B90AB}" dt="2025-07-27T15:43:15.500" v="20432"/>
          <ac:graphicFrameMkLst>
            <pc:docMk/>
            <pc:sldMk cId="4293004460" sldId="2147483462"/>
            <ac:graphicFrameMk id="16" creationId="{1FEE0496-AB27-755C-9798-03D2D936E1DB}"/>
          </ac:graphicFrameMkLst>
        </pc:graphicFrameChg>
      </pc:sldChg>
      <pc:sldChg chg="modSp add mod ord modNotesTx">
        <pc:chgData name="友佳 杉浦" userId="16f6d6200656b49f" providerId="LiveId" clId="{A496EC5F-DF42-4CA3-BE2E-56A6DD9B90AB}" dt="2025-07-23T16:42:45.540" v="20136" actId="12789"/>
        <pc:sldMkLst>
          <pc:docMk/>
          <pc:sldMk cId="2207083678" sldId="2147483481"/>
        </pc:sldMkLst>
        <pc:spChg chg="mod">
          <ac:chgData name="友佳 杉浦" userId="16f6d6200656b49f" providerId="LiveId" clId="{A496EC5F-DF42-4CA3-BE2E-56A6DD9B90AB}" dt="2025-07-23T16:42:45.540" v="20136" actId="12789"/>
          <ac:spMkLst>
            <pc:docMk/>
            <pc:sldMk cId="2207083678" sldId="2147483481"/>
            <ac:spMk id="4" creationId="{46B310B9-A215-26D7-B5CB-F481069D4351}"/>
          </ac:spMkLst>
        </pc:spChg>
      </pc:sldChg>
      <pc:sldChg chg="modSp add mod modNotesTx">
        <pc:chgData name="友佳 杉浦" userId="16f6d6200656b49f" providerId="LiveId" clId="{A496EC5F-DF42-4CA3-BE2E-56A6DD9B90AB}" dt="2025-07-23T16:43:54.906" v="20173" actId="6549"/>
        <pc:sldMkLst>
          <pc:docMk/>
          <pc:sldMk cId="2666449399" sldId="2147483482"/>
        </pc:sldMkLst>
        <pc:spChg chg="mod">
          <ac:chgData name="友佳 杉浦" userId="16f6d6200656b49f" providerId="LiveId" clId="{A496EC5F-DF42-4CA3-BE2E-56A6DD9B90AB}" dt="2025-07-23T16:43:01.216" v="20138" actId="12789"/>
          <ac:spMkLst>
            <pc:docMk/>
            <pc:sldMk cId="2666449399" sldId="2147483482"/>
            <ac:spMk id="4" creationId="{E8ACB487-CA00-D02A-3683-B4016D2BF292}"/>
          </ac:spMkLst>
        </pc:spChg>
      </pc:sldChg>
      <pc:sldChg chg="modSp add del mod">
        <pc:chgData name="友佳 杉浦" userId="16f6d6200656b49f" providerId="LiveId" clId="{A496EC5F-DF42-4CA3-BE2E-56A6DD9B90AB}" dt="2025-07-21T05:27:49.179" v="2803" actId="2696"/>
        <pc:sldMkLst>
          <pc:docMk/>
          <pc:sldMk cId="4224494172" sldId="2147483603"/>
        </pc:sldMkLst>
      </pc:sldChg>
      <pc:sldChg chg="addSp delSp modSp add mod ord modNotesTx">
        <pc:chgData name="友佳 杉浦" userId="16f6d6200656b49f" providerId="LiveId" clId="{A496EC5F-DF42-4CA3-BE2E-56A6DD9B90AB}" dt="2025-07-21T19:28:46.972" v="20114" actId="20577"/>
        <pc:sldMkLst>
          <pc:docMk/>
          <pc:sldMk cId="2412300438" sldId="2147483604"/>
        </pc:sldMkLst>
        <pc:spChg chg="mod">
          <ac:chgData name="友佳 杉浦" userId="16f6d6200656b49f" providerId="LiveId" clId="{A496EC5F-DF42-4CA3-BE2E-56A6DD9B90AB}" dt="2025-07-20T18:40:04.113" v="2637"/>
          <ac:spMkLst>
            <pc:docMk/>
            <pc:sldMk cId="2412300438" sldId="2147483604"/>
            <ac:spMk id="3" creationId="{B7DACA16-AE74-1F00-00AD-BFB076734F34}"/>
          </ac:spMkLst>
        </pc:spChg>
        <pc:spChg chg="mod">
          <ac:chgData name="友佳 杉浦" userId="16f6d6200656b49f" providerId="LiveId" clId="{A496EC5F-DF42-4CA3-BE2E-56A6DD9B90AB}" dt="2025-07-20T18:05:08.023" v="1952" actId="1076"/>
          <ac:spMkLst>
            <pc:docMk/>
            <pc:sldMk cId="2412300438" sldId="2147483604"/>
            <ac:spMk id="6" creationId="{C1E0E49A-315D-4C8C-2D80-77CD1481440B}"/>
          </ac:spMkLst>
        </pc:spChg>
        <pc:spChg chg="add mod">
          <ac:chgData name="友佳 杉浦" userId="16f6d6200656b49f" providerId="LiveId" clId="{A496EC5F-DF42-4CA3-BE2E-56A6DD9B90AB}" dt="2025-07-20T18:05:13.607" v="1953" actId="1076"/>
          <ac:spMkLst>
            <pc:docMk/>
            <pc:sldMk cId="2412300438" sldId="2147483604"/>
            <ac:spMk id="8" creationId="{0A66AA1D-A412-C705-217F-577A2473920D}"/>
          </ac:spMkLst>
        </pc:spChg>
        <pc:spChg chg="mod">
          <ac:chgData name="友佳 杉浦" userId="16f6d6200656b49f" providerId="LiveId" clId="{A496EC5F-DF42-4CA3-BE2E-56A6DD9B90AB}" dt="2025-07-20T18:06:05.718" v="1956" actId="15"/>
          <ac:spMkLst>
            <pc:docMk/>
            <pc:sldMk cId="2412300438" sldId="2147483604"/>
            <ac:spMk id="12" creationId="{C76F1F49-929C-0C27-E2E1-26B76AF6F2E9}"/>
          </ac:spMkLst>
        </pc:spChg>
        <pc:spChg chg="mod">
          <ac:chgData name="友佳 杉浦" userId="16f6d6200656b49f" providerId="LiveId" clId="{A496EC5F-DF42-4CA3-BE2E-56A6DD9B90AB}" dt="2025-07-20T18:05:02.500" v="1950" actId="1076"/>
          <ac:spMkLst>
            <pc:docMk/>
            <pc:sldMk cId="2412300438" sldId="2147483604"/>
            <ac:spMk id="15" creationId="{DF9E471D-1283-2809-2031-8FBADAE0B4D4}"/>
          </ac:spMkLst>
        </pc:spChg>
        <pc:spChg chg="mod">
          <ac:chgData name="友佳 杉浦" userId="16f6d6200656b49f" providerId="LiveId" clId="{A496EC5F-DF42-4CA3-BE2E-56A6DD9B90AB}" dt="2025-07-20T18:02:15.836" v="1790" actId="1076"/>
          <ac:spMkLst>
            <pc:docMk/>
            <pc:sldMk cId="2412300438" sldId="2147483604"/>
            <ac:spMk id="16" creationId="{A6A0C3C5-08FC-12E0-CBD5-4BE4C5B71B85}"/>
          </ac:spMkLst>
        </pc:spChg>
      </pc:sldChg>
      <pc:sldChg chg="modSp add mod ord modNotesTx">
        <pc:chgData name="友佳 杉浦" userId="16f6d6200656b49f" providerId="LiveId" clId="{A496EC5F-DF42-4CA3-BE2E-56A6DD9B90AB}" dt="2025-07-21T17:06:04.794" v="20012" actId="6549"/>
        <pc:sldMkLst>
          <pc:docMk/>
          <pc:sldMk cId="3314806151" sldId="2147483605"/>
        </pc:sldMkLst>
        <pc:spChg chg="mod">
          <ac:chgData name="友佳 杉浦" userId="16f6d6200656b49f" providerId="LiveId" clId="{A496EC5F-DF42-4CA3-BE2E-56A6DD9B90AB}" dt="2025-07-20T18:40:09.376" v="2638"/>
          <ac:spMkLst>
            <pc:docMk/>
            <pc:sldMk cId="3314806151" sldId="2147483605"/>
            <ac:spMk id="3" creationId="{D5B8DE58-4C5C-B183-565E-26980B8D9831}"/>
          </ac:spMkLst>
        </pc:spChg>
      </pc:sldChg>
      <pc:sldChg chg="modSp add mod ord modNotesTx">
        <pc:chgData name="友佳 杉浦" userId="16f6d6200656b49f" providerId="LiveId" clId="{A496EC5F-DF42-4CA3-BE2E-56A6DD9B90AB}" dt="2025-07-21T19:29:33.600" v="20116" actId="20577"/>
        <pc:sldMkLst>
          <pc:docMk/>
          <pc:sldMk cId="3886755624" sldId="2147483606"/>
        </pc:sldMkLst>
        <pc:spChg chg="mod">
          <ac:chgData name="友佳 杉浦" userId="16f6d6200656b49f" providerId="LiveId" clId="{A496EC5F-DF42-4CA3-BE2E-56A6DD9B90AB}" dt="2025-07-20T18:40:22.879" v="2639"/>
          <ac:spMkLst>
            <pc:docMk/>
            <pc:sldMk cId="3886755624" sldId="2147483606"/>
            <ac:spMk id="3" creationId="{9C1F3B04-BD28-FBC0-8935-6EC1B5F4260B}"/>
          </ac:spMkLst>
        </pc:spChg>
      </pc:sldChg>
      <pc:sldChg chg="addSp delSp modSp add mod ord modNotesTx">
        <pc:chgData name="友佳 杉浦" userId="16f6d6200656b49f" providerId="LiveId" clId="{A496EC5F-DF42-4CA3-BE2E-56A6DD9B90AB}" dt="2025-07-21T19:27:03.947" v="20109" actId="20577"/>
        <pc:sldMkLst>
          <pc:docMk/>
          <pc:sldMk cId="2140705229" sldId="2147483607"/>
        </pc:sldMkLst>
        <pc:spChg chg="mod">
          <ac:chgData name="友佳 杉浦" userId="16f6d6200656b49f" providerId="LiveId" clId="{A496EC5F-DF42-4CA3-BE2E-56A6DD9B90AB}" dt="2025-07-21T05:12:40.984" v="2763" actId="6549"/>
          <ac:spMkLst>
            <pc:docMk/>
            <pc:sldMk cId="2140705229" sldId="2147483607"/>
            <ac:spMk id="2" creationId="{B20E180B-BEC6-09D2-A477-950D85B399A0}"/>
          </ac:spMkLst>
        </pc:spChg>
        <pc:spChg chg="mod">
          <ac:chgData name="友佳 杉浦" userId="16f6d6200656b49f" providerId="LiveId" clId="{A496EC5F-DF42-4CA3-BE2E-56A6DD9B90AB}" dt="2025-07-21T05:23:33.847" v="2801"/>
          <ac:spMkLst>
            <pc:docMk/>
            <pc:sldMk cId="2140705229" sldId="2147483607"/>
            <ac:spMk id="3" creationId="{7F1664D1-926F-AA7A-B69A-E98654DBD798}"/>
          </ac:spMkLst>
        </pc:spChg>
        <pc:spChg chg="mod">
          <ac:chgData name="友佳 杉浦" userId="16f6d6200656b49f" providerId="LiveId" clId="{A496EC5F-DF42-4CA3-BE2E-56A6DD9B90AB}" dt="2025-07-21T06:50:02.554" v="6054"/>
          <ac:spMkLst>
            <pc:docMk/>
            <pc:sldMk cId="2140705229" sldId="2147483607"/>
            <ac:spMk id="9" creationId="{801F74AC-7F2B-E88E-CBBA-BCA20A632BD8}"/>
          </ac:spMkLst>
        </pc:spChg>
        <pc:spChg chg="add mod">
          <ac:chgData name="友佳 杉浦" userId="16f6d6200656b49f" providerId="LiveId" clId="{A496EC5F-DF42-4CA3-BE2E-56A6DD9B90AB}" dt="2025-07-21T06:51:01.997" v="6072" actId="1076"/>
          <ac:spMkLst>
            <pc:docMk/>
            <pc:sldMk cId="2140705229" sldId="2147483607"/>
            <ac:spMk id="31" creationId="{C719E028-ED99-668A-3C62-AE1B8664A56D}"/>
          </ac:spMkLst>
        </pc:spChg>
        <pc:grpChg chg="mod">
          <ac:chgData name="友佳 杉浦" userId="16f6d6200656b49f" providerId="LiveId" clId="{A496EC5F-DF42-4CA3-BE2E-56A6DD9B90AB}" dt="2025-07-21T05:13:59.048" v="2775" actId="1076"/>
          <ac:grpSpMkLst>
            <pc:docMk/>
            <pc:sldMk cId="2140705229" sldId="2147483607"/>
            <ac:grpSpMk id="10" creationId="{0DF1C73E-3F76-EDCD-93BA-997DD2EE102D}"/>
          </ac:grpSpMkLst>
        </pc:grpChg>
      </pc:sldChg>
      <pc:sldChg chg="modSp add mod ord modNotesTx">
        <pc:chgData name="友佳 杉浦" userId="16f6d6200656b49f" providerId="LiveId" clId="{A496EC5F-DF42-4CA3-BE2E-56A6DD9B90AB}" dt="2025-07-23T16:43:37.301" v="20161" actId="6549"/>
        <pc:sldMkLst>
          <pc:docMk/>
          <pc:sldMk cId="1092274586" sldId="2147483608"/>
        </pc:sldMkLst>
        <pc:spChg chg="mod">
          <ac:chgData name="友佳 杉浦" userId="16f6d6200656b49f" providerId="LiveId" clId="{A496EC5F-DF42-4CA3-BE2E-56A6DD9B90AB}" dt="2025-07-23T16:42:18.657" v="20134" actId="12788"/>
          <ac:spMkLst>
            <pc:docMk/>
            <pc:sldMk cId="1092274586" sldId="2147483608"/>
            <ac:spMk id="4" creationId="{C195C679-F8CF-6BFF-53BF-EB92229D0417}"/>
          </ac:spMkLst>
        </pc:spChg>
      </pc:sldChg>
      <pc:sldChg chg="modSp add mod modNotesTx">
        <pc:chgData name="友佳 杉浦" userId="16f6d6200656b49f" providerId="LiveId" clId="{A496EC5F-DF42-4CA3-BE2E-56A6DD9B90AB}" dt="2025-07-21T08:11:00.876" v="11613" actId="20577"/>
        <pc:sldMkLst>
          <pc:docMk/>
          <pc:sldMk cId="1409566433" sldId="2147483609"/>
        </pc:sldMkLst>
        <pc:spChg chg="mod">
          <ac:chgData name="友佳 杉浦" userId="16f6d6200656b49f" providerId="LiveId" clId="{A496EC5F-DF42-4CA3-BE2E-56A6DD9B90AB}" dt="2025-07-20T20:34:52.190" v="2701"/>
          <ac:spMkLst>
            <pc:docMk/>
            <pc:sldMk cId="1409566433" sldId="2147483609"/>
            <ac:spMk id="3" creationId="{55836CD9-5DA2-C3F2-98A1-F1498E936C17}"/>
          </ac:spMkLst>
        </pc:spChg>
      </pc:sldChg>
      <pc:sldChg chg="modSp add mod modNotesTx">
        <pc:chgData name="友佳 杉浦" userId="16f6d6200656b49f" providerId="LiveId" clId="{A496EC5F-DF42-4CA3-BE2E-56A6DD9B90AB}" dt="2025-07-21T19:32:20.505" v="20118" actId="20577"/>
        <pc:sldMkLst>
          <pc:docMk/>
          <pc:sldMk cId="156165122" sldId="2147483610"/>
        </pc:sldMkLst>
        <pc:spChg chg="mod">
          <ac:chgData name="友佳 杉浦" userId="16f6d6200656b49f" providerId="LiveId" clId="{A496EC5F-DF42-4CA3-BE2E-56A6DD9B90AB}" dt="2025-07-20T20:35:19.977" v="2705"/>
          <ac:spMkLst>
            <pc:docMk/>
            <pc:sldMk cId="156165122" sldId="2147483610"/>
            <ac:spMk id="3" creationId="{86B5A6D7-405B-BCB6-BB5B-69128545A41E}"/>
          </ac:spMkLst>
        </pc:spChg>
      </pc:sldChg>
      <pc:sldChg chg="modSp add del mod">
        <pc:chgData name="友佳 杉浦" userId="16f6d6200656b49f" providerId="LiveId" clId="{A496EC5F-DF42-4CA3-BE2E-56A6DD9B90AB}" dt="2025-07-21T05:44:10.243" v="2907" actId="2696"/>
        <pc:sldMkLst>
          <pc:docMk/>
          <pc:sldMk cId="3864447506" sldId="2147483611"/>
        </pc:sldMkLst>
      </pc:sldChg>
      <pc:sldChg chg="add modNotesTx">
        <pc:chgData name="友佳 杉浦" userId="16f6d6200656b49f" providerId="LiveId" clId="{A496EC5F-DF42-4CA3-BE2E-56A6DD9B90AB}" dt="2025-07-21T19:27:35.824" v="20110"/>
        <pc:sldMkLst>
          <pc:docMk/>
          <pc:sldMk cId="2492390697" sldId="2147483612"/>
        </pc:sldMkLst>
      </pc:sldChg>
      <pc:sldChg chg="addSp modSp add mod modNotesTx">
        <pc:chgData name="友佳 杉浦" userId="16f6d6200656b49f" providerId="LiveId" clId="{A496EC5F-DF42-4CA3-BE2E-56A6DD9B90AB}" dt="2025-07-21T19:34:56.645" v="20124"/>
        <pc:sldMkLst>
          <pc:docMk/>
          <pc:sldMk cId="2237017333" sldId="2147483613"/>
        </pc:sldMkLst>
        <pc:spChg chg="add mod">
          <ac:chgData name="友佳 杉浦" userId="16f6d6200656b49f" providerId="LiveId" clId="{A496EC5F-DF42-4CA3-BE2E-56A6DD9B90AB}" dt="2025-07-21T05:46:08.951" v="2925" actId="1076"/>
          <ac:spMkLst>
            <pc:docMk/>
            <pc:sldMk cId="2237017333" sldId="2147483613"/>
            <ac:spMk id="5" creationId="{1733B1D2-3B76-DC47-7CBB-9E0D48A4F52F}"/>
          </ac:spMkLst>
        </pc:spChg>
      </pc:sldChg>
      <pc:sldChg chg="addSp delSp modSp new mod modClrScheme chgLayout modNotesTx">
        <pc:chgData name="友佳 杉浦" userId="16f6d6200656b49f" providerId="LiveId" clId="{A496EC5F-DF42-4CA3-BE2E-56A6DD9B90AB}" dt="2025-07-23T16:45:16.603" v="20242" actId="6549"/>
        <pc:sldMkLst>
          <pc:docMk/>
          <pc:sldMk cId="813195848" sldId="2147483614"/>
        </pc:sldMkLst>
        <pc:spChg chg="mod ord">
          <ac:chgData name="友佳 杉浦" userId="16f6d6200656b49f" providerId="LiveId" clId="{A496EC5F-DF42-4CA3-BE2E-56A6DD9B90AB}" dt="2025-07-21T06:11:46.029" v="3123" actId="700"/>
          <ac:spMkLst>
            <pc:docMk/>
            <pc:sldMk cId="813195848" sldId="2147483614"/>
            <ac:spMk id="2" creationId="{40CE1FF1-FFC5-01BC-EB4E-F90539C9B875}"/>
          </ac:spMkLst>
        </pc:spChg>
        <pc:spChg chg="add mod topLvl">
          <ac:chgData name="友佳 杉浦" userId="16f6d6200656b49f" providerId="LiveId" clId="{A496EC5F-DF42-4CA3-BE2E-56A6DD9B90AB}" dt="2025-07-21T06:08:52.522" v="3039" actId="692"/>
          <ac:spMkLst>
            <pc:docMk/>
            <pc:sldMk cId="813195848" sldId="2147483614"/>
            <ac:spMk id="13" creationId="{24DD7985-1184-8AC3-D0F1-FA99C7B7BFE9}"/>
          </ac:spMkLst>
        </pc:spChg>
        <pc:spChg chg="add mod">
          <ac:chgData name="友佳 杉浦" userId="16f6d6200656b49f" providerId="LiveId" clId="{A496EC5F-DF42-4CA3-BE2E-56A6DD9B90AB}" dt="2025-07-21T06:09:47.227" v="3054" actId="1076"/>
          <ac:spMkLst>
            <pc:docMk/>
            <pc:sldMk cId="813195848" sldId="2147483614"/>
            <ac:spMk id="26" creationId="{4A6F2F2C-863C-0856-1D86-83968DA8A485}"/>
          </ac:spMkLst>
        </pc:spChg>
        <pc:spChg chg="add mod">
          <ac:chgData name="友佳 杉浦" userId="16f6d6200656b49f" providerId="LiveId" clId="{A496EC5F-DF42-4CA3-BE2E-56A6DD9B90AB}" dt="2025-07-21T06:10:40.049" v="3082" actId="14100"/>
          <ac:spMkLst>
            <pc:docMk/>
            <pc:sldMk cId="813195848" sldId="2147483614"/>
            <ac:spMk id="27" creationId="{25E448E7-152A-E557-5417-7121BB518638}"/>
          </ac:spMkLst>
        </pc:spChg>
        <pc:spChg chg="add mod">
          <ac:chgData name="友佳 杉浦" userId="16f6d6200656b49f" providerId="LiveId" clId="{A496EC5F-DF42-4CA3-BE2E-56A6DD9B90AB}" dt="2025-07-21T06:10:22.513" v="3069" actId="1076"/>
          <ac:spMkLst>
            <pc:docMk/>
            <pc:sldMk cId="813195848" sldId="2147483614"/>
            <ac:spMk id="28" creationId="{71C24D6F-BA73-B667-9858-66176A54C6F8}"/>
          </ac:spMkLst>
        </pc:spChg>
        <pc:spChg chg="add mod">
          <ac:chgData name="友佳 杉浦" userId="16f6d6200656b49f" providerId="LiveId" clId="{A496EC5F-DF42-4CA3-BE2E-56A6DD9B90AB}" dt="2025-07-21T06:11:11.456" v="3122" actId="1038"/>
          <ac:spMkLst>
            <pc:docMk/>
            <pc:sldMk cId="813195848" sldId="2147483614"/>
            <ac:spMk id="29" creationId="{2C11F51E-8526-CD5C-52AA-D1420C420A48}"/>
          </ac:spMkLst>
        </pc:spChg>
        <pc:spChg chg="add mod">
          <ac:chgData name="友佳 杉浦" userId="16f6d6200656b49f" providerId="LiveId" clId="{A496EC5F-DF42-4CA3-BE2E-56A6DD9B90AB}" dt="2025-07-21T06:12:29.015" v="3139" actId="20577"/>
          <ac:spMkLst>
            <pc:docMk/>
            <pc:sldMk cId="813195848" sldId="2147483614"/>
            <ac:spMk id="30" creationId="{67801729-5905-E557-97ED-A723FA3BBBBA}"/>
          </ac:spMkLst>
        </pc:spChg>
        <pc:picChg chg="add mod topLvl">
          <ac:chgData name="友佳 杉浦" userId="16f6d6200656b49f" providerId="LiveId" clId="{A496EC5F-DF42-4CA3-BE2E-56A6DD9B90AB}" dt="2025-07-21T06:06:51.092" v="3020" actId="1076"/>
          <ac:picMkLst>
            <pc:docMk/>
            <pc:sldMk cId="813195848" sldId="2147483614"/>
            <ac:picMk id="5" creationId="{91918B92-7ED7-9D80-82DC-24101EC77C2E}"/>
          </ac:picMkLst>
        </pc:picChg>
        <pc:picChg chg="add mod topLvl">
          <ac:chgData name="友佳 杉浦" userId="16f6d6200656b49f" providerId="LiveId" clId="{A496EC5F-DF42-4CA3-BE2E-56A6DD9B90AB}" dt="2025-07-21T06:07:25.962" v="3028" actId="1037"/>
          <ac:picMkLst>
            <pc:docMk/>
            <pc:sldMk cId="813195848" sldId="2147483614"/>
            <ac:picMk id="6" creationId="{9CD251FC-CB2B-DDCC-857E-4F35CBBDD3E9}"/>
          </ac:picMkLst>
        </pc:picChg>
        <pc:picChg chg="add mod topLvl">
          <ac:chgData name="友佳 杉浦" userId="16f6d6200656b49f" providerId="LiveId" clId="{A496EC5F-DF42-4CA3-BE2E-56A6DD9B90AB}" dt="2025-07-21T06:07:55.592" v="3031" actId="1076"/>
          <ac:picMkLst>
            <pc:docMk/>
            <pc:sldMk cId="813195848" sldId="2147483614"/>
            <ac:picMk id="7" creationId="{47424A86-47D5-FB28-1C75-EE460DBAC217}"/>
          </ac:picMkLst>
        </pc:picChg>
        <pc:picChg chg="add mod">
          <ac:chgData name="友佳 杉浦" userId="16f6d6200656b49f" providerId="LiveId" clId="{A496EC5F-DF42-4CA3-BE2E-56A6DD9B90AB}" dt="2025-07-21T06:12:50.847" v="3140" actId="692"/>
          <ac:picMkLst>
            <pc:docMk/>
            <pc:sldMk cId="813195848" sldId="2147483614"/>
            <ac:picMk id="16" creationId="{84C6C803-3DA7-8224-63AA-D37FF05A20F3}"/>
          </ac:picMkLst>
        </pc:picChg>
        <pc:picChg chg="add mod">
          <ac:chgData name="友佳 杉浦" userId="16f6d6200656b49f" providerId="LiveId" clId="{A496EC5F-DF42-4CA3-BE2E-56A6DD9B90AB}" dt="2025-07-21T06:12:50.847" v="3140" actId="692"/>
          <ac:picMkLst>
            <pc:docMk/>
            <pc:sldMk cId="813195848" sldId="2147483614"/>
            <ac:picMk id="18" creationId="{BAC08758-08B2-FAD1-9D68-F7A2AD3753D3}"/>
          </ac:picMkLst>
        </pc:picChg>
        <pc:picChg chg="add mod">
          <ac:chgData name="友佳 杉浦" userId="16f6d6200656b49f" providerId="LiveId" clId="{A496EC5F-DF42-4CA3-BE2E-56A6DD9B90AB}" dt="2025-07-21T06:12:50.847" v="3140" actId="692"/>
          <ac:picMkLst>
            <pc:docMk/>
            <pc:sldMk cId="813195848" sldId="2147483614"/>
            <ac:picMk id="19" creationId="{EDE8A469-947D-A9E8-EB27-83A67F76EEEB}"/>
          </ac:picMkLst>
        </pc:picChg>
        <pc:cxnChg chg="add mod">
          <ac:chgData name="友佳 杉浦" userId="16f6d6200656b49f" providerId="LiveId" clId="{A496EC5F-DF42-4CA3-BE2E-56A6DD9B90AB}" dt="2025-07-21T06:07:11.482" v="3023" actId="692"/>
          <ac:cxnSpMkLst>
            <pc:docMk/>
            <pc:sldMk cId="813195848" sldId="2147483614"/>
            <ac:cxnSpMk id="21" creationId="{3DF329D5-565E-F36A-DDB5-BD07C9356B51}"/>
          </ac:cxnSpMkLst>
        </pc:cxnChg>
        <pc:cxnChg chg="add mod">
          <ac:chgData name="友佳 杉浦" userId="16f6d6200656b49f" providerId="LiveId" clId="{A496EC5F-DF42-4CA3-BE2E-56A6DD9B90AB}" dt="2025-07-21T06:07:25.962" v="3028" actId="1037"/>
          <ac:cxnSpMkLst>
            <pc:docMk/>
            <pc:sldMk cId="813195848" sldId="2147483614"/>
            <ac:cxnSpMk id="23" creationId="{5695086A-96E1-2A27-0728-BF6328A4573B}"/>
          </ac:cxnSpMkLst>
        </pc:cxnChg>
        <pc:cxnChg chg="add mod">
          <ac:chgData name="友佳 杉浦" userId="16f6d6200656b49f" providerId="LiveId" clId="{A496EC5F-DF42-4CA3-BE2E-56A6DD9B90AB}" dt="2025-07-21T06:09:02.132" v="3040" actId="692"/>
          <ac:cxnSpMkLst>
            <pc:docMk/>
            <pc:sldMk cId="813195848" sldId="2147483614"/>
            <ac:cxnSpMk id="25" creationId="{C0F1B75A-F907-785D-DDCC-062574FAE81D}"/>
          </ac:cxnSpMkLst>
        </pc:cxnChg>
      </pc:sldChg>
      <pc:sldChg chg="modSp add del mod">
        <pc:chgData name="友佳 杉浦" userId="16f6d6200656b49f" providerId="LiveId" clId="{A496EC5F-DF42-4CA3-BE2E-56A6DD9B90AB}" dt="2025-07-27T15:56:42.624" v="20495" actId="2696"/>
        <pc:sldMkLst>
          <pc:docMk/>
          <pc:sldMk cId="89474724" sldId="2147483615"/>
        </pc:sldMkLst>
        <pc:spChg chg="mod">
          <ac:chgData name="友佳 杉浦" userId="16f6d6200656b49f" providerId="LiveId" clId="{A496EC5F-DF42-4CA3-BE2E-56A6DD9B90AB}" dt="2025-07-27T15:56:37.941" v="20494" actId="20577"/>
          <ac:spMkLst>
            <pc:docMk/>
            <pc:sldMk cId="89474724" sldId="2147483615"/>
            <ac:spMk id="4" creationId="{E82B9591-C0FF-83B7-6EF2-48FD2D9A29DF}"/>
          </ac:spMkLst>
        </pc:spChg>
      </pc:sldChg>
      <pc:sldChg chg="modSp add del mod">
        <pc:chgData name="友佳 杉浦" userId="16f6d6200656b49f" providerId="LiveId" clId="{A496EC5F-DF42-4CA3-BE2E-56A6DD9B90AB}" dt="2025-07-27T16:00:04.773" v="20566" actId="2696"/>
        <pc:sldMkLst>
          <pc:docMk/>
          <pc:sldMk cId="1227320331" sldId="2147483615"/>
        </pc:sldMkLst>
        <pc:spChg chg="mod">
          <ac:chgData name="友佳 杉浦" userId="16f6d6200656b49f" providerId="LiveId" clId="{A496EC5F-DF42-4CA3-BE2E-56A6DD9B90AB}" dt="2025-07-27T15:59:41.630" v="20565" actId="2711"/>
          <ac:spMkLst>
            <pc:docMk/>
            <pc:sldMk cId="1227320331" sldId="2147483615"/>
            <ac:spMk id="4" creationId="{E82B9591-C0FF-83B7-6EF2-48FD2D9A29DF}"/>
          </ac:spMkLst>
        </pc:spChg>
      </pc:sldChg>
      <pc:sldChg chg="addSp modSp new del mod">
        <pc:chgData name="友佳 杉浦" userId="16f6d6200656b49f" providerId="LiveId" clId="{A496EC5F-DF42-4CA3-BE2E-56A6DD9B90AB}" dt="2025-07-27T15:56:16.879" v="20468" actId="2696"/>
        <pc:sldMkLst>
          <pc:docMk/>
          <pc:sldMk cId="2074306720" sldId="2147483615"/>
        </pc:sldMkLst>
        <pc:spChg chg="add mod">
          <ac:chgData name="友佳 杉浦" userId="16f6d6200656b49f" providerId="LiveId" clId="{A496EC5F-DF42-4CA3-BE2E-56A6DD9B90AB}" dt="2025-07-27T15:55:48.933" v="20442" actId="20577"/>
          <ac:spMkLst>
            <pc:docMk/>
            <pc:sldMk cId="2074306720" sldId="2147483615"/>
            <ac:spMk id="3" creationId="{3E7D781F-17B7-892C-8458-DB58DE068D3E}"/>
          </ac:spMkLst>
        </pc:spChg>
        <pc:spChg chg="add mod">
          <ac:chgData name="友佳 杉浦" userId="16f6d6200656b49f" providerId="LiveId" clId="{A496EC5F-DF42-4CA3-BE2E-56A6DD9B90AB}" dt="2025-07-27T15:56:11.182" v="20467" actId="20577"/>
          <ac:spMkLst>
            <pc:docMk/>
            <pc:sldMk cId="2074306720" sldId="2147483615"/>
            <ac:spMk id="4" creationId="{E82B9591-C0FF-83B7-6EF2-48FD2D9A29DF}"/>
          </ac:spMkLst>
        </pc:spChg>
      </pc:sldChg>
      <pc:sldChg chg="addSp modSp new del mod">
        <pc:chgData name="友佳 杉浦" userId="16f6d6200656b49f" providerId="LiveId" clId="{A496EC5F-DF42-4CA3-BE2E-56A6DD9B90AB}" dt="2025-07-21T14:49:45.656" v="14332" actId="2696"/>
        <pc:sldMkLst>
          <pc:docMk/>
          <pc:sldMk cId="2442157830" sldId="2147483615"/>
        </pc:sldMkLst>
      </pc:sldChg>
      <pc:sldChg chg="modSp add del mod">
        <pc:chgData name="友佳 杉浦" userId="16f6d6200656b49f" providerId="LiveId" clId="{A496EC5F-DF42-4CA3-BE2E-56A6DD9B90AB}" dt="2025-07-27T15:57:16.588" v="20529" actId="2696"/>
        <pc:sldMkLst>
          <pc:docMk/>
          <pc:sldMk cId="3194451018" sldId="2147483615"/>
        </pc:sldMkLst>
        <pc:spChg chg="mod">
          <ac:chgData name="友佳 杉浦" userId="16f6d6200656b49f" providerId="LiveId" clId="{A496EC5F-DF42-4CA3-BE2E-56A6DD9B90AB}" dt="2025-07-27T15:57:12.073" v="20528" actId="20577"/>
          <ac:spMkLst>
            <pc:docMk/>
            <pc:sldMk cId="3194451018" sldId="2147483615"/>
            <ac:spMk id="4" creationId="{E82B9591-C0FF-83B7-6EF2-48FD2D9A29DF}"/>
          </ac:spMkLst>
        </pc:spChg>
      </pc:sldChg>
      <pc:sldMasterChg chg="delSldLayout">
        <pc:chgData name="友佳 杉浦" userId="16f6d6200656b49f" providerId="LiveId" clId="{A496EC5F-DF42-4CA3-BE2E-56A6DD9B90AB}" dt="2025-07-21T05:11:25.982" v="2725" actId="2696"/>
        <pc:sldMasterMkLst>
          <pc:docMk/>
          <pc:sldMasterMk cId="473080886" sldId="2147483655"/>
        </pc:sldMasterMkLst>
        <pc:sldLayoutChg chg="del">
          <pc:chgData name="友佳 杉浦" userId="16f6d6200656b49f" providerId="LiveId" clId="{A496EC5F-DF42-4CA3-BE2E-56A6DD9B90AB}" dt="2025-07-21T05:11:25.982" v="2725" actId="2696"/>
          <pc:sldLayoutMkLst>
            <pc:docMk/>
            <pc:sldMasterMk cId="473080886" sldId="2147483655"/>
            <pc:sldLayoutMk cId="28989409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B1107-590D-4B17-A75B-280D377587DA}" type="datetimeFigureOut">
              <a:rPr kumimoji="1" lang="ja-JP" altLang="en-US" smtClean="0"/>
              <a:t>2025/7/28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7BAC4-C867-4114-8E39-CF693FB8F95F}" type="slidenum">
              <a:rPr kumimoji="1" lang="ja-JP" altLang="en-US" smtClean="0"/>
              <a:t>‹#›</a:t>
            </a:fld>
            <a:endParaRPr kumimoji="1" lang="ja-JP" altLang="en-US"/>
          </a:p>
        </p:txBody>
      </p:sp>
    </p:spTree>
    <p:extLst>
      <p:ext uri="{BB962C8B-B14F-4D97-AF65-F5344CB8AC3E}">
        <p14:creationId xmlns:p14="http://schemas.microsoft.com/office/powerpoint/2010/main" val="20793834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このチャプターでは、「</a:t>
            </a:r>
            <a:r>
              <a:rPr kumimoji="1" lang="en-US" altLang="ja-JP" dirty="0"/>
              <a:t>AI</a:t>
            </a:r>
            <a:r>
              <a:rPr kumimoji="1" lang="ja-JP" altLang="en-US" dirty="0"/>
              <a:t>の歴史と応用分野」をいっしょに勉強して行きましょう。</a:t>
            </a:r>
          </a:p>
        </p:txBody>
      </p:sp>
      <p:sp>
        <p:nvSpPr>
          <p:cNvPr id="4" name="スライド番号プレースホルダー 3"/>
          <p:cNvSpPr>
            <a:spLocks noGrp="1"/>
          </p:cNvSpPr>
          <p:nvPr>
            <p:ph type="sldNum" sz="quarter" idx="5"/>
          </p:nvPr>
        </p:nvSpPr>
        <p:spPr/>
        <p:txBody>
          <a:bodyPr/>
          <a:lstStyle/>
          <a:p>
            <a:fld id="{4F406783-D314-4EBD-8D7A-DD4DD8AB2DD1}" type="slidenum">
              <a:rPr kumimoji="1" lang="ja-JP" altLang="en-US" smtClean="0"/>
              <a:t>1</a:t>
            </a:fld>
            <a:endParaRPr kumimoji="1" lang="ja-JP" altLang="en-US"/>
          </a:p>
        </p:txBody>
      </p:sp>
    </p:spTree>
    <p:extLst>
      <p:ext uri="{BB962C8B-B14F-4D97-AF65-F5344CB8AC3E}">
        <p14:creationId xmlns:p14="http://schemas.microsoft.com/office/powerpoint/2010/main" val="5614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第２次</a:t>
            </a:r>
            <a:r>
              <a:rPr kumimoji="1" lang="en-US" altLang="ja-JP" sz="1200" kern="1200" dirty="0">
                <a:solidFill>
                  <a:schemeClr val="tx1"/>
                </a:solidFill>
                <a:effectLst/>
                <a:latin typeface="+mn-lt"/>
                <a:ea typeface="+mn-ea"/>
                <a:cs typeface="+mn-cs"/>
              </a:rPr>
              <a:t>AI</a:t>
            </a:r>
            <a:r>
              <a:rPr kumimoji="1" lang="ja-JP" altLang="ja-JP" sz="1200" kern="1200" dirty="0">
                <a:solidFill>
                  <a:schemeClr val="tx1"/>
                </a:solidFill>
                <a:effectLst/>
                <a:latin typeface="+mn-lt"/>
                <a:ea typeface="+mn-ea"/>
                <a:cs typeface="+mn-cs"/>
              </a:rPr>
              <a:t>ブームは、</a:t>
            </a:r>
            <a:r>
              <a:rPr kumimoji="1" lang="en-US" altLang="ja-JP" sz="1200" kern="1200" dirty="0">
                <a:solidFill>
                  <a:schemeClr val="tx1"/>
                </a:solidFill>
                <a:effectLst/>
                <a:latin typeface="+mn-lt"/>
                <a:ea typeface="+mn-ea"/>
                <a:cs typeface="+mn-cs"/>
              </a:rPr>
              <a:t>1970</a:t>
            </a:r>
            <a:r>
              <a:rPr kumimoji="1" lang="ja-JP" altLang="ja-JP" sz="1200" kern="1200" dirty="0">
                <a:solidFill>
                  <a:schemeClr val="tx1"/>
                </a:solidFill>
                <a:effectLst/>
                <a:latin typeface="+mn-lt"/>
                <a:ea typeface="+mn-ea"/>
                <a:cs typeface="+mn-cs"/>
              </a:rPr>
              <a:t>年代の頭に、スタンフォード大学でエキスパートシステムとしてマイシンが開発された頃から始まります。マイシンはルールベースで、感染症を診断し、適切な抗生物質を推奨するようにデザインされていました。また</a:t>
            </a:r>
            <a:r>
              <a:rPr kumimoji="1" lang="en-US" altLang="ja-JP" sz="1200" kern="1200" dirty="0">
                <a:solidFill>
                  <a:schemeClr val="tx1"/>
                </a:solidFill>
                <a:effectLst/>
                <a:latin typeface="+mn-lt"/>
                <a:ea typeface="+mn-ea"/>
                <a:cs typeface="+mn-cs"/>
              </a:rPr>
              <a:t>1997</a:t>
            </a:r>
            <a:r>
              <a:rPr kumimoji="1" lang="ja-JP" altLang="ja-JP" sz="1200" kern="1200" dirty="0">
                <a:solidFill>
                  <a:schemeClr val="tx1"/>
                </a:solidFill>
                <a:effectLst/>
                <a:latin typeface="+mn-lt"/>
                <a:ea typeface="+mn-ea"/>
                <a:cs typeface="+mn-cs"/>
              </a:rPr>
              <a:t>年には、</a:t>
            </a:r>
            <a:r>
              <a:rPr kumimoji="1" lang="en-US" altLang="ja-JP" sz="1200" kern="1200" dirty="0">
                <a:solidFill>
                  <a:schemeClr val="tx1"/>
                </a:solidFill>
                <a:effectLst/>
                <a:latin typeface="+mn-lt"/>
                <a:ea typeface="+mn-ea"/>
                <a:cs typeface="+mn-cs"/>
              </a:rPr>
              <a:t>IBM</a:t>
            </a:r>
            <a:r>
              <a:rPr kumimoji="1" lang="ja-JP" altLang="ja-JP" sz="1200" kern="1200" dirty="0">
                <a:solidFill>
                  <a:schemeClr val="tx1"/>
                </a:solidFill>
                <a:effectLst/>
                <a:latin typeface="+mn-lt"/>
                <a:ea typeface="+mn-ea"/>
                <a:cs typeface="+mn-cs"/>
              </a:rPr>
              <a:t>のディープブルーが当時のチェス世界王者のガルリカスパロフを破り、</a:t>
            </a:r>
            <a:r>
              <a:rPr kumimoji="1" lang="en-US" altLang="ja-JP" sz="1200" kern="1200" dirty="0">
                <a:solidFill>
                  <a:schemeClr val="tx1"/>
                </a:solidFill>
                <a:effectLst/>
                <a:latin typeface="+mn-lt"/>
                <a:ea typeface="+mn-ea"/>
                <a:cs typeface="+mn-cs"/>
              </a:rPr>
              <a:t>2011</a:t>
            </a:r>
            <a:r>
              <a:rPr kumimoji="1" lang="ja-JP" altLang="ja-JP" sz="1200" kern="1200" dirty="0">
                <a:solidFill>
                  <a:schemeClr val="tx1"/>
                </a:solidFill>
                <a:effectLst/>
                <a:latin typeface="+mn-lt"/>
                <a:ea typeface="+mn-ea"/>
                <a:cs typeface="+mn-cs"/>
              </a:rPr>
              <a:t>年には、</a:t>
            </a:r>
            <a:r>
              <a:rPr kumimoji="1" lang="en-US" altLang="ja-JP" sz="1200" kern="1200" dirty="0">
                <a:solidFill>
                  <a:schemeClr val="tx1"/>
                </a:solidFill>
                <a:effectLst/>
                <a:latin typeface="+mn-lt"/>
                <a:ea typeface="+mn-ea"/>
                <a:cs typeface="+mn-cs"/>
              </a:rPr>
              <a:t>IBM</a:t>
            </a:r>
            <a:r>
              <a:rPr kumimoji="1" lang="ja-JP" altLang="ja-JP" sz="1200" kern="1200" dirty="0">
                <a:solidFill>
                  <a:schemeClr val="tx1"/>
                </a:solidFill>
                <a:effectLst/>
                <a:latin typeface="+mn-lt"/>
                <a:ea typeface="+mn-ea"/>
                <a:cs typeface="+mn-cs"/>
              </a:rPr>
              <a:t>ワトソンが米国のクイズ番組ジョパディーで優勝しました。このように人間の論理的な思考を</a:t>
            </a:r>
            <a:r>
              <a:rPr kumimoji="1" lang="en-US" altLang="ja-JP" sz="1200" kern="1200" dirty="0">
                <a:solidFill>
                  <a:schemeClr val="tx1"/>
                </a:solidFill>
                <a:effectLst/>
                <a:latin typeface="+mn-lt"/>
                <a:ea typeface="+mn-ea"/>
                <a:cs typeface="+mn-cs"/>
              </a:rPr>
              <a:t>AI</a:t>
            </a:r>
            <a:r>
              <a:rPr kumimoji="1" lang="ja-JP" altLang="ja-JP" sz="1200" kern="1200" dirty="0">
                <a:solidFill>
                  <a:schemeClr val="tx1"/>
                </a:solidFill>
                <a:effectLst/>
                <a:latin typeface="+mn-lt"/>
                <a:ea typeface="+mn-ea"/>
                <a:cs typeface="+mn-cs"/>
              </a:rPr>
              <a:t>で再現できるようになりました。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12</a:t>
            </a:fld>
            <a:endParaRPr kumimoji="1" lang="ja-JP" altLang="en-US"/>
          </a:p>
        </p:txBody>
      </p:sp>
    </p:spTree>
    <p:extLst>
      <p:ext uri="{BB962C8B-B14F-4D97-AF65-F5344CB8AC3E}">
        <p14:creationId xmlns:p14="http://schemas.microsoft.com/office/powerpoint/2010/main" val="807205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第３次</a:t>
            </a:r>
            <a:r>
              <a:rPr kumimoji="1" lang="en-US" altLang="ja-JP" sz="1200" kern="1200" dirty="0">
                <a:solidFill>
                  <a:schemeClr val="tx1"/>
                </a:solidFill>
                <a:effectLst/>
                <a:latin typeface="+mn-lt"/>
                <a:ea typeface="+mn-ea"/>
                <a:cs typeface="+mn-cs"/>
              </a:rPr>
              <a:t>AI</a:t>
            </a:r>
            <a:r>
              <a:rPr kumimoji="1" lang="ja-JP" altLang="ja-JP" sz="1200" kern="1200" dirty="0">
                <a:solidFill>
                  <a:schemeClr val="tx1"/>
                </a:solidFill>
                <a:effectLst/>
                <a:latin typeface="+mn-lt"/>
                <a:ea typeface="+mn-ea"/>
                <a:cs typeface="+mn-cs"/>
              </a:rPr>
              <a:t>ブームは、</a:t>
            </a:r>
            <a:r>
              <a:rPr kumimoji="1" lang="en-US" altLang="ja-JP" sz="1200" kern="1200" dirty="0">
                <a:solidFill>
                  <a:schemeClr val="tx1"/>
                </a:solidFill>
                <a:effectLst/>
                <a:latin typeface="+mn-lt"/>
                <a:ea typeface="+mn-ea"/>
                <a:cs typeface="+mn-cs"/>
              </a:rPr>
              <a:t>2012</a:t>
            </a:r>
            <a:r>
              <a:rPr kumimoji="1" lang="ja-JP" altLang="ja-JP" sz="1200" kern="1200" dirty="0">
                <a:solidFill>
                  <a:schemeClr val="tx1"/>
                </a:solidFill>
                <a:effectLst/>
                <a:latin typeface="+mn-lt"/>
                <a:ea typeface="+mn-ea"/>
                <a:cs typeface="+mn-cs"/>
              </a:rPr>
              <a:t>年に、</a:t>
            </a:r>
            <a:r>
              <a:rPr kumimoji="1" lang="en-US" altLang="ja-JP" sz="1200" kern="1200" dirty="0">
                <a:solidFill>
                  <a:schemeClr val="tx1"/>
                </a:solidFill>
                <a:effectLst/>
                <a:latin typeface="+mn-lt"/>
                <a:ea typeface="+mn-ea"/>
                <a:cs typeface="+mn-cs"/>
              </a:rPr>
              <a:t>1400</a:t>
            </a:r>
            <a:r>
              <a:rPr kumimoji="1" lang="ja-JP" altLang="ja-JP" sz="1200" kern="1200" dirty="0">
                <a:solidFill>
                  <a:schemeClr val="tx1"/>
                </a:solidFill>
                <a:effectLst/>
                <a:latin typeface="+mn-lt"/>
                <a:ea typeface="+mn-ea"/>
                <a:cs typeface="+mn-cs"/>
              </a:rPr>
              <a:t>枚の画像と、ラベルからなる、</a:t>
            </a:r>
            <a:r>
              <a:rPr kumimoji="1" lang="en-US" altLang="ja-JP" sz="1200" kern="1200" dirty="0">
                <a:solidFill>
                  <a:schemeClr val="tx1"/>
                </a:solidFill>
                <a:effectLst/>
                <a:latin typeface="+mn-lt"/>
                <a:ea typeface="+mn-ea"/>
                <a:cs typeface="+mn-cs"/>
              </a:rPr>
              <a:t>ImageNet</a:t>
            </a:r>
            <a:r>
              <a:rPr kumimoji="1" lang="ja-JP" altLang="ja-JP" sz="1200" kern="1200" dirty="0">
                <a:solidFill>
                  <a:schemeClr val="tx1"/>
                </a:solidFill>
                <a:effectLst/>
                <a:latin typeface="+mn-lt"/>
                <a:ea typeface="+mn-ea"/>
                <a:cs typeface="+mn-cs"/>
              </a:rPr>
              <a:t>データセットを使った画像認識技術コンテスト、アイエルエスブイアールシーでジェフリーヒントンらが</a:t>
            </a:r>
            <a:r>
              <a:rPr kumimoji="1" lang="en-US" altLang="ja-JP" sz="1200" kern="1200" dirty="0">
                <a:solidFill>
                  <a:schemeClr val="tx1"/>
                </a:solidFill>
                <a:effectLst/>
                <a:latin typeface="+mn-lt"/>
                <a:ea typeface="+mn-ea"/>
                <a:cs typeface="+mn-cs"/>
              </a:rPr>
              <a:t>CNN</a:t>
            </a:r>
            <a:r>
              <a:rPr kumimoji="1" lang="ja-JP" altLang="ja-JP" sz="1200" kern="1200" dirty="0">
                <a:solidFill>
                  <a:schemeClr val="tx1"/>
                </a:solidFill>
                <a:effectLst/>
                <a:latin typeface="+mn-lt"/>
                <a:ea typeface="+mn-ea"/>
                <a:cs typeface="+mn-cs"/>
              </a:rPr>
              <a:t>の構造を持ち込み開発したアレックスネットが優勝したことが起爆剤となりました。</a:t>
            </a:r>
            <a:r>
              <a:rPr kumimoji="1" lang="en-US" altLang="ja-JP" sz="1200" kern="1200" dirty="0">
                <a:solidFill>
                  <a:schemeClr val="tx1"/>
                </a:solidFill>
                <a:effectLst/>
                <a:latin typeface="+mn-lt"/>
                <a:ea typeface="+mn-ea"/>
                <a:cs typeface="+mn-cs"/>
              </a:rPr>
              <a:t>2016</a:t>
            </a:r>
            <a:r>
              <a:rPr kumimoji="1" lang="ja-JP" altLang="ja-JP" sz="1200" kern="1200" dirty="0">
                <a:solidFill>
                  <a:schemeClr val="tx1"/>
                </a:solidFill>
                <a:effectLst/>
                <a:latin typeface="+mn-lt"/>
                <a:ea typeface="+mn-ea"/>
                <a:cs typeface="+mn-cs"/>
              </a:rPr>
              <a:t>年にはグーグルが開発したアルファゴーが囲碁の世界トップ棋士の、イ・セドルを破りました。このように第３次</a:t>
            </a:r>
            <a:r>
              <a:rPr kumimoji="1" lang="en-US" altLang="ja-JP" sz="1200" kern="1200" dirty="0">
                <a:solidFill>
                  <a:schemeClr val="tx1"/>
                </a:solidFill>
                <a:effectLst/>
                <a:latin typeface="+mn-lt"/>
                <a:ea typeface="+mn-ea"/>
                <a:cs typeface="+mn-cs"/>
              </a:rPr>
              <a:t>AI</a:t>
            </a:r>
            <a:r>
              <a:rPr kumimoji="1" lang="ja-JP" altLang="ja-JP" sz="1200" kern="1200" dirty="0">
                <a:solidFill>
                  <a:schemeClr val="tx1"/>
                </a:solidFill>
                <a:effectLst/>
                <a:latin typeface="+mn-lt"/>
                <a:ea typeface="+mn-ea"/>
                <a:cs typeface="+mn-cs"/>
              </a:rPr>
              <a:t>ブームでは、人間と同じように考える必要なく、結果として人間と同じ判断ができればよいとして変革してきました。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13</a:t>
            </a:fld>
            <a:endParaRPr kumimoji="1" lang="ja-JP" altLang="en-US"/>
          </a:p>
        </p:txBody>
      </p:sp>
    </p:spTree>
    <p:extLst>
      <p:ext uri="{BB962C8B-B14F-4D97-AF65-F5344CB8AC3E}">
        <p14:creationId xmlns:p14="http://schemas.microsoft.com/office/powerpoint/2010/main" val="289568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このセクションでは、</a:t>
            </a:r>
            <a:r>
              <a:rPr kumimoji="1" lang="en-US" altLang="ja-JP" dirty="0"/>
              <a:t>AI</a:t>
            </a:r>
            <a:r>
              <a:rPr kumimoji="1" lang="ja-JP" altLang="en-US" dirty="0"/>
              <a:t>の歴史に照らし合わせながら法やガイドラインがどのように整備されてきたかを勉強しましょう。</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14</a:t>
            </a:fld>
            <a:endParaRPr kumimoji="1" lang="ja-JP" altLang="en-US"/>
          </a:p>
        </p:txBody>
      </p:sp>
    </p:spTree>
    <p:extLst>
      <p:ext uri="{BB962C8B-B14F-4D97-AF65-F5344CB8AC3E}">
        <p14:creationId xmlns:p14="http://schemas.microsoft.com/office/powerpoint/2010/main" val="52508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1980</a:t>
            </a:r>
            <a:r>
              <a:rPr kumimoji="1" lang="ja-JP" altLang="en-US" dirty="0"/>
              <a:t>年のプライバシー保護に関する</a:t>
            </a:r>
            <a:r>
              <a:rPr kumimoji="1" lang="en-US" altLang="ja-JP" dirty="0"/>
              <a:t>OECD</a:t>
            </a:r>
            <a:r>
              <a:rPr kumimoji="1" lang="ja-JP" altLang="en-US" dirty="0"/>
              <a:t>８原則が発表され、日本でも</a:t>
            </a:r>
            <a:r>
              <a:rPr kumimoji="1" lang="en-US" altLang="ja-JP" dirty="0"/>
              <a:t>2003</a:t>
            </a:r>
            <a:r>
              <a:rPr kumimoji="1" lang="ja-JP" altLang="en-US" dirty="0"/>
              <a:t>年に個人情報保護法が成立しました。</a:t>
            </a:r>
            <a:r>
              <a:rPr kumimoji="1" lang="en-US" altLang="ja-JP" dirty="0"/>
              <a:t>2012</a:t>
            </a:r>
            <a:r>
              <a:rPr kumimoji="1" lang="ja-JP" altLang="en-US" dirty="0"/>
              <a:t>年頃からの第３次</a:t>
            </a:r>
            <a:r>
              <a:rPr kumimoji="1" lang="en-US" altLang="ja-JP" dirty="0"/>
              <a:t>AI</a:t>
            </a:r>
            <a:r>
              <a:rPr kumimoji="1" lang="ja-JP" altLang="en-US" dirty="0"/>
              <a:t>ブームに伴い、徐々に</a:t>
            </a:r>
            <a:r>
              <a:rPr kumimoji="1" lang="en-US" altLang="ja-JP" dirty="0"/>
              <a:t>AI</a:t>
            </a:r>
            <a:r>
              <a:rPr kumimoji="1" lang="ja-JP" altLang="en-US" dirty="0"/>
              <a:t>にフォーカスが当たり、ここ</a:t>
            </a:r>
            <a:r>
              <a:rPr kumimoji="1" lang="en-US" altLang="ja-JP" dirty="0"/>
              <a:t>10</a:t>
            </a:r>
            <a:r>
              <a:rPr kumimoji="1" lang="ja-JP" altLang="en-US" dirty="0"/>
              <a:t>年で</a:t>
            </a:r>
            <a:r>
              <a:rPr kumimoji="1" lang="en-US" altLang="ja-JP" dirty="0"/>
              <a:t>AI</a:t>
            </a:r>
            <a:r>
              <a:rPr kumimoji="1" lang="ja-JP" altLang="en-US" dirty="0"/>
              <a:t>について議論が繰り返され、様々な原則や法規制が発表されました。この流れに従い、それぞれの詳細を見て行きましょう。</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15</a:t>
            </a:fld>
            <a:endParaRPr kumimoji="1" lang="ja-JP" altLang="en-US"/>
          </a:p>
        </p:txBody>
      </p:sp>
    </p:spTree>
    <p:extLst>
      <p:ext uri="{BB962C8B-B14F-4D97-AF65-F5344CB8AC3E}">
        <p14:creationId xmlns:p14="http://schemas.microsoft.com/office/powerpoint/2010/main" val="2728425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mn-ea"/>
                <a:cs typeface="+mn-cs"/>
              </a:rPr>
              <a:t>OECD  </a:t>
            </a:r>
            <a:r>
              <a:rPr kumimoji="1" lang="ja-JP" altLang="ja-JP" sz="1200" kern="1200" dirty="0">
                <a:solidFill>
                  <a:schemeClr val="tx1"/>
                </a:solidFill>
                <a:effectLst/>
                <a:latin typeface="+mn-lt"/>
                <a:ea typeface="+mn-ea"/>
                <a:cs typeface="+mn-cs"/>
              </a:rPr>
              <a:t>8原則はプライバシー保護と個人データの交際流通についてのガイドラインです。データの収集は適切か、収集したデータは利用目的の範囲か、利用目的は個人に知らされているか、利用目的以外に使用されないか、データ漏洩時の対策が講じられているかなど、８つの原則として定義されていま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16</a:t>
            </a:fld>
            <a:endParaRPr kumimoji="1" lang="ja-JP" altLang="en-US"/>
          </a:p>
        </p:txBody>
      </p:sp>
    </p:spTree>
    <p:extLst>
      <p:ext uri="{BB962C8B-B14F-4D97-AF65-F5344CB8AC3E}">
        <p14:creationId xmlns:p14="http://schemas.microsoft.com/office/powerpoint/2010/main" val="188407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我が国も</a:t>
            </a:r>
            <a:r>
              <a:rPr kumimoji="1" lang="en-US" altLang="ja-JP" sz="1200" kern="1200" dirty="0">
                <a:solidFill>
                  <a:schemeClr val="tx1"/>
                </a:solidFill>
                <a:effectLst/>
                <a:latin typeface="+mn-lt"/>
                <a:ea typeface="+mn-ea"/>
                <a:cs typeface="+mn-cs"/>
              </a:rPr>
              <a:t>1988</a:t>
            </a:r>
            <a:r>
              <a:rPr kumimoji="1" lang="ja-JP" altLang="ja-JP" sz="1200" kern="1200" dirty="0">
                <a:solidFill>
                  <a:schemeClr val="tx1"/>
                </a:solidFill>
                <a:effectLst/>
                <a:latin typeface="+mn-lt"/>
                <a:ea typeface="+mn-ea"/>
                <a:cs typeface="+mn-cs"/>
              </a:rPr>
              <a:t>年に、最初の個人情報保護法を行政機関の保有するデータに特化して制定し、</a:t>
            </a:r>
            <a:r>
              <a:rPr kumimoji="1" lang="en-US" altLang="ja-JP" sz="1200" kern="1200" dirty="0">
                <a:solidFill>
                  <a:schemeClr val="tx1"/>
                </a:solidFill>
                <a:effectLst/>
                <a:latin typeface="+mn-lt"/>
                <a:ea typeface="+mn-ea"/>
                <a:cs typeface="+mn-cs"/>
              </a:rPr>
              <a:t>2003</a:t>
            </a:r>
            <a:r>
              <a:rPr kumimoji="1" lang="ja-JP" altLang="ja-JP" sz="1200" kern="1200" dirty="0">
                <a:solidFill>
                  <a:schemeClr val="tx1"/>
                </a:solidFill>
                <a:effectLst/>
                <a:latin typeface="+mn-lt"/>
                <a:ea typeface="+mn-ea"/>
                <a:cs typeface="+mn-cs"/>
              </a:rPr>
              <a:t>年に、</a:t>
            </a:r>
            <a:r>
              <a:rPr kumimoji="1" lang="en-US" altLang="ja-JP" sz="1200" kern="1200" dirty="0">
                <a:solidFill>
                  <a:schemeClr val="tx1"/>
                </a:solidFill>
                <a:effectLst/>
                <a:latin typeface="+mn-lt"/>
                <a:ea typeface="+mn-ea"/>
                <a:cs typeface="+mn-cs"/>
              </a:rPr>
              <a:t>OECD</a:t>
            </a:r>
            <a:r>
              <a:rPr kumimoji="1" lang="ja-JP" altLang="ja-JP" sz="1200" kern="1200" dirty="0">
                <a:solidFill>
                  <a:schemeClr val="tx1"/>
                </a:solidFill>
                <a:effectLst/>
                <a:latin typeface="+mn-lt"/>
                <a:ea typeface="+mn-ea"/>
                <a:cs typeface="+mn-cs"/>
              </a:rPr>
              <a:t>　８原則に沿った形で個人情報保護法が制定されました。</a:t>
            </a:r>
            <a:endParaRPr kumimoji="1" lang="ja-JP" altLang="en-US" dirty="0"/>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17</a:t>
            </a:fld>
            <a:endParaRPr kumimoji="1" lang="ja-JP" altLang="en-US"/>
          </a:p>
        </p:txBody>
      </p:sp>
    </p:spTree>
    <p:extLst>
      <p:ext uri="{BB962C8B-B14F-4D97-AF65-F5344CB8AC3E}">
        <p14:creationId xmlns:p14="http://schemas.microsoft.com/office/powerpoint/2010/main" val="498866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そもそも、個人情報とは氏名・生年月日・年齢・性別・住所・電話番号・メールアドレス・</a:t>
            </a:r>
            <a:r>
              <a:rPr kumimoji="1" lang="en-US" altLang="ja-JP" sz="1200" kern="1200" dirty="0">
                <a:solidFill>
                  <a:schemeClr val="tx1"/>
                </a:solidFill>
                <a:effectLst/>
                <a:latin typeface="+mn-lt"/>
                <a:ea typeface="+mn-ea"/>
                <a:cs typeface="+mn-cs"/>
              </a:rPr>
              <a:t>SNS</a:t>
            </a:r>
            <a:r>
              <a:rPr kumimoji="1" lang="ja-JP" altLang="ja-JP" sz="1200" kern="1200" dirty="0">
                <a:solidFill>
                  <a:schemeClr val="tx1"/>
                </a:solidFill>
                <a:effectLst/>
                <a:latin typeface="+mn-lt"/>
                <a:ea typeface="+mn-ea"/>
                <a:cs typeface="+mn-cs"/>
              </a:rPr>
              <a:t>上の繋がり・学校名・銀行口座・クレジットカード番号など、「だれ」であるか特定される可能性のある情報が個人情報であるのではなく、そのような情報を含む情報全体が個人情報です。</a:t>
            </a:r>
            <a:r>
              <a:rPr kumimoji="1" lang="en-US" altLang="ja-JP" sz="1200" kern="1200" dirty="0">
                <a:solidFill>
                  <a:schemeClr val="tx1"/>
                </a:solidFill>
                <a:effectLst/>
                <a:latin typeface="+mn-lt"/>
                <a:ea typeface="+mn-ea"/>
                <a:cs typeface="+mn-cs"/>
              </a:rPr>
              <a:t>2015</a:t>
            </a:r>
            <a:r>
              <a:rPr kumimoji="1" lang="ja-JP" altLang="ja-JP" sz="1200" kern="1200" dirty="0">
                <a:solidFill>
                  <a:schemeClr val="tx1"/>
                </a:solidFill>
                <a:effectLst/>
                <a:latin typeface="+mn-lt"/>
                <a:ea typeface="+mn-ea"/>
                <a:cs typeface="+mn-cs"/>
              </a:rPr>
              <a:t>年には、個人情報をビッグデータとして企業が活用できるように、個人情報が改訂されてから、</a:t>
            </a:r>
            <a:r>
              <a:rPr kumimoji="1" lang="en-US" altLang="ja-JP" sz="1200" kern="1200" dirty="0">
                <a:solidFill>
                  <a:schemeClr val="tx1"/>
                </a:solidFill>
                <a:effectLst/>
                <a:latin typeface="+mn-lt"/>
                <a:ea typeface="+mn-ea"/>
                <a:cs typeface="+mn-cs"/>
              </a:rPr>
              <a:t>2017</a:t>
            </a:r>
            <a:r>
              <a:rPr kumimoji="1" lang="ja-JP" altLang="ja-JP" sz="1200" kern="1200" dirty="0">
                <a:solidFill>
                  <a:schemeClr val="tx1"/>
                </a:solidFill>
                <a:effectLst/>
                <a:latin typeface="+mn-lt"/>
                <a:ea typeface="+mn-ea"/>
                <a:cs typeface="+mn-cs"/>
              </a:rPr>
              <a:t>年以降は、３年毎に時代に合わせて改正されるようになりました。</a:t>
            </a:r>
          </a:p>
          <a:p>
            <a:r>
              <a:rPr kumimoji="1" lang="ja-JP" altLang="ja-JP" sz="1200" kern="1200" dirty="0">
                <a:solidFill>
                  <a:schemeClr val="tx1"/>
                </a:solidFill>
                <a:effectLst/>
                <a:latin typeface="+mn-lt"/>
                <a:ea typeface="+mn-ea"/>
                <a:cs typeface="+mn-cs"/>
              </a:rPr>
              <a:t>個人情報は、国内だけでなく、</a:t>
            </a:r>
            <a:r>
              <a:rPr kumimoji="1" lang="en-US" altLang="ja-JP" sz="1200" kern="1200" dirty="0">
                <a:solidFill>
                  <a:schemeClr val="tx1"/>
                </a:solidFill>
                <a:effectLst/>
                <a:latin typeface="+mn-lt"/>
                <a:ea typeface="+mn-ea"/>
                <a:cs typeface="+mn-cs"/>
              </a:rPr>
              <a:t>EU</a:t>
            </a:r>
            <a:r>
              <a:rPr kumimoji="1" lang="ja-JP" altLang="ja-JP" sz="1200" kern="1200" dirty="0">
                <a:solidFill>
                  <a:schemeClr val="tx1"/>
                </a:solidFill>
                <a:effectLst/>
                <a:latin typeface="+mn-lt"/>
                <a:ea typeface="+mn-ea"/>
                <a:cs typeface="+mn-cs"/>
              </a:rPr>
              <a:t>一般データ保護規則（</a:t>
            </a:r>
            <a:r>
              <a:rPr kumimoji="1" lang="en-US" altLang="ja-JP" sz="1200" kern="1200" dirty="0">
                <a:solidFill>
                  <a:schemeClr val="tx1"/>
                </a:solidFill>
                <a:effectLst/>
                <a:latin typeface="+mn-lt"/>
                <a:ea typeface="+mn-ea"/>
                <a:cs typeface="+mn-cs"/>
              </a:rPr>
              <a:t>GDPR</a:t>
            </a:r>
            <a:r>
              <a:rPr kumimoji="1" lang="ja-JP" altLang="ja-JP" sz="1200" kern="1200" dirty="0">
                <a:solidFill>
                  <a:schemeClr val="tx1"/>
                </a:solidFill>
                <a:effectLst/>
                <a:latin typeface="+mn-lt"/>
                <a:ea typeface="+mn-ea"/>
                <a:cs typeface="+mn-cs"/>
              </a:rPr>
              <a:t>）が</a:t>
            </a:r>
            <a:r>
              <a:rPr kumimoji="1" lang="en-US" altLang="ja-JP" sz="1200" kern="1200" dirty="0">
                <a:solidFill>
                  <a:schemeClr val="tx1"/>
                </a:solidFill>
                <a:effectLst/>
                <a:latin typeface="+mn-lt"/>
                <a:ea typeface="+mn-ea"/>
                <a:cs typeface="+mn-cs"/>
              </a:rPr>
              <a:t>EU </a:t>
            </a:r>
            <a:r>
              <a:rPr kumimoji="1" lang="ja-JP" altLang="ja-JP" sz="1200" kern="1200" dirty="0">
                <a:solidFill>
                  <a:schemeClr val="tx1"/>
                </a:solidFill>
                <a:effectLst/>
                <a:latin typeface="+mn-lt"/>
                <a:ea typeface="+mn-ea"/>
                <a:cs typeface="+mn-cs"/>
              </a:rPr>
              <a:t>内のすべての個人のためにデータ保護を強化し統合することを意図している規則であり、</a:t>
            </a:r>
            <a:r>
              <a:rPr kumimoji="1" lang="en-US" altLang="ja-JP" sz="1200" kern="1200" dirty="0">
                <a:solidFill>
                  <a:schemeClr val="tx1"/>
                </a:solidFill>
                <a:effectLst/>
                <a:latin typeface="+mn-lt"/>
                <a:ea typeface="+mn-ea"/>
                <a:cs typeface="+mn-cs"/>
              </a:rPr>
              <a:t>EU</a:t>
            </a:r>
            <a:r>
              <a:rPr kumimoji="1" lang="ja-JP" altLang="ja-JP" sz="1200" kern="1200" dirty="0">
                <a:solidFill>
                  <a:schemeClr val="tx1"/>
                </a:solidFill>
                <a:effectLst/>
                <a:latin typeface="+mn-lt"/>
                <a:ea typeface="+mn-ea"/>
                <a:cs typeface="+mn-cs"/>
              </a:rPr>
              <a:t>外への個人データの移転も対象とすることから、グローバルの視点で歩調を合わせて行く必要があります。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18</a:t>
            </a:fld>
            <a:endParaRPr kumimoji="1" lang="ja-JP" altLang="en-US"/>
          </a:p>
        </p:txBody>
      </p:sp>
    </p:spTree>
    <p:extLst>
      <p:ext uri="{BB962C8B-B14F-4D97-AF65-F5344CB8AC3E}">
        <p14:creationId xmlns:p14="http://schemas.microsoft.com/office/powerpoint/2010/main" val="1207443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mn-ea"/>
                <a:cs typeface="+mn-cs"/>
              </a:rPr>
              <a:t>2023</a:t>
            </a:r>
            <a:r>
              <a:rPr kumimoji="1" lang="ja-JP" altLang="ja-JP" sz="1200" kern="1200" dirty="0">
                <a:solidFill>
                  <a:schemeClr val="tx1"/>
                </a:solidFill>
                <a:effectLst/>
                <a:latin typeface="+mn-lt"/>
                <a:ea typeface="+mn-ea"/>
                <a:cs typeface="+mn-cs"/>
              </a:rPr>
              <a:t>年に我が国でも、改正電気通信事業法第</a:t>
            </a:r>
            <a:r>
              <a:rPr kumimoji="1" lang="en-US" altLang="ja-JP" sz="1200" kern="1200" dirty="0">
                <a:solidFill>
                  <a:schemeClr val="tx1"/>
                </a:solidFill>
                <a:effectLst/>
                <a:latin typeface="+mn-lt"/>
                <a:ea typeface="+mn-ea"/>
                <a:cs typeface="+mn-cs"/>
              </a:rPr>
              <a:t>27</a:t>
            </a:r>
            <a:r>
              <a:rPr kumimoji="1" lang="ja-JP" altLang="ja-JP" sz="1200" kern="1200" dirty="0">
                <a:solidFill>
                  <a:schemeClr val="tx1"/>
                </a:solidFill>
                <a:effectLst/>
                <a:latin typeface="+mn-lt"/>
                <a:ea typeface="+mn-ea"/>
                <a:cs typeface="+mn-cs"/>
              </a:rPr>
              <a:t>条の</a:t>
            </a:r>
            <a:r>
              <a:rPr kumimoji="1" lang="en-US" altLang="ja-JP" sz="1200" kern="1200" dirty="0">
                <a:solidFill>
                  <a:schemeClr val="tx1"/>
                </a:solidFill>
                <a:effectLst/>
                <a:latin typeface="+mn-lt"/>
                <a:ea typeface="+mn-ea"/>
                <a:cs typeface="+mn-cs"/>
              </a:rPr>
              <a:t>12</a:t>
            </a:r>
            <a:r>
              <a:rPr kumimoji="1" lang="ja-JP" altLang="ja-JP" sz="1200" kern="1200" dirty="0">
                <a:solidFill>
                  <a:schemeClr val="tx1"/>
                </a:solidFill>
                <a:effectLst/>
                <a:latin typeface="+mn-lt"/>
                <a:ea typeface="+mn-ea"/>
                <a:cs typeface="+mn-cs"/>
              </a:rPr>
              <a:t>により</a:t>
            </a:r>
            <a:r>
              <a:rPr kumimoji="1" lang="en-US" altLang="ja-JP" sz="1200" kern="1200" dirty="0">
                <a:solidFill>
                  <a:schemeClr val="tx1"/>
                </a:solidFill>
                <a:effectLst/>
                <a:latin typeface="+mn-lt"/>
                <a:ea typeface="+mn-ea"/>
                <a:cs typeface="+mn-cs"/>
              </a:rPr>
              <a:t>Cookie</a:t>
            </a:r>
            <a:r>
              <a:rPr kumimoji="1" lang="ja-JP" altLang="ja-JP" sz="1200" kern="1200" dirty="0">
                <a:solidFill>
                  <a:schemeClr val="tx1"/>
                </a:solidFill>
                <a:effectLst/>
                <a:latin typeface="+mn-lt"/>
                <a:ea typeface="+mn-ea"/>
                <a:cs typeface="+mn-cs"/>
              </a:rPr>
              <a:t>が規制されましたが、ここで、</a:t>
            </a:r>
            <a:r>
              <a:rPr kumimoji="1" lang="en-US" altLang="ja-JP" sz="1200" kern="1200" dirty="0">
                <a:solidFill>
                  <a:schemeClr val="tx1"/>
                </a:solidFill>
                <a:effectLst/>
                <a:latin typeface="+mn-lt"/>
                <a:ea typeface="+mn-ea"/>
                <a:cs typeface="+mn-cs"/>
              </a:rPr>
              <a:t>Cookie</a:t>
            </a:r>
            <a:r>
              <a:rPr kumimoji="1" lang="ja-JP" altLang="ja-JP" sz="1200" kern="1200" dirty="0">
                <a:solidFill>
                  <a:schemeClr val="tx1"/>
                </a:solidFill>
                <a:effectLst/>
                <a:latin typeface="+mn-lt"/>
                <a:ea typeface="+mn-ea"/>
                <a:cs typeface="+mn-cs"/>
              </a:rPr>
              <a:t>の仕組みも押さえておきましょう。</a:t>
            </a:r>
          </a:p>
          <a:p>
            <a:r>
              <a:rPr kumimoji="1" lang="ja-JP" altLang="ja-JP" sz="1200" kern="1200" dirty="0">
                <a:solidFill>
                  <a:schemeClr val="tx1"/>
                </a:solidFill>
                <a:effectLst/>
                <a:latin typeface="+mn-lt"/>
                <a:ea typeface="+mn-ea"/>
                <a:cs typeface="+mn-cs"/>
              </a:rPr>
              <a:t>ユーザーがブラウザを通じてサイトアクセスした際に、</a:t>
            </a:r>
            <a:r>
              <a:rPr kumimoji="1" lang="en-US" altLang="ja-JP" sz="1200" kern="1200" dirty="0">
                <a:solidFill>
                  <a:schemeClr val="tx1"/>
                </a:solidFill>
                <a:effectLst/>
                <a:latin typeface="+mn-lt"/>
                <a:ea typeface="+mn-ea"/>
                <a:cs typeface="+mn-cs"/>
              </a:rPr>
              <a:t>Cookie</a:t>
            </a:r>
            <a:r>
              <a:rPr kumimoji="1" lang="ja-JP" altLang="ja-JP" sz="1200" kern="1200" dirty="0">
                <a:solidFill>
                  <a:schemeClr val="tx1"/>
                </a:solidFill>
                <a:effectLst/>
                <a:latin typeface="+mn-lt"/>
                <a:ea typeface="+mn-ea"/>
                <a:cs typeface="+mn-cs"/>
              </a:rPr>
              <a:t>を生成し、個人情報や閲覧情報を書き込み、ユーザーのブラウザに保存します。再度、同じサイトに訪れた場合は、ユーザーから</a:t>
            </a:r>
            <a:r>
              <a:rPr kumimoji="1" lang="en-US" altLang="ja-JP" sz="1200" kern="1200" dirty="0">
                <a:solidFill>
                  <a:schemeClr val="tx1"/>
                </a:solidFill>
                <a:effectLst/>
                <a:latin typeface="+mn-lt"/>
                <a:ea typeface="+mn-ea"/>
                <a:cs typeface="+mn-cs"/>
              </a:rPr>
              <a:t>Cookie</a:t>
            </a:r>
            <a:r>
              <a:rPr kumimoji="1" lang="ja-JP" altLang="ja-JP" sz="1200" kern="1200" dirty="0">
                <a:solidFill>
                  <a:schemeClr val="tx1"/>
                </a:solidFill>
                <a:effectLst/>
                <a:latin typeface="+mn-lt"/>
                <a:ea typeface="+mn-ea"/>
                <a:cs typeface="+mn-cs"/>
              </a:rPr>
              <a:t>を受け取ることで、サイトはユーザーに適切なサービスをすることができるという仕組みです。</a:t>
            </a:r>
          </a:p>
          <a:p>
            <a:r>
              <a:rPr kumimoji="1" lang="en-US" altLang="ja-JP" sz="1200" kern="1200" dirty="0">
                <a:solidFill>
                  <a:schemeClr val="tx1"/>
                </a:solidFill>
                <a:effectLst/>
                <a:latin typeface="+mn-lt"/>
                <a:ea typeface="+mn-ea"/>
                <a:cs typeface="+mn-cs"/>
              </a:rPr>
              <a:t>Cookie</a:t>
            </a:r>
            <a:r>
              <a:rPr kumimoji="1" lang="ja-JP" altLang="ja-JP" sz="1200" kern="1200" dirty="0">
                <a:solidFill>
                  <a:schemeClr val="tx1"/>
                </a:solidFill>
                <a:effectLst/>
                <a:latin typeface="+mn-lt"/>
                <a:ea typeface="+mn-ea"/>
                <a:cs typeface="+mn-cs"/>
              </a:rPr>
              <a:t>にはファーストパーティー発行とサードパーティー発行の２種類ありますが、グーグルなどが問題視していたのは、第三者が作るサードパーティー発行の</a:t>
            </a:r>
            <a:r>
              <a:rPr kumimoji="1" lang="en-US" altLang="ja-JP" sz="1200" kern="1200" dirty="0">
                <a:solidFill>
                  <a:schemeClr val="tx1"/>
                </a:solidFill>
                <a:effectLst/>
                <a:latin typeface="+mn-lt"/>
                <a:ea typeface="+mn-ea"/>
                <a:cs typeface="+mn-cs"/>
              </a:rPr>
              <a:t>Cookie</a:t>
            </a:r>
            <a:r>
              <a:rPr kumimoji="1" lang="ja-JP" altLang="ja-JP" sz="1200" kern="1200" dirty="0">
                <a:solidFill>
                  <a:schemeClr val="tx1"/>
                </a:solidFill>
                <a:effectLst/>
                <a:latin typeface="+mn-lt"/>
                <a:ea typeface="+mn-ea"/>
                <a:cs typeface="+mn-cs"/>
              </a:rPr>
              <a:t>です。</a:t>
            </a:r>
            <a:r>
              <a:rPr kumimoji="1" lang="en-US" altLang="ja-JP" sz="1200" kern="1200" dirty="0">
                <a:solidFill>
                  <a:schemeClr val="tx1"/>
                </a:solidFill>
                <a:effectLst/>
                <a:latin typeface="+mn-lt"/>
                <a:ea typeface="+mn-ea"/>
                <a:cs typeface="+mn-cs"/>
              </a:rPr>
              <a:t>2022</a:t>
            </a:r>
            <a:r>
              <a:rPr kumimoji="1" lang="ja-JP" altLang="ja-JP" sz="1200" kern="1200" dirty="0">
                <a:solidFill>
                  <a:schemeClr val="tx1"/>
                </a:solidFill>
                <a:effectLst/>
                <a:latin typeface="+mn-lt"/>
                <a:ea typeface="+mn-ea"/>
                <a:cs typeface="+mn-cs"/>
              </a:rPr>
              <a:t>年まで廃止を目指していましたが、ネット広告市場の競争環境を損なうとして英規制当局などから反発を受けたりして、</a:t>
            </a:r>
            <a:r>
              <a:rPr kumimoji="1" lang="en-US" altLang="ja-JP" sz="1200" kern="1200" dirty="0">
                <a:solidFill>
                  <a:schemeClr val="tx1"/>
                </a:solidFill>
                <a:effectLst/>
                <a:latin typeface="+mn-lt"/>
                <a:ea typeface="+mn-ea"/>
                <a:cs typeface="+mn-cs"/>
              </a:rPr>
              <a:t>2024</a:t>
            </a:r>
            <a:r>
              <a:rPr kumimoji="1" lang="ja-JP" altLang="ja-JP" sz="1200" kern="1200" dirty="0">
                <a:solidFill>
                  <a:schemeClr val="tx1"/>
                </a:solidFill>
                <a:effectLst/>
                <a:latin typeface="+mn-lt"/>
                <a:ea typeface="+mn-ea"/>
                <a:cs typeface="+mn-cs"/>
              </a:rPr>
              <a:t>年には廃止を撤回しています。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19</a:t>
            </a:fld>
            <a:endParaRPr kumimoji="1" lang="ja-JP" altLang="en-US"/>
          </a:p>
        </p:txBody>
      </p:sp>
    </p:spTree>
    <p:extLst>
      <p:ext uri="{BB962C8B-B14F-4D97-AF65-F5344CB8AC3E}">
        <p14:creationId xmlns:p14="http://schemas.microsoft.com/office/powerpoint/2010/main" val="351777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2017</a:t>
            </a:r>
            <a:r>
              <a:rPr kumimoji="1" lang="ja-JP" altLang="en-US" dirty="0"/>
              <a:t>年になると、カリフォルニア州アシロマで開催された会議で将来</a:t>
            </a:r>
            <a:r>
              <a:rPr kumimoji="1" lang="en-US" altLang="ja-JP" dirty="0"/>
              <a:t>AI</a:t>
            </a:r>
            <a:r>
              <a:rPr kumimoji="1" lang="ja-JP" altLang="en-US" dirty="0"/>
              <a:t>がさらに発展・進化を遂げることを見越したガイダンスである「アシロマ</a:t>
            </a:r>
            <a:r>
              <a:rPr kumimoji="1" lang="en-US" altLang="ja-JP" dirty="0"/>
              <a:t>AI 23</a:t>
            </a:r>
            <a:r>
              <a:rPr kumimoji="1" lang="ja-JP" altLang="en-US" dirty="0"/>
              <a:t>原則」が発表されました。研究課題として</a:t>
            </a:r>
            <a:r>
              <a:rPr kumimoji="1" lang="en-US" altLang="ja-JP" dirty="0"/>
              <a:t>5</a:t>
            </a:r>
            <a:r>
              <a:rPr kumimoji="1" lang="ja-JP" altLang="en-US" dirty="0"/>
              <a:t>原則，倫理と価値で</a:t>
            </a:r>
            <a:r>
              <a:rPr kumimoji="1" lang="en-US" altLang="ja-JP" dirty="0"/>
              <a:t>13</a:t>
            </a:r>
            <a:r>
              <a:rPr kumimoji="1" lang="ja-JP" altLang="en-US" dirty="0"/>
              <a:t>原則，長期課題で</a:t>
            </a:r>
            <a:r>
              <a:rPr kumimoji="1" lang="en-US" altLang="ja-JP" dirty="0"/>
              <a:t>5</a:t>
            </a:r>
            <a:r>
              <a:rPr kumimoji="1" lang="ja-JP" altLang="en-US" dirty="0"/>
              <a:t>原則の計</a:t>
            </a:r>
            <a:r>
              <a:rPr kumimoji="1" lang="en-US" altLang="ja-JP" dirty="0"/>
              <a:t>23</a:t>
            </a:r>
            <a:r>
              <a:rPr kumimoji="1" lang="ja-JP" altLang="en-US" dirty="0"/>
              <a:t>原則で構成されています。また、</a:t>
            </a:r>
            <a:r>
              <a:rPr kumimoji="1" lang="en-US" altLang="ja-JP" dirty="0"/>
              <a:t>2019</a:t>
            </a:r>
            <a:r>
              <a:rPr kumimoji="1" lang="ja-JP" altLang="en-US" dirty="0"/>
              <a:t>年には</a:t>
            </a:r>
            <a:r>
              <a:rPr kumimoji="1" lang="en-US" altLang="ja-JP" dirty="0"/>
              <a:t>OECD</a:t>
            </a:r>
            <a:r>
              <a:rPr kumimoji="1" lang="ja-JP" altLang="en-US" dirty="0"/>
              <a:t>から</a:t>
            </a:r>
            <a:r>
              <a:rPr kumimoji="1" lang="en-US" altLang="ja-JP" dirty="0"/>
              <a:t>AI</a:t>
            </a:r>
            <a:r>
              <a:rPr kumimoji="1" lang="ja-JP" altLang="en-US" dirty="0"/>
              <a:t>原則が公表されました。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20</a:t>
            </a:fld>
            <a:endParaRPr kumimoji="1" lang="ja-JP" altLang="en-US"/>
          </a:p>
        </p:txBody>
      </p:sp>
    </p:spTree>
    <p:extLst>
      <p:ext uri="{BB962C8B-B14F-4D97-AF65-F5344CB8AC3E}">
        <p14:creationId xmlns:p14="http://schemas.microsoft.com/office/powerpoint/2010/main" val="2694250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2024</a:t>
            </a:r>
            <a:r>
              <a:rPr kumimoji="1" lang="ja-JP" altLang="en-US" dirty="0"/>
              <a:t>年の</a:t>
            </a:r>
            <a:r>
              <a:rPr kumimoji="1" lang="en-US" altLang="ja-JP" dirty="0"/>
              <a:t>AI Act</a:t>
            </a:r>
            <a:r>
              <a:rPr kumimoji="1" lang="ja-JP" altLang="en-US" dirty="0"/>
              <a:t>では、リスクという観点で、容認できないリスク、高いリスク、限定的リスク、最小のリスクの４つのレベル感で分類し、規制を適用しています。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21</a:t>
            </a:fld>
            <a:endParaRPr kumimoji="1" lang="ja-JP" altLang="en-US"/>
          </a:p>
        </p:txBody>
      </p:sp>
    </p:spTree>
    <p:extLst>
      <p:ext uri="{BB962C8B-B14F-4D97-AF65-F5344CB8AC3E}">
        <p14:creationId xmlns:p14="http://schemas.microsoft.com/office/powerpoint/2010/main" val="159199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この</a:t>
            </a:r>
            <a:r>
              <a:rPr kumimoji="1" lang="ja-JP" altLang="en-US" sz="1200" kern="1200" dirty="0">
                <a:solidFill>
                  <a:schemeClr val="tx1"/>
                </a:solidFill>
                <a:effectLst/>
                <a:latin typeface="+mn-lt"/>
                <a:ea typeface="+mn-ea"/>
                <a:cs typeface="+mn-cs"/>
              </a:rPr>
              <a:t>セクション</a:t>
            </a:r>
            <a:r>
              <a:rPr kumimoji="1" lang="ja-JP" altLang="ja-JP" sz="1200" kern="1200" dirty="0">
                <a:solidFill>
                  <a:schemeClr val="tx1"/>
                </a:solidFill>
                <a:effectLst/>
                <a:latin typeface="+mn-lt"/>
                <a:ea typeface="+mn-ea"/>
                <a:cs typeface="+mn-cs"/>
              </a:rPr>
              <a:t>では、「</a:t>
            </a:r>
            <a:r>
              <a:rPr kumimoji="1" lang="en-US" altLang="ja-JP" sz="1200" kern="1200" dirty="0">
                <a:solidFill>
                  <a:schemeClr val="tx1"/>
                </a:solidFill>
                <a:effectLst/>
                <a:latin typeface="+mn-lt"/>
                <a:ea typeface="+mn-ea"/>
                <a:cs typeface="+mn-cs"/>
              </a:rPr>
              <a:t>AI</a:t>
            </a:r>
            <a:r>
              <a:rPr kumimoji="1" lang="ja-JP" altLang="ja-JP" sz="1200" kern="1200" dirty="0">
                <a:solidFill>
                  <a:schemeClr val="tx1"/>
                </a:solidFill>
                <a:effectLst/>
                <a:latin typeface="+mn-lt"/>
                <a:ea typeface="+mn-ea"/>
                <a:cs typeface="+mn-cs"/>
              </a:rPr>
              <a:t>の歴史と応用分野」をいっしょに勉強して行きましょう。</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4</a:t>
            </a:fld>
            <a:endParaRPr kumimoji="1" lang="ja-JP" altLang="en-US"/>
          </a:p>
        </p:txBody>
      </p:sp>
    </p:spTree>
    <p:extLst>
      <p:ext uri="{BB962C8B-B14F-4D97-AF65-F5344CB8AC3E}">
        <p14:creationId xmlns:p14="http://schemas.microsoft.com/office/powerpoint/2010/main" val="275491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一方、我が国でも</a:t>
            </a:r>
            <a:r>
              <a:rPr kumimoji="1" lang="en-US" altLang="ja-JP" dirty="0"/>
              <a:t>2017</a:t>
            </a:r>
            <a:r>
              <a:rPr kumimoji="1" lang="ja-JP" altLang="en-US" dirty="0"/>
              <a:t>年に人口知能学会が倫理指針を策定、</a:t>
            </a:r>
            <a:r>
              <a:rPr kumimoji="1" lang="en-US" altLang="ja-JP" dirty="0"/>
              <a:t>2019</a:t>
            </a:r>
            <a:r>
              <a:rPr kumimoji="1" lang="ja-JP" altLang="en-US" dirty="0"/>
              <a:t>年には人間中心の</a:t>
            </a:r>
            <a:r>
              <a:rPr kumimoji="1" lang="en-US" altLang="ja-JP" dirty="0"/>
              <a:t>AI</a:t>
            </a:r>
            <a:r>
              <a:rPr kumimoji="1" lang="ja-JP" altLang="en-US" dirty="0"/>
              <a:t>社会原則を公表しました。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22</a:t>
            </a:fld>
            <a:endParaRPr kumimoji="1" lang="ja-JP" altLang="en-US"/>
          </a:p>
        </p:txBody>
      </p:sp>
    </p:spTree>
    <p:extLst>
      <p:ext uri="{BB962C8B-B14F-4D97-AF65-F5344CB8AC3E}">
        <p14:creationId xmlns:p14="http://schemas.microsoft.com/office/powerpoint/2010/main" val="1031978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続く</a:t>
            </a:r>
            <a:r>
              <a:rPr kumimoji="1" lang="en-US" altLang="ja-JP" dirty="0"/>
              <a:t>2021</a:t>
            </a:r>
            <a:r>
              <a:rPr kumimoji="1" lang="ja-JP" altLang="en-US" dirty="0"/>
              <a:t>年には、</a:t>
            </a:r>
            <a:r>
              <a:rPr kumimoji="1" lang="en-US" altLang="ja-JP" dirty="0"/>
              <a:t>IT</a:t>
            </a:r>
            <a:r>
              <a:rPr kumimoji="1" lang="ja-JP" altLang="en-US" dirty="0"/>
              <a:t>ガバナンスのあり方、</a:t>
            </a:r>
            <a:r>
              <a:rPr kumimoji="1" lang="en-US" altLang="ja-JP" dirty="0"/>
              <a:t>2022</a:t>
            </a:r>
            <a:r>
              <a:rPr kumimoji="1" lang="ja-JP" altLang="en-US" dirty="0"/>
              <a:t>年には、</a:t>
            </a:r>
            <a:r>
              <a:rPr kumimoji="1" lang="en-US" altLang="ja-JP" dirty="0"/>
              <a:t>AI</a:t>
            </a:r>
            <a:r>
              <a:rPr kumimoji="1" lang="ja-JP" altLang="en-US" dirty="0"/>
              <a:t>戦略</a:t>
            </a:r>
            <a:r>
              <a:rPr kumimoji="1" lang="en-US" altLang="ja-JP" dirty="0"/>
              <a:t>2022</a:t>
            </a:r>
            <a:r>
              <a:rPr kumimoji="1" lang="ja-JP" altLang="en-US" dirty="0"/>
              <a:t>と整備されました。我が国は少子高齢化時代の社会を模索する上で、</a:t>
            </a:r>
            <a:r>
              <a:rPr kumimoji="1" lang="en-US" altLang="ja-JP" dirty="0"/>
              <a:t>Society 5.0</a:t>
            </a:r>
            <a:r>
              <a:rPr kumimoji="1" lang="ja-JP" altLang="en-US" dirty="0"/>
              <a:t>というビジョンを</a:t>
            </a:r>
            <a:r>
              <a:rPr kumimoji="1" lang="en-US" altLang="ja-JP" dirty="0"/>
              <a:t>2016</a:t>
            </a:r>
            <a:r>
              <a:rPr kumimoji="1" lang="ja-JP" altLang="en-US" dirty="0"/>
              <a:t>年に提唱しています。</a:t>
            </a:r>
            <a:r>
              <a:rPr kumimoji="1" lang="en-US" altLang="ja-JP" dirty="0"/>
              <a:t>Society5.0</a:t>
            </a:r>
            <a:r>
              <a:rPr kumimoji="1" lang="ja-JP" altLang="en-US" dirty="0"/>
              <a:t>とは、仮想空間と現実空間を高度に融合させることで、経済発展と社会的課題の解決を両立させる人間中心の社会を、目指すものです。人間中心の</a:t>
            </a:r>
            <a:r>
              <a:rPr kumimoji="1" lang="en-US" altLang="ja-JP" dirty="0"/>
              <a:t>AI</a:t>
            </a:r>
            <a:r>
              <a:rPr kumimoji="1" lang="ja-JP" altLang="en-US" dirty="0"/>
              <a:t>原則や</a:t>
            </a:r>
            <a:r>
              <a:rPr kumimoji="1" lang="en-US" altLang="ja-JP" dirty="0"/>
              <a:t>AI</a:t>
            </a:r>
            <a:r>
              <a:rPr kumimoji="1" lang="ja-JP" altLang="en-US" dirty="0"/>
              <a:t>戦略</a:t>
            </a:r>
            <a:r>
              <a:rPr kumimoji="1" lang="en-US" altLang="ja-JP" dirty="0"/>
              <a:t>2022</a:t>
            </a:r>
            <a:r>
              <a:rPr kumimoji="1" lang="ja-JP" altLang="en-US" dirty="0"/>
              <a:t>も、供に</a:t>
            </a:r>
            <a:r>
              <a:rPr kumimoji="1" lang="en-US" altLang="ja-JP" dirty="0"/>
              <a:t>Society5.0</a:t>
            </a:r>
            <a:r>
              <a:rPr kumimoji="1" lang="ja-JP" altLang="en-US" dirty="0"/>
              <a:t>の実現を強く意識したものになっています。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23</a:t>
            </a:fld>
            <a:endParaRPr kumimoji="1" lang="ja-JP" altLang="en-US"/>
          </a:p>
        </p:txBody>
      </p:sp>
    </p:spTree>
    <p:extLst>
      <p:ext uri="{BB962C8B-B14F-4D97-AF65-F5344CB8AC3E}">
        <p14:creationId xmlns:p14="http://schemas.microsoft.com/office/powerpoint/2010/main" val="2905591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2024</a:t>
            </a:r>
            <a:r>
              <a:rPr kumimoji="1" lang="ja-JP" altLang="en-US" dirty="0"/>
              <a:t>年になると、我が国でも</a:t>
            </a:r>
            <a:r>
              <a:rPr kumimoji="1" lang="en-US" altLang="ja-JP" dirty="0"/>
              <a:t>AI</a:t>
            </a:r>
            <a:r>
              <a:rPr kumimoji="1" lang="ja-JP" altLang="en-US" dirty="0"/>
              <a:t>をビジネス化する企業が出始め、それを念頭に</a:t>
            </a:r>
            <a:r>
              <a:rPr kumimoji="1" lang="en-US" altLang="ja-JP" dirty="0"/>
              <a:t>AI</a:t>
            </a:r>
            <a:r>
              <a:rPr kumimoji="1" lang="ja-JP" altLang="en-US" dirty="0"/>
              <a:t>事業者向けのガイドラインを制定しています。</a:t>
            </a:r>
          </a:p>
          <a:p>
            <a:r>
              <a:rPr kumimoji="1" lang="ja-JP" altLang="en-US" dirty="0"/>
              <a:t>これまでみてきたように、</a:t>
            </a:r>
            <a:r>
              <a:rPr kumimoji="1" lang="en-US" altLang="ja-JP" dirty="0"/>
              <a:t>AI</a:t>
            </a:r>
            <a:r>
              <a:rPr kumimoji="1" lang="ja-JP" altLang="en-US" dirty="0"/>
              <a:t>の急速な発展に合わせ、国内外問わず、</a:t>
            </a:r>
            <a:r>
              <a:rPr kumimoji="1" lang="en-US" altLang="ja-JP" dirty="0"/>
              <a:t>AI</a:t>
            </a:r>
            <a:r>
              <a:rPr kumimoji="1" lang="ja-JP" altLang="en-US" dirty="0"/>
              <a:t>に関するガイドラインが多く提供されてきました。今後の大きな議論のひとつに自立型致死兵器システムがあります。人道的観点から、これらのシステムが不適切に使用される可能性を防ぐための透明性や責任確保の取り組みが重要視されていま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24</a:t>
            </a:fld>
            <a:endParaRPr kumimoji="1" lang="ja-JP" altLang="en-US"/>
          </a:p>
        </p:txBody>
      </p:sp>
    </p:spTree>
    <p:extLst>
      <p:ext uri="{BB962C8B-B14F-4D97-AF65-F5344CB8AC3E}">
        <p14:creationId xmlns:p14="http://schemas.microsoft.com/office/powerpoint/2010/main" val="878932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この節の冒頭で使用されたチャートですが、</a:t>
            </a:r>
            <a:r>
              <a:rPr kumimoji="1" lang="en-US" altLang="ja-JP" dirty="0"/>
              <a:t>1980</a:t>
            </a:r>
            <a:r>
              <a:rPr kumimoji="1" lang="ja-JP" altLang="en-US" dirty="0"/>
              <a:t>年代からプライバシーについて議論されてきた流れに、</a:t>
            </a:r>
            <a:r>
              <a:rPr kumimoji="1" lang="en-US" altLang="ja-JP" dirty="0"/>
              <a:t>2017</a:t>
            </a:r>
            <a:r>
              <a:rPr kumimoji="1" lang="ja-JP" altLang="en-US" dirty="0"/>
              <a:t>年頃から</a:t>
            </a:r>
            <a:r>
              <a:rPr kumimoji="1" lang="en-US" altLang="ja-JP" dirty="0"/>
              <a:t>AI</a:t>
            </a:r>
            <a:r>
              <a:rPr kumimoji="1" lang="ja-JP" altLang="en-US" dirty="0"/>
              <a:t>に関する内容も加わり、研究や実用が進む中でより活発に議論されるようになってきました。この傾向をみても、</a:t>
            </a:r>
            <a:r>
              <a:rPr kumimoji="1" lang="en-US" altLang="ja-JP" dirty="0"/>
              <a:t>AI</a:t>
            </a:r>
            <a:r>
              <a:rPr kumimoji="1" lang="ja-JP" altLang="en-US" dirty="0"/>
              <a:t>は我々の生活を大きく変える可能性を秘めており、その変革スピードは過去のテクノロジーに比べ、早いのではと予測されます。学生の皆さんは、この流れにしっかりと乗れるように、このコースで</a:t>
            </a:r>
            <a:r>
              <a:rPr kumimoji="1" lang="en-US" altLang="ja-JP" dirty="0"/>
              <a:t>AI</a:t>
            </a:r>
            <a:r>
              <a:rPr kumimoji="1" lang="ja-JP" altLang="en-US" dirty="0"/>
              <a:t>基礎を学んで下さい。</a:t>
            </a:r>
          </a:p>
          <a:p>
            <a:endParaRPr kumimoji="1" lang="ja-JP" altLang="en-US" dirty="0"/>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25</a:t>
            </a:fld>
            <a:endParaRPr kumimoji="1" lang="ja-JP" altLang="en-US"/>
          </a:p>
        </p:txBody>
      </p:sp>
    </p:spTree>
    <p:extLst>
      <p:ext uri="{BB962C8B-B14F-4D97-AF65-F5344CB8AC3E}">
        <p14:creationId xmlns:p14="http://schemas.microsoft.com/office/powerpoint/2010/main" val="2217000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ここからはプライバシーや</a:t>
            </a:r>
            <a:r>
              <a:rPr kumimoji="1" lang="en-US" altLang="ja-JP" dirty="0"/>
              <a:t>AI</a:t>
            </a:r>
            <a:r>
              <a:rPr kumimoji="1" lang="ja-JP" altLang="en-US" dirty="0"/>
              <a:t>に関しての報道記事からの事例を紹介します。</a:t>
            </a:r>
          </a:p>
          <a:p>
            <a:r>
              <a:rPr kumimoji="1" lang="en-US" altLang="ja-JP" dirty="0"/>
              <a:t>2013</a:t>
            </a:r>
            <a:r>
              <a:rPr kumimoji="1" lang="ja-JP" altLang="en-US" dirty="0"/>
              <a:t>年に、</a:t>
            </a:r>
            <a:r>
              <a:rPr kumimoji="1" lang="en-US" altLang="ja-JP" dirty="0"/>
              <a:t>JR</a:t>
            </a:r>
            <a:r>
              <a:rPr kumimoji="1" lang="ja-JP" altLang="en-US" dirty="0"/>
              <a:t>東日本が、スイカ利用者のデータをマーケティング情報サービスで活用したい日立製作所に利用者に無断で販売。個人を特定できるデータではないことなど、事前に説明責任をしっかり果たす必要があり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26</a:t>
            </a:fld>
            <a:endParaRPr kumimoji="1" lang="ja-JP" altLang="en-US"/>
          </a:p>
        </p:txBody>
      </p:sp>
    </p:spTree>
    <p:extLst>
      <p:ext uri="{BB962C8B-B14F-4D97-AF65-F5344CB8AC3E}">
        <p14:creationId xmlns:p14="http://schemas.microsoft.com/office/powerpoint/2010/main" val="950421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2021</a:t>
            </a:r>
            <a:r>
              <a:rPr kumimoji="1" lang="ja-JP" altLang="en-US" dirty="0"/>
              <a:t>年に、東京五輪・パラリンピック開催に伴うテロ対策の一環で、顔認識機能を備える新たな防犯システムを導入して、「過去に</a:t>
            </a:r>
            <a:r>
              <a:rPr kumimoji="1" lang="en-US" altLang="ja-JP" dirty="0"/>
              <a:t>JR</a:t>
            </a:r>
            <a:r>
              <a:rPr kumimoji="1" lang="ja-JP" altLang="en-US" dirty="0"/>
              <a:t>東日本の施設内で重大な罪を犯して服役した人」「指名手配中の容疑者」「うろつくなど不審な行動を取った人」を、検知対象にしたことについて、</a:t>
            </a:r>
            <a:r>
              <a:rPr kumimoji="1" lang="en-US" altLang="ja-JP" dirty="0"/>
              <a:t>JR</a:t>
            </a:r>
            <a:r>
              <a:rPr kumimoji="1" lang="ja-JP" altLang="en-US" dirty="0"/>
              <a:t>東日本が運用方針を十分に公表してなかったため、炎上してしまいました。これらも個人情報保護という観点で、世論に対し、説明責任をしっかり果たす必要がありました。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27</a:t>
            </a:fld>
            <a:endParaRPr kumimoji="1" lang="ja-JP" altLang="en-US"/>
          </a:p>
        </p:txBody>
      </p:sp>
    </p:spTree>
    <p:extLst>
      <p:ext uri="{BB962C8B-B14F-4D97-AF65-F5344CB8AC3E}">
        <p14:creationId xmlns:p14="http://schemas.microsoft.com/office/powerpoint/2010/main" val="201113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2018</a:t>
            </a:r>
            <a:r>
              <a:rPr kumimoji="1" lang="ja-JP" altLang="en-US" dirty="0"/>
              <a:t>年に、アマゾンが</a:t>
            </a:r>
            <a:r>
              <a:rPr kumimoji="1" lang="en-US" altLang="ja-JP" dirty="0"/>
              <a:t>AI</a:t>
            </a:r>
            <a:r>
              <a:rPr kumimoji="1" lang="ja-JP" altLang="en-US" dirty="0"/>
              <a:t>を活用した採用システムを開発、運用したが、学習データが偏っていたため、女性に不利な判定をする欠陥がみつかり、運用を停止しました。この事例が示すように機械学習をさせるデータにも公平性をしっかりと保つ必要があることが、露呈し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28</a:t>
            </a:fld>
            <a:endParaRPr kumimoji="1" lang="ja-JP" altLang="en-US"/>
          </a:p>
        </p:txBody>
      </p:sp>
    </p:spTree>
    <p:extLst>
      <p:ext uri="{BB962C8B-B14F-4D97-AF65-F5344CB8AC3E}">
        <p14:creationId xmlns:p14="http://schemas.microsoft.com/office/powerpoint/2010/main" val="672068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2024</a:t>
            </a:r>
            <a:r>
              <a:rPr kumimoji="1" lang="ja-JP" altLang="en-US" dirty="0"/>
              <a:t>年に、食べログのアルゴリズム変更が、飲食店チェーンの売上減少を招いたとした裁判で、不当なものとまで認められないとし、独禁法違反に当たらないとして東京高裁は一審判決を取り消した。</a:t>
            </a:r>
            <a:r>
              <a:rPr kumimoji="1" lang="en-US" altLang="ja-JP" dirty="0"/>
              <a:t>AI</a:t>
            </a:r>
            <a:r>
              <a:rPr kumimoji="1" lang="ja-JP" altLang="en-US" dirty="0"/>
              <a:t>活用の本格化に伴い、公平性を保ちながら、しっかりと説明責任を果たすことが重要であるということがお判りいただけたと思います。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29</a:t>
            </a:fld>
            <a:endParaRPr kumimoji="1" lang="ja-JP" altLang="en-US"/>
          </a:p>
        </p:txBody>
      </p:sp>
    </p:spTree>
    <p:extLst>
      <p:ext uri="{BB962C8B-B14F-4D97-AF65-F5344CB8AC3E}">
        <p14:creationId xmlns:p14="http://schemas.microsoft.com/office/powerpoint/2010/main" val="972247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他にも、特定の個人の個人情報を用いて、自動化された手法によって能力，嗜好，経済状態など個人的側面を分析または予測するプロファイリングが、社会的差別へつながるとの警鐘が提言されたり、個人情報保護法の中で忘れられる権利が取り上げられたり、</a:t>
            </a:r>
            <a:r>
              <a:rPr kumimoji="1" lang="en-US" altLang="ja-JP" dirty="0"/>
              <a:t>AI</a:t>
            </a:r>
            <a:r>
              <a:rPr kumimoji="1" lang="ja-JP" altLang="en-US" dirty="0"/>
              <a:t>が作成したものに対する特許条件、</a:t>
            </a:r>
            <a:r>
              <a:rPr kumimoji="1" lang="en-US" altLang="ja-JP" dirty="0"/>
              <a:t>AI</a:t>
            </a:r>
            <a:r>
              <a:rPr kumimoji="1" lang="ja-JP" altLang="en-US" dirty="0"/>
              <a:t>の利用された文書や画像の著作権など、</a:t>
            </a:r>
            <a:r>
              <a:rPr kumimoji="1" lang="en-US" altLang="ja-JP" dirty="0"/>
              <a:t>AI</a:t>
            </a:r>
            <a:r>
              <a:rPr kumimoji="1" lang="ja-JP" altLang="en-US" dirty="0"/>
              <a:t>の活用が進む中で、いろんな議論が展開されると予測されます。</a:t>
            </a:r>
          </a:p>
          <a:p>
            <a:r>
              <a:rPr kumimoji="1" lang="en-US" altLang="ja-JP" dirty="0"/>
              <a:t>2025</a:t>
            </a:r>
            <a:r>
              <a:rPr kumimoji="1" lang="ja-JP" altLang="en-US" dirty="0"/>
              <a:t>年に入ってからも、米ディズニーなどが生成</a:t>
            </a:r>
            <a:r>
              <a:rPr kumimoji="1" lang="en-US" altLang="ja-JP" dirty="0"/>
              <a:t>AI </a:t>
            </a:r>
            <a:r>
              <a:rPr kumimoji="1" lang="ja-JP" altLang="en-US" dirty="0"/>
              <a:t>作成画像が著作権を侵害と、ミッドジャーニーを提訴しています。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30</a:t>
            </a:fld>
            <a:endParaRPr kumimoji="1" lang="ja-JP" altLang="en-US"/>
          </a:p>
        </p:txBody>
      </p:sp>
    </p:spTree>
    <p:extLst>
      <p:ext uri="{BB962C8B-B14F-4D97-AF65-F5344CB8AC3E}">
        <p14:creationId xmlns:p14="http://schemas.microsoft.com/office/powerpoint/2010/main" val="2349726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最後にこのチャプターのまとめとして、第１セクションで、</a:t>
            </a:r>
            <a:r>
              <a:rPr kumimoji="1" lang="en-US" altLang="ja-JP" dirty="0"/>
              <a:t>AI</a:t>
            </a:r>
            <a:r>
              <a:rPr kumimoji="1" lang="ja-JP" altLang="en-US" dirty="0"/>
              <a:t>とはという切り口で、機械学習，深層学習，強い</a:t>
            </a:r>
            <a:r>
              <a:rPr kumimoji="1" lang="en-US" altLang="ja-JP" dirty="0"/>
              <a:t>AI</a:t>
            </a:r>
            <a:r>
              <a:rPr kumimoji="1" lang="ja-JP" altLang="en-US" dirty="0"/>
              <a:t>，弱い</a:t>
            </a:r>
            <a:r>
              <a:rPr kumimoji="1" lang="en-US" altLang="ja-JP" dirty="0"/>
              <a:t>AI</a:t>
            </a:r>
            <a:r>
              <a:rPr kumimoji="1" lang="ja-JP" altLang="en-US" dirty="0"/>
              <a:t>など言葉の定義を学び、</a:t>
            </a:r>
            <a:r>
              <a:rPr kumimoji="1" lang="en-US" altLang="ja-JP" dirty="0"/>
              <a:t>AI</a:t>
            </a:r>
            <a:r>
              <a:rPr kumimoji="1" lang="ja-JP" altLang="en-US" dirty="0"/>
              <a:t>の技術発展に伴う</a:t>
            </a:r>
            <a:r>
              <a:rPr kumimoji="1" lang="en-US" altLang="ja-JP" dirty="0"/>
              <a:t>AI</a:t>
            </a:r>
            <a:r>
              <a:rPr kumimoji="1" lang="ja-JP" altLang="en-US" dirty="0"/>
              <a:t>活用の広がりや、現時点で</a:t>
            </a:r>
            <a:r>
              <a:rPr kumimoji="1" lang="en-US" altLang="ja-JP" dirty="0"/>
              <a:t>AI</a:t>
            </a:r>
            <a:r>
              <a:rPr kumimoji="1" lang="ja-JP" altLang="en-US" dirty="0"/>
              <a:t>が抱えているフレーム問題、シンボルグラウディング問題、シンギュラリティーなどをみてきました。それを踏まえて、第２セクションでは</a:t>
            </a:r>
            <a:r>
              <a:rPr kumimoji="1" lang="en-US" altLang="ja-JP" dirty="0"/>
              <a:t>AI</a:t>
            </a:r>
            <a:r>
              <a:rPr kumimoji="1" lang="ja-JP" altLang="en-US" dirty="0"/>
              <a:t>の歴史や第３セクションでは</a:t>
            </a:r>
            <a:r>
              <a:rPr kumimoji="1" lang="en-US" altLang="ja-JP" dirty="0"/>
              <a:t>AI</a:t>
            </a:r>
            <a:r>
              <a:rPr kumimoji="1" lang="ja-JP" altLang="en-US" dirty="0"/>
              <a:t>の法規制など、年代順に追いかけてきました。次からの章では、第２節で示した</a:t>
            </a:r>
            <a:r>
              <a:rPr kumimoji="1" lang="en-US" altLang="ja-JP" dirty="0"/>
              <a:t>AI</a:t>
            </a:r>
            <a:r>
              <a:rPr kumimoji="1" lang="ja-JP" altLang="en-US" dirty="0"/>
              <a:t>に関するテクノロジーロードマップにある要素技術を具体的に学んでいってください。現時点では理解していないことも、コース終了時に見直すと、知識が定着していることに気づけます。それでは勉強頑張って下さい。</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31</a:t>
            </a:fld>
            <a:endParaRPr kumimoji="1" lang="ja-JP" altLang="en-US"/>
          </a:p>
        </p:txBody>
      </p:sp>
    </p:spTree>
    <p:extLst>
      <p:ext uri="{BB962C8B-B14F-4D97-AF65-F5344CB8AC3E}">
        <p14:creationId xmlns:p14="http://schemas.microsoft.com/office/powerpoint/2010/main" val="227533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a:t>
            </a:r>
            <a:r>
              <a:rPr kumimoji="1" lang="ja-JP" altLang="en-US" dirty="0"/>
              <a:t>とは、推論、認識、判断など人間と同じ知的な処理能力を持つ機械、つまり情報処理システムのことをいいます。</a:t>
            </a:r>
          </a:p>
          <a:p>
            <a:r>
              <a:rPr kumimoji="1" lang="ja-JP" altLang="en-US" dirty="0"/>
              <a:t>大きく、機械学習と、それを更に発展させた深層学習の２つに分類されます。</a:t>
            </a:r>
          </a:p>
          <a:p>
            <a:r>
              <a:rPr kumimoji="1" lang="ja-JP" altLang="en-US" dirty="0"/>
              <a:t>機械学習はコンピューターに大量のデータを分析させ、パターンや規則性を見つけ出すことで、予測や意思決定の精度を向上させる技術です。</a:t>
            </a:r>
          </a:p>
          <a:p>
            <a:r>
              <a:rPr kumimoji="1" lang="ja-JP" altLang="en-US" dirty="0"/>
              <a:t>一方、深層学習とは、ニューラルネットワークを用いた機械学習のひとつの手法であり、特に多層のニューラルネットワークを使用してデータから特徴を自動的に抽出し、学習する技術です。皆さんにはこのコースを通じて、技術的な要素も含め学習して頂きます。</a:t>
            </a:r>
          </a:p>
          <a:p>
            <a:r>
              <a:rPr kumimoji="1" lang="ja-JP" altLang="en-US" dirty="0"/>
              <a:t>また、別の切り口として、</a:t>
            </a:r>
            <a:r>
              <a:rPr kumimoji="1" lang="en-US" altLang="ja-JP" dirty="0"/>
              <a:t>1980</a:t>
            </a:r>
            <a:r>
              <a:rPr kumimoji="1" lang="ja-JP" altLang="en-US" dirty="0"/>
              <a:t>年に哲学者のジョンサールが論文の中で、強い</a:t>
            </a:r>
            <a:r>
              <a:rPr kumimoji="1" lang="en-US" altLang="ja-JP" dirty="0"/>
              <a:t>AI</a:t>
            </a:r>
            <a:r>
              <a:rPr kumimoji="1" lang="ja-JP" altLang="en-US" dirty="0"/>
              <a:t>、弱い</a:t>
            </a:r>
            <a:r>
              <a:rPr kumimoji="1" lang="en-US" altLang="ja-JP" dirty="0"/>
              <a:t>AI</a:t>
            </a:r>
            <a:r>
              <a:rPr kumimoji="1" lang="ja-JP" altLang="en-US" dirty="0"/>
              <a:t>という区分を提示しました。強い</a:t>
            </a:r>
            <a:r>
              <a:rPr kumimoji="1" lang="en-US" altLang="ja-JP" dirty="0"/>
              <a:t>AI</a:t>
            </a:r>
            <a:r>
              <a:rPr kumimoji="1" lang="ja-JP" altLang="en-US" dirty="0"/>
              <a:t>とはいわゆる汎用型</a:t>
            </a:r>
            <a:r>
              <a:rPr kumimoji="1" lang="en-US" altLang="ja-JP" dirty="0"/>
              <a:t>AI</a:t>
            </a:r>
            <a:r>
              <a:rPr kumimoji="1" lang="ja-JP" altLang="en-US" dirty="0"/>
              <a:t>で自ら課題を発見し、自律的に能力を高めていく</a:t>
            </a:r>
            <a:r>
              <a:rPr kumimoji="1" lang="en-US" altLang="ja-JP" dirty="0"/>
              <a:t>AI</a:t>
            </a:r>
            <a:r>
              <a:rPr kumimoji="1" lang="ja-JP" altLang="en-US" dirty="0"/>
              <a:t>を示し、弱い</a:t>
            </a:r>
            <a:r>
              <a:rPr kumimoji="1" lang="en-US" altLang="ja-JP" dirty="0"/>
              <a:t>AI</a:t>
            </a:r>
            <a:r>
              <a:rPr kumimoji="1" lang="ja-JP" altLang="en-US" dirty="0"/>
              <a:t>は特化型</a:t>
            </a:r>
            <a:r>
              <a:rPr kumimoji="1" lang="en-US" altLang="ja-JP" dirty="0"/>
              <a:t>AI</a:t>
            </a:r>
            <a:r>
              <a:rPr kumimoji="1" lang="ja-JP" altLang="en-US" dirty="0"/>
              <a:t>で、人間が課題を発見し、人間が能力を高めていく</a:t>
            </a:r>
            <a:r>
              <a:rPr kumimoji="1" lang="en-US" altLang="ja-JP" dirty="0"/>
              <a:t>AI</a:t>
            </a:r>
            <a:r>
              <a:rPr kumimoji="1" lang="ja-JP" altLang="en-US" dirty="0"/>
              <a:t>です。皆さんが、普段、目にする</a:t>
            </a:r>
            <a:r>
              <a:rPr kumimoji="1" lang="en-US" altLang="ja-JP" dirty="0"/>
              <a:t>AI</a:t>
            </a:r>
            <a:r>
              <a:rPr kumimoji="1" lang="ja-JP" altLang="en-US" dirty="0"/>
              <a:t>は、現時点では特化型</a:t>
            </a:r>
            <a:r>
              <a:rPr kumimoji="1" lang="en-US" altLang="ja-JP" dirty="0"/>
              <a:t>AI</a:t>
            </a:r>
            <a:r>
              <a:rPr kumimoji="1" lang="ja-JP" altLang="en-US" dirty="0"/>
              <a:t>で画像認識や機械翻訳などに相当するものです。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5</a:t>
            </a:fld>
            <a:endParaRPr kumimoji="1" lang="ja-JP" altLang="en-US"/>
          </a:p>
        </p:txBody>
      </p:sp>
    </p:spTree>
    <p:extLst>
      <p:ext uri="{BB962C8B-B14F-4D97-AF65-F5344CB8AC3E}">
        <p14:creationId xmlns:p14="http://schemas.microsoft.com/office/powerpoint/2010/main" val="76656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a:t>
            </a:r>
            <a:r>
              <a:rPr kumimoji="1" lang="en-US" altLang="ja-JP" dirty="0"/>
              <a:t>AI</a:t>
            </a:r>
            <a:r>
              <a:rPr kumimoji="1" lang="ja-JP" altLang="en-US" dirty="0"/>
              <a:t>技術は、数理的なモデルの学習と画像認識などの学習を経て、社会現象の予測や予測に基づく合理的な判断ができます。その先には、知識や言語という観点では、例えば音声認識や機械翻訳などに関しても人間の作業を代替し、身体や運動という観点では、例えば自動運転やロボットにて人間の作業を代替することができるようになると、言われております。その技術は、あらゆる業界で幅広く活用されていま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6</a:t>
            </a:fld>
            <a:endParaRPr kumimoji="1" lang="ja-JP" altLang="en-US"/>
          </a:p>
        </p:txBody>
      </p:sp>
    </p:spTree>
    <p:extLst>
      <p:ext uri="{BB962C8B-B14F-4D97-AF65-F5344CB8AC3E}">
        <p14:creationId xmlns:p14="http://schemas.microsoft.com/office/powerpoint/2010/main" val="203394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a:t>
            </a:r>
            <a:r>
              <a:rPr kumimoji="1" lang="ja-JP" altLang="en-US" dirty="0"/>
              <a:t>の発展に伴い、２つの未解決問題があります。フレーム問題とシンボルグラウンディング問題です。</a:t>
            </a:r>
          </a:p>
          <a:p>
            <a:r>
              <a:rPr kumimoji="1" lang="ja-JP" altLang="en-US" dirty="0"/>
              <a:t>フレーム問題は、課題を解く際に、考慮すべき範囲、つまり人間が無意識に行っている課題の特徴をいかに上手く抽出できるかはコンピューターにとっては難しいことを示しています。</a:t>
            </a:r>
          </a:p>
          <a:p>
            <a:r>
              <a:rPr kumimoji="1" lang="ja-JP" altLang="en-US" dirty="0"/>
              <a:t>また、シンボルグラウンディング問題は、</a:t>
            </a:r>
            <a:r>
              <a:rPr kumimoji="1" lang="en-US" altLang="ja-JP" dirty="0"/>
              <a:t>AI</a:t>
            </a:r>
            <a:r>
              <a:rPr kumimoji="1" lang="ja-JP" altLang="en-US" dirty="0"/>
              <a:t>は人間のように体を持たないため、モノの属性、例えば色、形、味などをコンピューター上で扱う記号とどのように関連付けるかです。</a:t>
            </a:r>
          </a:p>
          <a:p>
            <a:r>
              <a:rPr kumimoji="1" lang="ja-JP" altLang="en-US" dirty="0"/>
              <a:t>最後に汎用</a:t>
            </a:r>
            <a:r>
              <a:rPr kumimoji="1" lang="en-US" altLang="ja-JP" dirty="0"/>
              <a:t>AI</a:t>
            </a:r>
            <a:r>
              <a:rPr kumimoji="1" lang="ja-JP" altLang="en-US" dirty="0"/>
              <a:t>が自分自身を改良するすべを持った時、予測不可能な状態になるのではと考えられており、それをシンギュラリティーと言います。レイカーツワイルが</a:t>
            </a:r>
            <a:r>
              <a:rPr kumimoji="1" lang="en-US" altLang="ja-JP" dirty="0"/>
              <a:t>2045</a:t>
            </a:r>
            <a:r>
              <a:rPr kumimoji="1" lang="ja-JP" altLang="en-US" dirty="0"/>
              <a:t>年にシンギュラリティーに到達すると予測しています。いわいる</a:t>
            </a:r>
            <a:r>
              <a:rPr kumimoji="1" lang="en-US" altLang="ja-JP" dirty="0"/>
              <a:t>2045</a:t>
            </a:r>
            <a:r>
              <a:rPr kumimoji="1" lang="ja-JP" altLang="en-US" dirty="0"/>
              <a:t>年問題です。</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7</a:t>
            </a:fld>
            <a:endParaRPr kumimoji="1" lang="ja-JP" altLang="en-US"/>
          </a:p>
        </p:txBody>
      </p:sp>
    </p:spTree>
    <p:extLst>
      <p:ext uri="{BB962C8B-B14F-4D97-AF65-F5344CB8AC3E}">
        <p14:creationId xmlns:p14="http://schemas.microsoft.com/office/powerpoint/2010/main" val="383182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AI</a:t>
            </a:r>
            <a:r>
              <a:rPr kumimoji="1" lang="ja-JP" altLang="en-US" dirty="0"/>
              <a:t>の歴史をみてみましょう。</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8</a:t>
            </a:fld>
            <a:endParaRPr kumimoji="1" lang="ja-JP" altLang="en-US"/>
          </a:p>
        </p:txBody>
      </p:sp>
    </p:spTree>
    <p:extLst>
      <p:ext uri="{BB962C8B-B14F-4D97-AF65-F5344CB8AC3E}">
        <p14:creationId xmlns:p14="http://schemas.microsoft.com/office/powerpoint/2010/main" val="881668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a:t>
            </a:r>
            <a:r>
              <a:rPr kumimoji="1" lang="ja-JP" altLang="en-US" dirty="0"/>
              <a:t>の歴史を語る上で、探査や推論にフォーカスした第１次</a:t>
            </a:r>
            <a:r>
              <a:rPr kumimoji="1" lang="en-US" altLang="ja-JP" dirty="0"/>
              <a:t>AI</a:t>
            </a:r>
            <a:r>
              <a:rPr kumimoji="1" lang="ja-JP" altLang="en-US" dirty="0"/>
              <a:t>ブーム、知識にフォーカスした第２次</a:t>
            </a:r>
            <a:r>
              <a:rPr kumimoji="1" lang="en-US" altLang="ja-JP" dirty="0"/>
              <a:t>AI</a:t>
            </a:r>
            <a:r>
              <a:rPr kumimoji="1" lang="ja-JP" altLang="en-US" dirty="0"/>
              <a:t>ブーム、そして機械学習や深層学習などの特徴表現にフォーカスした第３次</a:t>
            </a:r>
            <a:r>
              <a:rPr kumimoji="1" lang="en-US" altLang="ja-JP" dirty="0"/>
              <a:t>AI</a:t>
            </a:r>
            <a:r>
              <a:rPr kumimoji="1" lang="ja-JP" altLang="en-US" dirty="0"/>
              <a:t>ブームと３つのブームに分けて解説されることが多いです。各ブームでの出来事について順を追ってみて行きましょう。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9</a:t>
            </a:fld>
            <a:endParaRPr kumimoji="1" lang="ja-JP" altLang="en-US"/>
          </a:p>
        </p:txBody>
      </p:sp>
    </p:spTree>
    <p:extLst>
      <p:ext uri="{BB962C8B-B14F-4D97-AF65-F5344CB8AC3E}">
        <p14:creationId xmlns:p14="http://schemas.microsoft.com/office/powerpoint/2010/main" val="415182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その前に、</a:t>
            </a:r>
            <a:r>
              <a:rPr kumimoji="1" lang="en-US" altLang="ja-JP" dirty="0"/>
              <a:t>RNN</a:t>
            </a:r>
            <a:r>
              <a:rPr kumimoji="1" lang="ja-JP" altLang="en-US" dirty="0"/>
              <a:t>，</a:t>
            </a:r>
            <a:r>
              <a:rPr kumimoji="1" lang="en-US" altLang="ja-JP" dirty="0"/>
              <a:t>CNN</a:t>
            </a:r>
            <a:r>
              <a:rPr kumimoji="1" lang="ja-JP" altLang="en-US" dirty="0"/>
              <a:t>など</a:t>
            </a:r>
            <a:r>
              <a:rPr kumimoji="1" lang="en-US" altLang="ja-JP" dirty="0"/>
              <a:t>AI</a:t>
            </a:r>
            <a:r>
              <a:rPr kumimoji="1" lang="ja-JP" altLang="en-US" dirty="0"/>
              <a:t>の技術要素が前頁の簡易年表にマップされているのに、気づかれた方もいると思います。</a:t>
            </a:r>
          </a:p>
          <a:p>
            <a:r>
              <a:rPr kumimoji="1" lang="en-US" altLang="ja-JP" dirty="0"/>
              <a:t>AI</a:t>
            </a:r>
            <a:r>
              <a:rPr kumimoji="1" lang="ja-JP" altLang="en-US" dirty="0"/>
              <a:t>の主要な技術要素は、大きく自然言語処理と画像認識の２つに分類され、これをテクノロジーロードマップとして集約しました。これらの要素技術はこのコースを通じて機械学習や深層学習の章で、その仕組みをしっかり理解することで、知識の定着を図っていきます。また、一通りの学習が終わった後に、実際の論文を読みたい人のために、主要な論文も記載しておきました。</a:t>
            </a:r>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10</a:t>
            </a:fld>
            <a:endParaRPr kumimoji="1" lang="ja-JP" altLang="en-US"/>
          </a:p>
        </p:txBody>
      </p:sp>
    </p:spTree>
    <p:extLst>
      <p:ext uri="{BB962C8B-B14F-4D97-AF65-F5344CB8AC3E}">
        <p14:creationId xmlns:p14="http://schemas.microsoft.com/office/powerpoint/2010/main" val="28737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第１次</a:t>
            </a:r>
            <a:r>
              <a:rPr kumimoji="1" lang="en-US" altLang="ja-JP" sz="1200" kern="1200" dirty="0">
                <a:solidFill>
                  <a:schemeClr val="tx1"/>
                </a:solidFill>
                <a:effectLst/>
                <a:latin typeface="+mn-lt"/>
                <a:ea typeface="+mn-ea"/>
                <a:cs typeface="+mn-cs"/>
              </a:rPr>
              <a:t>AI</a:t>
            </a:r>
            <a:r>
              <a:rPr kumimoji="1" lang="ja-JP" altLang="ja-JP" sz="1200" kern="1200" dirty="0">
                <a:solidFill>
                  <a:schemeClr val="tx1"/>
                </a:solidFill>
                <a:effectLst/>
                <a:latin typeface="+mn-lt"/>
                <a:ea typeface="+mn-ea"/>
                <a:cs typeface="+mn-cs"/>
              </a:rPr>
              <a:t>ブームでは、汎用コンピューターの開発から始まります。</a:t>
            </a:r>
          </a:p>
          <a:p>
            <a:r>
              <a:rPr kumimoji="1" lang="en-US" altLang="ja-JP" sz="1200" kern="1200" dirty="0">
                <a:solidFill>
                  <a:schemeClr val="tx1"/>
                </a:solidFill>
                <a:effectLst/>
                <a:latin typeface="+mn-lt"/>
                <a:ea typeface="+mn-ea"/>
                <a:cs typeface="+mn-cs"/>
              </a:rPr>
              <a:t>1946</a:t>
            </a:r>
            <a:r>
              <a:rPr kumimoji="1" lang="ja-JP" altLang="ja-JP" sz="1200" kern="1200" dirty="0">
                <a:solidFill>
                  <a:schemeClr val="tx1"/>
                </a:solidFill>
                <a:effectLst/>
                <a:latin typeface="+mn-lt"/>
                <a:ea typeface="+mn-ea"/>
                <a:cs typeface="+mn-cs"/>
              </a:rPr>
              <a:t>年に、ペンシルバニア大学で世界初の汎用コンピューターの</a:t>
            </a:r>
            <a:r>
              <a:rPr kumimoji="1" lang="en-US" altLang="ja-JP" sz="1200" kern="1200" dirty="0">
                <a:solidFill>
                  <a:schemeClr val="tx1"/>
                </a:solidFill>
                <a:effectLst/>
                <a:latin typeface="+mn-lt"/>
                <a:ea typeface="+mn-ea"/>
                <a:cs typeface="+mn-cs"/>
              </a:rPr>
              <a:t>ENIAC</a:t>
            </a:r>
            <a:r>
              <a:rPr kumimoji="1" lang="ja-JP" altLang="ja-JP" sz="1200" kern="1200" dirty="0">
                <a:solidFill>
                  <a:schemeClr val="tx1"/>
                </a:solidFill>
                <a:effectLst/>
                <a:latin typeface="+mn-lt"/>
                <a:ea typeface="+mn-ea"/>
                <a:cs typeface="+mn-cs"/>
              </a:rPr>
              <a:t>が開発され、</a:t>
            </a:r>
            <a:r>
              <a:rPr kumimoji="1" lang="en-US" altLang="ja-JP" sz="1200" kern="1200" dirty="0">
                <a:solidFill>
                  <a:schemeClr val="tx1"/>
                </a:solidFill>
                <a:effectLst/>
                <a:latin typeface="+mn-lt"/>
                <a:ea typeface="+mn-ea"/>
                <a:cs typeface="+mn-cs"/>
              </a:rPr>
              <a:t>1952</a:t>
            </a:r>
            <a:r>
              <a:rPr kumimoji="1" lang="ja-JP" altLang="ja-JP" sz="1200" kern="1200" dirty="0">
                <a:solidFill>
                  <a:schemeClr val="tx1"/>
                </a:solidFill>
                <a:effectLst/>
                <a:latin typeface="+mn-lt"/>
                <a:ea typeface="+mn-ea"/>
                <a:cs typeface="+mn-cs"/>
              </a:rPr>
              <a:t>年には、</a:t>
            </a:r>
            <a:r>
              <a:rPr kumimoji="1" lang="en-US" altLang="ja-JP" sz="1200" kern="1200" dirty="0">
                <a:solidFill>
                  <a:schemeClr val="tx1"/>
                </a:solidFill>
                <a:effectLst/>
                <a:latin typeface="+mn-lt"/>
                <a:ea typeface="+mn-ea"/>
                <a:cs typeface="+mn-cs"/>
              </a:rPr>
              <a:t>IBM</a:t>
            </a:r>
            <a:r>
              <a:rPr kumimoji="1" lang="ja-JP" altLang="ja-JP" sz="1200" kern="1200" dirty="0">
                <a:solidFill>
                  <a:schemeClr val="tx1"/>
                </a:solidFill>
                <a:effectLst/>
                <a:latin typeface="+mn-lt"/>
                <a:ea typeface="+mn-ea"/>
                <a:cs typeface="+mn-cs"/>
              </a:rPr>
              <a:t>７０１が初の商用機としてリリースされました。当時のコンピューターは、真空管理論回路と静電気記憶装置で作られていました。</a:t>
            </a:r>
          </a:p>
          <a:p>
            <a:r>
              <a:rPr kumimoji="1" lang="en-US" altLang="ja-JP" sz="1200" kern="1200" dirty="0">
                <a:solidFill>
                  <a:schemeClr val="tx1"/>
                </a:solidFill>
                <a:effectLst/>
                <a:latin typeface="+mn-lt"/>
                <a:ea typeface="+mn-ea"/>
                <a:cs typeface="+mn-cs"/>
              </a:rPr>
              <a:t>1956</a:t>
            </a:r>
            <a:r>
              <a:rPr kumimoji="1" lang="ja-JP" altLang="ja-JP" sz="1200" kern="1200" dirty="0">
                <a:solidFill>
                  <a:schemeClr val="tx1"/>
                </a:solidFill>
                <a:effectLst/>
                <a:latin typeface="+mn-lt"/>
                <a:ea typeface="+mn-ea"/>
                <a:cs typeface="+mn-cs"/>
              </a:rPr>
              <a:t>年にはダートマス大学のジョンマッカーシーの主催で、人口知能の研究者が集まりダートマス会議が開催されました。その中で人工知能という言葉がはじめて使用されたと言われています。</a:t>
            </a:r>
          </a:p>
          <a:p>
            <a:r>
              <a:rPr kumimoji="1" lang="en-US" altLang="ja-JP" sz="1200" kern="1200" dirty="0">
                <a:solidFill>
                  <a:schemeClr val="tx1"/>
                </a:solidFill>
                <a:effectLst/>
                <a:latin typeface="+mn-lt"/>
                <a:ea typeface="+mn-ea"/>
                <a:cs typeface="+mn-cs"/>
              </a:rPr>
              <a:t>1959</a:t>
            </a:r>
            <a:r>
              <a:rPr kumimoji="1" lang="ja-JP" altLang="ja-JP" sz="1200" kern="1200" dirty="0">
                <a:solidFill>
                  <a:schemeClr val="tx1"/>
                </a:solidFill>
                <a:effectLst/>
                <a:latin typeface="+mn-lt"/>
                <a:ea typeface="+mn-ea"/>
                <a:cs typeface="+mn-cs"/>
              </a:rPr>
              <a:t>年には</a:t>
            </a:r>
            <a:r>
              <a:rPr kumimoji="1" lang="en-US" altLang="ja-JP" sz="1200" kern="1200" dirty="0">
                <a:solidFill>
                  <a:schemeClr val="tx1"/>
                </a:solidFill>
                <a:effectLst/>
                <a:latin typeface="+mn-lt"/>
                <a:ea typeface="+mn-ea"/>
                <a:cs typeface="+mn-cs"/>
              </a:rPr>
              <a:t>IBM</a:t>
            </a:r>
            <a:r>
              <a:rPr kumimoji="1" lang="ja-JP" altLang="ja-JP" sz="1200" kern="1200" dirty="0">
                <a:solidFill>
                  <a:schemeClr val="tx1"/>
                </a:solidFill>
                <a:effectLst/>
                <a:latin typeface="+mn-lt"/>
                <a:ea typeface="+mn-ea"/>
                <a:cs typeface="+mn-cs"/>
              </a:rPr>
              <a:t>のアーサーリーサミュエルが初のチェッカープログラムを作成しています。</a:t>
            </a:r>
          </a:p>
          <a:p>
            <a:r>
              <a:rPr kumimoji="1" lang="ja-JP" altLang="ja-JP" sz="1200" kern="1200" dirty="0">
                <a:solidFill>
                  <a:schemeClr val="tx1"/>
                </a:solidFill>
                <a:effectLst/>
                <a:latin typeface="+mn-lt"/>
                <a:ea typeface="+mn-ea"/>
                <a:cs typeface="+mn-cs"/>
              </a:rPr>
              <a:t>この時代は、</a:t>
            </a:r>
            <a:r>
              <a:rPr kumimoji="1" lang="en-US" altLang="ja-JP" sz="1200" kern="1200" dirty="0">
                <a:solidFill>
                  <a:schemeClr val="tx1"/>
                </a:solidFill>
                <a:effectLst/>
                <a:latin typeface="+mn-lt"/>
                <a:ea typeface="+mn-ea"/>
                <a:cs typeface="+mn-cs"/>
              </a:rPr>
              <a:t>AI</a:t>
            </a:r>
            <a:r>
              <a:rPr kumimoji="1" lang="ja-JP" altLang="ja-JP" sz="1200" kern="1200" dirty="0">
                <a:solidFill>
                  <a:schemeClr val="tx1"/>
                </a:solidFill>
                <a:effectLst/>
                <a:latin typeface="+mn-lt"/>
                <a:ea typeface="+mn-ea"/>
                <a:cs typeface="+mn-cs"/>
              </a:rPr>
              <a:t>にて、推論や探索が可能でトイプロブレムを解くことができました。</a:t>
            </a:r>
            <a:endParaRPr kumimoji="1" lang="ja-JP" altLang="en-US" dirty="0"/>
          </a:p>
        </p:txBody>
      </p:sp>
      <p:sp>
        <p:nvSpPr>
          <p:cNvPr id="4" name="スライド番号プレースホルダー 3"/>
          <p:cNvSpPr>
            <a:spLocks noGrp="1"/>
          </p:cNvSpPr>
          <p:nvPr>
            <p:ph type="sldNum" sz="quarter" idx="5"/>
          </p:nvPr>
        </p:nvSpPr>
        <p:spPr/>
        <p:txBody>
          <a:bodyPr/>
          <a:lstStyle/>
          <a:p>
            <a:fld id="{0817BAC4-C867-4114-8E39-CF693FB8F95F}" type="slidenum">
              <a:rPr kumimoji="1" lang="ja-JP" altLang="en-US" smtClean="0"/>
              <a:t>11</a:t>
            </a:fld>
            <a:endParaRPr kumimoji="1" lang="ja-JP" altLang="en-US"/>
          </a:p>
        </p:txBody>
      </p:sp>
    </p:spTree>
    <p:extLst>
      <p:ext uri="{BB962C8B-B14F-4D97-AF65-F5344CB8AC3E}">
        <p14:creationId xmlns:p14="http://schemas.microsoft.com/office/powerpoint/2010/main" val="321284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480977-FBA9-0EF3-5838-ECA43580A05F}"/>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3600" b="1">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BCF720D2-F968-F837-36E5-E372062BCF6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スライド番号プレースホルダー 4">
            <a:extLst>
              <a:ext uri="{FF2B5EF4-FFF2-40B4-BE49-F238E27FC236}">
                <a16:creationId xmlns:a16="http://schemas.microsoft.com/office/drawing/2014/main" id="{267EF455-A9E6-6044-CA82-459D7693254C}"/>
              </a:ext>
            </a:extLst>
          </p:cNvPr>
          <p:cNvSpPr>
            <a:spLocks noGrp="1"/>
          </p:cNvSpPr>
          <p:nvPr>
            <p:ph type="sldNum" sz="quarter" idx="12"/>
          </p:nvPr>
        </p:nvSpPr>
        <p:spPr>
          <a:xfrm>
            <a:off x="8610600" y="6356350"/>
            <a:ext cx="2743200" cy="365125"/>
          </a:xfrm>
        </p:spPr>
        <p:txBody>
          <a:bodyPr/>
          <a:lstStyle/>
          <a:p>
            <a:fld id="{2977F5E9-0479-47A0-9E51-109E0858BCF2}" type="slidenum">
              <a:rPr kumimoji="1" lang="ja-JP" altLang="en-US" smtClean="0"/>
              <a:t>‹#›</a:t>
            </a:fld>
            <a:endParaRPr kumimoji="1" lang="ja-JP" altLang="en-US"/>
          </a:p>
        </p:txBody>
      </p:sp>
    </p:spTree>
    <p:extLst>
      <p:ext uri="{BB962C8B-B14F-4D97-AF65-F5344CB8AC3E}">
        <p14:creationId xmlns:p14="http://schemas.microsoft.com/office/powerpoint/2010/main" val="282978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F84BF0AB-A201-92C1-A2C0-DB6B73529B52}"/>
              </a:ext>
            </a:extLst>
          </p:cNvPr>
          <p:cNvSpPr>
            <a:spLocks noGrp="1"/>
          </p:cNvSpPr>
          <p:nvPr>
            <p:ph type="sldNum" sz="quarter" idx="12"/>
          </p:nvPr>
        </p:nvSpPr>
        <p:spPr/>
        <p:txBody>
          <a:bodyPr/>
          <a:lstStyle/>
          <a:p>
            <a:fld id="{2977F5E9-0479-47A0-9E51-109E0858BCF2}" type="slidenum">
              <a:rPr kumimoji="1" lang="ja-JP" altLang="en-US" smtClean="0"/>
              <a:t>‹#›</a:t>
            </a:fld>
            <a:endParaRPr kumimoji="1" lang="ja-JP" altLang="en-US"/>
          </a:p>
        </p:txBody>
      </p:sp>
      <p:sp>
        <p:nvSpPr>
          <p:cNvPr id="6" name="タイトル 5">
            <a:extLst>
              <a:ext uri="{FF2B5EF4-FFF2-40B4-BE49-F238E27FC236}">
                <a16:creationId xmlns:a16="http://schemas.microsoft.com/office/drawing/2014/main" id="{59A5A87F-A6A6-FEE9-8526-6C23801347B0}"/>
              </a:ext>
            </a:extLst>
          </p:cNvPr>
          <p:cNvSpPr>
            <a:spLocks noGrp="1"/>
          </p:cNvSpPr>
          <p:nvPr>
            <p:ph type="title"/>
          </p:nvPr>
        </p:nvSpPr>
        <p:spPr>
          <a:xfrm>
            <a:off x="273423" y="571501"/>
            <a:ext cx="10515600" cy="601476"/>
          </a:xfrm>
          <a:prstGeom prst="rect">
            <a:avLst/>
          </a:prstGeom>
        </p:spPr>
        <p:txBody>
          <a:bodyPr>
            <a:normAutofit/>
          </a:bodyPr>
          <a:lstStyle>
            <a:lvl1pPr>
              <a:defRPr sz="2800" b="1">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DEDABC6-6740-A08D-57CC-AA9684EEBF55}"/>
              </a:ext>
            </a:extLst>
          </p:cNvPr>
          <p:cNvSpPr>
            <a:spLocks noGrp="1"/>
          </p:cNvSpPr>
          <p:nvPr>
            <p:ph type="body" sz="quarter" idx="13"/>
          </p:nvPr>
        </p:nvSpPr>
        <p:spPr>
          <a:xfrm>
            <a:off x="273423" y="149225"/>
            <a:ext cx="10515600" cy="365125"/>
          </a:xfrm>
          <a:prstGeom prst="rect">
            <a:avLst/>
          </a:prstGeom>
        </p:spPr>
        <p:txBody>
          <a:bodyPr/>
          <a:lstStyle>
            <a:lvl1pPr marL="0" indent="0">
              <a:buFontTx/>
              <a:buNone/>
              <a:defRPr sz="1600">
                <a:latin typeface="Meiryo UI" panose="020B0604030504040204" pitchFamily="50" charset="-128"/>
                <a:ea typeface="Meiryo UI" panose="020B0604030504040204" pitchFamily="50" charset="-128"/>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283612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1FE5FDD-2073-DDE9-06C6-72FF50E27592}"/>
              </a:ext>
            </a:extLst>
          </p:cNvPr>
          <p:cNvSpPr>
            <a:spLocks noGrp="1"/>
          </p:cNvSpPr>
          <p:nvPr>
            <p:ph type="sldNum" sz="quarter" idx="12"/>
          </p:nvPr>
        </p:nvSpPr>
        <p:spPr/>
        <p:txBody>
          <a:bodyPr/>
          <a:lstStyle/>
          <a:p>
            <a:fld id="{2977F5E9-0479-47A0-9E51-109E0858BCF2}" type="slidenum">
              <a:rPr kumimoji="1" lang="ja-JP" altLang="en-US" smtClean="0"/>
              <a:t>‹#›</a:t>
            </a:fld>
            <a:endParaRPr kumimoji="1" lang="ja-JP" altLang="en-US"/>
          </a:p>
        </p:txBody>
      </p:sp>
    </p:spTree>
    <p:extLst>
      <p:ext uri="{BB962C8B-B14F-4D97-AF65-F5344CB8AC3E}">
        <p14:creationId xmlns:p14="http://schemas.microsoft.com/office/powerpoint/2010/main" val="153093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E32C75-AEAC-D01C-CE3E-61C347D5B219}"/>
              </a:ext>
            </a:extLst>
          </p:cNvPr>
          <p:cNvSpPr>
            <a:spLocks noGrp="1"/>
          </p:cNvSpPr>
          <p:nvPr>
            <p:ph type="title" hasCustomPrompt="1"/>
          </p:nvPr>
        </p:nvSpPr>
        <p:spPr>
          <a:xfrm>
            <a:off x="125504" y="492872"/>
            <a:ext cx="10134602" cy="529104"/>
          </a:xfrm>
          <a:prstGeom prst="rect">
            <a:avLst/>
          </a:prstGeom>
        </p:spPr>
        <p:txBody>
          <a:bodyPr>
            <a:normAutofit/>
          </a:bodyPr>
          <a:lstStyle>
            <a:lvl1pPr>
              <a:defRPr sz="2800">
                <a:latin typeface="Meiryo UI" panose="020B0604030504040204" pitchFamily="50" charset="-128"/>
                <a:ea typeface="Meiryo UI" panose="020B0604030504040204" pitchFamily="50" charset="-128"/>
              </a:defRPr>
            </a:lvl1pPr>
          </a:lstStyle>
          <a:p>
            <a:r>
              <a:rPr kumimoji="1" lang="ja-JP" altLang="en-US" dirty="0"/>
              <a:t>タイトルの書式設定</a:t>
            </a:r>
          </a:p>
        </p:txBody>
      </p:sp>
      <p:sp>
        <p:nvSpPr>
          <p:cNvPr id="12" name="テキスト プレースホルダー 11">
            <a:extLst>
              <a:ext uri="{FF2B5EF4-FFF2-40B4-BE49-F238E27FC236}">
                <a16:creationId xmlns:a16="http://schemas.microsoft.com/office/drawing/2014/main" id="{6D6B9AB3-7CA1-A86F-80EC-0BCB51B1EF9B}"/>
              </a:ext>
            </a:extLst>
          </p:cNvPr>
          <p:cNvSpPr>
            <a:spLocks noGrp="1"/>
          </p:cNvSpPr>
          <p:nvPr>
            <p:ph type="body" sz="quarter" idx="10" hasCustomPrompt="1"/>
          </p:nvPr>
        </p:nvSpPr>
        <p:spPr>
          <a:xfrm>
            <a:off x="121024" y="71258"/>
            <a:ext cx="10139082" cy="354572"/>
          </a:xfrm>
          <a:prstGeom prst="rect">
            <a:avLst/>
          </a:prstGeom>
        </p:spPr>
        <p:txBody>
          <a:bodyPr>
            <a:normAutofit/>
          </a:bodyPr>
          <a:lstStyle>
            <a:lvl1pPr marL="0" indent="0">
              <a:buNone/>
              <a:defRPr sz="1600">
                <a:latin typeface="Meiryo UI" panose="020B0604030504040204" pitchFamily="50" charset="-128"/>
                <a:ea typeface="Meiryo UI" panose="020B0604030504040204" pitchFamily="50" charset="-128"/>
              </a:defRPr>
            </a:lvl1pPr>
          </a:lstStyle>
          <a:p>
            <a:pPr lvl="0"/>
            <a:r>
              <a:rPr kumimoji="1" lang="ja-JP" altLang="en-US" dirty="0"/>
              <a:t>章タイトルの書式設定</a:t>
            </a:r>
          </a:p>
        </p:txBody>
      </p:sp>
    </p:spTree>
    <p:extLst>
      <p:ext uri="{BB962C8B-B14F-4D97-AF65-F5344CB8AC3E}">
        <p14:creationId xmlns:p14="http://schemas.microsoft.com/office/powerpoint/2010/main" val="2484082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23970343-9BEA-7BEA-2A2B-F55CBF4E1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77F5E9-0479-47A0-9E51-109E0858BCF2}"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BD13ABC2-AA01-3F3F-2C0C-CEC4FFB06CB7}"/>
              </a:ext>
            </a:extLst>
          </p:cNvPr>
          <p:cNvPicPr>
            <a:picLocks noChangeAspect="1"/>
          </p:cNvPicPr>
          <p:nvPr userDrawn="1"/>
        </p:nvPicPr>
        <p:blipFill>
          <a:blip r:embed="rId6"/>
          <a:stretch>
            <a:fillRect/>
          </a:stretch>
        </p:blipFill>
        <p:spPr>
          <a:xfrm>
            <a:off x="11071899" y="84800"/>
            <a:ext cx="1047896" cy="1228896"/>
          </a:xfrm>
          <a:prstGeom prst="rect">
            <a:avLst/>
          </a:prstGeom>
        </p:spPr>
      </p:pic>
    </p:spTree>
    <p:extLst>
      <p:ext uri="{BB962C8B-B14F-4D97-AF65-F5344CB8AC3E}">
        <p14:creationId xmlns:p14="http://schemas.microsoft.com/office/powerpoint/2010/main" val="47308088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nikkei.com/article" TargetMode="Externa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jp.reuters.com/article/world/-idUSKCN1ML0D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nikkei.com/article/DGXZQOUE11BU10R10C24A100000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81CC862-FA05-BA2D-1AFB-7723A391823C}"/>
              </a:ext>
            </a:extLst>
          </p:cNvPr>
          <p:cNvSpPr>
            <a:spLocks noGrp="1"/>
          </p:cNvSpPr>
          <p:nvPr>
            <p:ph type="ctrTitle"/>
          </p:nvPr>
        </p:nvSpPr>
        <p:spPr/>
        <p:txBody>
          <a:bodyPr>
            <a:normAutofit/>
          </a:bodyPr>
          <a:lstStyle/>
          <a:p>
            <a:r>
              <a:rPr lang="en-US" altLang="ja-JP" sz="3600" b="1" dirty="0">
                <a:latin typeface="Meiryo UI" panose="020B0604030504040204" pitchFamily="50" charset="-128"/>
                <a:ea typeface="Meiryo UI" panose="020B0604030504040204" pitchFamily="50" charset="-128"/>
              </a:rPr>
              <a:t>AI</a:t>
            </a:r>
            <a:r>
              <a:rPr lang="ja-JP" altLang="en-US" sz="3600" b="1" dirty="0">
                <a:latin typeface="Meiryo UI" panose="020B0604030504040204" pitchFamily="50" charset="-128"/>
                <a:ea typeface="Meiryo UI" panose="020B0604030504040204" pitchFamily="50" charset="-128"/>
              </a:rPr>
              <a:t>基礎</a:t>
            </a:r>
            <a:br>
              <a:rPr lang="ja-JP" altLang="en-US" sz="3600" b="1" dirty="0">
                <a:latin typeface="Meiryo UI" panose="020B0604030504040204" pitchFamily="50" charset="-128"/>
                <a:ea typeface="Meiryo UI" panose="020B0604030504040204" pitchFamily="50" charset="-128"/>
              </a:rPr>
            </a:br>
            <a:r>
              <a:rPr lang="ja-JP" altLang="en-US" sz="4800" b="1" dirty="0">
                <a:latin typeface="Meiryo UI" panose="020B0604030504040204" pitchFamily="50" charset="-128"/>
                <a:ea typeface="Meiryo UI" panose="020B0604030504040204" pitchFamily="50" charset="-128"/>
              </a:rPr>
              <a:t>１．</a:t>
            </a:r>
            <a:r>
              <a:rPr lang="en-US" altLang="ja-JP" sz="4800" b="1" dirty="0">
                <a:latin typeface="Meiryo UI" panose="020B0604030504040204" pitchFamily="50" charset="-128"/>
                <a:ea typeface="Meiryo UI" panose="020B0604030504040204" pitchFamily="50" charset="-128"/>
              </a:rPr>
              <a:t>AI</a:t>
            </a:r>
            <a:r>
              <a:rPr lang="ja-JP" altLang="en-US" sz="4800" b="1" dirty="0">
                <a:latin typeface="Meiryo UI" panose="020B0604030504040204" pitchFamily="50" charset="-128"/>
                <a:ea typeface="Meiryo UI" panose="020B0604030504040204" pitchFamily="50" charset="-128"/>
              </a:rPr>
              <a:t>の歴史と応用分野</a:t>
            </a:r>
          </a:p>
        </p:txBody>
      </p:sp>
      <p:sp>
        <p:nvSpPr>
          <p:cNvPr id="5" name="字幕 4">
            <a:extLst>
              <a:ext uri="{FF2B5EF4-FFF2-40B4-BE49-F238E27FC236}">
                <a16:creationId xmlns:a16="http://schemas.microsoft.com/office/drawing/2014/main" id="{879D3AB3-2F9D-51A8-32AF-509601714266}"/>
              </a:ext>
            </a:extLst>
          </p:cNvPr>
          <p:cNvSpPr>
            <a:spLocks noGrp="1"/>
          </p:cNvSpPr>
          <p:nvPr>
            <p:ph type="subTitle" idx="1"/>
          </p:nvPr>
        </p:nvSpPr>
        <p:spPr/>
        <p:txBody>
          <a:bodyPr/>
          <a:lstStyle/>
          <a:p>
            <a:r>
              <a:rPr lang="ja-JP" altLang="en-US" dirty="0"/>
              <a:t>第</a:t>
            </a:r>
            <a:r>
              <a:rPr lang="en-US" altLang="ja-JP" dirty="0"/>
              <a:t>1.1</a:t>
            </a:r>
            <a:r>
              <a:rPr lang="ja-JP" altLang="en-US" dirty="0"/>
              <a:t>版</a:t>
            </a:r>
            <a:endParaRPr lang="en-US" altLang="ja-JP" dirty="0"/>
          </a:p>
          <a:p>
            <a:r>
              <a:rPr lang="en-US" altLang="ja-JP" dirty="0"/>
              <a:t>2025</a:t>
            </a:r>
            <a:r>
              <a:rPr lang="ja-JP" altLang="en-US" dirty="0"/>
              <a:t>年</a:t>
            </a:r>
            <a:r>
              <a:rPr lang="en-US" altLang="ja-JP" dirty="0"/>
              <a:t>7</a:t>
            </a:r>
            <a:r>
              <a:rPr lang="ja-JP" altLang="en-US" dirty="0"/>
              <a:t>月</a:t>
            </a:r>
            <a:r>
              <a:rPr lang="en-US" altLang="ja-JP" dirty="0"/>
              <a:t>31</a:t>
            </a:r>
            <a:r>
              <a:rPr lang="ja-JP" altLang="en-US" dirty="0"/>
              <a:t>日</a:t>
            </a:r>
          </a:p>
        </p:txBody>
      </p:sp>
      <p:sp>
        <p:nvSpPr>
          <p:cNvPr id="2" name="スライド番号プレースホルダー 1">
            <a:extLst>
              <a:ext uri="{FF2B5EF4-FFF2-40B4-BE49-F238E27FC236}">
                <a16:creationId xmlns:a16="http://schemas.microsoft.com/office/drawing/2014/main" id="{9A880716-F180-F4F2-A3E3-EB5788369190}"/>
              </a:ext>
            </a:extLst>
          </p:cNvPr>
          <p:cNvSpPr>
            <a:spLocks noGrp="1"/>
          </p:cNvSpPr>
          <p:nvPr>
            <p:ph type="sldNum" sz="quarter" idx="12"/>
          </p:nvPr>
        </p:nvSpPr>
        <p:spPr/>
        <p:txBody>
          <a:bodyPr/>
          <a:lstStyle/>
          <a:p>
            <a:fld id="{2977F5E9-0479-47A0-9E51-109E0858BCF2}" type="slidenum">
              <a:rPr kumimoji="1" lang="ja-JP" altLang="en-US" smtClean="0"/>
              <a:t>1</a:t>
            </a:fld>
            <a:endParaRPr kumimoji="1" lang="ja-JP" altLang="en-US"/>
          </a:p>
        </p:txBody>
      </p:sp>
    </p:spTree>
    <p:extLst>
      <p:ext uri="{BB962C8B-B14F-4D97-AF65-F5344CB8AC3E}">
        <p14:creationId xmlns:p14="http://schemas.microsoft.com/office/powerpoint/2010/main" val="299583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B0A2A-AF56-E33D-6D83-7A74DFDA240C}"/>
              </a:ext>
            </a:extLst>
          </p:cNvPr>
          <p:cNvSpPr>
            <a:spLocks noGrp="1"/>
          </p:cNvSpPr>
          <p:nvPr>
            <p:ph type="title"/>
          </p:nvPr>
        </p:nvSpPr>
        <p:spPr/>
        <p:txBody>
          <a:bodyPr/>
          <a:lstStyle/>
          <a:p>
            <a:r>
              <a:rPr kumimoji="1" lang="ja-JP" altLang="en-US" b="1" dirty="0"/>
              <a:t>テクノロジーロードマップ</a:t>
            </a:r>
          </a:p>
        </p:txBody>
      </p:sp>
      <p:sp>
        <p:nvSpPr>
          <p:cNvPr id="3" name="テキスト プレースホルダー 2">
            <a:extLst>
              <a:ext uri="{FF2B5EF4-FFF2-40B4-BE49-F238E27FC236}">
                <a16:creationId xmlns:a16="http://schemas.microsoft.com/office/drawing/2014/main" id="{92F5721D-C9C3-3088-6DF1-6FCC5EEFF7D1}"/>
              </a:ext>
            </a:extLst>
          </p:cNvPr>
          <p:cNvSpPr>
            <a:spLocks noGrp="1"/>
          </p:cNvSpPr>
          <p:nvPr>
            <p:ph type="body" sz="quarter" idx="13"/>
          </p:nvPr>
        </p:nvSpPr>
        <p:spPr/>
        <p:txBody>
          <a:bodyPr/>
          <a:lstStyle/>
          <a:p>
            <a:r>
              <a:rPr kumimoji="1" lang="ja-JP" altLang="en-US" dirty="0"/>
              <a:t>１ｰ２．</a:t>
            </a:r>
            <a:r>
              <a:rPr kumimoji="1" lang="en-US" altLang="ja-JP" dirty="0"/>
              <a:t>AI</a:t>
            </a:r>
            <a:r>
              <a:rPr kumimoji="1" lang="ja-JP" altLang="en-US" dirty="0"/>
              <a:t>の歴史</a:t>
            </a:r>
          </a:p>
        </p:txBody>
      </p:sp>
      <p:sp>
        <p:nvSpPr>
          <p:cNvPr id="9" name="テキスト ボックス 8">
            <a:extLst>
              <a:ext uri="{FF2B5EF4-FFF2-40B4-BE49-F238E27FC236}">
                <a16:creationId xmlns:a16="http://schemas.microsoft.com/office/drawing/2014/main" id="{A8BA5FFC-5D53-CA98-7E65-B6B5B229A16F}"/>
              </a:ext>
            </a:extLst>
          </p:cNvPr>
          <p:cNvSpPr txBox="1"/>
          <p:nvPr/>
        </p:nvSpPr>
        <p:spPr>
          <a:xfrm>
            <a:off x="5262724" y="1910410"/>
            <a:ext cx="2198163" cy="2677656"/>
          </a:xfrm>
          <a:prstGeom prst="rect">
            <a:avLst/>
          </a:prstGeom>
          <a:solidFill>
            <a:schemeClr val="bg1"/>
          </a:solidFill>
          <a:ln w="25400">
            <a:solidFill>
              <a:schemeClr val="bg1">
                <a:lumMod val="50000"/>
              </a:schemeClr>
            </a:solidFill>
          </a:ln>
        </p:spPr>
        <p:txBody>
          <a:bodyPr wrap="square">
            <a:spAutoFit/>
          </a:bodyPr>
          <a:lstStyle/>
          <a:p>
            <a:r>
              <a:rPr lang="en-US" altLang="ja-JP" sz="1200" b="1" dirty="0">
                <a:latin typeface="Meiryo UI" panose="020B0604030504040204" pitchFamily="50" charset="-128"/>
                <a:ea typeface="Meiryo UI" panose="020B0604030504040204" pitchFamily="50" charset="-128"/>
              </a:rPr>
              <a:t>Gated Recurrent Unit (GRU)</a:t>
            </a:r>
          </a:p>
          <a:p>
            <a:r>
              <a:rPr lang="ja-JP" altLang="en-US" sz="1200" dirty="0">
                <a:latin typeface="Meiryo UI" panose="020B0604030504040204" pitchFamily="50" charset="-128"/>
                <a:ea typeface="Meiryo UI" panose="020B0604030504040204" pitchFamily="50" charset="-128"/>
              </a:rPr>
              <a:t>概要</a:t>
            </a:r>
            <a:r>
              <a:rPr lang="en-US" altLang="ja-JP" sz="1200" dirty="0">
                <a:latin typeface="Meiryo UI" panose="020B0604030504040204" pitchFamily="50" charset="-128"/>
                <a:ea typeface="Meiryo UI" panose="020B0604030504040204" pitchFamily="50" charset="-128"/>
              </a:rPr>
              <a:t>: GRU</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LSTM</a:t>
            </a:r>
            <a:r>
              <a:rPr lang="ja-JP" altLang="en-US" sz="1200" dirty="0">
                <a:latin typeface="Meiryo UI" panose="020B0604030504040204" pitchFamily="50" charset="-128"/>
                <a:ea typeface="Meiryo UI" panose="020B0604030504040204" pitchFamily="50" charset="-128"/>
              </a:rPr>
              <a:t>の簡略化バージョンで、リセットゲートと更新ゲートを使用して情報の流れを制御します。</a:t>
            </a:r>
            <a:r>
              <a:rPr lang="en-US" altLang="ja-JP" sz="1200" b="1" dirty="0">
                <a:latin typeface="Meiryo UI" panose="020B0604030504040204" pitchFamily="50" charset="-128"/>
                <a:ea typeface="Meiryo UI" panose="020B0604030504040204" pitchFamily="50" charset="-128"/>
              </a:rPr>
              <a:t>LSTM</a:t>
            </a:r>
            <a:r>
              <a:rPr lang="ja-JP" altLang="en-US" sz="1200" b="1" dirty="0">
                <a:latin typeface="Meiryo UI" panose="020B0604030504040204" pitchFamily="50" charset="-128"/>
                <a:ea typeface="Meiryo UI" panose="020B0604030504040204" pitchFamily="50" charset="-128"/>
              </a:rPr>
              <a:t>よりも少ないパラメータで、同様の性能を発揮</a:t>
            </a:r>
            <a:r>
              <a:rPr lang="ja-JP" altLang="en-US" sz="1200" dirty="0">
                <a:latin typeface="Meiryo UI" panose="020B0604030504040204" pitchFamily="50" charset="-128"/>
                <a:ea typeface="Meiryo UI" panose="020B0604030504040204" pitchFamily="50" charset="-128"/>
              </a:rPr>
              <a:t>します。</a:t>
            </a:r>
          </a:p>
          <a:p>
            <a:endParaRPr lang="ja-JP" altLang="en-US" sz="12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主要な論文</a:t>
            </a:r>
            <a:r>
              <a:rPr lang="en-US" altLang="ja-JP" sz="900" dirty="0">
                <a:latin typeface="Meiryo UI" panose="020B0604030504040204" pitchFamily="50" charset="-128"/>
                <a:ea typeface="Meiryo UI" panose="020B0604030504040204" pitchFamily="50" charset="-128"/>
              </a:rPr>
              <a:t>:</a:t>
            </a:r>
          </a:p>
          <a:p>
            <a:r>
              <a:rPr lang="en-US" altLang="ja-JP" sz="900" dirty="0">
                <a:latin typeface="Meiryo UI" panose="020B0604030504040204" pitchFamily="50" charset="-128"/>
                <a:ea typeface="Meiryo UI" panose="020B0604030504040204" pitchFamily="50" charset="-128"/>
              </a:rPr>
              <a:t>Cho, K., et al. (2014). "Learning Phrase Representations using RNN Encoder-Decoder for Statistical Machine Translation." </a:t>
            </a:r>
            <a:r>
              <a:rPr lang="en-US" altLang="ja-JP" sz="900" dirty="0" err="1">
                <a:latin typeface="Meiryo UI" panose="020B0604030504040204" pitchFamily="50" charset="-128"/>
                <a:ea typeface="Meiryo UI" panose="020B0604030504040204" pitchFamily="50" charset="-128"/>
              </a:rPr>
              <a:t>arXiv</a:t>
            </a:r>
            <a:r>
              <a:rPr lang="en-US" altLang="ja-JP" sz="900" dirty="0">
                <a:latin typeface="Meiryo UI" panose="020B0604030504040204" pitchFamily="50" charset="-128"/>
                <a:ea typeface="Meiryo UI" panose="020B0604030504040204" pitchFamily="50" charset="-128"/>
              </a:rPr>
              <a:t> preprint arXiv:1406.1078.</a:t>
            </a:r>
          </a:p>
        </p:txBody>
      </p:sp>
      <p:sp>
        <p:nvSpPr>
          <p:cNvPr id="11" name="テキスト ボックス 10">
            <a:extLst>
              <a:ext uri="{FF2B5EF4-FFF2-40B4-BE49-F238E27FC236}">
                <a16:creationId xmlns:a16="http://schemas.microsoft.com/office/drawing/2014/main" id="{F896FC30-5F05-7959-7AB7-CB6E5B8C5277}"/>
              </a:ext>
            </a:extLst>
          </p:cNvPr>
          <p:cNvSpPr txBox="1"/>
          <p:nvPr/>
        </p:nvSpPr>
        <p:spPr>
          <a:xfrm>
            <a:off x="7582502" y="1912253"/>
            <a:ext cx="2198163" cy="2690188"/>
          </a:xfrm>
          <a:prstGeom prst="rect">
            <a:avLst/>
          </a:prstGeom>
          <a:noFill/>
          <a:ln w="25400">
            <a:solidFill>
              <a:schemeClr val="bg1">
                <a:lumMod val="50000"/>
              </a:schemeClr>
            </a:solidFill>
          </a:ln>
        </p:spPr>
        <p:txBody>
          <a:bodyPr wrap="square">
            <a:noAutofit/>
          </a:bodyPr>
          <a:lstStyle/>
          <a:p>
            <a:r>
              <a:rPr lang="en-US" altLang="ja-JP" sz="1200" b="1" dirty="0">
                <a:latin typeface="Meiryo UI" panose="020B0604030504040204" pitchFamily="50" charset="-128"/>
                <a:ea typeface="Meiryo UI" panose="020B0604030504040204" pitchFamily="50" charset="-128"/>
              </a:rPr>
              <a:t>Transformer</a:t>
            </a:r>
          </a:p>
          <a:p>
            <a:r>
              <a:rPr lang="ja-JP" altLang="en-US" sz="1200" dirty="0">
                <a:latin typeface="Meiryo UI" panose="020B0604030504040204" pitchFamily="50" charset="-128"/>
                <a:ea typeface="Meiryo UI" panose="020B0604030504040204" pitchFamily="50" charset="-128"/>
              </a:rPr>
              <a:t>概要</a:t>
            </a:r>
            <a:r>
              <a:rPr lang="en-US" altLang="ja-JP" sz="1200" dirty="0">
                <a:latin typeface="Meiryo UI" panose="020B0604030504040204" pitchFamily="50" charset="-128"/>
                <a:ea typeface="Meiryo UI" panose="020B0604030504040204" pitchFamily="50" charset="-128"/>
              </a:rPr>
              <a:t>: Transformer</a:t>
            </a:r>
            <a:r>
              <a:rPr lang="ja-JP" altLang="en-US" sz="1200" dirty="0">
                <a:latin typeface="Meiryo UI" panose="020B0604030504040204" pitchFamily="50" charset="-128"/>
                <a:ea typeface="Meiryo UI" panose="020B0604030504040204" pitchFamily="50" charset="-128"/>
              </a:rPr>
              <a:t>は、</a:t>
            </a:r>
            <a:r>
              <a:rPr lang="ja-JP" altLang="en-US" sz="1200" b="1" dirty="0">
                <a:latin typeface="Meiryo UI" panose="020B0604030504040204" pitchFamily="50" charset="-128"/>
                <a:ea typeface="Meiryo UI" panose="020B0604030504040204" pitchFamily="50" charset="-128"/>
              </a:rPr>
              <a:t>自己注意機構を使用してデータを並列に処理</a:t>
            </a:r>
            <a:r>
              <a:rPr lang="ja-JP" altLang="en-US" sz="1200" dirty="0">
                <a:latin typeface="Meiryo UI" panose="020B0604030504040204" pitchFamily="50" charset="-128"/>
                <a:ea typeface="Meiryo UI" panose="020B0604030504040204" pitchFamily="50" charset="-128"/>
              </a:rPr>
              <a:t>するモデルです。</a:t>
            </a:r>
            <a:r>
              <a:rPr lang="en-US" altLang="ja-JP" sz="1200" dirty="0">
                <a:latin typeface="Meiryo UI" panose="020B0604030504040204" pitchFamily="50" charset="-128"/>
                <a:ea typeface="Meiryo UI" panose="020B0604030504040204" pitchFamily="50" charset="-128"/>
              </a:rPr>
              <a:t>RNN</a:t>
            </a:r>
            <a:r>
              <a:rPr lang="ja-JP" altLang="en-US" sz="1200" dirty="0">
                <a:latin typeface="Meiryo UI" panose="020B0604030504040204" pitchFamily="50" charset="-128"/>
                <a:ea typeface="Meiryo UI" panose="020B0604030504040204" pitchFamily="50" charset="-128"/>
              </a:rPr>
              <a:t>や</a:t>
            </a:r>
            <a:r>
              <a:rPr lang="en-US" altLang="ja-JP" sz="1200" dirty="0">
                <a:latin typeface="Meiryo UI" panose="020B0604030504040204" pitchFamily="50" charset="-128"/>
                <a:ea typeface="Meiryo UI" panose="020B0604030504040204" pitchFamily="50" charset="-128"/>
              </a:rPr>
              <a:t>LSTM</a:t>
            </a:r>
            <a:r>
              <a:rPr lang="ja-JP" altLang="en-US" sz="1200" dirty="0">
                <a:latin typeface="Meiryo UI" panose="020B0604030504040204" pitchFamily="50" charset="-128"/>
                <a:ea typeface="Meiryo UI" panose="020B0604030504040204" pitchFamily="50" charset="-128"/>
              </a:rPr>
              <a:t>とは異なり、シーケンシャルな処理を行わず、長距離依存関係を効率的にキャプチャします。</a:t>
            </a:r>
          </a:p>
          <a:p>
            <a:endParaRPr lang="ja-JP" altLang="en-US" sz="12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主要な論文</a:t>
            </a:r>
            <a:r>
              <a:rPr lang="en-US" altLang="ja-JP" sz="900" dirty="0">
                <a:latin typeface="Meiryo UI" panose="020B0604030504040204" pitchFamily="50" charset="-128"/>
                <a:ea typeface="Meiryo UI" panose="020B0604030504040204" pitchFamily="50" charset="-128"/>
              </a:rPr>
              <a:t>:</a:t>
            </a:r>
          </a:p>
          <a:p>
            <a:r>
              <a:rPr lang="en-US" altLang="ja-JP" sz="900" dirty="0">
                <a:latin typeface="Meiryo UI" panose="020B0604030504040204" pitchFamily="50" charset="-128"/>
                <a:ea typeface="Meiryo UI" panose="020B0604030504040204" pitchFamily="50" charset="-128"/>
              </a:rPr>
              <a:t>Vaswani, A., et al. (2017). "Attention is All You Need." Advances in Neural Information Processing Systems, 30, 5998-6008.</a:t>
            </a:r>
          </a:p>
        </p:txBody>
      </p:sp>
      <p:sp>
        <p:nvSpPr>
          <p:cNvPr id="13" name="テキスト ボックス 12">
            <a:extLst>
              <a:ext uri="{FF2B5EF4-FFF2-40B4-BE49-F238E27FC236}">
                <a16:creationId xmlns:a16="http://schemas.microsoft.com/office/drawing/2014/main" id="{B4CB1EC7-A6FC-A3EC-F275-0368B2DC5471}"/>
              </a:ext>
            </a:extLst>
          </p:cNvPr>
          <p:cNvSpPr txBox="1"/>
          <p:nvPr/>
        </p:nvSpPr>
        <p:spPr>
          <a:xfrm>
            <a:off x="9902279" y="1885358"/>
            <a:ext cx="2166503" cy="2685972"/>
          </a:xfrm>
          <a:prstGeom prst="rect">
            <a:avLst/>
          </a:prstGeom>
          <a:noFill/>
          <a:ln w="25400">
            <a:solidFill>
              <a:schemeClr val="bg1">
                <a:lumMod val="50000"/>
              </a:schemeClr>
            </a:solidFill>
          </a:ln>
        </p:spPr>
        <p:txBody>
          <a:bodyPr wrap="square">
            <a:noAutofit/>
          </a:bodyPr>
          <a:lstStyle/>
          <a:p>
            <a:r>
              <a:rPr lang="en-US" altLang="ja-JP" sz="1200" b="1" dirty="0">
                <a:latin typeface="Meiryo UI" panose="020B0604030504040204" pitchFamily="50" charset="-128"/>
                <a:ea typeface="Meiryo UI" panose="020B0604030504040204" pitchFamily="50" charset="-128"/>
              </a:rPr>
              <a:t>GPT (Generative Pre-trained Transformer)</a:t>
            </a:r>
          </a:p>
          <a:p>
            <a:r>
              <a:rPr lang="ja-JP" altLang="en-US" sz="1200" dirty="0">
                <a:latin typeface="Meiryo UI" panose="020B0604030504040204" pitchFamily="50" charset="-128"/>
                <a:ea typeface="Meiryo UI" panose="020B0604030504040204" pitchFamily="50" charset="-128"/>
              </a:rPr>
              <a:t>概要</a:t>
            </a:r>
            <a:r>
              <a:rPr lang="en-US" altLang="ja-JP" sz="1200" dirty="0">
                <a:latin typeface="Meiryo UI" panose="020B0604030504040204" pitchFamily="50" charset="-128"/>
                <a:ea typeface="Meiryo UI" panose="020B0604030504040204" pitchFamily="50" charset="-128"/>
              </a:rPr>
              <a:t>: GPT</a:t>
            </a:r>
            <a:r>
              <a:rPr lang="ja-JP" altLang="en-US" sz="1200" dirty="0">
                <a:latin typeface="Meiryo UI" panose="020B0604030504040204" pitchFamily="50" charset="-128"/>
                <a:ea typeface="Meiryo UI" panose="020B0604030504040204" pitchFamily="50" charset="-128"/>
              </a:rPr>
              <a:t>は、</a:t>
            </a:r>
            <a:r>
              <a:rPr lang="en-US" altLang="ja-JP" sz="1200" b="1" dirty="0">
                <a:latin typeface="Meiryo UI" panose="020B0604030504040204" pitchFamily="50" charset="-128"/>
                <a:ea typeface="Meiryo UI" panose="020B0604030504040204" pitchFamily="50" charset="-128"/>
              </a:rPr>
              <a:t>Transformer</a:t>
            </a:r>
            <a:r>
              <a:rPr lang="ja-JP" altLang="en-US" sz="1200" b="1" dirty="0">
                <a:latin typeface="Meiryo UI" panose="020B0604030504040204" pitchFamily="50" charset="-128"/>
                <a:ea typeface="Meiryo UI" panose="020B0604030504040204" pitchFamily="50" charset="-128"/>
              </a:rPr>
              <a:t>アーキテクチャに基づいた生成モデル</a:t>
            </a:r>
            <a:r>
              <a:rPr lang="ja-JP" altLang="en-US" sz="1200" dirty="0">
                <a:latin typeface="Meiryo UI" panose="020B0604030504040204" pitchFamily="50" charset="-128"/>
                <a:ea typeface="Meiryo UI" panose="020B0604030504040204" pitchFamily="50" charset="-128"/>
              </a:rPr>
              <a:t>で、大規模な事前学習を行い、自然言語生成タスクに優れた性能を発揮します。</a:t>
            </a:r>
          </a:p>
          <a:p>
            <a:endParaRPr lang="ja-JP" altLang="en-US" sz="12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主要な論文</a:t>
            </a:r>
            <a:r>
              <a:rPr lang="en-US" altLang="ja-JP" sz="900" dirty="0">
                <a:latin typeface="Meiryo UI" panose="020B0604030504040204" pitchFamily="50" charset="-128"/>
                <a:ea typeface="Meiryo UI" panose="020B0604030504040204" pitchFamily="50" charset="-128"/>
              </a:rPr>
              <a:t>:</a:t>
            </a: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Radford, A., et al. (2018). "Improving Language Understanding by Generative Pre-Training." OpenAI.</a:t>
            </a:r>
          </a:p>
        </p:txBody>
      </p:sp>
      <p:sp>
        <p:nvSpPr>
          <p:cNvPr id="14" name="テキスト ボックス 13">
            <a:extLst>
              <a:ext uri="{FF2B5EF4-FFF2-40B4-BE49-F238E27FC236}">
                <a16:creationId xmlns:a16="http://schemas.microsoft.com/office/drawing/2014/main" id="{AC050347-CCF2-D0BD-488F-C72DC07DB566}"/>
              </a:ext>
            </a:extLst>
          </p:cNvPr>
          <p:cNvSpPr txBox="1"/>
          <p:nvPr/>
        </p:nvSpPr>
        <p:spPr>
          <a:xfrm>
            <a:off x="3315990" y="5164799"/>
            <a:ext cx="8752792" cy="1200329"/>
          </a:xfrm>
          <a:prstGeom prst="rect">
            <a:avLst/>
          </a:prstGeom>
          <a:noFill/>
          <a:ln w="25400">
            <a:solidFill>
              <a:schemeClr val="bg1">
                <a:lumMod val="50000"/>
              </a:schemeClr>
            </a:solidFill>
          </a:ln>
        </p:spPr>
        <p:txBody>
          <a:bodyPr wrap="square">
            <a:spAutoFit/>
          </a:bodyPr>
          <a:lstStyle/>
          <a:p>
            <a:r>
              <a:rPr lang="en-US" altLang="ja-JP" sz="1200" b="1" dirty="0">
                <a:latin typeface="Meiryo UI" panose="020B0604030504040204" pitchFamily="50" charset="-128"/>
                <a:ea typeface="Meiryo UI" panose="020B0604030504040204" pitchFamily="50" charset="-128"/>
              </a:rPr>
              <a:t>Convolutional Neural Networks (CNN)</a:t>
            </a:r>
          </a:p>
          <a:p>
            <a:r>
              <a:rPr lang="ja-JP" altLang="en-US" sz="1200" dirty="0">
                <a:latin typeface="Meiryo UI" panose="020B0604030504040204" pitchFamily="50" charset="-128"/>
                <a:ea typeface="Meiryo UI" panose="020B0604030504040204" pitchFamily="50" charset="-128"/>
              </a:rPr>
              <a:t>概要</a:t>
            </a:r>
            <a:r>
              <a:rPr lang="en-US" altLang="ja-JP" sz="1200" dirty="0">
                <a:latin typeface="Meiryo UI" panose="020B0604030504040204" pitchFamily="50" charset="-128"/>
                <a:ea typeface="Meiryo UI" panose="020B0604030504040204" pitchFamily="50" charset="-128"/>
              </a:rPr>
              <a:t>: CNN</a:t>
            </a:r>
            <a:r>
              <a:rPr lang="ja-JP" altLang="en-US" sz="1200" dirty="0">
                <a:latin typeface="Meiryo UI" panose="020B0604030504040204" pitchFamily="50" charset="-128"/>
                <a:ea typeface="Meiryo UI" panose="020B0604030504040204" pitchFamily="50" charset="-128"/>
              </a:rPr>
              <a:t>は、画像やビデオなどの視覚データのパターン認識に特化したニューラルネットワークです。</a:t>
            </a:r>
            <a:r>
              <a:rPr lang="ja-JP" altLang="en-US" sz="1200" b="1" dirty="0">
                <a:latin typeface="Meiryo UI" panose="020B0604030504040204" pitchFamily="50" charset="-128"/>
                <a:ea typeface="Meiryo UI" panose="020B0604030504040204" pitchFamily="50" charset="-128"/>
              </a:rPr>
              <a:t>畳み込み層を使用して特徴を抽出し、分類や検出タスクに優れた性能</a:t>
            </a:r>
            <a:r>
              <a:rPr lang="ja-JP" altLang="en-US" sz="1200" dirty="0">
                <a:latin typeface="Meiryo UI" panose="020B0604030504040204" pitchFamily="50" charset="-128"/>
                <a:ea typeface="Meiryo UI" panose="020B0604030504040204" pitchFamily="50" charset="-128"/>
              </a:rPr>
              <a:t>を発揮します。</a:t>
            </a:r>
          </a:p>
          <a:p>
            <a:r>
              <a:rPr lang="ja-JP" altLang="en-US" sz="900" dirty="0">
                <a:latin typeface="Meiryo UI" panose="020B0604030504040204" pitchFamily="50" charset="-128"/>
                <a:ea typeface="Meiryo UI" panose="020B0604030504040204" pitchFamily="50" charset="-128"/>
              </a:rPr>
              <a:t>主要な論文</a:t>
            </a:r>
            <a:r>
              <a:rPr lang="en-US" altLang="ja-JP" sz="900" dirty="0">
                <a:latin typeface="Meiryo UI" panose="020B0604030504040204" pitchFamily="50" charset="-128"/>
                <a:ea typeface="Meiryo UI" panose="020B0604030504040204" pitchFamily="50" charset="-128"/>
              </a:rPr>
              <a:t>:</a:t>
            </a:r>
          </a:p>
          <a:p>
            <a:r>
              <a:rPr lang="en-US" altLang="ja-JP" sz="900" dirty="0">
                <a:latin typeface="Meiryo UI" panose="020B0604030504040204" pitchFamily="50" charset="-128"/>
                <a:ea typeface="Meiryo UI" panose="020B0604030504040204" pitchFamily="50" charset="-128"/>
              </a:rPr>
              <a:t>LeCun, Y., et al. (1998). "Gradient-based learning applied to document recognition." Proceedings of the IEEE, 86(11), 2278-2324.</a:t>
            </a:r>
          </a:p>
          <a:p>
            <a:r>
              <a:rPr lang="en-US" altLang="ja-JP" sz="900" dirty="0" err="1">
                <a:latin typeface="Meiryo UI" panose="020B0604030504040204" pitchFamily="50" charset="-128"/>
                <a:ea typeface="Meiryo UI" panose="020B0604030504040204" pitchFamily="50" charset="-128"/>
              </a:rPr>
              <a:t>Krizhevsky</a:t>
            </a:r>
            <a:r>
              <a:rPr lang="en-US" altLang="ja-JP" sz="900" dirty="0">
                <a:latin typeface="Meiryo UI" panose="020B0604030504040204" pitchFamily="50" charset="-128"/>
                <a:ea typeface="Meiryo UI" panose="020B0604030504040204" pitchFamily="50" charset="-128"/>
              </a:rPr>
              <a:t>, A., </a:t>
            </a:r>
            <a:r>
              <a:rPr lang="en-US" altLang="ja-JP" sz="900" dirty="0" err="1">
                <a:latin typeface="Meiryo UI" panose="020B0604030504040204" pitchFamily="50" charset="-128"/>
                <a:ea typeface="Meiryo UI" panose="020B0604030504040204" pitchFamily="50" charset="-128"/>
              </a:rPr>
              <a:t>Sutskever</a:t>
            </a:r>
            <a:r>
              <a:rPr lang="en-US" altLang="ja-JP" sz="900" dirty="0">
                <a:latin typeface="Meiryo UI" panose="020B0604030504040204" pitchFamily="50" charset="-128"/>
                <a:ea typeface="Meiryo UI" panose="020B0604030504040204" pitchFamily="50" charset="-128"/>
              </a:rPr>
              <a:t>, I., &amp; Hinton, G. E. (2012). "ImageNet Classification with Deep Convolutional Neural Networks." Advances in Neural Information Processing Systems, 25, 1097-1105.</a:t>
            </a:r>
            <a:endParaRPr lang="ja-JP" altLang="en-US"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185D886C-EF4F-F96C-DFFA-152EBAB12A4F}"/>
              </a:ext>
            </a:extLst>
          </p:cNvPr>
          <p:cNvSpPr txBox="1"/>
          <p:nvPr/>
        </p:nvSpPr>
        <p:spPr>
          <a:xfrm>
            <a:off x="1245759" y="1567118"/>
            <a:ext cx="866589" cy="369332"/>
          </a:xfrm>
          <a:prstGeom prst="rect">
            <a:avLst/>
          </a:prstGeom>
          <a:noFill/>
        </p:spPr>
        <p:txBody>
          <a:bodyPr wrap="square" rtlCol="0">
            <a:spAutoFit/>
          </a:bodyPr>
          <a:lstStyle/>
          <a:p>
            <a:r>
              <a:rPr kumimoji="1" lang="en-US" altLang="ja-JP" b="1" dirty="0">
                <a:solidFill>
                  <a:schemeClr val="bg1">
                    <a:lumMod val="50000"/>
                  </a:schemeClr>
                </a:solidFill>
                <a:latin typeface="Meiryo UI" panose="020B0604030504040204" pitchFamily="50" charset="-128"/>
                <a:ea typeface="Meiryo UI" panose="020B0604030504040204" pitchFamily="50" charset="-128"/>
              </a:rPr>
              <a:t>1990</a:t>
            </a:r>
            <a:endParaRPr kumimoji="1" lang="ja-JP" altLang="en-US" b="1" dirty="0">
              <a:solidFill>
                <a:schemeClr val="bg1">
                  <a:lumMod val="50000"/>
                </a:schemeClr>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619ADCE8-5291-3047-6882-4AD1B1BF7413}"/>
              </a:ext>
            </a:extLst>
          </p:cNvPr>
          <p:cNvSpPr txBox="1"/>
          <p:nvPr/>
        </p:nvSpPr>
        <p:spPr>
          <a:xfrm>
            <a:off x="3638497" y="1560249"/>
            <a:ext cx="866589" cy="369332"/>
          </a:xfrm>
          <a:prstGeom prst="rect">
            <a:avLst/>
          </a:prstGeom>
          <a:noFill/>
        </p:spPr>
        <p:txBody>
          <a:bodyPr wrap="square" rtlCol="0">
            <a:spAutoFit/>
          </a:bodyPr>
          <a:lstStyle/>
          <a:p>
            <a:r>
              <a:rPr kumimoji="1" lang="en-US" altLang="ja-JP" b="1" dirty="0">
                <a:solidFill>
                  <a:schemeClr val="bg1">
                    <a:lumMod val="50000"/>
                  </a:schemeClr>
                </a:solidFill>
                <a:latin typeface="Meiryo UI" panose="020B0604030504040204" pitchFamily="50" charset="-128"/>
                <a:ea typeface="Meiryo UI" panose="020B0604030504040204" pitchFamily="50" charset="-128"/>
              </a:rPr>
              <a:t>1997</a:t>
            </a:r>
            <a:endParaRPr kumimoji="1" lang="ja-JP" altLang="en-US" b="1" dirty="0">
              <a:solidFill>
                <a:schemeClr val="bg1">
                  <a:lumMod val="50000"/>
                </a:schemeClr>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E02D7776-DF3C-C599-B0F7-F732B76D3636}"/>
              </a:ext>
            </a:extLst>
          </p:cNvPr>
          <p:cNvSpPr txBox="1"/>
          <p:nvPr/>
        </p:nvSpPr>
        <p:spPr>
          <a:xfrm>
            <a:off x="5911301" y="1560386"/>
            <a:ext cx="866589" cy="369332"/>
          </a:xfrm>
          <a:prstGeom prst="rect">
            <a:avLst/>
          </a:prstGeom>
          <a:noFill/>
        </p:spPr>
        <p:txBody>
          <a:bodyPr wrap="square" rtlCol="0">
            <a:spAutoFit/>
          </a:bodyPr>
          <a:lstStyle/>
          <a:p>
            <a:r>
              <a:rPr kumimoji="1" lang="en-US" altLang="ja-JP" b="1" dirty="0">
                <a:solidFill>
                  <a:schemeClr val="bg1">
                    <a:lumMod val="50000"/>
                  </a:schemeClr>
                </a:solidFill>
                <a:latin typeface="Meiryo UI" panose="020B0604030504040204" pitchFamily="50" charset="-128"/>
                <a:ea typeface="Meiryo UI" panose="020B0604030504040204" pitchFamily="50" charset="-128"/>
              </a:rPr>
              <a:t>2014</a:t>
            </a:r>
            <a:endParaRPr kumimoji="1" lang="ja-JP" altLang="en-US" b="1" dirty="0">
              <a:solidFill>
                <a:schemeClr val="bg1">
                  <a:lumMod val="50000"/>
                </a:schemeClr>
              </a:solidFill>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71CCC1E4-86C1-36F4-E66D-5C416888B2C3}"/>
              </a:ext>
            </a:extLst>
          </p:cNvPr>
          <p:cNvSpPr txBox="1"/>
          <p:nvPr/>
        </p:nvSpPr>
        <p:spPr>
          <a:xfrm>
            <a:off x="8234359" y="1559850"/>
            <a:ext cx="866589" cy="369332"/>
          </a:xfrm>
          <a:prstGeom prst="rect">
            <a:avLst/>
          </a:prstGeom>
          <a:noFill/>
        </p:spPr>
        <p:txBody>
          <a:bodyPr wrap="square" rtlCol="0">
            <a:spAutoFit/>
          </a:bodyPr>
          <a:lstStyle/>
          <a:p>
            <a:r>
              <a:rPr kumimoji="1" lang="en-US" altLang="ja-JP" b="1" dirty="0">
                <a:solidFill>
                  <a:schemeClr val="bg1">
                    <a:lumMod val="50000"/>
                  </a:schemeClr>
                </a:solidFill>
                <a:latin typeface="Meiryo UI" panose="020B0604030504040204" pitchFamily="50" charset="-128"/>
                <a:ea typeface="Meiryo UI" panose="020B0604030504040204" pitchFamily="50" charset="-128"/>
              </a:rPr>
              <a:t>2017</a:t>
            </a:r>
            <a:endParaRPr kumimoji="1" lang="ja-JP" altLang="en-US" b="1" dirty="0">
              <a:solidFill>
                <a:schemeClr val="bg1">
                  <a:lumMod val="50000"/>
                </a:schemeClr>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01850CFC-E32C-B7D0-481B-20E608B587E8}"/>
              </a:ext>
            </a:extLst>
          </p:cNvPr>
          <p:cNvSpPr txBox="1"/>
          <p:nvPr/>
        </p:nvSpPr>
        <p:spPr>
          <a:xfrm>
            <a:off x="10512946" y="1542921"/>
            <a:ext cx="866589" cy="369332"/>
          </a:xfrm>
          <a:prstGeom prst="rect">
            <a:avLst/>
          </a:prstGeom>
          <a:noFill/>
        </p:spPr>
        <p:txBody>
          <a:bodyPr wrap="square" rtlCol="0">
            <a:spAutoFit/>
          </a:bodyPr>
          <a:lstStyle/>
          <a:p>
            <a:r>
              <a:rPr kumimoji="1" lang="en-US" altLang="ja-JP" b="1" dirty="0">
                <a:solidFill>
                  <a:schemeClr val="bg1">
                    <a:lumMod val="50000"/>
                  </a:schemeClr>
                </a:solidFill>
                <a:latin typeface="Meiryo UI" panose="020B0604030504040204" pitchFamily="50" charset="-128"/>
                <a:ea typeface="Meiryo UI" panose="020B0604030504040204" pitchFamily="50" charset="-128"/>
              </a:rPr>
              <a:t>2018</a:t>
            </a:r>
            <a:endParaRPr kumimoji="1" lang="ja-JP" altLang="en-US" b="1" dirty="0">
              <a:solidFill>
                <a:schemeClr val="bg1">
                  <a:lumMod val="50000"/>
                </a:schemeClr>
              </a:solidFill>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CEC730EF-62FF-3687-B311-EDDF87C40A0A}"/>
              </a:ext>
            </a:extLst>
          </p:cNvPr>
          <p:cNvSpPr txBox="1"/>
          <p:nvPr/>
        </p:nvSpPr>
        <p:spPr>
          <a:xfrm>
            <a:off x="3595364" y="4818470"/>
            <a:ext cx="866589" cy="369332"/>
          </a:xfrm>
          <a:prstGeom prst="rect">
            <a:avLst/>
          </a:prstGeom>
          <a:noFill/>
        </p:spPr>
        <p:txBody>
          <a:bodyPr wrap="square" rtlCol="0">
            <a:spAutoFit/>
          </a:bodyPr>
          <a:lstStyle/>
          <a:p>
            <a:r>
              <a:rPr kumimoji="1" lang="en-US" altLang="ja-JP" b="1" dirty="0">
                <a:solidFill>
                  <a:schemeClr val="bg1">
                    <a:lumMod val="50000"/>
                  </a:schemeClr>
                </a:solidFill>
                <a:latin typeface="Meiryo UI" panose="020B0604030504040204" pitchFamily="50" charset="-128"/>
                <a:ea typeface="Meiryo UI" panose="020B0604030504040204" pitchFamily="50" charset="-128"/>
              </a:rPr>
              <a:t>1998</a:t>
            </a:r>
            <a:endParaRPr kumimoji="1" lang="ja-JP" altLang="en-US" b="1" dirty="0">
              <a:solidFill>
                <a:schemeClr val="bg1">
                  <a:lumMod val="50000"/>
                </a:schemeClr>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11B75080-03B3-F99E-CA41-08C49C9EA407}"/>
              </a:ext>
            </a:extLst>
          </p:cNvPr>
          <p:cNvSpPr txBox="1"/>
          <p:nvPr/>
        </p:nvSpPr>
        <p:spPr>
          <a:xfrm rot="16200000">
            <a:off x="-765067" y="2870333"/>
            <a:ext cx="2290232" cy="307777"/>
          </a:xfrm>
          <a:prstGeom prst="rect">
            <a:avLst/>
          </a:prstGeom>
          <a:noFill/>
        </p:spPr>
        <p:txBody>
          <a:bodyPr wrap="square" rtlCol="0">
            <a:spAutoFit/>
          </a:bodyPr>
          <a:lstStyle/>
          <a:p>
            <a:pPr algn="ctr"/>
            <a:r>
              <a:rPr kumimoji="1" lang="ja-JP" altLang="en-US" sz="1400" b="1" dirty="0">
                <a:latin typeface="Meiryo UI" panose="020B0604030504040204" pitchFamily="50" charset="-128"/>
                <a:ea typeface="Meiryo UI" panose="020B0604030504040204" pitchFamily="50" charset="-128"/>
              </a:rPr>
              <a:t>音声認識，自然言語処理</a:t>
            </a:r>
          </a:p>
        </p:txBody>
      </p:sp>
      <p:sp>
        <p:nvSpPr>
          <p:cNvPr id="23" name="テキスト ボックス 22">
            <a:extLst>
              <a:ext uri="{FF2B5EF4-FFF2-40B4-BE49-F238E27FC236}">
                <a16:creationId xmlns:a16="http://schemas.microsoft.com/office/drawing/2014/main" id="{27815973-21A5-D250-FFEC-F41C2542F17C}"/>
              </a:ext>
            </a:extLst>
          </p:cNvPr>
          <p:cNvSpPr txBox="1"/>
          <p:nvPr/>
        </p:nvSpPr>
        <p:spPr>
          <a:xfrm rot="16200000">
            <a:off x="-765066" y="5239005"/>
            <a:ext cx="2290232" cy="307777"/>
          </a:xfrm>
          <a:prstGeom prst="rect">
            <a:avLst/>
          </a:prstGeom>
          <a:noFill/>
        </p:spPr>
        <p:txBody>
          <a:bodyPr wrap="square" rtlCol="0">
            <a:spAutoFit/>
          </a:bodyPr>
          <a:lstStyle/>
          <a:p>
            <a:pPr algn="ctr"/>
            <a:r>
              <a:rPr kumimoji="1" lang="ja-JP" altLang="en-US" sz="1400" b="1" dirty="0">
                <a:latin typeface="Meiryo UI" panose="020B0604030504040204" pitchFamily="50" charset="-128"/>
                <a:ea typeface="Meiryo UI" panose="020B0604030504040204" pitchFamily="50" charset="-128"/>
              </a:rPr>
              <a:t>物体検出，画像認識</a:t>
            </a:r>
          </a:p>
        </p:txBody>
      </p:sp>
      <p:sp>
        <p:nvSpPr>
          <p:cNvPr id="24" name="テキスト ボックス 23">
            <a:extLst>
              <a:ext uri="{FF2B5EF4-FFF2-40B4-BE49-F238E27FC236}">
                <a16:creationId xmlns:a16="http://schemas.microsoft.com/office/drawing/2014/main" id="{C9DD8753-599D-8DE6-114E-40896CC82CE2}"/>
              </a:ext>
            </a:extLst>
          </p:cNvPr>
          <p:cNvSpPr txBox="1"/>
          <p:nvPr/>
        </p:nvSpPr>
        <p:spPr>
          <a:xfrm>
            <a:off x="623168" y="1908223"/>
            <a:ext cx="2198163" cy="2677656"/>
          </a:xfrm>
          <a:prstGeom prst="rect">
            <a:avLst/>
          </a:prstGeom>
          <a:solidFill>
            <a:schemeClr val="bg1"/>
          </a:solidFill>
          <a:ln w="25400">
            <a:solidFill>
              <a:schemeClr val="bg1">
                <a:lumMod val="50000"/>
              </a:schemeClr>
            </a:solidFill>
          </a:ln>
        </p:spPr>
        <p:txBody>
          <a:bodyPr wrap="square">
            <a:noAutofit/>
          </a:bodyPr>
          <a:lstStyle/>
          <a:p>
            <a:r>
              <a:rPr lang="en-US" altLang="ja-JP" sz="1200" b="1" dirty="0">
                <a:latin typeface="Meiryo UI" panose="020B0604030504040204" pitchFamily="50" charset="-128"/>
                <a:ea typeface="Meiryo UI" panose="020B0604030504040204" pitchFamily="50" charset="-128"/>
              </a:rPr>
              <a:t>Recurrent Neural Networks (RNN)</a:t>
            </a:r>
          </a:p>
          <a:p>
            <a:r>
              <a:rPr lang="ja-JP" altLang="en-US" sz="1200" dirty="0">
                <a:latin typeface="Meiryo UI" panose="020B0604030504040204" pitchFamily="50" charset="-128"/>
                <a:ea typeface="Meiryo UI" panose="020B0604030504040204" pitchFamily="50" charset="-128"/>
              </a:rPr>
              <a:t>概要</a:t>
            </a:r>
            <a:r>
              <a:rPr lang="en-US" altLang="ja-JP" sz="1200" dirty="0">
                <a:latin typeface="Meiryo UI" panose="020B0604030504040204" pitchFamily="50" charset="-128"/>
                <a:ea typeface="Meiryo UI" panose="020B0604030504040204" pitchFamily="50" charset="-128"/>
              </a:rPr>
              <a:t>: RNN</a:t>
            </a:r>
            <a:r>
              <a:rPr lang="ja-JP" altLang="en-US" sz="1200" dirty="0">
                <a:latin typeface="Meiryo UI" panose="020B0604030504040204" pitchFamily="50" charset="-128"/>
                <a:ea typeface="Meiryo UI" panose="020B0604030504040204" pitchFamily="50" charset="-128"/>
              </a:rPr>
              <a:t>は、時系列データやシーケンスデータを処理するために設計されたニューラルネットワークです。過去の情報を保持し、次のステップに影響を与えることができます。</a:t>
            </a:r>
          </a:p>
          <a:p>
            <a:endParaRPr lang="ja-JP" altLang="en-US" sz="12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主要な論文</a:t>
            </a:r>
            <a:r>
              <a:rPr lang="en-US" altLang="ja-JP" sz="900" dirty="0">
                <a:latin typeface="Meiryo UI" panose="020B0604030504040204" pitchFamily="50" charset="-128"/>
                <a:ea typeface="Meiryo UI" panose="020B0604030504040204" pitchFamily="50" charset="-128"/>
              </a:rPr>
              <a:t>:</a:t>
            </a:r>
          </a:p>
          <a:p>
            <a:r>
              <a:rPr lang="en-US" altLang="ja-JP" sz="900" dirty="0">
                <a:latin typeface="Meiryo UI" panose="020B0604030504040204" pitchFamily="50" charset="-128"/>
                <a:ea typeface="Meiryo UI" panose="020B0604030504040204" pitchFamily="50" charset="-128"/>
              </a:rPr>
              <a:t>Elman, J. L. (1990). "Finding structure in time." Cognitive Science, 14(2), 179-211.</a:t>
            </a:r>
          </a:p>
        </p:txBody>
      </p:sp>
      <p:sp>
        <p:nvSpPr>
          <p:cNvPr id="25" name="テキスト ボックス 24">
            <a:extLst>
              <a:ext uri="{FF2B5EF4-FFF2-40B4-BE49-F238E27FC236}">
                <a16:creationId xmlns:a16="http://schemas.microsoft.com/office/drawing/2014/main" id="{9109AB8E-C32B-5B3B-2732-F6B7726E2295}"/>
              </a:ext>
            </a:extLst>
          </p:cNvPr>
          <p:cNvSpPr txBox="1"/>
          <p:nvPr/>
        </p:nvSpPr>
        <p:spPr>
          <a:xfrm>
            <a:off x="2942946" y="1904144"/>
            <a:ext cx="2198163" cy="2690189"/>
          </a:xfrm>
          <a:prstGeom prst="rect">
            <a:avLst/>
          </a:prstGeom>
          <a:solidFill>
            <a:schemeClr val="bg1"/>
          </a:solidFill>
          <a:ln w="25400">
            <a:solidFill>
              <a:schemeClr val="bg1">
                <a:lumMod val="50000"/>
              </a:schemeClr>
            </a:solidFill>
          </a:ln>
        </p:spPr>
        <p:txBody>
          <a:bodyPr wrap="square">
            <a:noAutofit/>
          </a:bodyPr>
          <a:lstStyle/>
          <a:p>
            <a:r>
              <a:rPr lang="en-US" altLang="ja-JP" sz="1200" b="1" dirty="0">
                <a:latin typeface="Meiryo UI" panose="020B0604030504040204" pitchFamily="50" charset="-128"/>
                <a:ea typeface="Meiryo UI" panose="020B0604030504040204" pitchFamily="50" charset="-128"/>
              </a:rPr>
              <a:t>Long Short-Term Memory (LSTM)</a:t>
            </a:r>
          </a:p>
          <a:p>
            <a:r>
              <a:rPr lang="ja-JP" altLang="en-US" sz="1200" dirty="0">
                <a:latin typeface="Meiryo UI" panose="020B0604030504040204" pitchFamily="50" charset="-128"/>
                <a:ea typeface="Meiryo UI" panose="020B0604030504040204" pitchFamily="50" charset="-128"/>
              </a:rPr>
              <a:t>概要</a:t>
            </a:r>
            <a:r>
              <a:rPr lang="en-US" altLang="ja-JP" sz="1200" dirty="0">
                <a:latin typeface="Meiryo UI" panose="020B0604030504040204" pitchFamily="50" charset="-128"/>
                <a:ea typeface="Meiryo UI" panose="020B0604030504040204" pitchFamily="50" charset="-128"/>
              </a:rPr>
              <a:t>: LSTM</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RNN</a:t>
            </a:r>
            <a:r>
              <a:rPr lang="ja-JP" altLang="en-US" sz="1200" dirty="0">
                <a:latin typeface="Meiryo UI" panose="020B0604030504040204" pitchFamily="50" charset="-128"/>
                <a:ea typeface="Meiryo UI" panose="020B0604030504040204" pitchFamily="50" charset="-128"/>
              </a:rPr>
              <a:t>の一種で、長期依存関係をキャプチャするために設計されています。ゲート機構を使用して情報の流れを制御し、</a:t>
            </a:r>
            <a:r>
              <a:rPr lang="ja-JP" altLang="en-US" sz="1200" b="1" dirty="0">
                <a:latin typeface="Meiryo UI" panose="020B0604030504040204" pitchFamily="50" charset="-128"/>
                <a:ea typeface="Meiryo UI" panose="020B0604030504040204" pitchFamily="50" charset="-128"/>
              </a:rPr>
              <a:t>勾配消失問題を軽減</a:t>
            </a:r>
            <a:r>
              <a:rPr lang="ja-JP" altLang="en-US" sz="1200" dirty="0">
                <a:latin typeface="Meiryo UI" panose="020B0604030504040204" pitchFamily="50" charset="-128"/>
                <a:ea typeface="Meiryo UI" panose="020B0604030504040204" pitchFamily="50" charset="-128"/>
              </a:rPr>
              <a:t>します。</a:t>
            </a:r>
          </a:p>
          <a:p>
            <a:endParaRPr lang="ja-JP" altLang="en-US" sz="12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主要な論文</a:t>
            </a:r>
            <a:r>
              <a:rPr lang="en-US" altLang="ja-JP" sz="900" dirty="0">
                <a:latin typeface="Meiryo UI" panose="020B0604030504040204" pitchFamily="50" charset="-128"/>
                <a:ea typeface="Meiryo UI" panose="020B0604030504040204" pitchFamily="50" charset="-128"/>
              </a:rPr>
              <a:t>:</a:t>
            </a:r>
          </a:p>
          <a:p>
            <a:r>
              <a:rPr lang="en-US" altLang="ja-JP" sz="900" dirty="0">
                <a:latin typeface="Meiryo UI" panose="020B0604030504040204" pitchFamily="50" charset="-128"/>
                <a:ea typeface="Meiryo UI" panose="020B0604030504040204" pitchFamily="50" charset="-128"/>
              </a:rPr>
              <a:t>Hochreiter, S., &amp; </a:t>
            </a:r>
            <a:r>
              <a:rPr lang="en-US" altLang="ja-JP" sz="900" dirty="0" err="1">
                <a:latin typeface="Meiryo UI" panose="020B0604030504040204" pitchFamily="50" charset="-128"/>
                <a:ea typeface="Meiryo UI" panose="020B0604030504040204" pitchFamily="50" charset="-128"/>
              </a:rPr>
              <a:t>Schmidhuber</a:t>
            </a:r>
            <a:r>
              <a:rPr lang="en-US" altLang="ja-JP" sz="900" dirty="0">
                <a:latin typeface="Meiryo UI" panose="020B0604030504040204" pitchFamily="50" charset="-128"/>
                <a:ea typeface="Meiryo UI" panose="020B0604030504040204" pitchFamily="50" charset="-128"/>
              </a:rPr>
              <a:t>, J. (1997). "Long short-term memory." Neural Computation, 9(8), 1735-1780.</a:t>
            </a:r>
          </a:p>
        </p:txBody>
      </p:sp>
      <p:sp>
        <p:nvSpPr>
          <p:cNvPr id="4" name="スライド番号プレースホルダー 3">
            <a:extLst>
              <a:ext uri="{FF2B5EF4-FFF2-40B4-BE49-F238E27FC236}">
                <a16:creationId xmlns:a16="http://schemas.microsoft.com/office/drawing/2014/main" id="{4ECC3ADB-8F25-1F59-32E6-AE61D4C4C757}"/>
              </a:ext>
            </a:extLst>
          </p:cNvPr>
          <p:cNvSpPr>
            <a:spLocks noGrp="1"/>
          </p:cNvSpPr>
          <p:nvPr>
            <p:ph type="sldNum" sz="quarter" idx="12"/>
          </p:nvPr>
        </p:nvSpPr>
        <p:spPr/>
        <p:txBody>
          <a:bodyPr/>
          <a:lstStyle/>
          <a:p>
            <a:fld id="{2977F5E9-0479-47A0-9E51-109E0858BCF2}" type="slidenum">
              <a:rPr kumimoji="1" lang="ja-JP" altLang="en-US" smtClean="0"/>
              <a:t>10</a:t>
            </a:fld>
            <a:endParaRPr kumimoji="1" lang="ja-JP" altLang="en-US"/>
          </a:p>
        </p:txBody>
      </p:sp>
    </p:spTree>
    <p:extLst>
      <p:ext uri="{BB962C8B-B14F-4D97-AF65-F5344CB8AC3E}">
        <p14:creationId xmlns:p14="http://schemas.microsoft.com/office/powerpoint/2010/main" val="201406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047ACB-A23F-59A7-5401-1D3C76D6C69F}"/>
              </a:ext>
            </a:extLst>
          </p:cNvPr>
          <p:cNvSpPr>
            <a:spLocks noGrp="1"/>
          </p:cNvSpPr>
          <p:nvPr>
            <p:ph type="title"/>
          </p:nvPr>
        </p:nvSpPr>
        <p:spPr/>
        <p:txBody>
          <a:bodyPr/>
          <a:lstStyle/>
          <a:p>
            <a:r>
              <a:rPr lang="ja-JP" altLang="en-US" b="1" dirty="0"/>
              <a:t>第１次</a:t>
            </a:r>
            <a:r>
              <a:rPr lang="en-US" altLang="ja-JP" b="1" dirty="0"/>
              <a:t>AI</a:t>
            </a:r>
            <a:r>
              <a:rPr lang="ja-JP" altLang="en-US" b="1" dirty="0"/>
              <a:t>ブーム</a:t>
            </a:r>
          </a:p>
        </p:txBody>
      </p:sp>
      <p:sp>
        <p:nvSpPr>
          <p:cNvPr id="3" name="テキスト プレースホルダー 2">
            <a:extLst>
              <a:ext uri="{FF2B5EF4-FFF2-40B4-BE49-F238E27FC236}">
                <a16:creationId xmlns:a16="http://schemas.microsoft.com/office/drawing/2014/main" id="{B7DACA16-AE74-1F00-00AD-BFB076734F34}"/>
              </a:ext>
            </a:extLst>
          </p:cNvPr>
          <p:cNvSpPr>
            <a:spLocks noGrp="1"/>
          </p:cNvSpPr>
          <p:nvPr>
            <p:ph type="body" sz="quarter" idx="13"/>
          </p:nvPr>
        </p:nvSpPr>
        <p:spPr/>
        <p:txBody>
          <a:bodyPr/>
          <a:lstStyle/>
          <a:p>
            <a:r>
              <a:rPr lang="ja-JP" altLang="en-US" dirty="0"/>
              <a:t>１ｰ２．</a:t>
            </a:r>
            <a:r>
              <a:rPr lang="en-US" altLang="ja-JP" dirty="0"/>
              <a:t>AI</a:t>
            </a:r>
            <a:r>
              <a:rPr lang="ja-JP" altLang="en-US" dirty="0"/>
              <a:t>の歴史</a:t>
            </a:r>
          </a:p>
        </p:txBody>
      </p:sp>
      <p:sp>
        <p:nvSpPr>
          <p:cNvPr id="6" name="テキスト ボックス 5">
            <a:extLst>
              <a:ext uri="{FF2B5EF4-FFF2-40B4-BE49-F238E27FC236}">
                <a16:creationId xmlns:a16="http://schemas.microsoft.com/office/drawing/2014/main" id="{C1E0E49A-315D-4C8C-2D80-77CD1481440B}"/>
              </a:ext>
            </a:extLst>
          </p:cNvPr>
          <p:cNvSpPr txBox="1"/>
          <p:nvPr/>
        </p:nvSpPr>
        <p:spPr>
          <a:xfrm>
            <a:off x="550955" y="1798943"/>
            <a:ext cx="6078445" cy="1815882"/>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1952</a:t>
            </a:r>
            <a:r>
              <a:rPr lang="ja-JP" altLang="en-US" sz="1600" b="1" dirty="0">
                <a:latin typeface="Meiryo UI" panose="020B0604030504040204" pitchFamily="50" charset="-128"/>
                <a:ea typeface="Meiryo UI" panose="020B0604030504040204" pitchFamily="50" charset="-128"/>
              </a:rPr>
              <a:t>年</a:t>
            </a:r>
            <a:r>
              <a:rPr lang="en-US" altLang="ja-JP" sz="1600" b="1" dirty="0">
                <a:latin typeface="Meiryo UI" panose="020B0604030504040204" pitchFamily="50" charset="-128"/>
                <a:ea typeface="Meiryo UI" panose="020B0604030504040204" pitchFamily="50" charset="-128"/>
              </a:rPr>
              <a:t>4</a:t>
            </a:r>
            <a:r>
              <a:rPr lang="ja-JP" altLang="en-US" sz="1600" b="1" dirty="0">
                <a:latin typeface="Meiryo UI" panose="020B0604030504040204" pitchFamily="50" charset="-128"/>
                <a:ea typeface="Meiryo UI" panose="020B0604030504040204" pitchFamily="50" charset="-128"/>
              </a:rPr>
              <a:t>月</a:t>
            </a:r>
            <a:r>
              <a:rPr lang="en-US" altLang="ja-JP" sz="1600" b="1" dirty="0">
                <a:latin typeface="Meiryo UI" panose="020B0604030504040204" pitchFamily="50" charset="-128"/>
                <a:ea typeface="Meiryo UI" panose="020B0604030504040204" pitchFamily="50" charset="-128"/>
              </a:rPr>
              <a:t>29</a:t>
            </a:r>
            <a:r>
              <a:rPr lang="ja-JP" altLang="en-US" sz="1600" b="1" dirty="0">
                <a:latin typeface="Meiryo UI" panose="020B0604030504040204" pitchFamily="50" charset="-128"/>
                <a:ea typeface="Meiryo UI" panose="020B0604030504040204" pitchFamily="50" charset="-128"/>
              </a:rPr>
              <a:t>日　</a:t>
            </a:r>
            <a:endParaRPr lang="en-US" altLang="ja-JP" sz="1600" b="1"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IBM 701 Electronic Data Processing Machine</a:t>
            </a:r>
            <a:r>
              <a:rPr lang="ja-JP" altLang="en-US" sz="1600" dirty="0">
                <a:latin typeface="Meiryo UI" panose="020B0604030504040204" pitchFamily="50" charset="-128"/>
                <a:ea typeface="Meiryo UI" panose="020B0604030504040204" pitchFamily="50" charset="-128"/>
              </a:rPr>
              <a:t>（初の商用機）が発表された</a:t>
            </a:r>
            <a:r>
              <a:rPr lang="en-US" altLang="ja-JP" sz="1600" baseline="30000" dirty="0">
                <a:latin typeface="Meiryo UI" panose="020B0604030504040204" pitchFamily="50" charset="-128"/>
                <a:ea typeface="Meiryo UI" panose="020B0604030504040204" pitchFamily="50" charset="-128"/>
              </a:rPr>
              <a:t>※1</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真空管論理回路と静電記憶装置</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2048</a:t>
            </a:r>
            <a:r>
              <a:rPr lang="ja-JP" altLang="en-US" sz="1600" dirty="0">
                <a:latin typeface="Meiryo UI" panose="020B0604030504040204" pitchFamily="50" charset="-128"/>
                <a:ea typeface="Meiryo UI" panose="020B0604030504040204" pitchFamily="50" charset="-128"/>
              </a:rPr>
              <a:t>ワード、各</a:t>
            </a:r>
            <a:r>
              <a:rPr lang="en-US" altLang="ja-JP" sz="1600" dirty="0">
                <a:latin typeface="Meiryo UI" panose="020B0604030504040204" pitchFamily="50" charset="-128"/>
                <a:ea typeface="Meiryo UI" panose="020B0604030504040204" pitchFamily="50" charset="-128"/>
              </a:rPr>
              <a:t>36</a:t>
            </a:r>
            <a:r>
              <a:rPr lang="ja-JP" altLang="en-US" sz="1600" dirty="0">
                <a:latin typeface="Meiryo UI" panose="020B0604030504040204" pitchFamily="50" charset="-128"/>
                <a:ea typeface="Meiryo UI" panose="020B0604030504040204" pitchFamily="50" charset="-128"/>
              </a:rPr>
              <a:t>ビットのメモリ</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命令は</a:t>
            </a:r>
            <a:r>
              <a:rPr lang="en-US" altLang="ja-JP" sz="1600" dirty="0">
                <a:latin typeface="Meiryo UI" panose="020B0604030504040204" pitchFamily="50" charset="-128"/>
                <a:ea typeface="Meiryo UI" panose="020B0604030504040204" pitchFamily="50" charset="-128"/>
              </a:rPr>
              <a:t>18</a:t>
            </a:r>
            <a:r>
              <a:rPr lang="ja-JP" altLang="en-US" sz="1600" dirty="0">
                <a:latin typeface="Meiryo UI" panose="020B0604030504040204" pitchFamily="50" charset="-128"/>
                <a:ea typeface="Meiryo UI" panose="020B0604030504040204" pitchFamily="50" charset="-128"/>
              </a:rPr>
              <a:t>ビット長のシングルアドレス</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プログラマがアクセス可能なレジスタが</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つ</a:t>
            </a:r>
          </a:p>
        </p:txBody>
      </p:sp>
      <p:sp>
        <p:nvSpPr>
          <p:cNvPr id="12" name="テキスト ボックス 11">
            <a:extLst>
              <a:ext uri="{FF2B5EF4-FFF2-40B4-BE49-F238E27FC236}">
                <a16:creationId xmlns:a16="http://schemas.microsoft.com/office/drawing/2014/main" id="{C76F1F49-929C-0C27-E2E1-26B76AF6F2E9}"/>
              </a:ext>
            </a:extLst>
          </p:cNvPr>
          <p:cNvSpPr txBox="1"/>
          <p:nvPr/>
        </p:nvSpPr>
        <p:spPr>
          <a:xfrm>
            <a:off x="550955" y="3614015"/>
            <a:ext cx="6484470" cy="1354217"/>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1956</a:t>
            </a:r>
            <a:r>
              <a:rPr lang="ja-JP" altLang="en-US" sz="1600" b="1" dirty="0">
                <a:latin typeface="Meiryo UI" panose="020B0604030504040204" pitchFamily="50" charset="-128"/>
                <a:ea typeface="Meiryo UI" panose="020B0604030504040204" pitchFamily="50" charset="-128"/>
              </a:rPr>
              <a:t>年</a:t>
            </a:r>
            <a:r>
              <a:rPr lang="en-US" altLang="ja-JP" sz="1600" b="1" dirty="0">
                <a:latin typeface="Meiryo UI" panose="020B0604030504040204" pitchFamily="50" charset="-128"/>
                <a:ea typeface="Meiryo UI" panose="020B0604030504040204" pitchFamily="50" charset="-128"/>
              </a:rPr>
              <a:t>7</a:t>
            </a:r>
            <a:r>
              <a:rPr lang="ja-JP" altLang="en-US" sz="1600" b="1" dirty="0">
                <a:latin typeface="Meiryo UI" panose="020B0604030504040204" pitchFamily="50" charset="-128"/>
                <a:ea typeface="Meiryo UI" panose="020B0604030504040204" pitchFamily="50" charset="-128"/>
              </a:rPr>
              <a:t>月～</a:t>
            </a:r>
            <a:r>
              <a:rPr lang="en-US" altLang="ja-JP" sz="1600" b="1" dirty="0">
                <a:latin typeface="Meiryo UI" panose="020B0604030504040204" pitchFamily="50" charset="-128"/>
                <a:ea typeface="Meiryo UI" panose="020B0604030504040204" pitchFamily="50" charset="-128"/>
              </a:rPr>
              <a:t>8</a:t>
            </a:r>
            <a:r>
              <a:rPr lang="ja-JP" altLang="en-US" sz="1600" b="1" dirty="0">
                <a:latin typeface="Meiryo UI" panose="020B0604030504040204" pitchFamily="50" charset="-128"/>
                <a:ea typeface="Meiryo UI" panose="020B0604030504040204" pitchFamily="50" charset="-128"/>
              </a:rPr>
              <a:t>月</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ダートマス会議（</a:t>
            </a:r>
            <a:r>
              <a:rPr lang="en-US" altLang="ja-JP" sz="1600" dirty="0">
                <a:latin typeface="Meiryo UI" panose="020B0604030504040204" pitchFamily="50" charset="-128"/>
                <a:ea typeface="Meiryo UI" panose="020B0604030504040204" pitchFamily="50" charset="-128"/>
              </a:rPr>
              <a:t> Dartmouth Conference</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人工知能という学術研究分野を確立</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ダートマス大学に在籍していたジョン・マッカーシーが主催</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人類史上初めて英語の用語「</a:t>
            </a:r>
            <a:r>
              <a:rPr lang="en-US" altLang="ja-JP" sz="1600" dirty="0">
                <a:latin typeface="Meiryo UI" panose="020B0604030504040204" pitchFamily="50" charset="-128"/>
                <a:ea typeface="Meiryo UI" panose="020B0604030504040204" pitchFamily="50" charset="-128"/>
              </a:rPr>
              <a:t>artificial intelligence</a:t>
            </a:r>
            <a:r>
              <a:rPr lang="ja-JP" altLang="en-US" sz="1600" dirty="0">
                <a:latin typeface="Meiryo UI" panose="020B0604030504040204" pitchFamily="50" charset="-128"/>
                <a:ea typeface="Meiryo UI" panose="020B0604030504040204" pitchFamily="50" charset="-128"/>
              </a:rPr>
              <a:t>」が使われた</a:t>
            </a:r>
          </a:p>
        </p:txBody>
      </p:sp>
      <p:sp>
        <p:nvSpPr>
          <p:cNvPr id="15" name="テキスト ボックス 14">
            <a:extLst>
              <a:ext uri="{FF2B5EF4-FFF2-40B4-BE49-F238E27FC236}">
                <a16:creationId xmlns:a16="http://schemas.microsoft.com/office/drawing/2014/main" id="{DF9E471D-1283-2809-2031-8FBADAE0B4D4}"/>
              </a:ext>
            </a:extLst>
          </p:cNvPr>
          <p:cNvSpPr txBox="1"/>
          <p:nvPr/>
        </p:nvSpPr>
        <p:spPr>
          <a:xfrm>
            <a:off x="550955" y="4939566"/>
            <a:ext cx="6484470" cy="861774"/>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1959</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アーサー・リー・サミュエル（</a:t>
            </a:r>
            <a:r>
              <a:rPr lang="en-US" altLang="ja-JP" sz="1600" dirty="0">
                <a:latin typeface="Meiryo UI" panose="020B0604030504040204" pitchFamily="50" charset="-128"/>
                <a:ea typeface="Meiryo UI" panose="020B0604030504040204" pitchFamily="50" charset="-128"/>
              </a:rPr>
              <a:t>Arthur Lee Samuel)</a:t>
            </a:r>
          </a:p>
          <a:p>
            <a:r>
              <a:rPr lang="en-US" altLang="ja-JP" sz="1600" dirty="0">
                <a:latin typeface="Meiryo UI" panose="020B0604030504040204" pitchFamily="50" charset="-128"/>
                <a:ea typeface="Meiryo UI" panose="020B0604030504040204" pitchFamily="50" charset="-128"/>
              </a:rPr>
              <a:t>IBM 701 </a:t>
            </a:r>
            <a:r>
              <a:rPr lang="ja-JP" altLang="en-US" sz="1600" dirty="0">
                <a:latin typeface="Meiryo UI" panose="020B0604030504040204" pitchFamily="50" charset="-128"/>
                <a:ea typeface="Meiryo UI" panose="020B0604030504040204" pitchFamily="50" charset="-128"/>
              </a:rPr>
              <a:t>上で初のチェッカープログラムを作成</a:t>
            </a:r>
          </a:p>
        </p:txBody>
      </p:sp>
      <p:pic>
        <p:nvPicPr>
          <p:cNvPr id="1030" name="Picture 6" descr="The games that helped AI evolve | IBM">
            <a:extLst>
              <a:ext uri="{FF2B5EF4-FFF2-40B4-BE49-F238E27FC236}">
                <a16:creationId xmlns:a16="http://schemas.microsoft.com/office/drawing/2014/main" id="{09C927DC-320F-7B9A-9AFF-F3CAA3327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303" y="3878450"/>
            <a:ext cx="2847694" cy="2275898"/>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A6A0C3C5-08FC-12E0-CBD5-4BE4C5B71B85}"/>
              </a:ext>
            </a:extLst>
          </p:cNvPr>
          <p:cNvSpPr txBox="1"/>
          <p:nvPr/>
        </p:nvSpPr>
        <p:spPr>
          <a:xfrm>
            <a:off x="550955" y="5926321"/>
            <a:ext cx="6973421" cy="646331"/>
          </a:xfrm>
          <a:prstGeom prst="rect">
            <a:avLst/>
          </a:prstGeom>
          <a:noFill/>
          <a:ln w="25400">
            <a:solidFill>
              <a:schemeClr val="bg1">
                <a:lumMod val="50000"/>
              </a:schemeClr>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第１次</a:t>
            </a:r>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ブーム　</a:t>
            </a:r>
            <a:endParaRPr lang="en-US" altLang="ja-JP" b="1"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推論，探索が可能で、トイプロブレム（簡単な例題）を解くことができた。</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B9CFA96D-E552-383D-6304-1C04EAE4C6AF}"/>
              </a:ext>
            </a:extLst>
          </p:cNvPr>
          <p:cNvSpPr txBox="1"/>
          <p:nvPr/>
        </p:nvSpPr>
        <p:spPr>
          <a:xfrm>
            <a:off x="6937905" y="1829721"/>
            <a:ext cx="5056871" cy="1754326"/>
          </a:xfrm>
          <a:prstGeom prst="rect">
            <a:avLst/>
          </a:prstGeom>
          <a:solidFill>
            <a:schemeClr val="bg1"/>
          </a:solidFill>
          <a:ln w="25400">
            <a:solidFill>
              <a:schemeClr val="bg1">
                <a:lumMod val="50000"/>
              </a:schemeClr>
            </a:solidFill>
          </a:ln>
        </p:spPr>
        <p:txBody>
          <a:bodyPr wrap="square">
            <a:spAutoFit/>
          </a:bodyPr>
          <a:lstStyle/>
          <a:p>
            <a:r>
              <a:rPr lang="ja-JP" altLang="en-US" sz="1200" dirty="0">
                <a:latin typeface="Meiryo UI" panose="020B0604030504040204" pitchFamily="50" charset="-128"/>
                <a:ea typeface="Meiryo UI" panose="020B0604030504040204" pitchFamily="50" charset="-128"/>
              </a:rPr>
              <a:t>我々は、</a:t>
            </a:r>
            <a:r>
              <a:rPr lang="en-US" altLang="ja-JP" sz="1200" dirty="0">
                <a:latin typeface="Meiryo UI" panose="020B0604030504040204" pitchFamily="50" charset="-128"/>
                <a:ea typeface="Meiryo UI" panose="020B0604030504040204" pitchFamily="50" charset="-128"/>
              </a:rPr>
              <a:t>1956</a:t>
            </a:r>
            <a:r>
              <a:rPr lang="ja-JP" altLang="en-US" sz="1200" dirty="0">
                <a:latin typeface="Meiryo UI" panose="020B0604030504040204" pitchFamily="50" charset="-128"/>
                <a:ea typeface="Meiryo UI" panose="020B0604030504040204" pitchFamily="50" charset="-128"/>
              </a:rPr>
              <a:t>年の夏の</a:t>
            </a: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ヶ月間、</a:t>
            </a:r>
            <a:r>
              <a:rPr lang="en-US" altLang="ja-JP" sz="1200" dirty="0">
                <a:latin typeface="Meiryo UI" panose="020B0604030504040204" pitchFamily="50" charset="-128"/>
                <a:ea typeface="Meiryo UI" panose="020B0604030504040204" pitchFamily="50" charset="-128"/>
              </a:rPr>
              <a:t>10</a:t>
            </a:r>
            <a:r>
              <a:rPr lang="ja-JP" altLang="en-US" sz="1200" dirty="0">
                <a:latin typeface="Meiryo UI" panose="020B0604030504040204" pitchFamily="50" charset="-128"/>
                <a:ea typeface="Meiryo UI" panose="020B0604030504040204" pitchFamily="50" charset="-128"/>
              </a:rPr>
              <a:t>人の人工知能研究者がニューハンプシャー州ハノーバーのダートマス大学に集まることを提案する。そこで、学習のあらゆる観点や知能の他の機能を正確に説明することで機械がそれらをシミュレートできるようにするための基本的研究を進める。機械が言語を使うことができるようにする方法の探究、機械上での抽象化と概念の形成、今は人間にしか解けない問題を機械で解くこと、機械が自分自身を改善する方法などの探究の試みがなされるだろう。我々は、注意深く選ばれた科学者のグループがひと夏集まれば、それらの問題のうちいくつかで大きな進展が得られると考えている。</a:t>
            </a:r>
          </a:p>
          <a:p>
            <a:r>
              <a:rPr lang="en-US" altLang="ja-JP" sz="1200" dirty="0">
                <a:latin typeface="Meiryo UI" panose="020B0604030504040204" pitchFamily="50" charset="-128"/>
                <a:ea typeface="Meiryo UI" panose="020B0604030504040204" pitchFamily="50" charset="-128"/>
              </a:rPr>
              <a:t>(McCarthy et al 1955)</a:t>
            </a:r>
            <a:endParaRPr lang="ja-JP" altLang="en-US" sz="12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209CCC2C-500B-7F20-8609-2055C7460B7E}"/>
              </a:ext>
            </a:extLst>
          </p:cNvPr>
          <p:cNvSpPr txBox="1"/>
          <p:nvPr/>
        </p:nvSpPr>
        <p:spPr>
          <a:xfrm>
            <a:off x="10542494" y="1578434"/>
            <a:ext cx="1452282"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rPr>
              <a:t>出典：</a:t>
            </a:r>
            <a:r>
              <a:rPr kumimoji="1" lang="en-US" altLang="ja-JP" sz="1200" dirty="0">
                <a:latin typeface="Meiryo UI" panose="020B0604030504040204" pitchFamily="50" charset="-128"/>
                <a:ea typeface="Meiryo UI" panose="020B0604030504040204" pitchFamily="50" charset="-128"/>
              </a:rPr>
              <a:t>Wikipedia</a:t>
            </a:r>
            <a:endParaRPr kumimoji="1" lang="ja-JP" altLang="en-US" sz="1200"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F3022826-F510-E71D-CBE5-6EFE7FE7DE32}"/>
              </a:ext>
            </a:extLst>
          </p:cNvPr>
          <p:cNvSpPr txBox="1"/>
          <p:nvPr/>
        </p:nvSpPr>
        <p:spPr>
          <a:xfrm>
            <a:off x="6937905" y="1535318"/>
            <a:ext cx="2763370" cy="307777"/>
          </a:xfrm>
          <a:prstGeom prst="rect">
            <a:avLst/>
          </a:prstGeom>
          <a:noFill/>
        </p:spPr>
        <p:txBody>
          <a:bodyPr wrap="square" rtlCol="0">
            <a:spAutoFit/>
          </a:bodyPr>
          <a:lstStyle/>
          <a:p>
            <a:r>
              <a:rPr lang="ja-JP" altLang="en-US" sz="1400" b="1" dirty="0">
                <a:latin typeface="Meiryo UI" panose="020B0604030504040204" pitchFamily="50" charset="-128"/>
                <a:ea typeface="Meiryo UI" panose="020B0604030504040204" pitchFamily="50" charset="-128"/>
              </a:rPr>
              <a:t>ダートマス会議　提案書序文より</a:t>
            </a:r>
            <a:endParaRPr kumimoji="1" lang="ja-JP" altLang="en-US" sz="1400" b="1"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36353CC3-3879-5620-13DE-53888D7D4A86}"/>
              </a:ext>
            </a:extLst>
          </p:cNvPr>
          <p:cNvSpPr txBox="1"/>
          <p:nvPr/>
        </p:nvSpPr>
        <p:spPr>
          <a:xfrm>
            <a:off x="6988053" y="4143841"/>
            <a:ext cx="2079250" cy="523220"/>
          </a:xfrm>
          <a:prstGeom prst="rect">
            <a:avLst/>
          </a:prstGeom>
          <a:noFill/>
        </p:spPr>
        <p:txBody>
          <a:bodyPr wrap="square">
            <a:spAutoFit/>
          </a:bodyPr>
          <a:lstStyle/>
          <a:p>
            <a:r>
              <a:rPr lang="ja-JP" altLang="en-US" sz="1400" b="1" dirty="0">
                <a:latin typeface="Meiryo UI" panose="020B0604030504040204" pitchFamily="50" charset="-128"/>
                <a:ea typeface="Meiryo UI" panose="020B0604030504040204" pitchFamily="50" charset="-128"/>
              </a:rPr>
              <a:t>アーサー・リー・サミュエル</a:t>
            </a:r>
            <a:endParaRPr lang="en-US" altLang="ja-JP" sz="1400" b="1" dirty="0">
              <a:latin typeface="Meiryo UI" panose="020B0604030504040204" pitchFamily="50" charset="-128"/>
              <a:ea typeface="Meiryo UI" panose="020B0604030504040204" pitchFamily="50" charset="-128"/>
            </a:endParaRPr>
          </a:p>
          <a:p>
            <a:r>
              <a:rPr lang="en-US" altLang="ja-JP" sz="1400" b="1" dirty="0">
                <a:latin typeface="Meiryo UI" panose="020B0604030504040204" pitchFamily="50" charset="-128"/>
                <a:ea typeface="Meiryo UI" panose="020B0604030504040204" pitchFamily="50" charset="-128"/>
              </a:rPr>
              <a:t>Arthur Lee Samuel</a:t>
            </a:r>
          </a:p>
        </p:txBody>
      </p:sp>
      <p:sp>
        <p:nvSpPr>
          <p:cNvPr id="4" name="スライド番号プレースホルダー 3">
            <a:extLst>
              <a:ext uri="{FF2B5EF4-FFF2-40B4-BE49-F238E27FC236}">
                <a16:creationId xmlns:a16="http://schemas.microsoft.com/office/drawing/2014/main" id="{B358DF92-B5F8-FC8C-65B0-22F1C7E15DA2}"/>
              </a:ext>
            </a:extLst>
          </p:cNvPr>
          <p:cNvSpPr>
            <a:spLocks noGrp="1"/>
          </p:cNvSpPr>
          <p:nvPr>
            <p:ph type="sldNum" sz="quarter" idx="12"/>
          </p:nvPr>
        </p:nvSpPr>
        <p:spPr/>
        <p:txBody>
          <a:bodyPr/>
          <a:lstStyle/>
          <a:p>
            <a:fld id="{2977F5E9-0479-47A0-9E51-109E0858BCF2}"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74B1D8D0-C3C2-9404-5D01-C8A427301B08}"/>
              </a:ext>
            </a:extLst>
          </p:cNvPr>
          <p:cNvSpPr txBox="1"/>
          <p:nvPr/>
        </p:nvSpPr>
        <p:spPr>
          <a:xfrm>
            <a:off x="9018494" y="6167792"/>
            <a:ext cx="3048000" cy="237413"/>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rPr>
              <a:t>https://www.ibm.com/history/early-games</a:t>
            </a:r>
            <a:endParaRPr lang="ja-JP" altLang="en-US" sz="9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0A66AA1D-A412-C705-217F-577A2473920D}"/>
              </a:ext>
            </a:extLst>
          </p:cNvPr>
          <p:cNvSpPr txBox="1"/>
          <p:nvPr/>
        </p:nvSpPr>
        <p:spPr>
          <a:xfrm>
            <a:off x="578408" y="1132158"/>
            <a:ext cx="6078445" cy="584775"/>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1946</a:t>
            </a:r>
            <a:r>
              <a:rPr lang="ja-JP" altLang="en-US" sz="1600" b="1" dirty="0">
                <a:latin typeface="Meiryo UI" panose="020B0604030504040204" pitchFamily="50" charset="-128"/>
                <a:ea typeface="Meiryo UI" panose="020B0604030504040204" pitchFamily="50" charset="-128"/>
              </a:rPr>
              <a:t>年　</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ペンシルバニア大学で世界初の汎用コンピュータ</a:t>
            </a:r>
            <a:r>
              <a:rPr lang="en-US" altLang="ja-JP" sz="1600" dirty="0">
                <a:latin typeface="Meiryo UI" panose="020B0604030504040204" pitchFamily="50" charset="-128"/>
                <a:ea typeface="Meiryo UI" panose="020B0604030504040204" pitchFamily="50" charset="-128"/>
              </a:rPr>
              <a:t>ENIAC</a:t>
            </a:r>
            <a:r>
              <a:rPr lang="ja-JP" altLang="en-US" sz="1600" dirty="0">
                <a:latin typeface="Meiryo UI" panose="020B0604030504040204" pitchFamily="50" charset="-128"/>
                <a:ea typeface="Meiryo UI" panose="020B0604030504040204" pitchFamily="50" charset="-128"/>
              </a:rPr>
              <a:t>が開発された</a:t>
            </a:r>
            <a:endParaRPr lang="en-US" altLang="ja-JP" sz="1600" baseline="30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230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E05E8A88-1B63-AEA1-77B0-7B842376728C}"/>
              </a:ext>
            </a:extLst>
          </p:cNvPr>
          <p:cNvPicPr>
            <a:picLocks noChangeAspect="1"/>
          </p:cNvPicPr>
          <p:nvPr/>
        </p:nvPicPr>
        <p:blipFill>
          <a:blip r:embed="rId3">
            <a:grayscl/>
          </a:blip>
          <a:srcRect t="-1" b="59053"/>
          <a:stretch/>
        </p:blipFill>
        <p:spPr>
          <a:xfrm>
            <a:off x="7178886" y="1443018"/>
            <a:ext cx="4655086" cy="2541534"/>
          </a:xfrm>
          <a:prstGeom prst="rect">
            <a:avLst/>
          </a:prstGeom>
        </p:spPr>
      </p:pic>
      <p:sp>
        <p:nvSpPr>
          <p:cNvPr id="2" name="タイトル 1">
            <a:extLst>
              <a:ext uri="{FF2B5EF4-FFF2-40B4-BE49-F238E27FC236}">
                <a16:creationId xmlns:a16="http://schemas.microsoft.com/office/drawing/2014/main" id="{8DFA176A-5C86-C965-D9E7-C2655433E8DC}"/>
              </a:ext>
            </a:extLst>
          </p:cNvPr>
          <p:cNvSpPr>
            <a:spLocks noGrp="1"/>
          </p:cNvSpPr>
          <p:nvPr>
            <p:ph type="title"/>
          </p:nvPr>
        </p:nvSpPr>
        <p:spPr/>
        <p:txBody>
          <a:bodyPr/>
          <a:lstStyle/>
          <a:p>
            <a:r>
              <a:rPr kumimoji="1" lang="ja-JP" altLang="en-US" b="1" dirty="0"/>
              <a:t>第２次</a:t>
            </a:r>
            <a:r>
              <a:rPr kumimoji="1" lang="en-US" altLang="ja-JP" b="1" dirty="0"/>
              <a:t>AI</a:t>
            </a:r>
            <a:r>
              <a:rPr kumimoji="1" lang="ja-JP" altLang="en-US" b="1" dirty="0"/>
              <a:t>ブーム</a:t>
            </a:r>
          </a:p>
        </p:txBody>
      </p:sp>
      <p:sp>
        <p:nvSpPr>
          <p:cNvPr id="3" name="テキスト プレースホルダー 2">
            <a:extLst>
              <a:ext uri="{FF2B5EF4-FFF2-40B4-BE49-F238E27FC236}">
                <a16:creationId xmlns:a16="http://schemas.microsoft.com/office/drawing/2014/main" id="{D5B8DE58-4C5C-B183-565E-26980B8D9831}"/>
              </a:ext>
            </a:extLst>
          </p:cNvPr>
          <p:cNvSpPr>
            <a:spLocks noGrp="1"/>
          </p:cNvSpPr>
          <p:nvPr>
            <p:ph type="body" sz="quarter" idx="13"/>
          </p:nvPr>
        </p:nvSpPr>
        <p:spPr/>
        <p:txBody>
          <a:bodyPr/>
          <a:lstStyle/>
          <a:p>
            <a:r>
              <a:rPr kumimoji="1" lang="ja-JP" altLang="en-US" dirty="0"/>
              <a:t>１ｰ２．</a:t>
            </a:r>
            <a:r>
              <a:rPr kumimoji="1" lang="en-US" altLang="ja-JP" dirty="0"/>
              <a:t>AI</a:t>
            </a:r>
            <a:r>
              <a:rPr kumimoji="1" lang="ja-JP" altLang="en-US" dirty="0"/>
              <a:t>の歴史</a:t>
            </a:r>
          </a:p>
        </p:txBody>
      </p:sp>
      <p:sp>
        <p:nvSpPr>
          <p:cNvPr id="5" name="テキスト ボックス 4">
            <a:extLst>
              <a:ext uri="{FF2B5EF4-FFF2-40B4-BE49-F238E27FC236}">
                <a16:creationId xmlns:a16="http://schemas.microsoft.com/office/drawing/2014/main" id="{FDBA5BB3-60D3-7335-C8C3-ACF23FCCB603}"/>
              </a:ext>
            </a:extLst>
          </p:cNvPr>
          <p:cNvSpPr txBox="1"/>
          <p:nvPr/>
        </p:nvSpPr>
        <p:spPr>
          <a:xfrm>
            <a:off x="300878" y="1197794"/>
            <a:ext cx="6931117" cy="2308324"/>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1970</a:t>
            </a:r>
            <a:r>
              <a:rPr lang="ja-JP" altLang="en-US" sz="1600" b="1" dirty="0">
                <a:latin typeface="Meiryo UI" panose="020B0604030504040204" pitchFamily="50" charset="-128"/>
                <a:ea typeface="Meiryo UI" panose="020B0604030504040204" pitchFamily="50" charset="-128"/>
              </a:rPr>
              <a:t>年代初</a:t>
            </a:r>
            <a:endParaRPr lang="en-US" altLang="ja-JP" sz="1600" b="1" dirty="0">
              <a:latin typeface="Meiryo UI" panose="020B0604030504040204" pitchFamily="50" charset="-128"/>
              <a:ea typeface="Meiryo UI" panose="020B0604030504040204" pitchFamily="50" charset="-128"/>
            </a:endParaRPr>
          </a:p>
          <a:p>
            <a:r>
              <a:rPr lang="en-US" altLang="ja-JP" sz="1600" dirty="0" err="1">
                <a:latin typeface="Meiryo UI" panose="020B0604030504040204" pitchFamily="50" charset="-128"/>
                <a:ea typeface="Meiryo UI" panose="020B0604030504040204" pitchFamily="50" charset="-128"/>
              </a:rPr>
              <a:t>Mycin</a:t>
            </a:r>
            <a:r>
              <a:rPr lang="ja-JP" altLang="en-US" sz="1600" dirty="0">
                <a:latin typeface="Meiryo UI" panose="020B0604030504040204" pitchFamily="50" charset="-128"/>
                <a:ea typeface="Meiryo UI" panose="020B0604030504040204" pitchFamily="50" charset="-128"/>
              </a:rPr>
              <a:t>（マイシン）</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スタンフォード大学でに開発されたエキスパートシステムで、ブルース・ブキャナンとエドワード・ショートリッフェが開発（言語：</a:t>
            </a:r>
            <a:r>
              <a:rPr lang="en-US" altLang="ja-JP" sz="1600" dirty="0">
                <a:latin typeface="Meiryo UI" panose="020B0604030504040204" pitchFamily="50" charset="-128"/>
                <a:ea typeface="Meiryo UI" panose="020B0604030504040204" pitchFamily="50" charset="-128"/>
              </a:rPr>
              <a:t>LISP</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システムは感染症を診断し、適切な抗生物質を推奨するようにデザインされていて、患者の体重のために供与量を調節する</a:t>
            </a:r>
            <a:endParaRPr lang="en-US" altLang="ja-JP" sz="1600" dirty="0">
              <a:latin typeface="Meiryo UI" panose="020B0604030504040204" pitchFamily="50" charset="-128"/>
              <a:ea typeface="Meiryo UI" panose="020B0604030504040204" pitchFamily="50" charset="-128"/>
            </a:endParaRPr>
          </a:p>
          <a:p>
            <a:pPr marL="450850" lvl="1" indent="-182563">
              <a:buFont typeface="Wingdings" panose="05000000000000000000" pitchFamily="2" charset="2"/>
              <a:buChar char="ü"/>
            </a:pPr>
            <a:r>
              <a:rPr lang="en-US" altLang="ja-JP" sz="1200" dirty="0">
                <a:latin typeface="Meiryo UI" panose="020B0604030504040204" pitchFamily="50" charset="-128"/>
                <a:ea typeface="Meiryo UI" panose="020B0604030504040204" pitchFamily="50" charset="-128"/>
              </a:rPr>
              <a:t>500</a:t>
            </a:r>
            <a:r>
              <a:rPr lang="ja-JP" altLang="en-US" sz="1200" dirty="0">
                <a:latin typeface="Meiryo UI" panose="020B0604030504040204" pitchFamily="50" charset="-128"/>
                <a:ea typeface="Meiryo UI" panose="020B0604030504040204" pitchFamily="50" charset="-128"/>
              </a:rPr>
              <a:t>程度の規則からなる知識ベースを持つ</a:t>
            </a:r>
          </a:p>
          <a:p>
            <a:pPr marL="450850" lvl="1" indent="-182563">
              <a:buFont typeface="Wingdings" panose="05000000000000000000" pitchFamily="2" charset="2"/>
              <a:buChar char="ü"/>
            </a:pPr>
            <a:r>
              <a:rPr lang="ja-JP" altLang="en-US" sz="1200" dirty="0">
                <a:latin typeface="Meiryo UI" panose="020B0604030504040204" pitchFamily="50" charset="-128"/>
                <a:ea typeface="Meiryo UI" panose="020B0604030504040204" pitchFamily="50" charset="-128"/>
              </a:rPr>
              <a:t>単純な「はい</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いいえ」で答える質問や何らかの文章で答える質問（入力）</a:t>
            </a:r>
            <a:endParaRPr lang="en-US" altLang="ja-JP" sz="1200" dirty="0">
              <a:latin typeface="Meiryo UI" panose="020B0604030504040204" pitchFamily="50" charset="-128"/>
              <a:ea typeface="Meiryo UI" panose="020B0604030504040204" pitchFamily="50" charset="-128"/>
            </a:endParaRPr>
          </a:p>
          <a:p>
            <a:pPr marL="450850" lvl="1" indent="-182563">
              <a:buFont typeface="Wingdings" panose="05000000000000000000" pitchFamily="2" charset="2"/>
              <a:buChar char="ü"/>
            </a:pPr>
            <a:r>
              <a:rPr lang="ja-JP" altLang="en-US" sz="1200" dirty="0">
                <a:latin typeface="Meiryo UI" panose="020B0604030504040204" pitchFamily="50" charset="-128"/>
                <a:ea typeface="Meiryo UI" panose="020B0604030504040204" pitchFamily="50" charset="-128"/>
              </a:rPr>
              <a:t>細菌名のリスト（確率の高い順）とそれぞれの信頼度、なぜそう推論したかという理由、推奨される薬物療法のコースを示す</a:t>
            </a:r>
          </a:p>
        </p:txBody>
      </p:sp>
      <p:sp>
        <p:nvSpPr>
          <p:cNvPr id="12" name="テキスト ボックス 11">
            <a:extLst>
              <a:ext uri="{FF2B5EF4-FFF2-40B4-BE49-F238E27FC236}">
                <a16:creationId xmlns:a16="http://schemas.microsoft.com/office/drawing/2014/main" id="{E6D54212-E21D-7238-95A0-88B11F4FB38D}"/>
              </a:ext>
            </a:extLst>
          </p:cNvPr>
          <p:cNvSpPr txBox="1"/>
          <p:nvPr/>
        </p:nvSpPr>
        <p:spPr>
          <a:xfrm>
            <a:off x="7905820" y="3789567"/>
            <a:ext cx="3666425"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rPr>
              <a:t>https://www.scribd.com/document/410324333/Mycin</a:t>
            </a:r>
            <a:endParaRPr lang="ja-JP" altLang="en-US" sz="9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1A53C6CB-33F3-4A72-7657-D1746901B3B6}"/>
              </a:ext>
            </a:extLst>
          </p:cNvPr>
          <p:cNvSpPr txBox="1"/>
          <p:nvPr/>
        </p:nvSpPr>
        <p:spPr>
          <a:xfrm>
            <a:off x="358028" y="4405418"/>
            <a:ext cx="6873967" cy="95410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ディープ・ブルーは、</a:t>
            </a:r>
            <a:r>
              <a:rPr lang="en-US" altLang="ja-JP" sz="1400" dirty="0">
                <a:latin typeface="Meiryo UI" panose="020B0604030504040204" pitchFamily="50" charset="-128"/>
                <a:ea typeface="Meiryo UI" panose="020B0604030504040204" pitchFamily="50" charset="-128"/>
              </a:rPr>
              <a:t>32</a:t>
            </a:r>
            <a:r>
              <a:rPr lang="ja-JP" altLang="en-US" sz="1400" dirty="0">
                <a:latin typeface="Meiryo UI" panose="020B0604030504040204" pitchFamily="50" charset="-128"/>
                <a:ea typeface="Meiryo UI" panose="020B0604030504040204" pitchFamily="50" charset="-128"/>
              </a:rPr>
              <a:t>プロセッサー・ノードを持つ</a:t>
            </a:r>
            <a:r>
              <a:rPr lang="en-US" altLang="ja-JP" sz="1400" dirty="0">
                <a:latin typeface="Meiryo UI" panose="020B0604030504040204" pitchFamily="50" charset="-128"/>
                <a:ea typeface="Meiryo UI" panose="020B0604030504040204" pitchFamily="50" charset="-128"/>
              </a:rPr>
              <a:t>IBM</a:t>
            </a:r>
            <a:r>
              <a:rPr lang="ja-JP" altLang="en-US" sz="1400" dirty="0">
                <a:latin typeface="Meiryo UI" panose="020B0604030504040204" pitchFamily="50" charset="-128"/>
                <a:ea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rPr>
              <a:t>RS/6000 SP</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RISC</a:t>
            </a:r>
            <a:r>
              <a:rPr lang="ja-JP" altLang="en-US" sz="1400" dirty="0">
                <a:latin typeface="Meiryo UI" panose="020B0604030504040204" pitchFamily="50" charset="-128"/>
                <a:ea typeface="Meiryo UI" panose="020B0604030504040204" pitchFamily="50" charset="-128"/>
              </a:rPr>
              <a:t>アーキテクチャー）をベースに、チェス専用の</a:t>
            </a:r>
            <a:r>
              <a:rPr lang="en-US" altLang="ja-JP" sz="1400" dirty="0">
                <a:latin typeface="Meiryo UI" panose="020B0604030504040204" pitchFamily="50" charset="-128"/>
                <a:ea typeface="Meiryo UI" panose="020B0604030504040204" pitchFamily="50" charset="-128"/>
              </a:rPr>
              <a:t>VLSI</a:t>
            </a:r>
            <a:r>
              <a:rPr lang="ja-JP" altLang="en-US" sz="1400" dirty="0">
                <a:latin typeface="Meiryo UI" panose="020B0604030504040204" pitchFamily="50" charset="-128"/>
                <a:ea typeface="Meiryo UI" panose="020B0604030504040204" pitchFamily="50" charset="-128"/>
              </a:rPr>
              <a:t>プロセッサを</a:t>
            </a:r>
            <a:r>
              <a:rPr lang="en-US" altLang="ja-JP" sz="1400" dirty="0">
                <a:latin typeface="Meiryo UI" panose="020B0604030504040204" pitchFamily="50" charset="-128"/>
                <a:ea typeface="Meiryo UI" panose="020B0604030504040204" pitchFamily="50" charset="-128"/>
              </a:rPr>
              <a:t>512</a:t>
            </a:r>
            <a:r>
              <a:rPr lang="ja-JP" altLang="en-US" sz="1400" dirty="0">
                <a:latin typeface="Meiryo UI" panose="020B0604030504040204" pitchFamily="50" charset="-128"/>
                <a:ea typeface="Meiryo UI" panose="020B0604030504040204" pitchFamily="50" charset="-128"/>
              </a:rPr>
              <a:t>個を追加して作られた。プログラムは</a:t>
            </a:r>
            <a:r>
              <a:rPr lang="en-US" altLang="ja-JP" sz="1400" dirty="0">
                <a:latin typeface="Meiryo UI" panose="020B0604030504040204" pitchFamily="50" charset="-128"/>
                <a:ea typeface="Meiryo UI" panose="020B0604030504040204" pitchFamily="50" charset="-128"/>
              </a:rPr>
              <a:t>C</a:t>
            </a:r>
            <a:r>
              <a:rPr lang="ja-JP" altLang="en-US" sz="1400" dirty="0">
                <a:latin typeface="Meiryo UI" panose="020B0604030504040204" pitchFamily="50" charset="-128"/>
                <a:ea typeface="Meiryo UI" panose="020B0604030504040204" pitchFamily="50" charset="-128"/>
              </a:rPr>
              <a:t>言語で書かれ、オペレーティングシステム は</a:t>
            </a:r>
            <a:r>
              <a:rPr lang="en-US" altLang="ja-JP" sz="1400" dirty="0">
                <a:latin typeface="Meiryo UI" panose="020B0604030504040204" pitchFamily="50" charset="-128"/>
                <a:ea typeface="Meiryo UI" panose="020B0604030504040204" pitchFamily="50" charset="-128"/>
              </a:rPr>
              <a:t>AIX</a:t>
            </a:r>
            <a:r>
              <a:rPr lang="ja-JP" altLang="en-US" sz="1400" dirty="0">
                <a:latin typeface="Meiryo UI" panose="020B0604030504040204" pitchFamily="50" charset="-128"/>
                <a:ea typeface="Meiryo UI" panose="020B0604030504040204" pitchFamily="50" charset="-128"/>
              </a:rPr>
              <a:t>が使われていた。開発チームは、グランドマスターであるジョエル・ベンジャミンを含めて</a:t>
            </a:r>
            <a:r>
              <a:rPr lang="en-US" altLang="ja-JP" sz="1400" dirty="0">
                <a:latin typeface="Meiryo UI" panose="020B0604030504040204" pitchFamily="50" charset="-128"/>
                <a:ea typeface="Meiryo UI" panose="020B0604030504040204" pitchFamily="50" charset="-128"/>
              </a:rPr>
              <a:t>6</a:t>
            </a:r>
            <a:r>
              <a:rPr lang="ja-JP" altLang="en-US" sz="1400" dirty="0">
                <a:latin typeface="Meiryo UI" panose="020B0604030504040204" pitchFamily="50" charset="-128"/>
                <a:ea typeface="Meiryo UI" panose="020B0604030504040204" pitchFamily="50" charset="-128"/>
              </a:rPr>
              <a:t>名。</a:t>
            </a:r>
          </a:p>
        </p:txBody>
      </p:sp>
      <p:pic>
        <p:nvPicPr>
          <p:cNvPr id="2050" name="Picture 2" descr="AIがチェス王者に勝利（1997年） 1秒間に2億手演算 - 日本経済新聞">
            <a:extLst>
              <a:ext uri="{FF2B5EF4-FFF2-40B4-BE49-F238E27FC236}">
                <a16:creationId xmlns:a16="http://schemas.microsoft.com/office/drawing/2014/main" id="{D6F5C698-C4B1-2D13-6925-4CB3160BAAA7}"/>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8143424" y="4107337"/>
            <a:ext cx="3191216" cy="2223764"/>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E861666E-AE2F-DAC8-D0CB-07C77C2A9F92}"/>
              </a:ext>
            </a:extLst>
          </p:cNvPr>
          <p:cNvSpPr txBox="1"/>
          <p:nvPr/>
        </p:nvSpPr>
        <p:spPr>
          <a:xfrm>
            <a:off x="8556306" y="6365128"/>
            <a:ext cx="2365452" cy="3693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hlinkClick r:id="rId5"/>
              </a:rPr>
              <a:t>https://www.nikkei.com/article</a:t>
            </a:r>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/DGKKZO43894650Y9A410C1TJN000/</a:t>
            </a:r>
            <a:endParaRPr lang="ja-JP" altLang="en-US"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F5277472-A0F6-4C45-0701-5D311D096BA9}"/>
              </a:ext>
            </a:extLst>
          </p:cNvPr>
          <p:cNvSpPr txBox="1"/>
          <p:nvPr/>
        </p:nvSpPr>
        <p:spPr>
          <a:xfrm>
            <a:off x="358028" y="3508986"/>
            <a:ext cx="6873967" cy="830997"/>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1997</a:t>
            </a:r>
            <a:r>
              <a:rPr lang="ja-JP" altLang="en-US" sz="1600" b="1" dirty="0">
                <a:latin typeface="Meiryo UI" panose="020B0604030504040204" pitchFamily="50" charset="-128"/>
                <a:ea typeface="Meiryo UI" panose="020B0604030504040204" pitchFamily="50" charset="-128"/>
              </a:rPr>
              <a:t>年</a:t>
            </a:r>
            <a:r>
              <a:rPr lang="en-US" altLang="ja-JP" sz="1600" b="1" dirty="0">
                <a:latin typeface="Meiryo UI" panose="020B0604030504040204" pitchFamily="50" charset="-128"/>
                <a:ea typeface="Meiryo UI" panose="020B0604030504040204" pitchFamily="50" charset="-128"/>
              </a:rPr>
              <a:t>5</a:t>
            </a:r>
            <a:r>
              <a:rPr lang="ja-JP" altLang="en-US" sz="1600" b="1" dirty="0">
                <a:latin typeface="Meiryo UI" panose="020B0604030504040204" pitchFamily="50" charset="-128"/>
                <a:ea typeface="Meiryo UI" panose="020B0604030504040204" pitchFamily="50" charset="-128"/>
              </a:rPr>
              <a:t>月</a:t>
            </a:r>
            <a:r>
              <a:rPr lang="en-US" altLang="ja-JP" sz="1600" b="1" dirty="0">
                <a:latin typeface="Meiryo UI" panose="020B0604030504040204" pitchFamily="50" charset="-128"/>
                <a:ea typeface="Meiryo UI" panose="020B0604030504040204" pitchFamily="50" charset="-128"/>
              </a:rPr>
              <a:t>11</a:t>
            </a:r>
            <a:r>
              <a:rPr lang="ja-JP" altLang="en-US" sz="1600" b="1" dirty="0">
                <a:latin typeface="Meiryo UI" panose="020B0604030504040204" pitchFamily="50" charset="-128"/>
                <a:ea typeface="Meiryo UI" panose="020B0604030504040204" pitchFamily="50" charset="-128"/>
              </a:rPr>
              <a:t>日</a:t>
            </a:r>
            <a:endParaRPr lang="en-US" altLang="ja-JP" sz="1600" b="1"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IBM</a:t>
            </a:r>
            <a:r>
              <a:rPr lang="ja-JP" altLang="en-US" sz="1600" dirty="0">
                <a:latin typeface="Meiryo UI" panose="020B0604030504040204" pitchFamily="50" charset="-128"/>
                <a:ea typeface="Meiryo UI" panose="020B0604030504040204" pitchFamily="50" charset="-128"/>
              </a:rPr>
              <a:t>のコンピューター「ディープ・ブルー」が当時のチェス世界王者、ガルリ・カスパロフ氏を破り、世界に衝撃を与えた。</a:t>
            </a:r>
          </a:p>
        </p:txBody>
      </p:sp>
      <p:sp>
        <p:nvSpPr>
          <p:cNvPr id="17" name="テキスト ボックス 16">
            <a:extLst>
              <a:ext uri="{FF2B5EF4-FFF2-40B4-BE49-F238E27FC236}">
                <a16:creationId xmlns:a16="http://schemas.microsoft.com/office/drawing/2014/main" id="{CD4FD1F9-FDCE-F2DE-06F2-4F3C06B41DA7}"/>
              </a:ext>
            </a:extLst>
          </p:cNvPr>
          <p:cNvSpPr txBox="1"/>
          <p:nvPr/>
        </p:nvSpPr>
        <p:spPr>
          <a:xfrm>
            <a:off x="358028" y="5368638"/>
            <a:ext cx="6873967" cy="461665"/>
          </a:xfrm>
          <a:prstGeom prst="rect">
            <a:avLst/>
          </a:prstGeom>
          <a:noFill/>
        </p:spPr>
        <p:txBody>
          <a:bodyPr wrap="square">
            <a:spAutoFit/>
          </a:bodyPr>
          <a:lstStyle/>
          <a:p>
            <a:r>
              <a:rPr lang="en-US" altLang="ja-JP" sz="1200" dirty="0">
                <a:latin typeface="Meiryo UI" panose="020B0604030504040204" pitchFamily="50" charset="-128"/>
                <a:ea typeface="Meiryo UI" panose="020B0604030504040204" pitchFamily="50" charset="-128"/>
              </a:rPr>
              <a:t>RISC</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reduced instruction set computer</a:t>
            </a:r>
            <a:r>
              <a:rPr lang="ja-JP" altLang="en-US" sz="1200" dirty="0">
                <a:latin typeface="Meiryo UI" panose="020B0604030504040204" pitchFamily="50" charset="-128"/>
                <a:ea typeface="Meiryo UI" panose="020B0604030504040204" pitchFamily="50" charset="-128"/>
              </a:rPr>
              <a:t>）は、命令セットの複雑さ、命令の総数や種類を減し、命令が行う処理の単純化、また、命令フォーマットの種類を減し、オペランドのアドレッシングを単純化した</a:t>
            </a:r>
          </a:p>
        </p:txBody>
      </p:sp>
      <p:sp>
        <p:nvSpPr>
          <p:cNvPr id="18" name="テキスト ボックス 17">
            <a:extLst>
              <a:ext uri="{FF2B5EF4-FFF2-40B4-BE49-F238E27FC236}">
                <a16:creationId xmlns:a16="http://schemas.microsoft.com/office/drawing/2014/main" id="{133FE811-C986-C7EE-849B-AE52519FD475}"/>
              </a:ext>
            </a:extLst>
          </p:cNvPr>
          <p:cNvSpPr txBox="1"/>
          <p:nvPr/>
        </p:nvSpPr>
        <p:spPr>
          <a:xfrm>
            <a:off x="315164" y="5915706"/>
            <a:ext cx="6931117" cy="646331"/>
          </a:xfrm>
          <a:prstGeom prst="rect">
            <a:avLst/>
          </a:prstGeom>
          <a:noFill/>
          <a:ln w="25400">
            <a:solidFill>
              <a:schemeClr val="bg1">
                <a:lumMod val="50000"/>
              </a:schemeClr>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第２次</a:t>
            </a:r>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ブーム　</a:t>
            </a:r>
            <a:endParaRPr lang="en-US" altLang="ja-JP" b="1"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人間の論理的な思考をコンピュータによって再現する（演繹的アプローチ）</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B8ACDDDC-7385-5761-E11A-D4F63DD41DEF}"/>
              </a:ext>
            </a:extLst>
          </p:cNvPr>
          <p:cNvSpPr>
            <a:spLocks noGrp="1"/>
          </p:cNvSpPr>
          <p:nvPr>
            <p:ph type="sldNum" sz="quarter" idx="12"/>
          </p:nvPr>
        </p:nvSpPr>
        <p:spPr/>
        <p:txBody>
          <a:bodyPr/>
          <a:lstStyle/>
          <a:p>
            <a:fld id="{2977F5E9-0479-47A0-9E51-109E0858BCF2}" type="slidenum">
              <a:rPr kumimoji="1" lang="ja-JP" altLang="en-US" smtClean="0"/>
              <a:t>12</a:t>
            </a:fld>
            <a:endParaRPr kumimoji="1" lang="ja-JP" altLang="en-US"/>
          </a:p>
        </p:txBody>
      </p:sp>
      <p:sp>
        <p:nvSpPr>
          <p:cNvPr id="6" name="テキスト ボックス 5">
            <a:extLst>
              <a:ext uri="{FF2B5EF4-FFF2-40B4-BE49-F238E27FC236}">
                <a16:creationId xmlns:a16="http://schemas.microsoft.com/office/drawing/2014/main" id="{1F32C036-3EDC-C42A-4EB7-45A6BB51C8DA}"/>
              </a:ext>
            </a:extLst>
          </p:cNvPr>
          <p:cNvSpPr txBox="1"/>
          <p:nvPr/>
        </p:nvSpPr>
        <p:spPr>
          <a:xfrm>
            <a:off x="5228665" y="5961872"/>
            <a:ext cx="1734670"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既存の理論やルールから</a:t>
            </a:r>
          </a:p>
        </p:txBody>
      </p:sp>
    </p:spTree>
    <p:extLst>
      <p:ext uri="{BB962C8B-B14F-4D97-AF65-F5344CB8AC3E}">
        <p14:creationId xmlns:p14="http://schemas.microsoft.com/office/powerpoint/2010/main" val="331480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EB4C19-9EA8-88D7-4219-D2FC0E0CEB47}"/>
              </a:ext>
            </a:extLst>
          </p:cNvPr>
          <p:cNvSpPr>
            <a:spLocks noGrp="1"/>
          </p:cNvSpPr>
          <p:nvPr>
            <p:ph type="title"/>
          </p:nvPr>
        </p:nvSpPr>
        <p:spPr/>
        <p:txBody>
          <a:bodyPr/>
          <a:lstStyle/>
          <a:p>
            <a:r>
              <a:rPr kumimoji="1" lang="ja-JP" altLang="en-US" b="1" dirty="0"/>
              <a:t>第３次</a:t>
            </a:r>
            <a:r>
              <a:rPr kumimoji="1" lang="en-US" altLang="ja-JP" b="1" dirty="0"/>
              <a:t>AI</a:t>
            </a:r>
            <a:r>
              <a:rPr kumimoji="1" lang="ja-JP" altLang="en-US" b="1" dirty="0"/>
              <a:t>ブーム</a:t>
            </a:r>
          </a:p>
        </p:txBody>
      </p:sp>
      <p:sp>
        <p:nvSpPr>
          <p:cNvPr id="3" name="テキスト プレースホルダー 2">
            <a:extLst>
              <a:ext uri="{FF2B5EF4-FFF2-40B4-BE49-F238E27FC236}">
                <a16:creationId xmlns:a16="http://schemas.microsoft.com/office/drawing/2014/main" id="{9C1F3B04-BD28-FBC0-8935-6EC1B5F4260B}"/>
              </a:ext>
            </a:extLst>
          </p:cNvPr>
          <p:cNvSpPr>
            <a:spLocks noGrp="1"/>
          </p:cNvSpPr>
          <p:nvPr>
            <p:ph type="body" sz="quarter" idx="13"/>
          </p:nvPr>
        </p:nvSpPr>
        <p:spPr/>
        <p:txBody>
          <a:bodyPr/>
          <a:lstStyle/>
          <a:p>
            <a:r>
              <a:rPr lang="ja-JP" altLang="en-US" dirty="0"/>
              <a:t>１ｰ２．</a:t>
            </a:r>
            <a:r>
              <a:rPr lang="en-US" altLang="ja-JP" dirty="0"/>
              <a:t>AI</a:t>
            </a:r>
            <a:r>
              <a:rPr lang="ja-JP" altLang="en-US" dirty="0"/>
              <a:t>の歴史</a:t>
            </a:r>
          </a:p>
        </p:txBody>
      </p:sp>
      <p:sp>
        <p:nvSpPr>
          <p:cNvPr id="5" name="テキスト ボックス 4">
            <a:extLst>
              <a:ext uri="{FF2B5EF4-FFF2-40B4-BE49-F238E27FC236}">
                <a16:creationId xmlns:a16="http://schemas.microsoft.com/office/drawing/2014/main" id="{7470E170-D0C9-6B85-1587-5C10F0459FB1}"/>
              </a:ext>
            </a:extLst>
          </p:cNvPr>
          <p:cNvSpPr txBox="1"/>
          <p:nvPr/>
        </p:nvSpPr>
        <p:spPr>
          <a:xfrm>
            <a:off x="203387" y="1217909"/>
            <a:ext cx="6094878" cy="1323439"/>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2012</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ImageNet</a:t>
            </a:r>
            <a:r>
              <a:rPr lang="ja-JP" altLang="en-US" sz="1600" dirty="0">
                <a:latin typeface="Meiryo UI" panose="020B0604030504040204" pitchFamily="50" charset="-128"/>
                <a:ea typeface="Meiryo UI" panose="020B0604030504040204" pitchFamily="50" charset="-128"/>
              </a:rPr>
              <a:t>データセット（</a:t>
            </a:r>
            <a:r>
              <a:rPr lang="en-US" altLang="ja-JP" sz="1600" dirty="0">
                <a:latin typeface="Meiryo UI" panose="020B0604030504040204" pitchFamily="50" charset="-128"/>
                <a:ea typeface="Meiryo UI" panose="020B0604030504040204" pitchFamily="50" charset="-128"/>
              </a:rPr>
              <a:t>1400</a:t>
            </a:r>
            <a:r>
              <a:rPr lang="ja-JP" altLang="en-US" sz="1600" dirty="0">
                <a:latin typeface="Meiryo UI" panose="020B0604030504040204" pitchFamily="50" charset="-128"/>
                <a:ea typeface="Meiryo UI" panose="020B0604030504040204" pitchFamily="50" charset="-128"/>
              </a:rPr>
              <a:t>万枚の画像にラベルがアノテーションされている）を題材とした画像認識技術コンテストである</a:t>
            </a:r>
            <a:r>
              <a:rPr lang="en-US" altLang="ja-JP" sz="1600" dirty="0">
                <a:latin typeface="Meiryo UI" panose="020B0604030504040204" pitchFamily="50" charset="-128"/>
                <a:ea typeface="Meiryo UI" panose="020B0604030504040204" pitchFamily="50" charset="-128"/>
              </a:rPr>
              <a:t>ILSVRC(the ImageNet Large Scale Visual Recognition Challenge)</a:t>
            </a:r>
            <a:r>
              <a:rPr lang="ja-JP" altLang="en-US" sz="1600" dirty="0">
                <a:latin typeface="Meiryo UI" panose="020B0604030504040204" pitchFamily="50" charset="-128"/>
                <a:ea typeface="Meiryo UI" panose="020B0604030504040204" pitchFamily="50" charset="-128"/>
              </a:rPr>
              <a:t>にて、</a:t>
            </a:r>
            <a:r>
              <a:rPr lang="en-US" altLang="ja-JP" sz="1600" dirty="0" err="1">
                <a:latin typeface="Meiryo UI" panose="020B0604030504040204" pitchFamily="50" charset="-128"/>
                <a:ea typeface="Meiryo UI" panose="020B0604030504040204" pitchFamily="50" charset="-128"/>
              </a:rPr>
              <a:t>AlexNet</a:t>
            </a:r>
            <a:r>
              <a:rPr lang="ja-JP" altLang="en-US" sz="1600" dirty="0">
                <a:latin typeface="Meiryo UI" panose="020B0604030504040204" pitchFamily="50" charset="-128"/>
                <a:ea typeface="Meiryo UI" panose="020B0604030504040204" pitchFamily="50" charset="-128"/>
              </a:rPr>
              <a:t>が優勝した。</a:t>
            </a:r>
          </a:p>
        </p:txBody>
      </p:sp>
      <p:sp>
        <p:nvSpPr>
          <p:cNvPr id="7" name="テキスト ボックス 6">
            <a:extLst>
              <a:ext uri="{FF2B5EF4-FFF2-40B4-BE49-F238E27FC236}">
                <a16:creationId xmlns:a16="http://schemas.microsoft.com/office/drawing/2014/main" id="{A4D55622-295D-66B4-3911-5C149FEFB550}"/>
              </a:ext>
            </a:extLst>
          </p:cNvPr>
          <p:cNvSpPr txBox="1"/>
          <p:nvPr/>
        </p:nvSpPr>
        <p:spPr>
          <a:xfrm>
            <a:off x="203387" y="2729477"/>
            <a:ext cx="6094878" cy="584775"/>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畳み込みニューラル ネットワーク（</a:t>
            </a:r>
            <a:r>
              <a:rPr lang="en-US" altLang="ja-JP" sz="1600" dirty="0">
                <a:latin typeface="Meiryo UI" panose="020B0604030504040204" pitchFamily="50" charset="-128"/>
                <a:ea typeface="Meiryo UI" panose="020B0604030504040204" pitchFamily="50" charset="-128"/>
              </a:rPr>
              <a:t>CNN</a:t>
            </a:r>
            <a:r>
              <a:rPr lang="ja-JP" altLang="en-US" sz="1600" dirty="0">
                <a:latin typeface="Meiryo UI" panose="020B0604030504040204" pitchFamily="50" charset="-128"/>
                <a:ea typeface="Meiryo UI" panose="020B0604030504040204" pitchFamily="50" charset="-128"/>
              </a:rPr>
              <a:t>）の構造を持ち、</a:t>
            </a:r>
            <a:r>
              <a:rPr lang="en-US" altLang="ja-JP" sz="1600" dirty="0">
                <a:latin typeface="Meiryo UI" panose="020B0604030504040204" pitchFamily="50" charset="-128"/>
                <a:ea typeface="Meiryo UI" panose="020B0604030504040204" pitchFamily="50" charset="-128"/>
              </a:rPr>
              <a:t>Alex </a:t>
            </a:r>
            <a:r>
              <a:rPr lang="en-US" altLang="ja-JP" sz="1600" dirty="0" err="1">
                <a:latin typeface="Meiryo UI" panose="020B0604030504040204" pitchFamily="50" charset="-128"/>
                <a:ea typeface="Meiryo UI" panose="020B0604030504040204" pitchFamily="50" charset="-128"/>
              </a:rPr>
              <a:t>Krizhevsky</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がジェフェリー・ヒントン と共同で設計した。</a:t>
            </a:r>
          </a:p>
        </p:txBody>
      </p:sp>
      <p:sp>
        <p:nvSpPr>
          <p:cNvPr id="26" name="テキスト ボックス 25">
            <a:extLst>
              <a:ext uri="{FF2B5EF4-FFF2-40B4-BE49-F238E27FC236}">
                <a16:creationId xmlns:a16="http://schemas.microsoft.com/office/drawing/2014/main" id="{C953602C-8146-46C6-E306-3FE09229578D}"/>
              </a:ext>
            </a:extLst>
          </p:cNvPr>
          <p:cNvSpPr txBox="1"/>
          <p:nvPr/>
        </p:nvSpPr>
        <p:spPr>
          <a:xfrm>
            <a:off x="153510" y="3543773"/>
            <a:ext cx="6094878" cy="1077218"/>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2016</a:t>
            </a:r>
            <a:r>
              <a:rPr lang="ja-JP" altLang="en-US" sz="1600" b="1" dirty="0">
                <a:latin typeface="Meiryo UI" panose="020B0604030504040204" pitchFamily="50" charset="-128"/>
                <a:ea typeface="Meiryo UI" panose="020B0604030504040204" pitchFamily="50" charset="-128"/>
              </a:rPr>
              <a:t>年</a:t>
            </a:r>
            <a:r>
              <a:rPr lang="en-US" altLang="ja-JP" sz="1600" b="1" dirty="0">
                <a:latin typeface="Meiryo UI" panose="020B0604030504040204" pitchFamily="50" charset="-128"/>
                <a:ea typeface="Meiryo UI" panose="020B0604030504040204" pitchFamily="50" charset="-128"/>
              </a:rPr>
              <a:t>3</a:t>
            </a:r>
            <a:r>
              <a:rPr lang="ja-JP" altLang="en-US" sz="1600" b="1" dirty="0">
                <a:latin typeface="Meiryo UI" panose="020B0604030504040204" pitchFamily="50" charset="-128"/>
                <a:ea typeface="Meiryo UI" panose="020B0604030504040204" pitchFamily="50" charset="-128"/>
              </a:rPr>
              <a:t>月</a:t>
            </a:r>
            <a:r>
              <a:rPr lang="en-US" altLang="ja-JP" sz="1600" b="1" dirty="0">
                <a:latin typeface="Meiryo UI" panose="020B0604030504040204" pitchFamily="50" charset="-128"/>
                <a:ea typeface="Meiryo UI" panose="020B0604030504040204" pitchFamily="50" charset="-128"/>
              </a:rPr>
              <a:t>15</a:t>
            </a:r>
            <a:r>
              <a:rPr lang="ja-JP" altLang="en-US" sz="1600" b="1" dirty="0">
                <a:latin typeface="Meiryo UI" panose="020B0604030504040204" pitchFamily="50" charset="-128"/>
                <a:ea typeface="Meiryo UI" panose="020B0604030504040204" pitchFamily="50" charset="-128"/>
              </a:rPr>
              <a:t>日</a:t>
            </a:r>
            <a:endParaRPr lang="en-US" altLang="ja-JP" sz="1600" b="1"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AlphaGo</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Google DeepMind</a:t>
            </a:r>
            <a:r>
              <a:rPr lang="ja-JP" altLang="en-US" sz="1600" dirty="0">
                <a:latin typeface="Meiryo UI" panose="020B0604030504040204" pitchFamily="50" charset="-128"/>
                <a:ea typeface="Meiryo UI" panose="020B0604030504040204" pitchFamily="50" charset="-128"/>
              </a:rPr>
              <a:t>によって開発されたコンピュータ囲碁プログラム）が、世界のトップ棋士　李世乭（イ・セドル）との五番勝負（</a:t>
            </a:r>
            <a:r>
              <a:rPr lang="en-US" altLang="ja-JP" sz="1600" dirty="0">
                <a:latin typeface="Meiryo UI" panose="020B0604030504040204" pitchFamily="50" charset="-128"/>
                <a:ea typeface="Meiryo UI" panose="020B0604030504040204" pitchFamily="50" charset="-128"/>
              </a:rPr>
              <a:t>4</a:t>
            </a:r>
            <a:r>
              <a:rPr lang="ja-JP" altLang="en-US" sz="1600" dirty="0">
                <a:latin typeface="Meiryo UI" panose="020B0604030504040204" pitchFamily="50" charset="-128"/>
                <a:ea typeface="Meiryo UI" panose="020B0604030504040204" pitchFamily="50" charset="-128"/>
              </a:rPr>
              <a:t>勝</a:t>
            </a:r>
            <a:r>
              <a:rPr lang="en-US" altLang="ja-JP" sz="1600" dirty="0">
                <a:latin typeface="Meiryo UI" panose="020B0604030504040204" pitchFamily="50" charset="-128"/>
                <a:ea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rPr>
              <a:t>敗）で勝利</a:t>
            </a:r>
            <a:endParaRPr lang="en-US" altLang="ja-JP" sz="1600" dirty="0">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DA464CD3-1F77-D1CC-7E74-BA0C686742F5}"/>
              </a:ext>
            </a:extLst>
          </p:cNvPr>
          <p:cNvSpPr txBox="1"/>
          <p:nvPr/>
        </p:nvSpPr>
        <p:spPr>
          <a:xfrm>
            <a:off x="251066" y="4909301"/>
            <a:ext cx="6577488" cy="923330"/>
          </a:xfrm>
          <a:prstGeom prst="rect">
            <a:avLst/>
          </a:prstGeom>
          <a:noFill/>
          <a:ln w="25400">
            <a:solidFill>
              <a:schemeClr val="bg1">
                <a:lumMod val="50000"/>
              </a:schemeClr>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第３次</a:t>
            </a:r>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ブーム　</a:t>
            </a:r>
            <a:endParaRPr lang="en-US" altLang="ja-JP" b="1"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人間と同じように考える必要なく、結果として人間と同じような判断ができればよい（帰納的アプローチ）</a:t>
            </a:r>
            <a:endParaRPr lang="en-US" altLang="ja-JP"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032BC0D-C7B7-73D9-E7DB-A5AE313CB109}"/>
              </a:ext>
            </a:extLst>
          </p:cNvPr>
          <p:cNvSpPr txBox="1"/>
          <p:nvPr/>
        </p:nvSpPr>
        <p:spPr>
          <a:xfrm>
            <a:off x="7657353" y="5794037"/>
            <a:ext cx="3131670" cy="230832"/>
          </a:xfrm>
          <a:prstGeom prst="rect">
            <a:avLst/>
          </a:prstGeom>
          <a:noFill/>
        </p:spPr>
        <p:txBody>
          <a:bodyPr wrap="square">
            <a:spAutoFit/>
          </a:bodyPr>
          <a:lstStyle/>
          <a:p>
            <a:r>
              <a:rPr lang="it-IT" altLang="ja-JP" sz="900" dirty="0"/>
              <a:t>Vaughn Ridley/Collision via Sportsfile - Collision Conf</a:t>
            </a:r>
            <a:endParaRPr lang="ja-JP" altLang="en-US" sz="900" dirty="0"/>
          </a:p>
        </p:txBody>
      </p:sp>
      <p:sp>
        <p:nvSpPr>
          <p:cNvPr id="15" name="テキスト ボックス 14">
            <a:extLst>
              <a:ext uri="{FF2B5EF4-FFF2-40B4-BE49-F238E27FC236}">
                <a16:creationId xmlns:a16="http://schemas.microsoft.com/office/drawing/2014/main" id="{477E0D30-B7A2-D7A8-7F2B-95D2DA3C5E60}"/>
              </a:ext>
            </a:extLst>
          </p:cNvPr>
          <p:cNvSpPr txBox="1"/>
          <p:nvPr/>
        </p:nvSpPr>
        <p:spPr>
          <a:xfrm>
            <a:off x="7657353" y="5614749"/>
            <a:ext cx="998071"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CC BY-SA 2.0</a:t>
            </a:r>
            <a:endParaRPr lang="ja-JP" altLang="en-US" sz="900" dirty="0">
              <a:latin typeface="Meiryo UI" panose="020B0604030504040204" pitchFamily="50" charset="-128"/>
              <a:ea typeface="Meiryo UI" panose="020B0604030504040204" pitchFamily="50" charset="-128"/>
            </a:endParaRPr>
          </a:p>
        </p:txBody>
      </p:sp>
      <p:pic>
        <p:nvPicPr>
          <p:cNvPr id="1026" name="Picture 2">
            <a:extLst>
              <a:ext uri="{FF2B5EF4-FFF2-40B4-BE49-F238E27FC236}">
                <a16:creationId xmlns:a16="http://schemas.microsoft.com/office/drawing/2014/main" id="{A86B2982-CFA8-190E-0FC1-8BF9907991AE}"/>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8261567" y="1434844"/>
            <a:ext cx="2203233" cy="260267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1395B034-8A58-F88C-FF4D-401DCE095476}"/>
              </a:ext>
            </a:extLst>
          </p:cNvPr>
          <p:cNvSpPr txBox="1"/>
          <p:nvPr/>
        </p:nvSpPr>
        <p:spPr>
          <a:xfrm>
            <a:off x="7590117" y="4216803"/>
            <a:ext cx="3717365" cy="1384995"/>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ジェフリー・エヴァレスト・ヒントン（英</a:t>
            </a:r>
            <a:r>
              <a:rPr lang="en-US" altLang="ja-JP" sz="1200" dirty="0">
                <a:latin typeface="Meiryo UI" panose="020B0604030504040204" pitchFamily="50" charset="-128"/>
                <a:ea typeface="Meiryo UI" panose="020B0604030504040204" pitchFamily="50" charset="-128"/>
              </a:rPr>
              <a:t>: Geoffrey Everest Hinton</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1947</a:t>
            </a:r>
            <a:r>
              <a:rPr lang="ja-JP" altLang="en-US" sz="1200" dirty="0">
                <a:latin typeface="Meiryo UI" panose="020B0604030504040204" pitchFamily="50" charset="-128"/>
                <a:ea typeface="Meiryo UI" panose="020B0604030504040204" pitchFamily="50" charset="-128"/>
              </a:rPr>
              <a:t>年</a:t>
            </a:r>
            <a:r>
              <a:rPr lang="en-US" altLang="ja-JP" sz="1200" dirty="0">
                <a:latin typeface="Meiryo UI" panose="020B0604030504040204" pitchFamily="50" charset="-128"/>
                <a:ea typeface="Meiryo UI" panose="020B0604030504040204" pitchFamily="50" charset="-128"/>
              </a:rPr>
              <a:t>12</a:t>
            </a:r>
            <a:r>
              <a:rPr lang="ja-JP" altLang="en-US" sz="1200" dirty="0">
                <a:latin typeface="Meiryo UI" panose="020B0604030504040204" pitchFamily="50" charset="-128"/>
                <a:ea typeface="Meiryo UI" panose="020B0604030504040204" pitchFamily="50" charset="-128"/>
              </a:rPr>
              <a:t>月</a:t>
            </a:r>
            <a:r>
              <a:rPr lang="en-US" altLang="ja-JP" sz="1200" dirty="0">
                <a:latin typeface="Meiryo UI" panose="020B0604030504040204" pitchFamily="50" charset="-128"/>
                <a:ea typeface="Meiryo UI" panose="020B0604030504040204" pitchFamily="50" charset="-128"/>
              </a:rPr>
              <a:t>6</a:t>
            </a:r>
            <a:r>
              <a:rPr lang="ja-JP" altLang="en-US" sz="1200" dirty="0">
                <a:latin typeface="Meiryo UI" panose="020B0604030504040204" pitchFamily="50" charset="-128"/>
                <a:ea typeface="Meiryo UI" panose="020B0604030504040204" pitchFamily="50" charset="-128"/>
              </a:rPr>
              <a:t>日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）は、イギリス生まれのコンピュータ科学および認知心理学の研究者。ニューラルネットワークの研究を行っており、人工知能</a:t>
            </a:r>
            <a:r>
              <a:rPr lang="en-US" altLang="ja-JP" sz="1200" dirty="0">
                <a:latin typeface="Meiryo UI" panose="020B0604030504040204" pitchFamily="50" charset="-128"/>
                <a:ea typeface="Meiryo UI" panose="020B0604030504040204" pitchFamily="50" charset="-128"/>
              </a:rPr>
              <a:t>(AI)</a:t>
            </a:r>
            <a:r>
              <a:rPr lang="ja-JP" altLang="en-US" sz="1200" dirty="0">
                <a:latin typeface="Meiryo UI" panose="020B0604030504040204" pitchFamily="50" charset="-128"/>
                <a:ea typeface="Meiryo UI" panose="020B0604030504040204" pitchFamily="50" charset="-128"/>
              </a:rPr>
              <a:t>研究の第一人者とみなされている。トロント大学名誉教授（</a:t>
            </a:r>
            <a:r>
              <a:rPr lang="en-US" altLang="ja-JP" sz="1200" dirty="0">
                <a:latin typeface="Meiryo UI" panose="020B0604030504040204" pitchFamily="50" charset="-128"/>
                <a:ea typeface="Meiryo UI" panose="020B0604030504040204" pitchFamily="50" charset="-128"/>
              </a:rPr>
              <a:t>2022</a:t>
            </a:r>
            <a:r>
              <a:rPr lang="ja-JP" altLang="en-US" sz="1200" dirty="0">
                <a:latin typeface="Meiryo UI" panose="020B0604030504040204" pitchFamily="50" charset="-128"/>
                <a:ea typeface="Meiryo UI" panose="020B0604030504040204" pitchFamily="50" charset="-128"/>
              </a:rPr>
              <a:t>年時点）。</a:t>
            </a:r>
            <a:r>
              <a:rPr lang="en-US" altLang="ja-JP" sz="1200" dirty="0">
                <a:latin typeface="Meiryo UI" panose="020B0604030504040204" pitchFamily="50" charset="-128"/>
                <a:ea typeface="Meiryo UI" panose="020B0604030504040204" pitchFamily="50" charset="-128"/>
              </a:rPr>
              <a:t>2024</a:t>
            </a:r>
            <a:r>
              <a:rPr lang="ja-JP" altLang="en-US" sz="1200" dirty="0">
                <a:latin typeface="Meiryo UI" panose="020B0604030504040204" pitchFamily="50" charset="-128"/>
                <a:ea typeface="Meiryo UI" panose="020B0604030504040204" pitchFamily="50" charset="-128"/>
              </a:rPr>
              <a:t>年にジョン・ホップフィールドとともにノーベル物理学賞を受賞した。</a:t>
            </a:r>
          </a:p>
        </p:txBody>
      </p:sp>
      <p:sp>
        <p:nvSpPr>
          <p:cNvPr id="4" name="スライド番号プレースホルダー 3">
            <a:extLst>
              <a:ext uri="{FF2B5EF4-FFF2-40B4-BE49-F238E27FC236}">
                <a16:creationId xmlns:a16="http://schemas.microsoft.com/office/drawing/2014/main" id="{39EE423F-DF39-A2F1-BC88-D3A568EFB2D8}"/>
              </a:ext>
            </a:extLst>
          </p:cNvPr>
          <p:cNvSpPr>
            <a:spLocks noGrp="1"/>
          </p:cNvSpPr>
          <p:nvPr>
            <p:ph type="sldNum" sz="quarter" idx="12"/>
          </p:nvPr>
        </p:nvSpPr>
        <p:spPr/>
        <p:txBody>
          <a:bodyPr/>
          <a:lstStyle/>
          <a:p>
            <a:fld id="{2977F5E9-0479-47A0-9E51-109E0858BCF2}"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B314681E-B66A-EFA5-4206-9CB69122D4E3}"/>
              </a:ext>
            </a:extLst>
          </p:cNvPr>
          <p:cNvSpPr txBox="1"/>
          <p:nvPr/>
        </p:nvSpPr>
        <p:spPr>
          <a:xfrm>
            <a:off x="3250825" y="5501591"/>
            <a:ext cx="3472703"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具体的なデータや観察結果から</a:t>
            </a:r>
            <a:endParaRPr kumimoji="1" lang="ja-JP" altLang="en-US"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8675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C3075-E343-BC76-2F1A-66B0D0C4EDF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8ACB487-CA00-D02A-3683-B4016D2BF292}"/>
              </a:ext>
            </a:extLst>
          </p:cNvPr>
          <p:cNvSpPr txBox="1"/>
          <p:nvPr/>
        </p:nvSpPr>
        <p:spPr>
          <a:xfrm>
            <a:off x="2315883" y="3013502"/>
            <a:ext cx="7560235" cy="830997"/>
          </a:xfrm>
          <a:prstGeom prst="rect">
            <a:avLst/>
          </a:prstGeom>
          <a:noFill/>
        </p:spPr>
        <p:txBody>
          <a:bodyPr wrap="square" rtlCol="0">
            <a:spAutoFit/>
          </a:bodyPr>
          <a:lstStyle/>
          <a:p>
            <a:pPr algn="ctr"/>
            <a:r>
              <a:rPr lang="ja-JP" altLang="en-US" sz="4800" b="1" dirty="0">
                <a:latin typeface="Meiryo UI" panose="020B0604030504040204" pitchFamily="50" charset="-128"/>
                <a:ea typeface="Meiryo UI" panose="020B0604030504040204" pitchFamily="50" charset="-128"/>
              </a:rPr>
              <a:t>１ｰ３．</a:t>
            </a:r>
            <a:r>
              <a:rPr lang="en-US" altLang="ja-JP" sz="4800" b="1" dirty="0">
                <a:latin typeface="Meiryo UI" panose="020B0604030504040204" pitchFamily="50" charset="-128"/>
                <a:ea typeface="Meiryo UI" panose="020B0604030504040204" pitchFamily="50" charset="-128"/>
              </a:rPr>
              <a:t>AI</a:t>
            </a:r>
            <a:r>
              <a:rPr lang="ja-JP" altLang="en-US" sz="4800" b="1" dirty="0">
                <a:latin typeface="Meiryo UI" panose="020B0604030504040204" pitchFamily="50" charset="-128"/>
                <a:ea typeface="Meiryo UI" panose="020B0604030504040204" pitchFamily="50" charset="-128"/>
              </a:rPr>
              <a:t>と社会</a:t>
            </a:r>
            <a:endParaRPr kumimoji="1" lang="ja-JP" altLang="en-US" sz="4800" dirty="0"/>
          </a:p>
        </p:txBody>
      </p:sp>
      <p:sp>
        <p:nvSpPr>
          <p:cNvPr id="2" name="スライド番号プレースホルダー 1">
            <a:extLst>
              <a:ext uri="{FF2B5EF4-FFF2-40B4-BE49-F238E27FC236}">
                <a16:creationId xmlns:a16="http://schemas.microsoft.com/office/drawing/2014/main" id="{FA11A682-F9E6-E1FC-B6C2-D573F47F6D3F}"/>
              </a:ext>
            </a:extLst>
          </p:cNvPr>
          <p:cNvSpPr>
            <a:spLocks noGrp="1"/>
          </p:cNvSpPr>
          <p:nvPr>
            <p:ph type="sldNum" sz="quarter" idx="12"/>
          </p:nvPr>
        </p:nvSpPr>
        <p:spPr/>
        <p:txBody>
          <a:bodyPr/>
          <a:lstStyle/>
          <a:p>
            <a:fld id="{2977F5E9-0479-47A0-9E51-109E0858BCF2}" type="slidenum">
              <a:rPr kumimoji="1" lang="ja-JP" altLang="en-US" smtClean="0"/>
              <a:t>14</a:t>
            </a:fld>
            <a:endParaRPr kumimoji="1" lang="ja-JP" altLang="en-US"/>
          </a:p>
        </p:txBody>
      </p:sp>
    </p:spTree>
    <p:extLst>
      <p:ext uri="{BB962C8B-B14F-4D97-AF65-F5344CB8AC3E}">
        <p14:creationId xmlns:p14="http://schemas.microsoft.com/office/powerpoint/2010/main" val="266644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9BDAD-0347-A848-A20A-9668F6BCA653}"/>
            </a:ext>
          </a:extLst>
        </p:cNvPr>
        <p:cNvGrpSpPr/>
        <p:nvPr/>
      </p:nvGrpSpPr>
      <p:grpSpPr>
        <a:xfrm>
          <a:off x="0" y="0"/>
          <a:ext cx="0" cy="0"/>
          <a:chOff x="0" y="0"/>
          <a:chExt cx="0" cy="0"/>
        </a:xfrm>
      </p:grpSpPr>
      <p:sp>
        <p:nvSpPr>
          <p:cNvPr id="52" name="矢印: 右 51">
            <a:extLst>
              <a:ext uri="{FF2B5EF4-FFF2-40B4-BE49-F238E27FC236}">
                <a16:creationId xmlns:a16="http://schemas.microsoft.com/office/drawing/2014/main" id="{D9D8C880-A7F6-5151-8880-8737D34BE07E}"/>
              </a:ext>
            </a:extLst>
          </p:cNvPr>
          <p:cNvSpPr/>
          <p:nvPr/>
        </p:nvSpPr>
        <p:spPr>
          <a:xfrm>
            <a:off x="3090910" y="3532903"/>
            <a:ext cx="7261412" cy="483082"/>
          </a:xfrm>
          <a:prstGeom prst="rightArrow">
            <a:avLst>
              <a:gd name="adj1" fmla="val 91754"/>
              <a:gd name="adj2" fmla="val 6809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9FC913E-4849-370C-338A-F233E35F6BFC}"/>
              </a:ext>
            </a:extLst>
          </p:cNvPr>
          <p:cNvSpPr>
            <a:spLocks noGrp="1"/>
          </p:cNvSpPr>
          <p:nvPr>
            <p:ph type="title"/>
          </p:nvPr>
        </p:nvSpPr>
        <p:spPr/>
        <p:txBody>
          <a:bodyPr/>
          <a:lstStyle/>
          <a:p>
            <a:r>
              <a:rPr kumimoji="1" lang="ja-JP" altLang="en-US" b="1" dirty="0"/>
              <a:t>簡易年表（プライバシー</a:t>
            </a:r>
            <a:r>
              <a:rPr kumimoji="1" lang="en-US" altLang="ja-JP" b="1" dirty="0"/>
              <a:t>/AI</a:t>
            </a:r>
            <a:r>
              <a:rPr lang="ja-JP" altLang="en-US" b="1" dirty="0"/>
              <a:t>　法律，ガイドライン</a:t>
            </a:r>
            <a:r>
              <a:rPr kumimoji="1" lang="ja-JP" altLang="en-US" b="1" dirty="0"/>
              <a:t>）</a:t>
            </a:r>
          </a:p>
        </p:txBody>
      </p:sp>
      <p:sp>
        <p:nvSpPr>
          <p:cNvPr id="3" name="テキスト プレースホルダー 2">
            <a:extLst>
              <a:ext uri="{FF2B5EF4-FFF2-40B4-BE49-F238E27FC236}">
                <a16:creationId xmlns:a16="http://schemas.microsoft.com/office/drawing/2014/main" id="{68C96600-A969-CFC8-F2F6-CCB9FF83AE91}"/>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10" name="テキスト ボックス 9">
            <a:extLst>
              <a:ext uri="{FF2B5EF4-FFF2-40B4-BE49-F238E27FC236}">
                <a16:creationId xmlns:a16="http://schemas.microsoft.com/office/drawing/2014/main" id="{0770F512-1F38-AE93-2FF5-F304DE315A37}"/>
              </a:ext>
            </a:extLst>
          </p:cNvPr>
          <p:cNvSpPr txBox="1"/>
          <p:nvPr/>
        </p:nvSpPr>
        <p:spPr>
          <a:xfrm>
            <a:off x="198089" y="2288990"/>
            <a:ext cx="974912"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1980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OECD8</a:t>
            </a:r>
            <a:r>
              <a:rPr kumimoji="1" lang="ja-JP" altLang="en-US" sz="1100" b="1" dirty="0">
                <a:latin typeface="Meiryo UI" panose="020B0604030504040204" pitchFamily="50" charset="-128"/>
                <a:ea typeface="Meiryo UI" panose="020B0604030504040204" pitchFamily="50" charset="-128"/>
              </a:rPr>
              <a:t>原則</a:t>
            </a:r>
            <a:endParaRPr kumimoji="1" lang="ja-JP" altLang="en-US"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2ACB7CE1-8D32-47DE-43D4-251B9B721430}"/>
              </a:ext>
            </a:extLst>
          </p:cNvPr>
          <p:cNvSpPr txBox="1"/>
          <p:nvPr/>
        </p:nvSpPr>
        <p:spPr>
          <a:xfrm>
            <a:off x="3047505" y="3593116"/>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2003</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個人情報保護法</a:t>
            </a:r>
            <a:endParaRPr kumimoji="1" lang="ja-JP" altLang="en-US"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E8A80CD-6942-B34A-FB41-8688B413F37A}"/>
              </a:ext>
            </a:extLst>
          </p:cNvPr>
          <p:cNvSpPr txBox="1"/>
          <p:nvPr/>
        </p:nvSpPr>
        <p:spPr>
          <a:xfrm>
            <a:off x="2291735" y="3050500"/>
            <a:ext cx="197223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1988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最初の個人情報保護法</a:t>
            </a:r>
            <a:endParaRPr kumimoji="1" lang="ja-JP" altLang="en-US"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30BD4CD1-5B36-5673-B20B-262E6263081C}"/>
              </a:ext>
            </a:extLst>
          </p:cNvPr>
          <p:cNvSpPr txBox="1"/>
          <p:nvPr/>
        </p:nvSpPr>
        <p:spPr>
          <a:xfrm>
            <a:off x="5599532" y="6101582"/>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2013</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SUICA</a:t>
            </a:r>
            <a:r>
              <a:rPr kumimoji="1" lang="ja-JP" altLang="en-US" sz="1100" dirty="0">
                <a:latin typeface="Meiryo UI" panose="020B0604030504040204" pitchFamily="50" charset="-128"/>
                <a:ea typeface="Meiryo UI" panose="020B0604030504040204" pitchFamily="50" charset="-128"/>
              </a:rPr>
              <a:t>事件</a:t>
            </a:r>
            <a:endParaRPr kumimoji="1" lang="ja-JP" altLang="en-US"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E45ECF4E-8C14-51B6-15E3-CB57D9B08339}"/>
              </a:ext>
            </a:extLst>
          </p:cNvPr>
          <p:cNvSpPr txBox="1"/>
          <p:nvPr/>
        </p:nvSpPr>
        <p:spPr>
          <a:xfrm>
            <a:off x="5990991" y="3558361"/>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2015</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90BA4293-A078-9489-F33C-EBFBEDAC69C3}"/>
              </a:ext>
            </a:extLst>
          </p:cNvPr>
          <p:cNvSpPr txBox="1"/>
          <p:nvPr/>
        </p:nvSpPr>
        <p:spPr>
          <a:xfrm>
            <a:off x="6509727" y="3558361"/>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2017</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5442BE43-F37B-78B1-CBDA-5FE0A6D24C55}"/>
              </a:ext>
            </a:extLst>
          </p:cNvPr>
          <p:cNvSpPr txBox="1"/>
          <p:nvPr/>
        </p:nvSpPr>
        <p:spPr>
          <a:xfrm>
            <a:off x="9079855" y="3527212"/>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2022</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3764D558-B38D-927C-41BE-4BC6B9583CDF}"/>
              </a:ext>
            </a:extLst>
          </p:cNvPr>
          <p:cNvSpPr txBox="1"/>
          <p:nvPr/>
        </p:nvSpPr>
        <p:spPr>
          <a:xfrm>
            <a:off x="6963343" y="1163327"/>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Amazon</a:t>
            </a:r>
            <a:r>
              <a:rPr lang="ja-JP" altLang="en-US" sz="1100" dirty="0">
                <a:latin typeface="Meiryo UI" panose="020B0604030504040204" pitchFamily="50" charset="-128"/>
                <a:ea typeface="Meiryo UI" panose="020B0604030504040204" pitchFamily="50" charset="-128"/>
              </a:rPr>
              <a:t>失敗</a:t>
            </a:r>
            <a:endParaRPr kumimoji="1" lang="ja-JP" altLang="en-US"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4F38AC67-EEBD-E950-6EDD-AA7FB667B0BF}"/>
              </a:ext>
            </a:extLst>
          </p:cNvPr>
          <p:cNvSpPr txBox="1"/>
          <p:nvPr/>
        </p:nvSpPr>
        <p:spPr>
          <a:xfrm>
            <a:off x="8606555" y="6021868"/>
            <a:ext cx="1883338"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2021</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JR</a:t>
            </a:r>
            <a:r>
              <a:rPr kumimoji="1" lang="ja-JP" altLang="en-US" sz="1100" dirty="0">
                <a:latin typeface="Meiryo UI" panose="020B0604030504040204" pitchFamily="50" charset="-128"/>
                <a:ea typeface="Meiryo UI" panose="020B0604030504040204" pitchFamily="50" charset="-128"/>
              </a:rPr>
              <a:t>東日本監視カメラ問題</a:t>
            </a:r>
            <a:endParaRPr kumimoji="1" lang="en-US" altLang="ja-JP" sz="11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5DFACEA7-E16A-1B08-3E32-6E840E7FF73A}"/>
              </a:ext>
            </a:extLst>
          </p:cNvPr>
          <p:cNvSpPr txBox="1"/>
          <p:nvPr/>
        </p:nvSpPr>
        <p:spPr>
          <a:xfrm>
            <a:off x="6506089" y="1919861"/>
            <a:ext cx="1450040"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2017</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ja-JP" altLang="en-US" sz="1200" b="1" dirty="0">
                <a:latin typeface="Meiryo UI" panose="020B0604030504040204" pitchFamily="50" charset="-128"/>
                <a:ea typeface="Meiryo UI" panose="020B0604030504040204" pitchFamily="50" charset="-128"/>
              </a:rPr>
              <a:t>アシロマ</a:t>
            </a:r>
            <a:r>
              <a:rPr lang="en-US" altLang="ja-JP" sz="1200" b="1" dirty="0">
                <a:latin typeface="Meiryo UI" panose="020B0604030504040204" pitchFamily="50" charset="-128"/>
                <a:ea typeface="Meiryo UI" panose="020B0604030504040204" pitchFamily="50" charset="-128"/>
              </a:rPr>
              <a:t>AI 23</a:t>
            </a:r>
            <a:r>
              <a:rPr lang="ja-JP" altLang="en-US" sz="1200" b="1" dirty="0">
                <a:latin typeface="Meiryo UI" panose="020B0604030504040204" pitchFamily="50" charset="-128"/>
                <a:ea typeface="Meiryo UI" panose="020B0604030504040204" pitchFamily="50" charset="-128"/>
              </a:rPr>
              <a:t>原則</a:t>
            </a:r>
            <a:endParaRPr kumimoji="1" lang="ja-JP" altLang="en-US" sz="1200" b="1"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5669E9A1-1112-B6CA-EE31-FF7B74282ECE}"/>
              </a:ext>
            </a:extLst>
          </p:cNvPr>
          <p:cNvSpPr txBox="1"/>
          <p:nvPr/>
        </p:nvSpPr>
        <p:spPr>
          <a:xfrm>
            <a:off x="6963343" y="1595692"/>
            <a:ext cx="2534767"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倫理ガイドライン（欧州委員会）</a:t>
            </a:r>
            <a:endParaRPr kumimoji="1" lang="ja-JP" altLang="en-US" sz="1200"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AD2EE52C-728C-34B4-B738-2DA5C9069DCB}"/>
              </a:ext>
            </a:extLst>
          </p:cNvPr>
          <p:cNvSpPr txBox="1"/>
          <p:nvPr/>
        </p:nvSpPr>
        <p:spPr>
          <a:xfrm>
            <a:off x="10130676" y="1573951"/>
            <a:ext cx="847224"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2024</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en-US" altLang="ja-JP" sz="1200" b="1" dirty="0">
                <a:latin typeface="Meiryo UI" panose="020B0604030504040204" pitchFamily="50" charset="-128"/>
                <a:ea typeface="Meiryo UI" panose="020B0604030504040204" pitchFamily="50" charset="-128"/>
              </a:rPr>
              <a:t>AI ACT</a:t>
            </a:r>
            <a:endParaRPr kumimoji="1" lang="ja-JP" altLang="en-US" sz="1200" b="1"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EA133202-3AB2-2ED9-FBA3-3533450BEDF9}"/>
              </a:ext>
            </a:extLst>
          </p:cNvPr>
          <p:cNvSpPr txBox="1"/>
          <p:nvPr/>
        </p:nvSpPr>
        <p:spPr>
          <a:xfrm>
            <a:off x="7413064" y="2295143"/>
            <a:ext cx="1450040"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2019</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en-US" altLang="ja-JP" sz="1200" b="1" dirty="0">
                <a:latin typeface="Meiryo UI" panose="020B0604030504040204" pitchFamily="50" charset="-128"/>
                <a:ea typeface="Meiryo UI" panose="020B0604030504040204" pitchFamily="50" charset="-128"/>
              </a:rPr>
              <a:t>OECD</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AI</a:t>
            </a:r>
            <a:r>
              <a:rPr lang="ja-JP" altLang="en-US" sz="1200" b="1" dirty="0">
                <a:latin typeface="Meiryo UI" panose="020B0604030504040204" pitchFamily="50" charset="-128"/>
                <a:ea typeface="Meiryo UI" panose="020B0604030504040204" pitchFamily="50" charset="-128"/>
              </a:rPr>
              <a:t>原則</a:t>
            </a:r>
            <a:endParaRPr kumimoji="1" lang="ja-JP" altLang="en-US" sz="1200" b="1"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21F562D7-BF2A-AB9D-9772-F7E98CD20E3E}"/>
              </a:ext>
            </a:extLst>
          </p:cNvPr>
          <p:cNvSpPr txBox="1"/>
          <p:nvPr/>
        </p:nvSpPr>
        <p:spPr>
          <a:xfrm>
            <a:off x="9649407" y="4864616"/>
            <a:ext cx="2386061" cy="630942"/>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2023</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改正電気通信事業法第</a:t>
            </a:r>
            <a:r>
              <a:rPr lang="en-US" altLang="ja-JP" sz="1200" dirty="0">
                <a:latin typeface="Meiryo UI" panose="020B0604030504040204" pitchFamily="50" charset="-128"/>
                <a:ea typeface="Meiryo UI" panose="020B0604030504040204" pitchFamily="50" charset="-128"/>
              </a:rPr>
              <a:t>27</a:t>
            </a:r>
            <a:r>
              <a:rPr lang="ja-JP" altLang="en-US" sz="1200" dirty="0">
                <a:latin typeface="Meiryo UI" panose="020B0604030504040204" pitchFamily="50" charset="-128"/>
                <a:ea typeface="Meiryo UI" panose="020B0604030504040204" pitchFamily="50" charset="-128"/>
              </a:rPr>
              <a:t>条の</a:t>
            </a:r>
            <a:r>
              <a:rPr lang="en-US" altLang="ja-JP" sz="1200" dirty="0">
                <a:latin typeface="Meiryo UI" panose="020B0604030504040204" pitchFamily="50" charset="-128"/>
                <a:ea typeface="Meiryo UI" panose="020B0604030504040204" pitchFamily="50" charset="-128"/>
              </a:rPr>
              <a:t>12</a:t>
            </a:r>
          </a:p>
          <a:p>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Cookie</a:t>
            </a:r>
            <a:r>
              <a:rPr lang="ja-JP" altLang="en-US" sz="1200" dirty="0">
                <a:latin typeface="Meiryo UI" panose="020B0604030504040204" pitchFamily="50" charset="-128"/>
                <a:ea typeface="Meiryo UI" panose="020B0604030504040204" pitchFamily="50" charset="-128"/>
              </a:rPr>
              <a:t>が規制）</a:t>
            </a:r>
          </a:p>
        </p:txBody>
      </p:sp>
      <p:sp>
        <p:nvSpPr>
          <p:cNvPr id="25" name="テキスト ボックス 24">
            <a:extLst>
              <a:ext uri="{FF2B5EF4-FFF2-40B4-BE49-F238E27FC236}">
                <a16:creationId xmlns:a16="http://schemas.microsoft.com/office/drawing/2014/main" id="{FD7C131D-1948-4DE5-3918-BA0BBC727E1D}"/>
              </a:ext>
            </a:extLst>
          </p:cNvPr>
          <p:cNvSpPr txBox="1"/>
          <p:nvPr/>
        </p:nvSpPr>
        <p:spPr>
          <a:xfrm>
            <a:off x="6534897" y="4018416"/>
            <a:ext cx="1756335" cy="430887"/>
          </a:xfrm>
          <a:prstGeom prst="rect">
            <a:avLst/>
          </a:prstGeom>
          <a:noFill/>
        </p:spPr>
        <p:txBody>
          <a:bodyPr wrap="square">
            <a:spAutoFit/>
          </a:bodyPr>
          <a:lstStyle/>
          <a:p>
            <a:r>
              <a:rPr lang="en-US" altLang="ja-JP" sz="1100" dirty="0">
                <a:latin typeface="Meiryo UI" panose="020B0604030504040204" pitchFamily="50" charset="-128"/>
                <a:ea typeface="Meiryo UI" panose="020B0604030504040204" pitchFamily="50" charset="-128"/>
              </a:rPr>
              <a:t>2017</a:t>
            </a:r>
            <a:r>
              <a:rPr lang="ja-JP" altLang="en-US" sz="1100" dirty="0">
                <a:latin typeface="Meiryo UI" panose="020B0604030504040204" pitchFamily="50" charset="-128"/>
                <a:ea typeface="Meiryo UI" panose="020B0604030504040204" pitchFamily="50" charset="-128"/>
              </a:rPr>
              <a:t>年</a:t>
            </a:r>
          </a:p>
          <a:p>
            <a:r>
              <a:rPr lang="ja-JP" altLang="en-US" sz="1100" dirty="0">
                <a:latin typeface="Meiryo UI" panose="020B0604030504040204" pitchFamily="50" charset="-128"/>
                <a:ea typeface="Meiryo UI" panose="020B0604030504040204" pitchFamily="50" charset="-128"/>
              </a:rPr>
              <a:t>人工知能学会が倫理指針</a:t>
            </a:r>
          </a:p>
        </p:txBody>
      </p:sp>
      <p:sp>
        <p:nvSpPr>
          <p:cNvPr id="27" name="テキスト ボックス 26">
            <a:extLst>
              <a:ext uri="{FF2B5EF4-FFF2-40B4-BE49-F238E27FC236}">
                <a16:creationId xmlns:a16="http://schemas.microsoft.com/office/drawing/2014/main" id="{7014435B-3D53-1202-A33D-CB8D56C44507}"/>
              </a:ext>
            </a:extLst>
          </p:cNvPr>
          <p:cNvSpPr txBox="1"/>
          <p:nvPr/>
        </p:nvSpPr>
        <p:spPr>
          <a:xfrm>
            <a:off x="7587230" y="3049719"/>
            <a:ext cx="2605636" cy="430887"/>
          </a:xfrm>
          <a:prstGeom prst="rect">
            <a:avLst/>
          </a:prstGeom>
          <a:noFill/>
        </p:spPr>
        <p:txBody>
          <a:bodyPr wrap="square">
            <a:spAutoFit/>
          </a:bodyPr>
          <a:lstStyle/>
          <a:p>
            <a:r>
              <a:rPr lang="en-US" altLang="ja-JP" sz="1100" dirty="0">
                <a:latin typeface="Meiryo UI" panose="020B0604030504040204" pitchFamily="50" charset="-128"/>
                <a:ea typeface="Meiryo UI" panose="020B0604030504040204" pitchFamily="50" charset="-128"/>
              </a:rPr>
              <a:t>2019</a:t>
            </a:r>
            <a:r>
              <a:rPr lang="ja-JP" altLang="en-US" sz="1100" dirty="0">
                <a:latin typeface="Meiryo UI" panose="020B0604030504040204" pitchFamily="50" charset="-128"/>
                <a:ea typeface="Meiryo UI" panose="020B0604030504040204" pitchFamily="50" charset="-128"/>
              </a:rPr>
              <a:t>年</a:t>
            </a:r>
          </a:p>
          <a:p>
            <a:r>
              <a:rPr lang="ja-JP" altLang="en-US" sz="1100" b="1" dirty="0">
                <a:latin typeface="Meiryo UI" panose="020B0604030504040204" pitchFamily="50" charset="-128"/>
                <a:ea typeface="Meiryo UI" panose="020B0604030504040204" pitchFamily="50" charset="-128"/>
              </a:rPr>
              <a:t>人間中心の</a:t>
            </a:r>
            <a:r>
              <a:rPr lang="en-US" altLang="ja-JP" sz="1100" b="1" dirty="0">
                <a:latin typeface="Meiryo UI" panose="020B0604030504040204" pitchFamily="50" charset="-128"/>
                <a:ea typeface="Meiryo UI" panose="020B0604030504040204" pitchFamily="50" charset="-128"/>
              </a:rPr>
              <a:t>AI</a:t>
            </a:r>
            <a:r>
              <a:rPr lang="ja-JP" altLang="en-US" sz="1100" b="1" dirty="0">
                <a:latin typeface="Meiryo UI" panose="020B0604030504040204" pitchFamily="50" charset="-128"/>
                <a:ea typeface="Meiryo UI" panose="020B0604030504040204" pitchFamily="50" charset="-128"/>
              </a:rPr>
              <a:t>社会原則（政府）</a:t>
            </a:r>
          </a:p>
        </p:txBody>
      </p:sp>
      <p:sp>
        <p:nvSpPr>
          <p:cNvPr id="28" name="テキスト ボックス 27">
            <a:extLst>
              <a:ext uri="{FF2B5EF4-FFF2-40B4-BE49-F238E27FC236}">
                <a16:creationId xmlns:a16="http://schemas.microsoft.com/office/drawing/2014/main" id="{27D593FE-B76F-C92D-205A-C2DE95AECBE4}"/>
              </a:ext>
            </a:extLst>
          </p:cNvPr>
          <p:cNvSpPr txBox="1"/>
          <p:nvPr/>
        </p:nvSpPr>
        <p:spPr>
          <a:xfrm>
            <a:off x="8452863" y="4045049"/>
            <a:ext cx="2301062"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2021</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IT</a:t>
            </a:r>
            <a:r>
              <a:rPr kumimoji="1" lang="ja-JP" altLang="en-US" sz="1100" dirty="0">
                <a:latin typeface="Meiryo UI" panose="020B0604030504040204" pitchFamily="50" charset="-128"/>
                <a:ea typeface="Meiryo UI" panose="020B0604030504040204" pitchFamily="50" charset="-128"/>
              </a:rPr>
              <a:t>ガバナンスのあり方</a:t>
            </a:r>
            <a:r>
              <a:rPr kumimoji="1" lang="en-US" altLang="ja-JP" sz="1100" dirty="0">
                <a:latin typeface="Meiryo UI" panose="020B0604030504040204" pitchFamily="50" charset="-128"/>
                <a:ea typeface="Meiryo UI" panose="020B0604030504040204" pitchFamily="50" charset="-128"/>
              </a:rPr>
              <a:t>v1.1</a:t>
            </a:r>
            <a:r>
              <a:rPr kumimoji="1" lang="ja-JP" altLang="en-US" sz="1100" dirty="0">
                <a:latin typeface="Meiryo UI" panose="020B0604030504040204" pitchFamily="50" charset="-128"/>
                <a:ea typeface="Meiryo UI" panose="020B0604030504040204" pitchFamily="50" charset="-128"/>
              </a:rPr>
              <a:t>（政府）</a:t>
            </a:r>
            <a:endParaRPr kumimoji="1" lang="ja-JP" altLang="en-US"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4F8BE2FA-32E3-415B-BF62-AAD28E2DBA65}"/>
              </a:ext>
            </a:extLst>
          </p:cNvPr>
          <p:cNvSpPr txBox="1"/>
          <p:nvPr/>
        </p:nvSpPr>
        <p:spPr>
          <a:xfrm>
            <a:off x="10460013" y="5495558"/>
            <a:ext cx="1756335" cy="600164"/>
          </a:xfrm>
          <a:prstGeom prst="rect">
            <a:avLst/>
          </a:prstGeom>
          <a:noFill/>
        </p:spPr>
        <p:txBody>
          <a:bodyPr wrap="square" rtlCol="0">
            <a:spAutoFit/>
          </a:bodyPr>
          <a:lstStyle/>
          <a:p>
            <a:r>
              <a:rPr lang="en-US" altLang="ja-JP" sz="1100" b="1" dirty="0">
                <a:latin typeface="Meiryo UI" panose="020B0604030504040204" pitchFamily="50" charset="-128"/>
                <a:ea typeface="Meiryo UI" panose="020B0604030504040204" pitchFamily="50" charset="-128"/>
              </a:rPr>
              <a:t>2024</a:t>
            </a:r>
            <a:r>
              <a:rPr kumimoji="1" lang="ja-JP" altLang="en-US" sz="1100" b="1" dirty="0">
                <a:latin typeface="Meiryo UI" panose="020B0604030504040204" pitchFamily="50" charset="-128"/>
                <a:ea typeface="Meiryo UI" panose="020B0604030504040204" pitchFamily="50" charset="-128"/>
              </a:rPr>
              <a:t>年</a:t>
            </a:r>
            <a:endParaRPr kumimoji="1" lang="en-US" altLang="ja-JP" sz="1100" b="1"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AI</a:t>
            </a:r>
            <a:r>
              <a:rPr kumimoji="1" lang="ja-JP" altLang="en-US" sz="1100" b="1" dirty="0">
                <a:latin typeface="Meiryo UI" panose="020B0604030504040204" pitchFamily="50" charset="-128"/>
                <a:ea typeface="Meiryo UI" panose="020B0604030504040204" pitchFamily="50" charset="-128"/>
              </a:rPr>
              <a:t>戦略事業者ガイドライン</a:t>
            </a:r>
            <a:endParaRPr kumimoji="1" lang="en-US" altLang="ja-JP" sz="1100" b="1"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（政府）</a:t>
            </a:r>
            <a:endParaRPr kumimoji="1" lang="ja-JP" altLang="en-US" b="1"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B306B62B-6653-87A3-6F55-EB6C2FB4F88B}"/>
              </a:ext>
            </a:extLst>
          </p:cNvPr>
          <p:cNvSpPr txBox="1"/>
          <p:nvPr/>
        </p:nvSpPr>
        <p:spPr>
          <a:xfrm>
            <a:off x="9086103" y="4449303"/>
            <a:ext cx="1756335"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2022</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AI</a:t>
            </a:r>
            <a:r>
              <a:rPr kumimoji="1" lang="ja-JP" altLang="en-US" sz="1100" b="1" dirty="0">
                <a:latin typeface="Meiryo UI" panose="020B0604030504040204" pitchFamily="50" charset="-128"/>
                <a:ea typeface="Meiryo UI" panose="020B0604030504040204" pitchFamily="50" charset="-128"/>
              </a:rPr>
              <a:t>戦略</a:t>
            </a:r>
            <a:r>
              <a:rPr kumimoji="1" lang="en-US" altLang="ja-JP" sz="1100" b="1" dirty="0">
                <a:latin typeface="Meiryo UI" panose="020B0604030504040204" pitchFamily="50" charset="-128"/>
                <a:ea typeface="Meiryo UI" panose="020B0604030504040204" pitchFamily="50" charset="-128"/>
              </a:rPr>
              <a:t>2022</a:t>
            </a:r>
            <a:r>
              <a:rPr kumimoji="1" lang="ja-JP" altLang="en-US" sz="1100" b="1" dirty="0">
                <a:latin typeface="Meiryo UI" panose="020B0604030504040204" pitchFamily="50" charset="-128"/>
                <a:ea typeface="Meiryo UI" panose="020B0604030504040204" pitchFamily="50" charset="-128"/>
              </a:rPr>
              <a:t>（政府）</a:t>
            </a:r>
            <a:endParaRPr kumimoji="1" lang="ja-JP" altLang="en-US" b="1"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D4462A52-45A0-CB42-1EFE-C55D2AE89120}"/>
              </a:ext>
            </a:extLst>
          </p:cNvPr>
          <p:cNvSpPr txBox="1"/>
          <p:nvPr/>
        </p:nvSpPr>
        <p:spPr>
          <a:xfrm>
            <a:off x="10482425" y="6044037"/>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2024</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食べログ裁判</a:t>
            </a:r>
            <a:endParaRPr kumimoji="1" lang="ja-JP" altLang="en-US" dirty="0">
              <a:latin typeface="Meiryo UI" panose="020B0604030504040204" pitchFamily="50" charset="-128"/>
              <a:ea typeface="Meiryo UI" panose="020B0604030504040204" pitchFamily="50" charset="-128"/>
            </a:endParaRPr>
          </a:p>
        </p:txBody>
      </p:sp>
      <p:grpSp>
        <p:nvGrpSpPr>
          <p:cNvPr id="34" name="グループ化 33">
            <a:extLst>
              <a:ext uri="{FF2B5EF4-FFF2-40B4-BE49-F238E27FC236}">
                <a16:creationId xmlns:a16="http://schemas.microsoft.com/office/drawing/2014/main" id="{F8E30660-A374-5A54-958E-7620B453F52F}"/>
              </a:ext>
            </a:extLst>
          </p:cNvPr>
          <p:cNvGrpSpPr/>
          <p:nvPr/>
        </p:nvGrpSpPr>
        <p:grpSpPr>
          <a:xfrm>
            <a:off x="2918382" y="2640224"/>
            <a:ext cx="129123" cy="309279"/>
            <a:chOff x="4902318" y="2330824"/>
            <a:chExt cx="129123" cy="309279"/>
          </a:xfrm>
        </p:grpSpPr>
        <p:sp>
          <p:nvSpPr>
            <p:cNvPr id="32" name="フリーフォーム: 図形 31">
              <a:extLst>
                <a:ext uri="{FF2B5EF4-FFF2-40B4-BE49-F238E27FC236}">
                  <a16:creationId xmlns:a16="http://schemas.microsoft.com/office/drawing/2014/main" id="{AC2307FA-8E62-608A-DEB0-23980ACC5E30}"/>
                </a:ext>
              </a:extLst>
            </p:cNvPr>
            <p:cNvSpPr/>
            <p:nvPr/>
          </p:nvSpPr>
          <p:spPr>
            <a:xfrm>
              <a:off x="4902318" y="2330824"/>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図形 32">
              <a:extLst>
                <a:ext uri="{FF2B5EF4-FFF2-40B4-BE49-F238E27FC236}">
                  <a16:creationId xmlns:a16="http://schemas.microsoft.com/office/drawing/2014/main" id="{A761A06E-6580-AE08-D326-8E1973E210B7}"/>
                </a:ext>
              </a:extLst>
            </p:cNvPr>
            <p:cNvSpPr/>
            <p:nvPr/>
          </p:nvSpPr>
          <p:spPr>
            <a:xfrm>
              <a:off x="4967312" y="2335303"/>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a:extLst>
              <a:ext uri="{FF2B5EF4-FFF2-40B4-BE49-F238E27FC236}">
                <a16:creationId xmlns:a16="http://schemas.microsoft.com/office/drawing/2014/main" id="{729B71DA-9BC1-5BC4-B1DF-6D17B6CF5ED8}"/>
              </a:ext>
            </a:extLst>
          </p:cNvPr>
          <p:cNvCxnSpPr/>
          <p:nvPr/>
        </p:nvCxnSpPr>
        <p:spPr>
          <a:xfrm>
            <a:off x="310777" y="2820148"/>
            <a:ext cx="258034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59C29628-35AA-D62F-9D62-C15876CC00AD}"/>
              </a:ext>
            </a:extLst>
          </p:cNvPr>
          <p:cNvCxnSpPr>
            <a:cxnSpLocks/>
          </p:cNvCxnSpPr>
          <p:nvPr/>
        </p:nvCxnSpPr>
        <p:spPr>
          <a:xfrm>
            <a:off x="3105524" y="2824630"/>
            <a:ext cx="8488021" cy="0"/>
          </a:xfrm>
          <a:prstGeom prst="line">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テキスト ボックス 41">
            <a:extLst>
              <a:ext uri="{FF2B5EF4-FFF2-40B4-BE49-F238E27FC236}">
                <a16:creationId xmlns:a16="http://schemas.microsoft.com/office/drawing/2014/main" id="{AB641CE1-407C-868E-DE17-4D912CE136B7}"/>
              </a:ext>
            </a:extLst>
          </p:cNvPr>
          <p:cNvSpPr txBox="1"/>
          <p:nvPr/>
        </p:nvSpPr>
        <p:spPr>
          <a:xfrm>
            <a:off x="310777" y="4336651"/>
            <a:ext cx="1190408" cy="338554"/>
          </a:xfrm>
          <a:prstGeom prst="rect">
            <a:avLst/>
          </a:prstGeom>
          <a:noFill/>
        </p:spPr>
        <p:txBody>
          <a:bodyPr wrap="square" rtlCol="0">
            <a:spAutoFit/>
          </a:bodyPr>
          <a:lstStyle/>
          <a:p>
            <a:r>
              <a:rPr lang="ja-JP" altLang="en-US" sz="1600" b="1" u="sng" dirty="0">
                <a:latin typeface="Meiryo UI" panose="020B0604030504040204" pitchFamily="50" charset="-128"/>
                <a:ea typeface="Meiryo UI" panose="020B0604030504040204" pitchFamily="50" charset="-128"/>
              </a:rPr>
              <a:t>日本の動き</a:t>
            </a:r>
            <a:endParaRPr kumimoji="1" lang="ja-JP" altLang="en-US" sz="1600" b="1" u="sng" dirty="0">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4F1623E6-3D02-1DFB-6C3A-5445CEBB6BB4}"/>
              </a:ext>
            </a:extLst>
          </p:cNvPr>
          <p:cNvSpPr txBox="1"/>
          <p:nvPr/>
        </p:nvSpPr>
        <p:spPr>
          <a:xfrm>
            <a:off x="198089" y="1253990"/>
            <a:ext cx="1893676" cy="338554"/>
          </a:xfrm>
          <a:prstGeom prst="rect">
            <a:avLst/>
          </a:prstGeom>
          <a:noFill/>
        </p:spPr>
        <p:txBody>
          <a:bodyPr wrap="square" rtlCol="0">
            <a:spAutoFit/>
          </a:bodyPr>
          <a:lstStyle/>
          <a:p>
            <a:r>
              <a:rPr lang="ja-JP" altLang="en-US" sz="1600" b="1" u="sng" dirty="0">
                <a:latin typeface="Meiryo UI" panose="020B0604030504040204" pitchFamily="50" charset="-128"/>
                <a:ea typeface="Meiryo UI" panose="020B0604030504040204" pitchFamily="50" charset="-128"/>
              </a:rPr>
              <a:t>主要な海外の動き</a:t>
            </a:r>
            <a:endParaRPr kumimoji="1" lang="ja-JP" altLang="en-US" sz="1600" b="1" u="sng" dirty="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83D74FC1-1FD7-252E-0E76-638570029140}"/>
              </a:ext>
            </a:extLst>
          </p:cNvPr>
          <p:cNvSpPr txBox="1"/>
          <p:nvPr/>
        </p:nvSpPr>
        <p:spPr>
          <a:xfrm>
            <a:off x="10192866" y="2833144"/>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2024</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34136C0F-8124-5C0C-91CE-A810807CB2F2}"/>
              </a:ext>
            </a:extLst>
          </p:cNvPr>
          <p:cNvSpPr txBox="1"/>
          <p:nvPr/>
        </p:nvSpPr>
        <p:spPr>
          <a:xfrm>
            <a:off x="5928775" y="2850065"/>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2015</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6D70FCA3-FC09-DA69-1DBE-47A14F05B482}"/>
              </a:ext>
            </a:extLst>
          </p:cNvPr>
          <p:cNvSpPr txBox="1"/>
          <p:nvPr/>
        </p:nvSpPr>
        <p:spPr>
          <a:xfrm>
            <a:off x="159479" y="2833144"/>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1980</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E791358D-4A36-6CE9-2831-892B9C6117CE}"/>
              </a:ext>
            </a:extLst>
          </p:cNvPr>
          <p:cNvSpPr txBox="1"/>
          <p:nvPr/>
        </p:nvSpPr>
        <p:spPr>
          <a:xfrm>
            <a:off x="8087550" y="3534067"/>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2020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E01A4CDE-4640-7698-034C-2459291C4CB9}"/>
              </a:ext>
            </a:extLst>
          </p:cNvPr>
          <p:cNvSpPr>
            <a:spLocks noGrp="1"/>
          </p:cNvSpPr>
          <p:nvPr>
            <p:ph type="sldNum" sz="quarter" idx="12"/>
          </p:nvPr>
        </p:nvSpPr>
        <p:spPr/>
        <p:txBody>
          <a:bodyPr/>
          <a:lstStyle/>
          <a:p>
            <a:fld id="{2977F5E9-0479-47A0-9E51-109E0858BCF2}" type="slidenum">
              <a:rPr kumimoji="1" lang="ja-JP" altLang="en-US" smtClean="0"/>
              <a:t>15</a:t>
            </a:fld>
            <a:endParaRPr kumimoji="1" lang="ja-JP" altLang="en-US"/>
          </a:p>
        </p:txBody>
      </p:sp>
    </p:spTree>
    <p:extLst>
      <p:ext uri="{BB962C8B-B14F-4D97-AF65-F5344CB8AC3E}">
        <p14:creationId xmlns:p14="http://schemas.microsoft.com/office/powerpoint/2010/main" val="24121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77A5CA-3801-EE1E-9447-FC7DD1D2C73C}"/>
              </a:ext>
            </a:extLst>
          </p:cNvPr>
          <p:cNvSpPr>
            <a:spLocks noGrp="1"/>
          </p:cNvSpPr>
          <p:nvPr>
            <p:ph type="title"/>
          </p:nvPr>
        </p:nvSpPr>
        <p:spPr/>
        <p:txBody>
          <a:bodyPr/>
          <a:lstStyle/>
          <a:p>
            <a:r>
              <a:rPr lang="en-US" altLang="ja-JP" b="1" dirty="0"/>
              <a:t>OECD</a:t>
            </a:r>
            <a:r>
              <a:rPr lang="ja-JP" altLang="en-US" b="1" dirty="0"/>
              <a:t>８原則</a:t>
            </a:r>
            <a:endParaRPr kumimoji="1" lang="ja-JP" altLang="en-US" b="1" dirty="0"/>
          </a:p>
        </p:txBody>
      </p:sp>
      <p:sp>
        <p:nvSpPr>
          <p:cNvPr id="3" name="テキスト プレースホルダー 2">
            <a:extLst>
              <a:ext uri="{FF2B5EF4-FFF2-40B4-BE49-F238E27FC236}">
                <a16:creationId xmlns:a16="http://schemas.microsoft.com/office/drawing/2014/main" id="{55836CD9-5DA2-C3F2-98A1-F1498E936C17}"/>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5" name="テキスト ボックス 4">
            <a:extLst>
              <a:ext uri="{FF2B5EF4-FFF2-40B4-BE49-F238E27FC236}">
                <a16:creationId xmlns:a16="http://schemas.microsoft.com/office/drawing/2014/main" id="{05813107-AA98-1598-73A9-1AA077F28AF8}"/>
              </a:ext>
            </a:extLst>
          </p:cNvPr>
          <p:cNvSpPr txBox="1"/>
          <p:nvPr/>
        </p:nvSpPr>
        <p:spPr>
          <a:xfrm>
            <a:off x="203200" y="1681807"/>
            <a:ext cx="11289553" cy="584775"/>
          </a:xfrm>
          <a:prstGeom prst="rect">
            <a:avLst/>
          </a:prstGeom>
          <a:noFill/>
          <a:ln w="12700">
            <a:solidFill>
              <a:schemeClr val="bg1">
                <a:lumMod val="50000"/>
              </a:schemeClr>
            </a:solidFill>
          </a:ln>
        </p:spPr>
        <p:txBody>
          <a:bodyPr wrap="square">
            <a:spAutoFit/>
          </a:bodyPr>
          <a:lstStyle/>
          <a:p>
            <a:r>
              <a:rPr lang="ja-JP" altLang="en-US" sz="1600" dirty="0">
                <a:latin typeface="Meiryo UI" panose="020B0604030504040204" pitchFamily="50" charset="-128"/>
                <a:ea typeface="Meiryo UI" panose="020B0604030504040204" pitchFamily="50" charset="-128"/>
              </a:rPr>
              <a:t>すべて国民は、個人として尊重される。生命、自由及び幸福追求に対する国民の権利については、公共の福祉に反しない限り、立法その他の国政の上で、最大の尊重を必要とする。</a:t>
            </a:r>
          </a:p>
        </p:txBody>
      </p:sp>
      <p:sp>
        <p:nvSpPr>
          <p:cNvPr id="6" name="テキスト ボックス 5">
            <a:extLst>
              <a:ext uri="{FF2B5EF4-FFF2-40B4-BE49-F238E27FC236}">
                <a16:creationId xmlns:a16="http://schemas.microsoft.com/office/drawing/2014/main" id="{C52D7133-BACF-F04F-F250-48653A05E029}"/>
              </a:ext>
            </a:extLst>
          </p:cNvPr>
          <p:cNvSpPr txBox="1"/>
          <p:nvPr/>
        </p:nvSpPr>
        <p:spPr>
          <a:xfrm>
            <a:off x="121024" y="1259583"/>
            <a:ext cx="5605929"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プライバシーは</a:t>
            </a:r>
            <a:r>
              <a:rPr kumimoji="1" lang="ja-JP" altLang="en-US" sz="1600" b="1" dirty="0">
                <a:latin typeface="Meiryo UI" panose="020B0604030504040204" pitchFamily="50" charset="-128"/>
                <a:ea typeface="Meiryo UI" panose="020B0604030504040204" pitchFamily="50" charset="-128"/>
              </a:rPr>
              <a:t>憲法</a:t>
            </a:r>
            <a:r>
              <a:rPr kumimoji="1" lang="ja-JP" altLang="en-US" sz="1400" b="1" dirty="0">
                <a:latin typeface="Meiryo UI" panose="020B0604030504040204" pitchFamily="50" charset="-128"/>
                <a:ea typeface="Meiryo UI" panose="020B0604030504040204" pitchFamily="50" charset="-128"/>
              </a:rPr>
              <a:t>第</a:t>
            </a:r>
            <a:r>
              <a:rPr lang="ja-JP" altLang="en-US" sz="1400" b="1" dirty="0">
                <a:latin typeface="Meiryo UI" panose="020B0604030504040204" pitchFamily="50" charset="-128"/>
                <a:ea typeface="Meiryo UI" panose="020B0604030504040204" pitchFamily="50" charset="-128"/>
              </a:rPr>
              <a:t>十三</a:t>
            </a:r>
            <a:r>
              <a:rPr kumimoji="1" lang="ja-JP" altLang="en-US" sz="1400" b="1" dirty="0">
                <a:latin typeface="Meiryo UI" panose="020B0604030504040204" pitchFamily="50" charset="-128"/>
                <a:ea typeface="Meiryo UI" panose="020B0604030504040204" pitchFamily="50" charset="-128"/>
              </a:rPr>
              <a:t>条</a:t>
            </a:r>
            <a:r>
              <a:rPr kumimoji="1" lang="ja-JP" altLang="en-US" sz="1600" dirty="0">
                <a:latin typeface="Meiryo UI" panose="020B0604030504040204" pitchFamily="50" charset="-128"/>
                <a:ea typeface="Meiryo UI" panose="020B0604030504040204" pitchFamily="50" charset="-128"/>
              </a:rPr>
              <a:t>に規定された権利の一環</a:t>
            </a:r>
          </a:p>
        </p:txBody>
      </p:sp>
      <p:sp>
        <p:nvSpPr>
          <p:cNvPr id="7" name="テキスト ボックス 6">
            <a:extLst>
              <a:ext uri="{FF2B5EF4-FFF2-40B4-BE49-F238E27FC236}">
                <a16:creationId xmlns:a16="http://schemas.microsoft.com/office/drawing/2014/main" id="{840E1544-D377-8F36-47B7-088B94E09D4B}"/>
              </a:ext>
            </a:extLst>
          </p:cNvPr>
          <p:cNvSpPr txBox="1"/>
          <p:nvPr/>
        </p:nvSpPr>
        <p:spPr>
          <a:xfrm>
            <a:off x="203200" y="2811336"/>
            <a:ext cx="11510682"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1980</a:t>
            </a:r>
            <a:r>
              <a:rPr kumimoji="1" lang="ja-JP" altLang="en-US" sz="1600" b="1" dirty="0">
                <a:latin typeface="Meiryo UI" panose="020B0604030504040204" pitchFamily="50" charset="-128"/>
                <a:ea typeface="Meiryo UI" panose="020B0604030504040204" pitchFamily="50" charset="-128"/>
              </a:rPr>
              <a:t>年　プライバシー保護と個人データの国際流通についてのガイドライン</a:t>
            </a:r>
            <a:r>
              <a:rPr kumimoji="1" lang="ja-JP" altLang="en-US" sz="1600" dirty="0">
                <a:latin typeface="Meiryo UI" panose="020B0604030504040204" pitchFamily="50" charset="-128"/>
                <a:ea typeface="Meiryo UI" panose="020B0604030504040204" pitchFamily="50" charset="-128"/>
              </a:rPr>
              <a:t>に関する</a:t>
            </a:r>
            <a:r>
              <a:rPr kumimoji="1" lang="en-US" altLang="ja-JP" sz="1600" dirty="0">
                <a:latin typeface="Meiryo UI" panose="020B0604030504040204" pitchFamily="50" charset="-128"/>
                <a:ea typeface="Meiryo UI" panose="020B0604030504040204" pitchFamily="50" charset="-128"/>
              </a:rPr>
              <a:t>OECD</a:t>
            </a:r>
            <a:r>
              <a:rPr kumimoji="1" lang="ja-JP" altLang="en-US" sz="1600" dirty="0">
                <a:latin typeface="Meiryo UI" panose="020B0604030504040204" pitchFamily="50" charset="-128"/>
                <a:ea typeface="Meiryo UI" panose="020B0604030504040204" pitchFamily="50" charset="-128"/>
              </a:rPr>
              <a:t>理事会勧告</a:t>
            </a:r>
            <a:endParaRPr kumimoji="1" lang="en-US" altLang="ja-JP" sz="1600" dirty="0">
              <a:latin typeface="Meiryo UI" panose="020B0604030504040204" pitchFamily="50" charset="-128"/>
              <a:ea typeface="Meiryo UI" panose="020B0604030504040204" pitchFamily="50" charset="-128"/>
            </a:endParaRPr>
          </a:p>
        </p:txBody>
      </p:sp>
      <p:graphicFrame>
        <p:nvGraphicFramePr>
          <p:cNvPr id="8" name="表 7">
            <a:extLst>
              <a:ext uri="{FF2B5EF4-FFF2-40B4-BE49-F238E27FC236}">
                <a16:creationId xmlns:a16="http://schemas.microsoft.com/office/drawing/2014/main" id="{8FF9A359-D250-7779-EED0-AF073DC88146}"/>
              </a:ext>
            </a:extLst>
          </p:cNvPr>
          <p:cNvGraphicFramePr>
            <a:graphicFrameLocks noGrp="1"/>
          </p:cNvGraphicFramePr>
          <p:nvPr/>
        </p:nvGraphicFramePr>
        <p:xfrm>
          <a:off x="296597" y="3728793"/>
          <a:ext cx="11196156" cy="2591235"/>
        </p:xfrm>
        <a:graphic>
          <a:graphicData uri="http://schemas.openxmlformats.org/drawingml/2006/table">
            <a:tbl>
              <a:tblPr>
                <a:tableStyleId>{616DA210-FB5B-4158-B5E0-FEB733F419BA}</a:tableStyleId>
              </a:tblPr>
              <a:tblGrid>
                <a:gridCol w="335415">
                  <a:extLst>
                    <a:ext uri="{9D8B030D-6E8A-4147-A177-3AD203B41FA5}">
                      <a16:colId xmlns:a16="http://schemas.microsoft.com/office/drawing/2014/main" val="3326290515"/>
                    </a:ext>
                  </a:extLst>
                </a:gridCol>
                <a:gridCol w="1761564">
                  <a:extLst>
                    <a:ext uri="{9D8B030D-6E8A-4147-A177-3AD203B41FA5}">
                      <a16:colId xmlns:a16="http://schemas.microsoft.com/office/drawing/2014/main" val="4187358717"/>
                    </a:ext>
                  </a:extLst>
                </a:gridCol>
                <a:gridCol w="9099177">
                  <a:extLst>
                    <a:ext uri="{9D8B030D-6E8A-4147-A177-3AD203B41FA5}">
                      <a16:colId xmlns:a16="http://schemas.microsoft.com/office/drawing/2014/main" val="2026877733"/>
                    </a:ext>
                  </a:extLst>
                </a:gridCol>
              </a:tblGrid>
              <a:tr h="86536">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号</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名称</a:t>
                      </a:r>
                      <a:r>
                        <a:rPr lang="en-US" altLang="ja-JP" sz="1400" u="none" strike="noStrike">
                          <a:effectLst/>
                          <a:latin typeface="Meiryo UI" panose="020B0604030504040204" pitchFamily="50" charset="-128"/>
                          <a:ea typeface="Meiryo UI" panose="020B0604030504040204" pitchFamily="50" charset="-128"/>
                        </a:rPr>
                        <a:t>(</a:t>
                      </a:r>
                      <a:r>
                        <a:rPr lang="ja-JP" altLang="en-US" sz="1400" u="none" strike="noStrike">
                          <a:effectLst/>
                          <a:latin typeface="Meiryo UI" panose="020B0604030504040204" pitchFamily="50" charset="-128"/>
                          <a:ea typeface="Meiryo UI" panose="020B0604030504040204" pitchFamily="50" charset="-128"/>
                        </a:rPr>
                        <a:t>日本語</a:t>
                      </a:r>
                      <a:r>
                        <a:rPr lang="en-US" altLang="ja-JP" sz="1400" u="none" strike="noStrike">
                          <a:effectLst/>
                          <a:latin typeface="Meiryo UI" panose="020B0604030504040204" pitchFamily="50" charset="-128"/>
                          <a:ea typeface="Meiryo UI" panose="020B0604030504040204" pitchFamily="50" charset="-128"/>
                        </a:rPr>
                        <a:t>)</a:t>
                      </a:r>
                      <a:endParaRPr lang="en-US" altLang="ja-JP" sz="1400" b="1" i="0" u="none" strike="noStrike">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概要</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4057275425"/>
                  </a:ext>
                </a:extLst>
              </a:tr>
              <a:tr h="141526">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1</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収集制限の原則</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個人データの収集は、適法かつ公正な手段で、データ主体に通知するかその同意を得た上で行わなければならない。</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3403361273"/>
                  </a:ext>
                </a:extLst>
              </a:tr>
              <a:tr h="181962">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2</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データ内容の原則</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個人データは利用目的に沿ったものでなければならず、その目的に必要とされる範囲内で正確かつ完全で、最新の状態に保たなければならない。</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3212860914"/>
                  </a:ext>
                </a:extLst>
              </a:tr>
              <a:tr h="161744">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3</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目的明確化の原則</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個人データの収集目的は収集前に特定されなければならず、目的が変更される際も、利用はその目的の達成に限定されなければならない。</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3653042800"/>
                  </a:ext>
                </a:extLst>
              </a:tr>
              <a:tr h="121308">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4</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利用制限の原則</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データ主体の同意や法令に基づく場合以外は、個人データを特定された目的以外に利用してはならない。</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2327907514"/>
                  </a:ext>
                </a:extLst>
              </a:tr>
              <a:tr h="101090">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5</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安全保護措置の原則</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個人データを不正利用・漏洩・改竄などから保護する対策を講じなければならない。</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1862139891"/>
                  </a:ext>
                </a:extLst>
              </a:tr>
              <a:tr h="121308">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6</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公開の原則</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個人データの利用方針を公開し、データ管理者や個人データの所在地などを示さなければならない。</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792959358"/>
                  </a:ext>
                </a:extLst>
              </a:tr>
              <a:tr h="303270">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7</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個人参加の原則</a:t>
                      </a:r>
                      <a:endParaRPr lang="ja-JP" altLang="en-US" sz="1400" b="1" i="0" u="none" strike="noStrike">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データ管理者は、個人が自分の個人データを保有しているかを確認し、保有している場合にはそのデータの開示を求める手段を提供しなければならない。データ管理者がこれを拒否する場合は、その理由を提示し、異議申し立てを保証しなければならない。</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824001087"/>
                  </a:ext>
                </a:extLst>
              </a:tr>
              <a:tr h="101090">
                <a:tc>
                  <a:txBody>
                    <a:bodyPr/>
                    <a:lstStyle/>
                    <a:p>
                      <a:pPr algn="ctr" fontAlgn="ctr"/>
                      <a:r>
                        <a:rPr lang="en-US" altLang="ja-JP" sz="1400" u="none" strike="noStrike" dirty="0">
                          <a:effectLst/>
                          <a:latin typeface="Meiryo UI" panose="020B0604030504040204" pitchFamily="50" charset="-128"/>
                          <a:ea typeface="Meiryo UI" panose="020B0604030504040204" pitchFamily="50" charset="-128"/>
                        </a:rPr>
                        <a:t>8</a:t>
                      </a:r>
                      <a:endParaRPr lang="en-US" altLang="ja-JP"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責任の原則</a:t>
                      </a:r>
                      <a:endParaRPr lang="ja-JP" altLang="en-US" sz="1400" b="1"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データ管理者には、以上の原則を遵守する責任を負わせるべきである。</a:t>
                      </a:r>
                      <a:endParaRPr lang="ja-JP" altLang="en-US" sz="1400" b="0" i="0" u="none" strike="noStrike" dirty="0">
                        <a:solidFill>
                          <a:srgbClr val="202122"/>
                        </a:solidFill>
                        <a:effectLst/>
                        <a:latin typeface="Meiryo UI" panose="020B0604030504040204" pitchFamily="50" charset="-128"/>
                        <a:ea typeface="Meiryo UI" panose="020B0604030504040204" pitchFamily="50" charset="-128"/>
                      </a:endParaRPr>
                    </a:p>
                  </a:txBody>
                  <a:tcPr marL="3435" marR="3435" marT="3435" marB="0" anchor="ctr"/>
                </a:tc>
                <a:extLst>
                  <a:ext uri="{0D108BD9-81ED-4DB2-BD59-A6C34878D82A}">
                    <a16:rowId xmlns:a16="http://schemas.microsoft.com/office/drawing/2014/main" val="1244505800"/>
                  </a:ext>
                </a:extLst>
              </a:tr>
            </a:tbl>
          </a:graphicData>
        </a:graphic>
      </p:graphicFrame>
      <p:sp>
        <p:nvSpPr>
          <p:cNvPr id="10" name="テキスト ボックス 9">
            <a:extLst>
              <a:ext uri="{FF2B5EF4-FFF2-40B4-BE49-F238E27FC236}">
                <a16:creationId xmlns:a16="http://schemas.microsoft.com/office/drawing/2014/main" id="{25FA89BC-DCB8-D081-49AE-60C42F3D5CBC}"/>
              </a:ext>
            </a:extLst>
          </p:cNvPr>
          <p:cNvSpPr txBox="1"/>
          <p:nvPr/>
        </p:nvSpPr>
        <p:spPr>
          <a:xfrm>
            <a:off x="203200" y="3384618"/>
            <a:ext cx="4811059"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第</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部 国内適用における基本原則</a:t>
            </a:r>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OECD8</a:t>
            </a:r>
            <a:r>
              <a:rPr lang="ja-JP" altLang="en-US" sz="1600" b="1" dirty="0">
                <a:latin typeface="Meiryo UI" panose="020B0604030504040204" pitchFamily="50" charset="-128"/>
                <a:ea typeface="Meiryo UI" panose="020B0604030504040204" pitchFamily="50" charset="-128"/>
              </a:rPr>
              <a:t>原則）</a:t>
            </a:r>
          </a:p>
        </p:txBody>
      </p:sp>
      <p:sp>
        <p:nvSpPr>
          <p:cNvPr id="12" name="テキスト ボックス 11">
            <a:extLst>
              <a:ext uri="{FF2B5EF4-FFF2-40B4-BE49-F238E27FC236}">
                <a16:creationId xmlns:a16="http://schemas.microsoft.com/office/drawing/2014/main" id="{FF653AD2-AC25-AE77-12FD-8332864CBBB7}"/>
              </a:ext>
            </a:extLst>
          </p:cNvPr>
          <p:cNvSpPr txBox="1"/>
          <p:nvPr/>
        </p:nvSpPr>
        <p:spPr>
          <a:xfrm>
            <a:off x="203200" y="6365128"/>
            <a:ext cx="11654118" cy="276999"/>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経済協力開発機構（</a:t>
            </a:r>
            <a:r>
              <a:rPr lang="en-US" altLang="ja-JP" sz="1200" dirty="0">
                <a:latin typeface="Meiryo UI" panose="020B0604030504040204" pitchFamily="50" charset="-128"/>
                <a:ea typeface="Meiryo UI" panose="020B0604030504040204" pitchFamily="50" charset="-128"/>
              </a:rPr>
              <a:t> Organization for Economic Co-operation and Development</a:t>
            </a:r>
            <a:r>
              <a:rPr lang="ja-JP" altLang="en-US" sz="1200" dirty="0">
                <a:latin typeface="Meiryo UI" panose="020B0604030504040204" pitchFamily="50" charset="-128"/>
                <a:ea typeface="Meiryo UI" panose="020B0604030504040204" pitchFamily="50" charset="-128"/>
              </a:rPr>
              <a:t>）：国際経済全般について協議することを目的とした国際機関</a:t>
            </a:r>
          </a:p>
        </p:txBody>
      </p:sp>
      <p:sp>
        <p:nvSpPr>
          <p:cNvPr id="4" name="スライド番号プレースホルダー 3">
            <a:extLst>
              <a:ext uri="{FF2B5EF4-FFF2-40B4-BE49-F238E27FC236}">
                <a16:creationId xmlns:a16="http://schemas.microsoft.com/office/drawing/2014/main" id="{5ACC139B-8A9A-E45D-3D14-6D6D1713DB8F}"/>
              </a:ext>
            </a:extLst>
          </p:cNvPr>
          <p:cNvSpPr>
            <a:spLocks noGrp="1"/>
          </p:cNvSpPr>
          <p:nvPr>
            <p:ph type="sldNum" sz="quarter" idx="12"/>
          </p:nvPr>
        </p:nvSpPr>
        <p:spPr/>
        <p:txBody>
          <a:bodyPr/>
          <a:lstStyle/>
          <a:p>
            <a:fld id="{2977F5E9-0479-47A0-9E51-109E0858BCF2}" type="slidenum">
              <a:rPr kumimoji="1" lang="ja-JP" altLang="en-US" smtClean="0"/>
              <a:t>16</a:t>
            </a:fld>
            <a:endParaRPr kumimoji="1" lang="ja-JP" altLang="en-US"/>
          </a:p>
        </p:txBody>
      </p:sp>
    </p:spTree>
    <p:extLst>
      <p:ext uri="{BB962C8B-B14F-4D97-AF65-F5344CB8AC3E}">
        <p14:creationId xmlns:p14="http://schemas.microsoft.com/office/powerpoint/2010/main" val="140956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AD1A9-621F-89F4-6A38-A477FCD07482}"/>
              </a:ext>
            </a:extLst>
          </p:cNvPr>
          <p:cNvSpPr>
            <a:spLocks noGrp="1"/>
          </p:cNvSpPr>
          <p:nvPr>
            <p:ph type="title"/>
          </p:nvPr>
        </p:nvSpPr>
        <p:spPr/>
        <p:txBody>
          <a:bodyPr/>
          <a:lstStyle/>
          <a:p>
            <a:r>
              <a:rPr kumimoji="1" lang="ja-JP" altLang="en-US" b="1" dirty="0"/>
              <a:t>個人情報保護法の歴史　</a:t>
            </a:r>
            <a:r>
              <a:rPr kumimoji="1" lang="en-US" altLang="ja-JP" b="1" dirty="0"/>
              <a:t>1/</a:t>
            </a:r>
            <a:r>
              <a:rPr kumimoji="1" lang="ja-JP" altLang="en-US" b="1" dirty="0"/>
              <a:t>２</a:t>
            </a:r>
          </a:p>
        </p:txBody>
      </p:sp>
      <p:sp>
        <p:nvSpPr>
          <p:cNvPr id="3" name="テキスト プレースホルダー 2">
            <a:extLst>
              <a:ext uri="{FF2B5EF4-FFF2-40B4-BE49-F238E27FC236}">
                <a16:creationId xmlns:a16="http://schemas.microsoft.com/office/drawing/2014/main" id="{BD2F7D62-816B-7741-DB23-E682829FF34C}"/>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10" name="テキスト ボックス 9">
            <a:extLst>
              <a:ext uri="{FF2B5EF4-FFF2-40B4-BE49-F238E27FC236}">
                <a16:creationId xmlns:a16="http://schemas.microsoft.com/office/drawing/2014/main" id="{7DEE2BE9-A6BA-F204-6E0C-1E62C7AF4485}"/>
              </a:ext>
            </a:extLst>
          </p:cNvPr>
          <p:cNvSpPr txBox="1"/>
          <p:nvPr/>
        </p:nvSpPr>
        <p:spPr>
          <a:xfrm>
            <a:off x="185270" y="1030097"/>
            <a:ext cx="11731811" cy="769441"/>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1988 </a:t>
            </a:r>
            <a:r>
              <a:rPr lang="ja-JP" altLang="en-US" sz="1600" b="1" dirty="0">
                <a:latin typeface="Meiryo UI" panose="020B0604030504040204" pitchFamily="50" charset="-128"/>
                <a:ea typeface="Meiryo UI" panose="020B0604030504040204" pitchFamily="50" charset="-128"/>
              </a:rPr>
              <a:t>年　</a:t>
            </a:r>
            <a:endParaRPr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行政機関を対象にした最初の個人情報保護法として，「行政機関の保有する電子計算機処理に係る個人情報の保護に関する法律（昭和</a:t>
            </a:r>
            <a:r>
              <a:rPr lang="en-US" altLang="ja-JP" sz="1400" dirty="0">
                <a:latin typeface="Meiryo UI" panose="020B0604030504040204" pitchFamily="50" charset="-128"/>
                <a:ea typeface="Meiryo UI" panose="020B0604030504040204" pitchFamily="50" charset="-128"/>
              </a:rPr>
              <a:t>63</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12</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16</a:t>
            </a:r>
            <a:r>
              <a:rPr lang="ja-JP" altLang="en-US" sz="1400" dirty="0">
                <a:latin typeface="Meiryo UI" panose="020B0604030504040204" pitchFamily="50" charset="-128"/>
                <a:ea typeface="Meiryo UI" panose="020B0604030504040204" pitchFamily="50" charset="-128"/>
              </a:rPr>
              <a:t>日法律第</a:t>
            </a:r>
            <a:r>
              <a:rPr lang="en-US" altLang="ja-JP" sz="1400" dirty="0">
                <a:latin typeface="Meiryo UI" panose="020B0604030504040204" pitchFamily="50" charset="-128"/>
                <a:ea typeface="Meiryo UI" panose="020B0604030504040204" pitchFamily="50" charset="-128"/>
              </a:rPr>
              <a:t>95</a:t>
            </a:r>
            <a:r>
              <a:rPr lang="ja-JP" altLang="en-US" sz="1400" dirty="0">
                <a:latin typeface="Meiryo UI" panose="020B0604030504040204" pitchFamily="50" charset="-128"/>
                <a:ea typeface="Meiryo UI" panose="020B0604030504040204" pitchFamily="50" charset="-128"/>
              </a:rPr>
              <a:t>号）」が制定され</a:t>
            </a:r>
            <a:r>
              <a:rPr lang="en-US" altLang="ja-JP" sz="1400" dirty="0">
                <a:latin typeface="Meiryo UI" panose="020B0604030504040204" pitchFamily="50" charset="-128"/>
                <a:ea typeface="Meiryo UI" panose="020B0604030504040204" pitchFamily="50" charset="-128"/>
              </a:rPr>
              <a:t>1990</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日から全面施行されている。</a:t>
            </a:r>
          </a:p>
        </p:txBody>
      </p:sp>
      <p:sp>
        <p:nvSpPr>
          <p:cNvPr id="12" name="テキスト ボックス 11">
            <a:extLst>
              <a:ext uri="{FF2B5EF4-FFF2-40B4-BE49-F238E27FC236}">
                <a16:creationId xmlns:a16="http://schemas.microsoft.com/office/drawing/2014/main" id="{EB1EA6B1-6523-6F6D-5213-F3D5152A2E33}"/>
              </a:ext>
            </a:extLst>
          </p:cNvPr>
          <p:cNvSpPr txBox="1"/>
          <p:nvPr/>
        </p:nvSpPr>
        <p:spPr>
          <a:xfrm>
            <a:off x="185270" y="1953427"/>
            <a:ext cx="11621246" cy="1415772"/>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2003</a:t>
            </a:r>
            <a:r>
              <a:rPr lang="ja-JP" altLang="en-US" sz="1600" b="1" dirty="0">
                <a:latin typeface="Meiryo UI" panose="020B0604030504040204" pitchFamily="50" charset="-128"/>
                <a:ea typeface="Meiryo UI" panose="020B0604030504040204" pitchFamily="50" charset="-128"/>
              </a:rPr>
              <a:t>年　個人情報保護法（通称・略称）</a:t>
            </a: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令和</a:t>
            </a:r>
            <a:r>
              <a:rPr lang="en-US" altLang="ja-JP" sz="1600" b="1" dirty="0">
                <a:latin typeface="Meiryo UI" panose="020B0604030504040204" pitchFamily="50" charset="-128"/>
                <a:ea typeface="Meiryo UI" panose="020B0604030504040204" pitchFamily="50" charset="-128"/>
              </a:rPr>
              <a:t>3</a:t>
            </a:r>
            <a:r>
              <a:rPr lang="ja-JP" altLang="en-US" sz="1600" b="1" dirty="0">
                <a:latin typeface="Meiryo UI" panose="020B0604030504040204" pitchFamily="50" charset="-128"/>
                <a:ea typeface="Meiryo UI" panose="020B0604030504040204" pitchFamily="50" charset="-128"/>
              </a:rPr>
              <a:t>年法律第</a:t>
            </a:r>
            <a:r>
              <a:rPr lang="en-US" altLang="ja-JP" sz="1600" b="1" dirty="0">
                <a:latin typeface="Meiryo UI" panose="020B0604030504040204" pitchFamily="50" charset="-128"/>
                <a:ea typeface="Meiryo UI" panose="020B0604030504040204" pitchFamily="50" charset="-128"/>
              </a:rPr>
              <a:t>37</a:t>
            </a:r>
            <a:r>
              <a:rPr lang="ja-JP" altLang="en-US" sz="1600" b="1" dirty="0">
                <a:latin typeface="Meiryo UI" panose="020B0604030504040204" pitchFamily="50" charset="-128"/>
                <a:ea typeface="Meiryo UI" panose="020B0604030504040204" pitchFamily="50" charset="-128"/>
              </a:rPr>
              <a:t>号で下記の５つが法律第</a:t>
            </a:r>
            <a:r>
              <a:rPr lang="en-US" altLang="ja-JP" sz="1600" b="1" dirty="0">
                <a:latin typeface="Meiryo UI" panose="020B0604030504040204" pitchFamily="50" charset="-128"/>
                <a:ea typeface="Meiryo UI" panose="020B0604030504040204" pitchFamily="50" charset="-128"/>
              </a:rPr>
              <a:t>57</a:t>
            </a:r>
            <a:r>
              <a:rPr lang="ja-JP" altLang="en-US" sz="1600" b="1" dirty="0">
                <a:latin typeface="Meiryo UI" panose="020B0604030504040204" pitchFamily="50" charset="-128"/>
                <a:ea typeface="Meiryo UI" panose="020B0604030504040204" pitchFamily="50" charset="-128"/>
              </a:rPr>
              <a:t>号に一本化</a:t>
            </a:r>
            <a:endParaRPr lang="en-US" altLang="ja-JP" sz="16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個人情報の保護に関する法律（平成</a:t>
            </a:r>
            <a:r>
              <a:rPr lang="en-US" altLang="ja-JP" sz="1400" dirty="0">
                <a:latin typeface="Meiryo UI" panose="020B0604030504040204" pitchFamily="50" charset="-128"/>
                <a:ea typeface="Meiryo UI" panose="020B0604030504040204" pitchFamily="50" charset="-128"/>
              </a:rPr>
              <a:t>15</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30</a:t>
            </a:r>
            <a:r>
              <a:rPr lang="ja-JP" altLang="en-US" sz="1400" dirty="0">
                <a:latin typeface="Meiryo UI" panose="020B0604030504040204" pitchFamily="50" charset="-128"/>
                <a:ea typeface="Meiryo UI" panose="020B0604030504040204" pitchFamily="50" charset="-128"/>
              </a:rPr>
              <a:t>日法律第</a:t>
            </a:r>
            <a:r>
              <a:rPr lang="en-US" altLang="ja-JP" sz="1400" dirty="0">
                <a:latin typeface="Meiryo UI" panose="020B0604030504040204" pitchFamily="50" charset="-128"/>
                <a:ea typeface="Meiryo UI" panose="020B0604030504040204" pitchFamily="50" charset="-128"/>
              </a:rPr>
              <a:t>57</a:t>
            </a:r>
            <a:r>
              <a:rPr lang="ja-JP" altLang="en-US" sz="1400" dirty="0">
                <a:latin typeface="Meiryo UI" panose="020B0604030504040204" pitchFamily="50" charset="-128"/>
                <a:ea typeface="Meiryo UI" panose="020B0604030504040204" pitchFamily="50" charset="-128"/>
              </a:rPr>
              <a:t>号）</a:t>
            </a:r>
            <a:endParaRPr lang="en-US" altLang="ja-JP" sz="14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行政機関の保有する個人情報の保護に関する法律（平成</a:t>
            </a:r>
            <a:r>
              <a:rPr lang="en-US" altLang="ja-JP" sz="1400" dirty="0">
                <a:latin typeface="Meiryo UI" panose="020B0604030504040204" pitchFamily="50" charset="-128"/>
                <a:ea typeface="Meiryo UI" panose="020B0604030504040204" pitchFamily="50" charset="-128"/>
              </a:rPr>
              <a:t>15</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30</a:t>
            </a:r>
            <a:r>
              <a:rPr lang="ja-JP" altLang="en-US" sz="1400" dirty="0">
                <a:latin typeface="Meiryo UI" panose="020B0604030504040204" pitchFamily="50" charset="-128"/>
                <a:ea typeface="Meiryo UI" panose="020B0604030504040204" pitchFamily="50" charset="-128"/>
              </a:rPr>
              <a:t>日法律第</a:t>
            </a:r>
            <a:r>
              <a:rPr lang="en-US" altLang="ja-JP" sz="1400" dirty="0">
                <a:latin typeface="Meiryo UI" panose="020B0604030504040204" pitchFamily="50" charset="-128"/>
                <a:ea typeface="Meiryo UI" panose="020B0604030504040204" pitchFamily="50" charset="-128"/>
              </a:rPr>
              <a:t>58</a:t>
            </a:r>
            <a:r>
              <a:rPr lang="ja-JP" altLang="en-US" sz="1400" dirty="0">
                <a:latin typeface="Meiryo UI" panose="020B0604030504040204" pitchFamily="50" charset="-128"/>
                <a:ea typeface="Meiryo UI" panose="020B0604030504040204" pitchFamily="50" charset="-128"/>
              </a:rPr>
              <a:t>号）</a:t>
            </a:r>
            <a:endParaRPr lang="en-US" altLang="ja-JP" sz="14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独立行政法人等の保有する個人情報の保護に関する法律（平成</a:t>
            </a:r>
            <a:r>
              <a:rPr lang="en-US" altLang="ja-JP" sz="1400" dirty="0">
                <a:latin typeface="Meiryo UI" panose="020B0604030504040204" pitchFamily="50" charset="-128"/>
                <a:ea typeface="Meiryo UI" panose="020B0604030504040204" pitchFamily="50" charset="-128"/>
              </a:rPr>
              <a:t>15</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30</a:t>
            </a:r>
            <a:r>
              <a:rPr lang="ja-JP" altLang="en-US" sz="1400" dirty="0">
                <a:latin typeface="Meiryo UI" panose="020B0604030504040204" pitchFamily="50" charset="-128"/>
                <a:ea typeface="Meiryo UI" panose="020B0604030504040204" pitchFamily="50" charset="-128"/>
              </a:rPr>
              <a:t>日法律第</a:t>
            </a:r>
            <a:r>
              <a:rPr lang="en-US" altLang="ja-JP" sz="1400" dirty="0">
                <a:latin typeface="Meiryo UI" panose="020B0604030504040204" pitchFamily="50" charset="-128"/>
                <a:ea typeface="Meiryo UI" panose="020B0604030504040204" pitchFamily="50" charset="-128"/>
              </a:rPr>
              <a:t>59</a:t>
            </a:r>
            <a:r>
              <a:rPr lang="ja-JP" altLang="en-US" sz="1400" dirty="0">
                <a:latin typeface="Meiryo UI" panose="020B0604030504040204" pitchFamily="50" charset="-128"/>
                <a:ea typeface="Meiryo UI" panose="020B0604030504040204" pitchFamily="50" charset="-128"/>
              </a:rPr>
              <a:t>号 ）</a:t>
            </a:r>
            <a:endParaRPr lang="en-US" altLang="ja-JP" sz="14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情報公開・個人情報保護審査会設置法（平成</a:t>
            </a:r>
            <a:r>
              <a:rPr lang="en-US" altLang="ja-JP" sz="1400" dirty="0">
                <a:latin typeface="Meiryo UI" panose="020B0604030504040204" pitchFamily="50" charset="-128"/>
                <a:ea typeface="Meiryo UI" panose="020B0604030504040204" pitchFamily="50" charset="-128"/>
              </a:rPr>
              <a:t>15</a:t>
            </a:r>
            <a:r>
              <a:rPr lang="ja-JP" altLang="en-US" sz="1400" dirty="0">
                <a:latin typeface="Meiryo UI" panose="020B0604030504040204" pitchFamily="50" charset="-128"/>
                <a:ea typeface="Meiryo UI" panose="020B0604030504040204" pitchFamily="50" charset="-128"/>
              </a:rPr>
              <a:t>年法律第</a:t>
            </a:r>
            <a:r>
              <a:rPr lang="en-US" altLang="ja-JP" sz="1400" dirty="0">
                <a:latin typeface="Meiryo UI" panose="020B0604030504040204" pitchFamily="50" charset="-128"/>
                <a:ea typeface="Meiryo UI" panose="020B0604030504040204" pitchFamily="50" charset="-128"/>
              </a:rPr>
              <a:t>60</a:t>
            </a:r>
            <a:r>
              <a:rPr lang="ja-JP" altLang="en-US" sz="1400" dirty="0">
                <a:latin typeface="Meiryo UI" panose="020B0604030504040204" pitchFamily="50" charset="-128"/>
                <a:ea typeface="Meiryo UI" panose="020B0604030504040204" pitchFamily="50" charset="-128"/>
              </a:rPr>
              <a:t>号）</a:t>
            </a:r>
            <a:endParaRPr lang="en-US" altLang="ja-JP" sz="14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行政機関の保有する個人情報の保護に関する法律等の施行に伴う関係法律の整備等に関する法律（平成</a:t>
            </a:r>
            <a:r>
              <a:rPr lang="en-US" altLang="ja-JP" sz="1400" dirty="0">
                <a:latin typeface="Meiryo UI" panose="020B0604030504040204" pitchFamily="50" charset="-128"/>
                <a:ea typeface="Meiryo UI" panose="020B0604030504040204" pitchFamily="50" charset="-128"/>
              </a:rPr>
              <a:t>15</a:t>
            </a:r>
            <a:r>
              <a:rPr lang="ja-JP" altLang="en-US" sz="1400" dirty="0">
                <a:latin typeface="Meiryo UI" panose="020B0604030504040204" pitchFamily="50" charset="-128"/>
                <a:ea typeface="Meiryo UI" panose="020B0604030504040204" pitchFamily="50" charset="-128"/>
              </a:rPr>
              <a:t>年法律第</a:t>
            </a:r>
            <a:r>
              <a:rPr lang="en-US" altLang="ja-JP" sz="1400" dirty="0">
                <a:latin typeface="Meiryo UI" panose="020B0604030504040204" pitchFamily="50" charset="-128"/>
                <a:ea typeface="Meiryo UI" panose="020B0604030504040204" pitchFamily="50" charset="-128"/>
              </a:rPr>
              <a:t>61</a:t>
            </a:r>
            <a:r>
              <a:rPr lang="ja-JP" altLang="en-US" sz="1400" dirty="0">
                <a:latin typeface="Meiryo UI" panose="020B0604030504040204" pitchFamily="50" charset="-128"/>
                <a:ea typeface="Meiryo UI" panose="020B0604030504040204" pitchFamily="50" charset="-128"/>
              </a:rPr>
              <a:t>号）</a:t>
            </a:r>
            <a:endParaRPr lang="en-US" altLang="ja-JP" sz="1400" dirty="0">
              <a:latin typeface="Meiryo UI" panose="020B0604030504040204" pitchFamily="50" charset="-128"/>
              <a:ea typeface="Meiryo UI" panose="020B0604030504040204" pitchFamily="50" charset="-128"/>
            </a:endParaRPr>
          </a:p>
        </p:txBody>
      </p:sp>
      <p:graphicFrame>
        <p:nvGraphicFramePr>
          <p:cNvPr id="13" name="表 12">
            <a:extLst>
              <a:ext uri="{FF2B5EF4-FFF2-40B4-BE49-F238E27FC236}">
                <a16:creationId xmlns:a16="http://schemas.microsoft.com/office/drawing/2014/main" id="{17E375E5-6952-235E-2029-4C65CC2BC56C}"/>
              </a:ext>
            </a:extLst>
          </p:cNvPr>
          <p:cNvGraphicFramePr>
            <a:graphicFrameLocks noGrp="1"/>
          </p:cNvGraphicFramePr>
          <p:nvPr/>
        </p:nvGraphicFramePr>
        <p:xfrm>
          <a:off x="363071" y="3667300"/>
          <a:ext cx="11066928" cy="2593661"/>
        </p:xfrm>
        <a:graphic>
          <a:graphicData uri="http://schemas.openxmlformats.org/drawingml/2006/table">
            <a:tbl>
              <a:tblPr>
                <a:tableStyleId>{616DA210-FB5B-4158-B5E0-FEB733F419BA}</a:tableStyleId>
              </a:tblPr>
              <a:tblGrid>
                <a:gridCol w="2093744">
                  <a:extLst>
                    <a:ext uri="{9D8B030D-6E8A-4147-A177-3AD203B41FA5}">
                      <a16:colId xmlns:a16="http://schemas.microsoft.com/office/drawing/2014/main" val="3980133227"/>
                    </a:ext>
                  </a:extLst>
                </a:gridCol>
                <a:gridCol w="8973184">
                  <a:extLst>
                    <a:ext uri="{9D8B030D-6E8A-4147-A177-3AD203B41FA5}">
                      <a16:colId xmlns:a16="http://schemas.microsoft.com/office/drawing/2014/main" val="1991047213"/>
                    </a:ext>
                  </a:extLst>
                </a:gridCol>
              </a:tblGrid>
              <a:tr h="105906">
                <a:tc>
                  <a:txBody>
                    <a:bodyPr/>
                    <a:lstStyle/>
                    <a:p>
                      <a:pPr algn="l" fontAlgn="ctr"/>
                      <a:r>
                        <a:rPr lang="en-US" altLang="ja-JP" sz="1200" u="none" strike="noStrike" dirty="0">
                          <a:effectLst/>
                          <a:latin typeface="Meiryo UI" panose="020B0604030504040204" pitchFamily="50" charset="-128"/>
                          <a:ea typeface="Meiryo UI" panose="020B0604030504040204" pitchFamily="50" charset="-128"/>
                        </a:rPr>
                        <a:t>OECD</a:t>
                      </a:r>
                      <a:r>
                        <a:rPr lang="ja-JP" altLang="en-US" sz="1200" u="none" strike="noStrike" dirty="0">
                          <a:effectLst/>
                          <a:latin typeface="Meiryo UI" panose="020B0604030504040204" pitchFamily="50" charset="-128"/>
                          <a:ea typeface="Meiryo UI" panose="020B0604030504040204" pitchFamily="50" charset="-128"/>
                        </a:rPr>
                        <a:t>プライバシー</a:t>
                      </a:r>
                      <a:r>
                        <a:rPr lang="en-US" altLang="ja-JP" sz="1200" u="none" strike="noStrike" dirty="0">
                          <a:effectLst/>
                          <a:latin typeface="Meiryo UI" panose="020B0604030504040204" pitchFamily="50" charset="-128"/>
                          <a:ea typeface="Meiryo UI" panose="020B0604030504040204" pitchFamily="50" charset="-128"/>
                        </a:rPr>
                        <a:t>8</a:t>
                      </a:r>
                      <a:r>
                        <a:rPr lang="ja-JP" altLang="en-US" sz="1200" u="none" strike="noStrike" dirty="0">
                          <a:effectLst/>
                          <a:latin typeface="Meiryo UI" panose="020B0604030504040204" pitchFamily="50" charset="-128"/>
                          <a:ea typeface="Meiryo UI" panose="020B0604030504040204" pitchFamily="50" charset="-128"/>
                        </a:rPr>
                        <a:t>原則</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tc>
                  <a:txBody>
                    <a:bodyPr/>
                    <a:lstStyle/>
                    <a:p>
                      <a:pPr algn="l" fontAlgn="ctr"/>
                      <a:r>
                        <a:rPr lang="zh-TW" altLang="en-US" sz="1200" u="none" strike="noStrike">
                          <a:effectLst/>
                          <a:latin typeface="Meiryo UI" panose="020B0604030504040204" pitchFamily="50" charset="-128"/>
                          <a:ea typeface="Meiryo UI" panose="020B0604030504040204" pitchFamily="50" charset="-128"/>
                        </a:rPr>
                        <a:t>個人情報保護法（条文要約）</a:t>
                      </a:r>
                      <a:endParaRPr lang="zh-TW"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extLst>
                  <a:ext uri="{0D108BD9-81ED-4DB2-BD59-A6C34878D82A}">
                    <a16:rowId xmlns:a16="http://schemas.microsoft.com/office/drawing/2014/main" val="3911050197"/>
                  </a:ext>
                </a:extLst>
              </a:tr>
              <a:tr h="105906">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収集制限の原則</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20</a:t>
                      </a:r>
                      <a:r>
                        <a:rPr lang="ja-JP" altLang="en-US" sz="1200" u="none" strike="noStrike" dirty="0">
                          <a:effectLst/>
                          <a:latin typeface="Meiryo UI" panose="020B0604030504040204" pitchFamily="50" charset="-128"/>
                          <a:ea typeface="Meiryo UI" panose="020B0604030504040204" pitchFamily="50" charset="-128"/>
                        </a:rPr>
                        <a:t>条　偽りその他不正の手段により個人情報を取得してはならない。</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extLst>
                  <a:ext uri="{0D108BD9-81ED-4DB2-BD59-A6C34878D82A}">
                    <a16:rowId xmlns:a16="http://schemas.microsoft.com/office/drawing/2014/main" val="111068170"/>
                  </a:ext>
                </a:extLst>
              </a:tr>
              <a:tr h="105906">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データ内容の原則</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22</a:t>
                      </a:r>
                      <a:r>
                        <a:rPr lang="ja-JP" altLang="en-US" sz="1200" u="none" strike="noStrike" dirty="0">
                          <a:effectLst/>
                          <a:latin typeface="Meiryo UI" panose="020B0604030504040204" pitchFamily="50" charset="-128"/>
                          <a:ea typeface="Meiryo UI" panose="020B0604030504040204" pitchFamily="50" charset="-128"/>
                        </a:rPr>
                        <a:t>条　個人データを正確かつ最新の内容に保たねばならない。</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extLst>
                  <a:ext uri="{0D108BD9-81ED-4DB2-BD59-A6C34878D82A}">
                    <a16:rowId xmlns:a16="http://schemas.microsoft.com/office/drawing/2014/main" val="62824005"/>
                  </a:ext>
                </a:extLst>
              </a:tr>
              <a:tr h="317418">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目的明確化の原則</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利用制限の原則</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17</a:t>
                      </a:r>
                      <a:r>
                        <a:rPr lang="ja-JP" altLang="en-US" sz="1200" u="none" strike="noStrike" dirty="0">
                          <a:effectLst/>
                          <a:latin typeface="Meiryo UI" panose="020B0604030504040204" pitchFamily="50" charset="-128"/>
                          <a:ea typeface="Meiryo UI" panose="020B0604030504040204" pitchFamily="50" charset="-128"/>
                        </a:rPr>
                        <a:t>条　利用目的をできる限り特定しなければならない。</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18</a:t>
                      </a:r>
                      <a:r>
                        <a:rPr lang="ja-JP" altLang="en-US" sz="1200" u="none" strike="noStrike" dirty="0">
                          <a:effectLst/>
                          <a:latin typeface="Meiryo UI" panose="020B0604030504040204" pitchFamily="50" charset="-128"/>
                          <a:ea typeface="Meiryo UI" panose="020B0604030504040204" pitchFamily="50" charset="-128"/>
                        </a:rPr>
                        <a:t>条　利用目的の達成に必要な範囲を超えて個人情報を取り扱ってはならない。</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27</a:t>
                      </a:r>
                      <a:r>
                        <a:rPr lang="ja-JP" altLang="en-US" sz="1200" u="none" strike="noStrike" dirty="0">
                          <a:effectLst/>
                          <a:latin typeface="Meiryo UI" panose="020B0604030504040204" pitchFamily="50" charset="-128"/>
                          <a:ea typeface="Meiryo UI" panose="020B0604030504040204" pitchFamily="50" charset="-128"/>
                        </a:rPr>
                        <a:t>条　あらかじめ本人の同意を得ないで個人データを第三者に提供してはならない。</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extLst>
                  <a:ext uri="{0D108BD9-81ED-4DB2-BD59-A6C34878D82A}">
                    <a16:rowId xmlns:a16="http://schemas.microsoft.com/office/drawing/2014/main" val="2403213727"/>
                  </a:ext>
                </a:extLst>
              </a:tr>
              <a:tr h="317418">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安全保護措置の原則</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23</a:t>
                      </a:r>
                      <a:r>
                        <a:rPr lang="ja-JP" altLang="en-US" sz="1200" u="none" strike="noStrike" dirty="0">
                          <a:effectLst/>
                          <a:latin typeface="Meiryo UI" panose="020B0604030504040204" pitchFamily="50" charset="-128"/>
                          <a:ea typeface="Meiryo UI" panose="020B0604030504040204" pitchFamily="50" charset="-128"/>
                        </a:rPr>
                        <a:t>条　個人データの安全管理のために必要かつ適切な措置を講じなければならない。</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24</a:t>
                      </a:r>
                      <a:r>
                        <a:rPr lang="ja-JP" altLang="en-US" sz="1200" u="none" strike="noStrike" dirty="0">
                          <a:effectLst/>
                          <a:latin typeface="Meiryo UI" panose="020B0604030504040204" pitchFamily="50" charset="-128"/>
                          <a:ea typeface="Meiryo UI" panose="020B0604030504040204" pitchFamily="50" charset="-128"/>
                        </a:rPr>
                        <a:t>条・第</a:t>
                      </a:r>
                      <a:r>
                        <a:rPr lang="en-US" altLang="ja-JP" sz="1200" u="none" strike="noStrike" dirty="0">
                          <a:effectLst/>
                          <a:latin typeface="Meiryo UI" panose="020B0604030504040204" pitchFamily="50" charset="-128"/>
                          <a:ea typeface="Meiryo UI" panose="020B0604030504040204" pitchFamily="50" charset="-128"/>
                        </a:rPr>
                        <a:t>25</a:t>
                      </a:r>
                      <a:r>
                        <a:rPr lang="ja-JP" altLang="en-US" sz="1200" u="none" strike="noStrike" dirty="0">
                          <a:effectLst/>
                          <a:latin typeface="Meiryo UI" panose="020B0604030504040204" pitchFamily="50" charset="-128"/>
                          <a:ea typeface="Meiryo UI" panose="020B0604030504040204" pitchFamily="50" charset="-128"/>
                        </a:rPr>
                        <a:t>条　個人データの安全管理が図られるよう従業者・委託先に対する必要かつ適切な監督を行わなければならない。</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extLst>
                  <a:ext uri="{0D108BD9-81ED-4DB2-BD59-A6C34878D82A}">
                    <a16:rowId xmlns:a16="http://schemas.microsoft.com/office/drawing/2014/main" val="2809882499"/>
                  </a:ext>
                </a:extLst>
              </a:tr>
              <a:tr h="634535">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公開の原則</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個人参加の原則</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21</a:t>
                      </a:r>
                      <a:r>
                        <a:rPr lang="ja-JP" altLang="en-US" sz="1200" u="none" strike="noStrike" dirty="0">
                          <a:effectLst/>
                          <a:latin typeface="Meiryo UI" panose="020B0604030504040204" pitchFamily="50" charset="-128"/>
                          <a:ea typeface="Meiryo UI" panose="020B0604030504040204" pitchFamily="50" charset="-128"/>
                        </a:rPr>
                        <a:t>条　個人情報を取得した場合は速やかに、その利用目的を、本人に通知し、又は公表しなければならない。</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32</a:t>
                      </a:r>
                      <a:r>
                        <a:rPr lang="ja-JP" altLang="en-US" sz="1200" u="none" strike="noStrike" dirty="0">
                          <a:effectLst/>
                          <a:latin typeface="Meiryo UI" panose="020B0604030504040204" pitchFamily="50" charset="-128"/>
                          <a:ea typeface="Meiryo UI" panose="020B0604030504040204" pitchFamily="50" charset="-128"/>
                        </a:rPr>
                        <a:t>条　利用目的等を本人の知り得る状態に置かなければならない。</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33</a:t>
                      </a:r>
                      <a:r>
                        <a:rPr lang="ja-JP" altLang="en-US" sz="1200" u="none" strike="noStrike" dirty="0">
                          <a:effectLst/>
                          <a:latin typeface="Meiryo UI" panose="020B0604030504040204" pitchFamily="50" charset="-128"/>
                          <a:ea typeface="Meiryo UI" panose="020B0604030504040204" pitchFamily="50" charset="-128"/>
                        </a:rPr>
                        <a:t>条　本人が識別される保有個人データの開示を請求することができる。</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34</a:t>
                      </a:r>
                      <a:r>
                        <a:rPr lang="ja-JP" altLang="en-US" sz="1200" u="none" strike="noStrike" dirty="0">
                          <a:effectLst/>
                          <a:latin typeface="Meiryo UI" panose="020B0604030504040204" pitchFamily="50" charset="-128"/>
                          <a:ea typeface="Meiryo UI" panose="020B0604030504040204" pitchFamily="50" charset="-128"/>
                        </a:rPr>
                        <a:t>条　本人は保有個人データの内容の訂正、追加又は削除を請求することができる。</a:t>
                      </a:r>
                      <a:br>
                        <a:rPr lang="ja-JP" altLang="en-US" sz="1200" u="none" strike="noStrike" dirty="0">
                          <a:effectLst/>
                          <a:latin typeface="Meiryo UI" panose="020B0604030504040204" pitchFamily="50" charset="-128"/>
                          <a:ea typeface="Meiryo UI" panose="020B0604030504040204" pitchFamily="50" charset="-128"/>
                        </a:rPr>
                      </a:b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35</a:t>
                      </a:r>
                      <a:r>
                        <a:rPr lang="ja-JP" altLang="en-US" sz="1200" u="none" strike="noStrike" dirty="0">
                          <a:effectLst/>
                          <a:latin typeface="Meiryo UI" panose="020B0604030504040204" pitchFamily="50" charset="-128"/>
                          <a:ea typeface="Meiryo UI" panose="020B0604030504040204" pitchFamily="50" charset="-128"/>
                        </a:rPr>
                        <a:t>条　本人は当該保有個人データの利用の停止又は消去を請求することができる。</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extLst>
                  <a:ext uri="{0D108BD9-81ED-4DB2-BD59-A6C34878D82A}">
                    <a16:rowId xmlns:a16="http://schemas.microsoft.com/office/drawing/2014/main" val="3683914047"/>
                  </a:ext>
                </a:extLst>
              </a:tr>
              <a:tr h="105906">
                <a:tc>
                  <a:txBody>
                    <a:bodyPr/>
                    <a:lstStyle/>
                    <a:p>
                      <a:pPr algn="l" fontAlgn="ctr"/>
                      <a:r>
                        <a:rPr lang="ja-JP" altLang="en-US" sz="1200" u="none" strike="noStrike">
                          <a:effectLst/>
                          <a:latin typeface="Meiryo UI" panose="020B0604030504040204" pitchFamily="50" charset="-128"/>
                          <a:ea typeface="Meiryo UI" panose="020B0604030504040204" pitchFamily="50" charset="-128"/>
                        </a:rPr>
                        <a:t>責任の原則</a:t>
                      </a:r>
                      <a:endParaRPr lang="ja-JP" altLang="en-US" sz="1200" b="0" i="0" u="none" strike="noStrike">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tc>
                  <a:txBody>
                    <a:bodyPr/>
                    <a:lstStyle/>
                    <a:p>
                      <a:pPr algn="l" fontAlgn="ctr"/>
                      <a:r>
                        <a:rPr lang="ja-JP" altLang="en-US" sz="1200" u="none" strike="noStrike" dirty="0">
                          <a:effectLst/>
                          <a:latin typeface="Meiryo UI" panose="020B0604030504040204" pitchFamily="50" charset="-128"/>
                          <a:ea typeface="Meiryo UI" panose="020B0604030504040204" pitchFamily="50" charset="-128"/>
                        </a:rPr>
                        <a:t>第</a:t>
                      </a:r>
                      <a:r>
                        <a:rPr lang="en-US" altLang="ja-JP" sz="1200" u="none" strike="noStrike" dirty="0">
                          <a:effectLst/>
                          <a:latin typeface="Meiryo UI" panose="020B0604030504040204" pitchFamily="50" charset="-128"/>
                          <a:ea typeface="Meiryo UI" panose="020B0604030504040204" pitchFamily="50" charset="-128"/>
                        </a:rPr>
                        <a:t>40</a:t>
                      </a:r>
                      <a:r>
                        <a:rPr lang="ja-JP" altLang="en-US" sz="1200" u="none" strike="noStrike" dirty="0">
                          <a:effectLst/>
                          <a:latin typeface="Meiryo UI" panose="020B0604030504040204" pitchFamily="50" charset="-128"/>
                          <a:ea typeface="Meiryo UI" panose="020B0604030504040204" pitchFamily="50" charset="-128"/>
                        </a:rPr>
                        <a:t>条　個人情報の取扱いに関する苦情の適切かつ迅速な処理に努めなければならない。</a:t>
                      </a:r>
                      <a:endParaRPr lang="ja-JP" alt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4763" marR="4763" marT="4763" marB="0" anchor="ctr"/>
                </a:tc>
                <a:extLst>
                  <a:ext uri="{0D108BD9-81ED-4DB2-BD59-A6C34878D82A}">
                    <a16:rowId xmlns:a16="http://schemas.microsoft.com/office/drawing/2014/main" val="3543632264"/>
                  </a:ext>
                </a:extLst>
              </a:tr>
            </a:tbl>
          </a:graphicData>
        </a:graphic>
      </p:graphicFrame>
      <p:sp>
        <p:nvSpPr>
          <p:cNvPr id="4" name="スライド番号プレースホルダー 3">
            <a:extLst>
              <a:ext uri="{FF2B5EF4-FFF2-40B4-BE49-F238E27FC236}">
                <a16:creationId xmlns:a16="http://schemas.microsoft.com/office/drawing/2014/main" id="{5BCBEEB2-487B-85CC-8519-2803C46CBCFA}"/>
              </a:ext>
            </a:extLst>
          </p:cNvPr>
          <p:cNvSpPr>
            <a:spLocks noGrp="1"/>
          </p:cNvSpPr>
          <p:nvPr>
            <p:ph type="sldNum" sz="quarter" idx="12"/>
          </p:nvPr>
        </p:nvSpPr>
        <p:spPr/>
        <p:txBody>
          <a:bodyPr/>
          <a:lstStyle/>
          <a:p>
            <a:fld id="{2977F5E9-0479-47A0-9E51-109E0858BCF2}" type="slidenum">
              <a:rPr kumimoji="1" lang="ja-JP" altLang="en-US" smtClean="0"/>
              <a:t>17</a:t>
            </a:fld>
            <a:endParaRPr kumimoji="1" lang="ja-JP" altLang="en-US"/>
          </a:p>
        </p:txBody>
      </p:sp>
    </p:spTree>
    <p:extLst>
      <p:ext uri="{BB962C8B-B14F-4D97-AF65-F5344CB8AC3E}">
        <p14:creationId xmlns:p14="http://schemas.microsoft.com/office/powerpoint/2010/main" val="226573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CAA6C6-FA8A-DAC3-3D45-2623F127E44A}"/>
              </a:ext>
            </a:extLst>
          </p:cNvPr>
          <p:cNvSpPr>
            <a:spLocks noGrp="1"/>
          </p:cNvSpPr>
          <p:nvPr>
            <p:ph type="title"/>
          </p:nvPr>
        </p:nvSpPr>
        <p:spPr/>
        <p:txBody>
          <a:bodyPr/>
          <a:lstStyle/>
          <a:p>
            <a:r>
              <a:rPr kumimoji="1" lang="ja-JP" altLang="en-US" b="1" dirty="0"/>
              <a:t>個人情報保護法の歴史　２</a:t>
            </a:r>
            <a:r>
              <a:rPr kumimoji="1" lang="en-US" altLang="ja-JP" b="1" dirty="0"/>
              <a:t>/</a:t>
            </a:r>
            <a:r>
              <a:rPr kumimoji="1" lang="ja-JP" altLang="en-US" b="1" dirty="0"/>
              <a:t>２</a:t>
            </a:r>
          </a:p>
        </p:txBody>
      </p:sp>
      <p:sp>
        <p:nvSpPr>
          <p:cNvPr id="3" name="テキスト プレースホルダー 2">
            <a:extLst>
              <a:ext uri="{FF2B5EF4-FFF2-40B4-BE49-F238E27FC236}">
                <a16:creationId xmlns:a16="http://schemas.microsoft.com/office/drawing/2014/main" id="{DCC7DFD0-EB7D-3C75-E435-8D9FF326BCD5}"/>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5" name="テキスト ボックス 4">
            <a:extLst>
              <a:ext uri="{FF2B5EF4-FFF2-40B4-BE49-F238E27FC236}">
                <a16:creationId xmlns:a16="http://schemas.microsoft.com/office/drawing/2014/main" id="{1F574F6D-24CC-4E58-741F-C3D4DFD56A50}"/>
              </a:ext>
            </a:extLst>
          </p:cNvPr>
          <p:cNvSpPr txBox="1"/>
          <p:nvPr/>
        </p:nvSpPr>
        <p:spPr>
          <a:xfrm>
            <a:off x="490071" y="2468127"/>
            <a:ext cx="10841317" cy="1200329"/>
          </a:xfrm>
          <a:prstGeom prst="rect">
            <a:avLst/>
          </a:prstGeom>
          <a:noFill/>
          <a:ln w="12700">
            <a:solidFill>
              <a:schemeClr val="bg1">
                <a:lumMod val="50000"/>
              </a:schemeClr>
            </a:solidFill>
          </a:ln>
        </p:spPr>
        <p:txBody>
          <a:bodyPr wrap="square">
            <a:spAutoFit/>
          </a:bodyPr>
          <a:lstStyle/>
          <a:p>
            <a:r>
              <a:rPr lang="ja-JP" altLang="en-US" sz="1200" dirty="0">
                <a:latin typeface="Meiryo UI" panose="020B0604030504040204" pitchFamily="50" charset="-128"/>
                <a:ea typeface="Meiryo UI" panose="020B0604030504040204" pitchFamily="50" charset="-128"/>
              </a:rPr>
              <a:t>この法律において「個人情報」とは、生存する個人に関する情報であって、次の各号のいずれかに該当するものをいう。</a:t>
            </a:r>
          </a:p>
          <a:p>
            <a:pPr marL="400050" indent="-400050">
              <a:buFont typeface="+mj-ea"/>
              <a:buAutoNum type="ea1JpnChsDbPeriod"/>
            </a:pPr>
            <a:r>
              <a:rPr lang="ja-JP" altLang="en-US" sz="1200" dirty="0">
                <a:latin typeface="Meiryo UI" panose="020B0604030504040204" pitchFamily="50" charset="-128"/>
                <a:ea typeface="Meiryo UI" panose="020B0604030504040204" pitchFamily="50" charset="-128"/>
              </a:rPr>
              <a:t>当該情報に含まれる氏名、生年月日その他の記述等（文書、図画若しくは電磁的記録（電磁的方式（電子的方式、磁気的方式その他人の知覚によっては認識することができない方式をいう。次項第二号において同じ。）で作られる記録をいう。以下同じ。）に記載され、若しくは記録され、又は音声、動作その他の方法を用いて表された一切の事項（個人識別符号を除く。）をいう。以下同じ。）により特定の個人を識別することができるもの（他の情報と容易に照合することができ、それにより特定の個人を識別することができることとなるものを含む。）</a:t>
            </a:r>
          </a:p>
          <a:p>
            <a:pPr marL="400050" indent="-400050">
              <a:buFont typeface="+mj-ea"/>
              <a:buAutoNum type="ea1JpnChsDbPeriod"/>
            </a:pPr>
            <a:r>
              <a:rPr lang="ja-JP" altLang="en-US" sz="1200" dirty="0">
                <a:latin typeface="Meiryo UI" panose="020B0604030504040204" pitchFamily="50" charset="-128"/>
                <a:ea typeface="Meiryo UI" panose="020B0604030504040204" pitchFamily="50" charset="-128"/>
              </a:rPr>
              <a:t>個人識別符号が含まれるもの</a:t>
            </a:r>
          </a:p>
        </p:txBody>
      </p:sp>
      <p:sp>
        <p:nvSpPr>
          <p:cNvPr id="7" name="テキスト ボックス 6">
            <a:extLst>
              <a:ext uri="{FF2B5EF4-FFF2-40B4-BE49-F238E27FC236}">
                <a16:creationId xmlns:a16="http://schemas.microsoft.com/office/drawing/2014/main" id="{9F28ABA0-0A4F-D686-BAC6-B70F6511B630}"/>
              </a:ext>
            </a:extLst>
          </p:cNvPr>
          <p:cNvSpPr txBox="1"/>
          <p:nvPr/>
        </p:nvSpPr>
        <p:spPr>
          <a:xfrm>
            <a:off x="490071" y="1489216"/>
            <a:ext cx="10799482" cy="523220"/>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名前</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氏名</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・生年月日・年齢・性別・住所・電話番号・メールアドレス・</a:t>
            </a:r>
            <a:r>
              <a:rPr lang="en-US" altLang="ja-JP" sz="1400" dirty="0">
                <a:latin typeface="Meiryo UI" panose="020B0604030504040204" pitchFamily="50" charset="-128"/>
                <a:ea typeface="Meiryo UI" panose="020B0604030504040204" pitchFamily="50" charset="-128"/>
              </a:rPr>
              <a:t>SNS</a:t>
            </a:r>
            <a:r>
              <a:rPr lang="ja-JP" altLang="en-US" sz="1400" dirty="0">
                <a:latin typeface="Meiryo UI" panose="020B0604030504040204" pitchFamily="50" charset="-128"/>
                <a:ea typeface="Meiryo UI" panose="020B0604030504040204" pitchFamily="50" charset="-128"/>
              </a:rPr>
              <a:t>上の繋がり・学校名・銀行口座・クレジットカード番号など、「だれ」であるか特定される可能性のある情報が個人情報であるのではなく、そのような情報を含む情報全体が個人情報である。</a:t>
            </a:r>
          </a:p>
        </p:txBody>
      </p:sp>
      <p:sp>
        <p:nvSpPr>
          <p:cNvPr id="9" name="テキスト ボックス 8">
            <a:extLst>
              <a:ext uri="{FF2B5EF4-FFF2-40B4-BE49-F238E27FC236}">
                <a16:creationId xmlns:a16="http://schemas.microsoft.com/office/drawing/2014/main" id="{47327D7E-C38E-F5B5-E9CB-9F7998093EDA}"/>
              </a:ext>
            </a:extLst>
          </p:cNvPr>
          <p:cNvSpPr txBox="1"/>
          <p:nvPr/>
        </p:nvSpPr>
        <p:spPr>
          <a:xfrm>
            <a:off x="436282" y="2086393"/>
            <a:ext cx="6096000" cy="338554"/>
          </a:xfrm>
          <a:prstGeom prst="rect">
            <a:avLst/>
          </a:prstGeom>
          <a:noFill/>
        </p:spPr>
        <p:txBody>
          <a:bodyPr wrap="square">
            <a:spAutoFit/>
          </a:bodyPr>
          <a:lstStyle/>
          <a:p>
            <a:r>
              <a:rPr lang="en-US" altLang="zh-TW" sz="1600" b="1" dirty="0">
                <a:latin typeface="Meiryo UI" panose="020B0604030504040204" pitchFamily="50" charset="-128"/>
                <a:ea typeface="Meiryo UI" panose="020B0604030504040204" pitchFamily="50" charset="-128"/>
              </a:rPr>
              <a:t> </a:t>
            </a:r>
            <a:r>
              <a:rPr lang="zh-TW" altLang="en-US" sz="1600" b="1" dirty="0">
                <a:latin typeface="Meiryo UI" panose="020B0604030504040204" pitchFamily="50" charset="-128"/>
                <a:ea typeface="Meiryo UI" panose="020B0604030504040204" pitchFamily="50" charset="-128"/>
              </a:rPr>
              <a:t>個人情報保護法第</a:t>
            </a:r>
            <a:r>
              <a:rPr lang="en-US" altLang="zh-TW" sz="1600" b="1" dirty="0">
                <a:latin typeface="Meiryo UI" panose="020B0604030504040204" pitchFamily="50" charset="-128"/>
                <a:ea typeface="Meiryo UI" panose="020B0604030504040204" pitchFamily="50" charset="-128"/>
              </a:rPr>
              <a:t>2</a:t>
            </a:r>
            <a:r>
              <a:rPr lang="zh-TW" altLang="en-US" sz="1600" b="1" dirty="0">
                <a:latin typeface="Meiryo UI" panose="020B0604030504040204" pitchFamily="50" charset="-128"/>
                <a:ea typeface="Meiryo UI" panose="020B0604030504040204" pitchFamily="50" charset="-128"/>
              </a:rPr>
              <a:t>条</a:t>
            </a:r>
            <a:endParaRPr lang="en-US" altLang="ja-JP" sz="1600"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4C1BEDB-A407-C859-40BC-E914B657AA16}"/>
              </a:ext>
            </a:extLst>
          </p:cNvPr>
          <p:cNvSpPr txBox="1"/>
          <p:nvPr/>
        </p:nvSpPr>
        <p:spPr>
          <a:xfrm>
            <a:off x="490071" y="1191736"/>
            <a:ext cx="1207247" cy="338554"/>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個人情報</a:t>
            </a:r>
            <a:endParaRPr lang="en-US" altLang="ja-JP" sz="16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9EE0E3-13E2-9AF5-1A2D-BF0F736E02A2}"/>
              </a:ext>
            </a:extLst>
          </p:cNvPr>
          <p:cNvSpPr txBox="1"/>
          <p:nvPr/>
        </p:nvSpPr>
        <p:spPr>
          <a:xfrm>
            <a:off x="378759" y="3989153"/>
            <a:ext cx="11582400" cy="1200329"/>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2015</a:t>
            </a:r>
            <a:r>
              <a:rPr lang="ja-JP" altLang="en-US" sz="1600" b="1" dirty="0">
                <a:latin typeface="Meiryo UI" panose="020B0604030504040204" pitchFamily="50" charset="-128"/>
                <a:ea typeface="Meiryo UI" panose="020B0604030504040204" pitchFamily="50" charset="-128"/>
              </a:rPr>
              <a:t>年改訂</a:t>
            </a:r>
            <a:endParaRPr lang="en-US" altLang="ja-JP" sz="1600" b="1" dirty="0">
              <a:latin typeface="Meiryo UI" panose="020B0604030504040204" pitchFamily="50" charset="-128"/>
              <a:ea typeface="Meiryo UI" panose="020B0604030504040204" pitchFamily="50" charset="-128"/>
            </a:endParaRPr>
          </a:p>
          <a:p>
            <a:pPr marL="7938"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蓄積された膨大な個人情報を「ビッグデータ」として企業が利用しやすくする一方、情報漏洩に対する罰則を新設した。</a:t>
            </a:r>
          </a:p>
          <a:p>
            <a:pPr marL="7938"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取り扱う個人情報の数が</a:t>
            </a:r>
            <a:r>
              <a:rPr lang="en-US" altLang="ja-JP" sz="1400" dirty="0">
                <a:latin typeface="Meiryo UI" panose="020B0604030504040204" pitchFamily="50" charset="-128"/>
                <a:ea typeface="Meiryo UI" panose="020B0604030504040204" pitchFamily="50" charset="-128"/>
              </a:rPr>
              <a:t>5000</a:t>
            </a:r>
            <a:r>
              <a:rPr lang="ja-JP" altLang="en-US" sz="1400" dirty="0">
                <a:latin typeface="Meiryo UI" panose="020B0604030504040204" pitchFamily="50" charset="-128"/>
                <a:ea typeface="Meiryo UI" panose="020B0604030504040204" pitchFamily="50" charset="-128"/>
              </a:rPr>
              <a:t>件以下の「小規模取扱事業者」も法律適用の対象となり、「件数要件」が撤廃となった。</a:t>
            </a:r>
          </a:p>
          <a:p>
            <a:pPr marL="7938"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「利用目的の明示」、「第三者提供の際の本人同意」といった個人情報を活用するにあたっての義務が細かく定められた。</a:t>
            </a:r>
          </a:p>
          <a:p>
            <a:pPr marL="7938"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個人情報を復元できないよう「匿名加工情報」にするなど、一定の条件を満たすことで第三者に提供することも可能になるとされた。</a:t>
            </a:r>
            <a:endParaRPr lang="ja-JP" altLang="en-US" sz="11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0930C037-5E02-3A24-743B-5668CD2BA413}"/>
              </a:ext>
            </a:extLst>
          </p:cNvPr>
          <p:cNvSpPr>
            <a:spLocks noGrp="1"/>
          </p:cNvSpPr>
          <p:nvPr>
            <p:ph type="sldNum" sz="quarter" idx="12"/>
          </p:nvPr>
        </p:nvSpPr>
        <p:spPr/>
        <p:txBody>
          <a:bodyPr/>
          <a:lstStyle/>
          <a:p>
            <a:fld id="{2977F5E9-0479-47A0-9E51-109E0858BCF2}" type="slidenum">
              <a:rPr kumimoji="1" lang="ja-JP" altLang="en-US" smtClean="0"/>
              <a:t>18</a:t>
            </a:fld>
            <a:endParaRPr kumimoji="1" lang="ja-JP" altLang="en-US"/>
          </a:p>
        </p:txBody>
      </p:sp>
      <p:sp>
        <p:nvSpPr>
          <p:cNvPr id="6" name="テキスト ボックス 5">
            <a:extLst>
              <a:ext uri="{FF2B5EF4-FFF2-40B4-BE49-F238E27FC236}">
                <a16:creationId xmlns:a16="http://schemas.microsoft.com/office/drawing/2014/main" id="{F711ACB7-9AF8-2AF1-F571-BE50E712739B}"/>
              </a:ext>
            </a:extLst>
          </p:cNvPr>
          <p:cNvSpPr txBox="1"/>
          <p:nvPr/>
        </p:nvSpPr>
        <p:spPr>
          <a:xfrm>
            <a:off x="378759" y="5284303"/>
            <a:ext cx="11582400" cy="338554"/>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2017</a:t>
            </a:r>
            <a:r>
              <a:rPr lang="ja-JP" altLang="en-US" sz="1600" b="1" dirty="0">
                <a:latin typeface="Meiryo UI" panose="020B0604030504040204" pitchFamily="50" charset="-128"/>
                <a:ea typeface="Meiryo UI" panose="020B0604030504040204" pitchFamily="50" charset="-128"/>
              </a:rPr>
              <a:t>年以降は３年毎に改正</a:t>
            </a:r>
            <a:endParaRPr lang="en-US" altLang="ja-JP" sz="1600"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AC8502BE-11AC-0419-F2BC-EF658726D932}"/>
              </a:ext>
            </a:extLst>
          </p:cNvPr>
          <p:cNvSpPr txBox="1"/>
          <p:nvPr/>
        </p:nvSpPr>
        <p:spPr>
          <a:xfrm>
            <a:off x="378759" y="5622857"/>
            <a:ext cx="10845053" cy="892552"/>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個人情報保護については、国内だけでなく、国外の動きにも敏感にならなくてはならない</a:t>
            </a:r>
            <a:endParaRPr lang="en-US" altLang="ja-JP" sz="1600" b="1"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（参考）</a:t>
            </a:r>
            <a:r>
              <a:rPr lang="en-US" altLang="ja-JP" sz="1200" dirty="0">
                <a:latin typeface="Meiryo UI" panose="020B0604030504040204" pitchFamily="50" charset="-128"/>
                <a:ea typeface="Meiryo UI" panose="020B0604030504040204" pitchFamily="50" charset="-128"/>
              </a:rPr>
              <a:t>GDPR</a:t>
            </a:r>
          </a:p>
          <a:p>
            <a:r>
              <a:rPr lang="en-US" altLang="ja-JP" sz="1200" dirty="0">
                <a:latin typeface="Meiryo UI" panose="020B0604030504040204" pitchFamily="50" charset="-128"/>
                <a:ea typeface="Meiryo UI" panose="020B0604030504040204" pitchFamily="50" charset="-128"/>
              </a:rPr>
              <a:t>EU</a:t>
            </a:r>
            <a:r>
              <a:rPr lang="ja-JP" altLang="en-US" sz="1200" dirty="0">
                <a:latin typeface="Meiryo UI" panose="020B0604030504040204" pitchFamily="50" charset="-128"/>
                <a:ea typeface="Meiryo UI" panose="020B0604030504040204" pitchFamily="50" charset="-128"/>
              </a:rPr>
              <a:t>一般データ保護規則（</a:t>
            </a:r>
            <a:r>
              <a:rPr lang="en-US" altLang="ja-JP" sz="1200" dirty="0">
                <a:latin typeface="Meiryo UI" panose="020B0604030504040204" pitchFamily="50" charset="-128"/>
                <a:ea typeface="Meiryo UI" panose="020B0604030504040204" pitchFamily="50" charset="-128"/>
              </a:rPr>
              <a:t>General Data Protection Regulation; GDPR</a:t>
            </a:r>
            <a:r>
              <a:rPr lang="ja-JP" altLang="en-US" sz="1200" dirty="0">
                <a:latin typeface="Meiryo UI" panose="020B0604030504040204" pitchFamily="50" charset="-128"/>
                <a:ea typeface="Meiryo UI" panose="020B0604030504040204" pitchFamily="50" charset="-128"/>
              </a:rPr>
              <a:t>）は、欧州議会・欧州理事会および欧州委員会が欧州連合 </a:t>
            </a:r>
            <a:r>
              <a:rPr lang="en-US" altLang="ja-JP" sz="1200" dirty="0">
                <a:latin typeface="Meiryo UI" panose="020B0604030504040204" pitchFamily="50" charset="-128"/>
                <a:ea typeface="Meiryo UI" panose="020B0604030504040204" pitchFamily="50" charset="-128"/>
              </a:rPr>
              <a:t>(EU) </a:t>
            </a:r>
            <a:r>
              <a:rPr lang="ja-JP" altLang="en-US" sz="1200" dirty="0">
                <a:latin typeface="Meiryo UI" panose="020B0604030504040204" pitchFamily="50" charset="-128"/>
                <a:ea typeface="Meiryo UI" panose="020B0604030504040204" pitchFamily="50" charset="-128"/>
              </a:rPr>
              <a:t>内のすべての個人のためにデータ保護を強化し統合することを意図している規則である。欧州連合域外への個人データの移転も対象とする。</a:t>
            </a:r>
          </a:p>
        </p:txBody>
      </p:sp>
    </p:spTree>
    <p:extLst>
      <p:ext uri="{BB962C8B-B14F-4D97-AF65-F5344CB8AC3E}">
        <p14:creationId xmlns:p14="http://schemas.microsoft.com/office/powerpoint/2010/main" val="334087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5C547-2EF0-F7CD-F68E-4F08CB21C0FC}"/>
              </a:ext>
            </a:extLst>
          </p:cNvPr>
          <p:cNvSpPr>
            <a:spLocks noGrp="1"/>
          </p:cNvSpPr>
          <p:nvPr>
            <p:ph type="title"/>
          </p:nvPr>
        </p:nvSpPr>
        <p:spPr/>
        <p:txBody>
          <a:bodyPr/>
          <a:lstStyle/>
          <a:p>
            <a:r>
              <a:rPr kumimoji="1" lang="en-US" altLang="ja-JP" b="1" dirty="0"/>
              <a:t>Appendix;</a:t>
            </a:r>
            <a:r>
              <a:rPr kumimoji="1" lang="ja-JP" altLang="en-US" b="1" dirty="0"/>
              <a:t>　</a:t>
            </a:r>
            <a:r>
              <a:rPr kumimoji="1" lang="en-US" altLang="ja-JP" b="1" dirty="0"/>
              <a:t>Cookie</a:t>
            </a:r>
            <a:endParaRPr kumimoji="1" lang="ja-JP" altLang="en-US" b="1" dirty="0"/>
          </a:p>
        </p:txBody>
      </p:sp>
      <p:sp>
        <p:nvSpPr>
          <p:cNvPr id="3" name="テキスト プレースホルダー 2">
            <a:extLst>
              <a:ext uri="{FF2B5EF4-FFF2-40B4-BE49-F238E27FC236}">
                <a16:creationId xmlns:a16="http://schemas.microsoft.com/office/drawing/2014/main" id="{86B5A6D7-405B-BCB6-BB5B-69128545A41E}"/>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grpSp>
        <p:nvGrpSpPr>
          <p:cNvPr id="42" name="グループ化 41">
            <a:extLst>
              <a:ext uri="{FF2B5EF4-FFF2-40B4-BE49-F238E27FC236}">
                <a16:creationId xmlns:a16="http://schemas.microsoft.com/office/drawing/2014/main" id="{6E8308C5-7708-9770-5F11-1BDD97F0D51D}"/>
              </a:ext>
            </a:extLst>
          </p:cNvPr>
          <p:cNvGrpSpPr/>
          <p:nvPr/>
        </p:nvGrpSpPr>
        <p:grpSpPr>
          <a:xfrm>
            <a:off x="1330817" y="1989909"/>
            <a:ext cx="4113789" cy="1537971"/>
            <a:chOff x="6031182" y="1391587"/>
            <a:chExt cx="4113789" cy="1537971"/>
          </a:xfrm>
        </p:grpSpPr>
        <p:pic>
          <p:nvPicPr>
            <p:cNvPr id="3076" name="Picture 4" descr="データベースサーバーのアイコン | フリーのアイコンイラスト ...">
              <a:extLst>
                <a:ext uri="{FF2B5EF4-FFF2-40B4-BE49-F238E27FC236}">
                  <a16:creationId xmlns:a16="http://schemas.microsoft.com/office/drawing/2014/main" id="{0C825B45-4767-2505-A04F-366036AF8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073" y="1391587"/>
              <a:ext cx="1813487" cy="1537971"/>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descr="コンピュータ, 座る, ノートパソコン, 部屋 が含まれている画像&#10;&#10;AI によって生成されたコンテンツは間違っている可能性があります。">
              <a:extLst>
                <a:ext uri="{FF2B5EF4-FFF2-40B4-BE49-F238E27FC236}">
                  <a16:creationId xmlns:a16="http://schemas.microsoft.com/office/drawing/2014/main" id="{C06ABE8B-F1CD-0A98-540B-28E16836A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5519" y="1779333"/>
              <a:ext cx="896314" cy="570797"/>
            </a:xfrm>
            <a:prstGeom prst="rect">
              <a:avLst/>
            </a:prstGeom>
          </p:spPr>
        </p:pic>
        <p:cxnSp>
          <p:nvCxnSpPr>
            <p:cNvPr id="8" name="直線矢印コネクタ 7">
              <a:extLst>
                <a:ext uri="{FF2B5EF4-FFF2-40B4-BE49-F238E27FC236}">
                  <a16:creationId xmlns:a16="http://schemas.microsoft.com/office/drawing/2014/main" id="{864DC92F-F9CA-ADBD-3729-D8FE20594D54}"/>
                </a:ext>
              </a:extLst>
            </p:cNvPr>
            <p:cNvCxnSpPr/>
            <p:nvPr/>
          </p:nvCxnSpPr>
          <p:spPr>
            <a:xfrm>
              <a:off x="7452493" y="1873836"/>
              <a:ext cx="58885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EDB82FE8-AE75-0D4A-F8A7-4C858E736079}"/>
                </a:ext>
              </a:extLst>
            </p:cNvPr>
            <p:cNvCxnSpPr/>
            <p:nvPr/>
          </p:nvCxnSpPr>
          <p:spPr>
            <a:xfrm flipH="1">
              <a:off x="7473828" y="2217618"/>
              <a:ext cx="54191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6" name="楕円 15">
              <a:extLst>
                <a:ext uri="{FF2B5EF4-FFF2-40B4-BE49-F238E27FC236}">
                  <a16:creationId xmlns:a16="http://schemas.microsoft.com/office/drawing/2014/main" id="{2755B0AC-C011-52FA-730E-5903F9739D68}"/>
                </a:ext>
              </a:extLst>
            </p:cNvPr>
            <p:cNvSpPr/>
            <p:nvPr/>
          </p:nvSpPr>
          <p:spPr>
            <a:xfrm>
              <a:off x="7666970" y="2137102"/>
              <a:ext cx="187749" cy="162843"/>
            </a:xfrm>
            <a:prstGeom prst="ellipse">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9C13D15-C4D3-C4E5-1F8C-DB49FDFB0533}"/>
                </a:ext>
              </a:extLst>
            </p:cNvPr>
            <p:cNvSpPr/>
            <p:nvPr/>
          </p:nvSpPr>
          <p:spPr>
            <a:xfrm>
              <a:off x="9043797" y="1759845"/>
              <a:ext cx="187749" cy="162843"/>
            </a:xfrm>
            <a:prstGeom prst="ellipse">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8254C63-3F89-62D0-5955-A12768D24746}"/>
                </a:ext>
              </a:extLst>
            </p:cNvPr>
            <p:cNvSpPr txBox="1"/>
            <p:nvPr/>
          </p:nvSpPr>
          <p:spPr>
            <a:xfrm>
              <a:off x="9242285" y="1538636"/>
              <a:ext cx="902686" cy="523220"/>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Cookie</a:t>
              </a:r>
            </a:p>
            <a:p>
              <a:pPr algn="ctr"/>
              <a:r>
                <a:rPr kumimoji="1" lang="ja-JP" altLang="en-US" sz="1400" dirty="0">
                  <a:latin typeface="Meiryo UI" panose="020B0604030504040204" pitchFamily="50" charset="-128"/>
                  <a:ea typeface="Meiryo UI" panose="020B0604030504040204" pitchFamily="50" charset="-128"/>
                </a:rPr>
                <a:t>生成</a:t>
              </a:r>
            </a:p>
          </p:txBody>
        </p:sp>
        <p:sp>
          <p:nvSpPr>
            <p:cNvPr id="22" name="テキスト ボックス 21">
              <a:extLst>
                <a:ext uri="{FF2B5EF4-FFF2-40B4-BE49-F238E27FC236}">
                  <a16:creationId xmlns:a16="http://schemas.microsoft.com/office/drawing/2014/main" id="{8933D209-3AC2-881C-D10E-26538C453752}"/>
                </a:ext>
              </a:extLst>
            </p:cNvPr>
            <p:cNvSpPr txBox="1"/>
            <p:nvPr/>
          </p:nvSpPr>
          <p:spPr>
            <a:xfrm>
              <a:off x="7312687" y="2323684"/>
              <a:ext cx="896313"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Cookie</a:t>
              </a:r>
            </a:p>
          </p:txBody>
        </p:sp>
        <p:sp>
          <p:nvSpPr>
            <p:cNvPr id="23" name="テキスト ボックス 22">
              <a:extLst>
                <a:ext uri="{FF2B5EF4-FFF2-40B4-BE49-F238E27FC236}">
                  <a16:creationId xmlns:a16="http://schemas.microsoft.com/office/drawing/2014/main" id="{92EB9DBE-8768-D24C-710E-A7E061E3F6D7}"/>
                </a:ext>
              </a:extLst>
            </p:cNvPr>
            <p:cNvSpPr txBox="1"/>
            <p:nvPr/>
          </p:nvSpPr>
          <p:spPr>
            <a:xfrm>
              <a:off x="7395807" y="1603582"/>
              <a:ext cx="716861" cy="149087"/>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リクエスト</a:t>
              </a:r>
            </a:p>
          </p:txBody>
        </p:sp>
        <p:sp>
          <p:nvSpPr>
            <p:cNvPr id="26" name="楕円 25">
              <a:extLst>
                <a:ext uri="{FF2B5EF4-FFF2-40B4-BE49-F238E27FC236}">
                  <a16:creationId xmlns:a16="http://schemas.microsoft.com/office/drawing/2014/main" id="{3D6DE614-1127-0113-4571-D2809297EC59}"/>
                </a:ext>
              </a:extLst>
            </p:cNvPr>
            <p:cNvSpPr/>
            <p:nvPr/>
          </p:nvSpPr>
          <p:spPr>
            <a:xfrm>
              <a:off x="6031182" y="2133483"/>
              <a:ext cx="187749" cy="162843"/>
            </a:xfrm>
            <a:prstGeom prst="ellipse">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68AF44F1-088C-A4C5-42EE-6562733E1169}"/>
                </a:ext>
              </a:extLst>
            </p:cNvPr>
            <p:cNvCxnSpPr>
              <a:cxnSpLocks/>
              <a:endCxn id="26" idx="6"/>
            </p:cNvCxnSpPr>
            <p:nvPr/>
          </p:nvCxnSpPr>
          <p:spPr>
            <a:xfrm flipH="1">
              <a:off x="6218931" y="2214905"/>
              <a:ext cx="256588"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グループ化 42">
            <a:extLst>
              <a:ext uri="{FF2B5EF4-FFF2-40B4-BE49-F238E27FC236}">
                <a16:creationId xmlns:a16="http://schemas.microsoft.com/office/drawing/2014/main" id="{9B4A844F-3080-DDD3-92C6-E7E5177FF370}"/>
              </a:ext>
            </a:extLst>
          </p:cNvPr>
          <p:cNvGrpSpPr/>
          <p:nvPr/>
        </p:nvGrpSpPr>
        <p:grpSpPr>
          <a:xfrm>
            <a:off x="6548042" y="1936881"/>
            <a:ext cx="4171275" cy="1571191"/>
            <a:chOff x="6031002" y="2724243"/>
            <a:chExt cx="4171275" cy="1571191"/>
          </a:xfrm>
        </p:grpSpPr>
        <p:pic>
          <p:nvPicPr>
            <p:cNvPr id="11" name="Picture 4" descr="データベースサーバーのアイコン | フリーのアイコンイラスト ...">
              <a:extLst>
                <a:ext uri="{FF2B5EF4-FFF2-40B4-BE49-F238E27FC236}">
                  <a16:creationId xmlns:a16="http://schemas.microsoft.com/office/drawing/2014/main" id="{A13A3570-511D-F0AB-7619-C6776AF3C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1504" y="2724243"/>
              <a:ext cx="1813487" cy="1537971"/>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descr="コンピュータ, 座る, ノートパソコン, 部屋 が含まれている画像&#10;&#10;AI によって生成されたコンテンツは間違っている可能性があります。">
              <a:extLst>
                <a:ext uri="{FF2B5EF4-FFF2-40B4-BE49-F238E27FC236}">
                  <a16:creationId xmlns:a16="http://schemas.microsoft.com/office/drawing/2014/main" id="{DFF4FC05-B7A5-0567-87B2-C715D8C48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5519" y="3152651"/>
              <a:ext cx="896314" cy="570797"/>
            </a:xfrm>
            <a:prstGeom prst="rect">
              <a:avLst/>
            </a:prstGeom>
          </p:spPr>
        </p:pic>
        <p:cxnSp>
          <p:nvCxnSpPr>
            <p:cNvPr id="13" name="直線矢印コネクタ 12">
              <a:extLst>
                <a:ext uri="{FF2B5EF4-FFF2-40B4-BE49-F238E27FC236}">
                  <a16:creationId xmlns:a16="http://schemas.microsoft.com/office/drawing/2014/main" id="{B13B95DC-EEDE-9C1A-1534-70F635A2EA96}"/>
                </a:ext>
              </a:extLst>
            </p:cNvPr>
            <p:cNvCxnSpPr/>
            <p:nvPr/>
          </p:nvCxnSpPr>
          <p:spPr>
            <a:xfrm>
              <a:off x="7452493" y="3247153"/>
              <a:ext cx="588850"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569E50F2-58E1-18A7-0CF0-67EEC20615B9}"/>
                </a:ext>
              </a:extLst>
            </p:cNvPr>
            <p:cNvCxnSpPr/>
            <p:nvPr/>
          </p:nvCxnSpPr>
          <p:spPr>
            <a:xfrm flipH="1">
              <a:off x="7473828" y="3590935"/>
              <a:ext cx="54191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8" name="楕円 17">
              <a:extLst>
                <a:ext uri="{FF2B5EF4-FFF2-40B4-BE49-F238E27FC236}">
                  <a16:creationId xmlns:a16="http://schemas.microsoft.com/office/drawing/2014/main" id="{504D9EE1-9702-AC3D-2350-3C49DADECFED}"/>
                </a:ext>
              </a:extLst>
            </p:cNvPr>
            <p:cNvSpPr/>
            <p:nvPr/>
          </p:nvSpPr>
          <p:spPr>
            <a:xfrm>
              <a:off x="6031002" y="3461671"/>
              <a:ext cx="187749" cy="162843"/>
            </a:xfrm>
            <a:prstGeom prst="ellipse">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B3A4F0E-905A-5307-C1DD-4C61F6EE0AC2}"/>
                </a:ext>
              </a:extLst>
            </p:cNvPr>
            <p:cNvSpPr/>
            <p:nvPr/>
          </p:nvSpPr>
          <p:spPr>
            <a:xfrm>
              <a:off x="7632241" y="3165732"/>
              <a:ext cx="187749" cy="162843"/>
            </a:xfrm>
            <a:prstGeom prst="ellipse">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EF3D75B-2661-CEBF-41F5-87861AFC185E}"/>
                </a:ext>
              </a:extLst>
            </p:cNvPr>
            <p:cNvSpPr/>
            <p:nvPr/>
          </p:nvSpPr>
          <p:spPr>
            <a:xfrm>
              <a:off x="9043797" y="3135884"/>
              <a:ext cx="187749" cy="162843"/>
            </a:xfrm>
            <a:prstGeom prst="ellipse">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FF6E043-883E-3507-2A3C-DB1A4913C594}"/>
                </a:ext>
              </a:extLst>
            </p:cNvPr>
            <p:cNvSpPr txBox="1"/>
            <p:nvPr/>
          </p:nvSpPr>
          <p:spPr>
            <a:xfrm>
              <a:off x="6943569" y="2885432"/>
              <a:ext cx="1205596" cy="310289"/>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Cookie</a:t>
              </a:r>
              <a:r>
                <a:rPr lang="ja-JP" altLang="en-US" sz="1400" dirty="0">
                  <a:latin typeface="Meiryo UI" panose="020B0604030504040204" pitchFamily="50" charset="-128"/>
                  <a:ea typeface="Meiryo UI" panose="020B0604030504040204" pitchFamily="50" charset="-128"/>
                </a:rPr>
                <a:t>送信</a:t>
              </a:r>
              <a:endParaRPr kumimoji="1" lang="en-US" altLang="ja-JP" sz="14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2B1F25A2-545A-EB81-B66E-ECC4A43BCD7C}"/>
                </a:ext>
              </a:extLst>
            </p:cNvPr>
            <p:cNvSpPr txBox="1"/>
            <p:nvPr/>
          </p:nvSpPr>
          <p:spPr>
            <a:xfrm>
              <a:off x="9299591" y="2814997"/>
              <a:ext cx="902686" cy="523220"/>
            </a:xfrm>
            <a:prstGeom prst="rect">
              <a:avLst/>
            </a:prstGeom>
            <a:noFill/>
          </p:spPr>
          <p:txBody>
            <a:bodyPr wrap="square" rtlCol="0">
              <a:spAutoFit/>
            </a:bodyPr>
            <a:lstStyle/>
            <a:p>
              <a:pPr algn="ctr"/>
              <a:r>
                <a:rPr kumimoji="1" lang="en-US" altLang="ja-JP" sz="1400" dirty="0">
                  <a:latin typeface="Meiryo UI" panose="020B0604030504040204" pitchFamily="50" charset="-128"/>
                  <a:ea typeface="Meiryo UI" panose="020B0604030504040204" pitchFamily="50" charset="-128"/>
                </a:rPr>
                <a:t>Cookie</a:t>
              </a:r>
            </a:p>
            <a:p>
              <a:pPr algn="ctr"/>
              <a:r>
                <a:rPr lang="ja-JP" altLang="en-US" sz="1400" dirty="0">
                  <a:latin typeface="Meiryo UI" panose="020B0604030504040204" pitchFamily="50" charset="-128"/>
                  <a:ea typeface="Meiryo UI" panose="020B0604030504040204" pitchFamily="50" charset="-128"/>
                </a:rPr>
                <a:t>利用</a:t>
              </a:r>
              <a:endParaRPr kumimoji="1" lang="en-US" altLang="ja-JP" sz="1400" dirty="0">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789480DD-5E6A-5188-A81C-FC80DC79846C}"/>
                </a:ext>
              </a:extLst>
            </p:cNvPr>
            <p:cNvCxnSpPr>
              <a:cxnSpLocks/>
              <a:stCxn id="18" idx="6"/>
            </p:cNvCxnSpPr>
            <p:nvPr/>
          </p:nvCxnSpPr>
          <p:spPr>
            <a:xfrm>
              <a:off x="6218751" y="3543093"/>
              <a:ext cx="255476"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F7EDE02F-A537-7572-5CC1-9D795D6D05EB}"/>
                </a:ext>
              </a:extLst>
            </p:cNvPr>
            <p:cNvSpPr txBox="1"/>
            <p:nvPr/>
          </p:nvSpPr>
          <p:spPr>
            <a:xfrm>
              <a:off x="7373125" y="3649103"/>
              <a:ext cx="1055776" cy="646331"/>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レスポンス</a:t>
              </a:r>
              <a:endParaRPr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Cookie</a:t>
              </a:r>
              <a:r>
                <a:rPr kumimoji="1" lang="ja-JP" altLang="en-US" sz="1200" dirty="0">
                  <a:latin typeface="Meiryo UI" panose="020B0604030504040204" pitchFamily="50" charset="-128"/>
                  <a:ea typeface="Meiryo UI" panose="020B0604030504040204" pitchFamily="50" charset="-128"/>
                </a:rPr>
                <a:t>の情報をもとに</a:t>
              </a:r>
            </a:p>
          </p:txBody>
        </p:sp>
      </p:grpSp>
      <p:sp>
        <p:nvSpPr>
          <p:cNvPr id="39" name="テキスト ボックス 38">
            <a:extLst>
              <a:ext uri="{FF2B5EF4-FFF2-40B4-BE49-F238E27FC236}">
                <a16:creationId xmlns:a16="http://schemas.microsoft.com/office/drawing/2014/main" id="{10A2E769-B97B-FD95-A62C-1D4CAB8ABFA4}"/>
              </a:ext>
            </a:extLst>
          </p:cNvPr>
          <p:cNvSpPr txBox="1"/>
          <p:nvPr/>
        </p:nvSpPr>
        <p:spPr>
          <a:xfrm>
            <a:off x="349240" y="3860003"/>
            <a:ext cx="11336299" cy="1754326"/>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Cookie</a:t>
            </a:r>
            <a:r>
              <a:rPr lang="ja-JP" altLang="en-US" sz="1600" b="1" dirty="0">
                <a:latin typeface="Meiryo UI" panose="020B0604030504040204" pitchFamily="50" charset="-128"/>
                <a:ea typeface="Meiryo UI" panose="020B0604030504040204" pitchFamily="50" charset="-128"/>
              </a:rPr>
              <a:t>の種類</a:t>
            </a:r>
            <a:endParaRPr lang="en-US" altLang="ja-JP" sz="16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ファーストパーティ</a:t>
            </a:r>
            <a:r>
              <a:rPr lang="en-US" altLang="ja-JP" sz="1600" dirty="0">
                <a:latin typeface="Meiryo UI" panose="020B0604030504040204" pitchFamily="50" charset="-128"/>
                <a:ea typeface="Meiryo UI" panose="020B0604030504040204" pitchFamily="50" charset="-128"/>
              </a:rPr>
              <a:t>Cookie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サイトの訪問先ドメインから直接発行されるもの</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サードパーティ</a:t>
            </a:r>
            <a:r>
              <a:rPr lang="en-US" altLang="ja-JP" sz="1600" dirty="0">
                <a:latin typeface="Meiryo UI" panose="020B0604030504040204" pitchFamily="50" charset="-128"/>
                <a:ea typeface="Meiryo UI" panose="020B0604030504040204" pitchFamily="50" charset="-128"/>
              </a:rPr>
              <a:t>Cookie</a:t>
            </a:r>
            <a:r>
              <a:rPr lang="ja-JP" altLang="en-US" sz="1600" dirty="0">
                <a:latin typeface="Meiryo UI" panose="020B0604030504040204" pitchFamily="50" charset="-128"/>
                <a:ea typeface="Meiryo UI" panose="020B0604030504040204" pitchFamily="50" charset="-128"/>
              </a:rPr>
              <a:t>：第三者のドメインから発行されるもの</a:t>
            </a:r>
          </a:p>
          <a:p>
            <a:endParaRPr lang="ja-JP" altLang="en-US" sz="16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第三者の具体的な例として挙げられるのは、訪れたサイトに掲載されている広告代理店などで、ファーストパーティとは異なりユーザーの追跡を横断して行うことができます。例えば「自動車関係のサイトを訪れた後、他サイトを閲覧しているときに自動車の広告が表示された」というような経験のある方も多いと思いますが、これはサードパーティ</a:t>
            </a:r>
            <a:r>
              <a:rPr lang="en-US" altLang="ja-JP" sz="1400" dirty="0">
                <a:latin typeface="Meiryo UI" panose="020B0604030504040204" pitchFamily="50" charset="-128"/>
                <a:ea typeface="Meiryo UI" panose="020B0604030504040204" pitchFamily="50" charset="-128"/>
              </a:rPr>
              <a:t>Cookie</a:t>
            </a:r>
            <a:r>
              <a:rPr lang="ja-JP" altLang="en-US" sz="1400" dirty="0">
                <a:latin typeface="Meiryo UI" panose="020B0604030504040204" pitchFamily="50" charset="-128"/>
                <a:ea typeface="Meiryo UI" panose="020B0604030504040204" pitchFamily="50" charset="-128"/>
              </a:rPr>
              <a:t>の機能によるものです。</a:t>
            </a:r>
          </a:p>
        </p:txBody>
      </p:sp>
      <p:sp>
        <p:nvSpPr>
          <p:cNvPr id="40" name="テキスト ボックス 39">
            <a:extLst>
              <a:ext uri="{FF2B5EF4-FFF2-40B4-BE49-F238E27FC236}">
                <a16:creationId xmlns:a16="http://schemas.microsoft.com/office/drawing/2014/main" id="{A4763A60-12FF-6620-5A0E-2452B231B531}"/>
              </a:ext>
            </a:extLst>
          </p:cNvPr>
          <p:cNvSpPr txBox="1"/>
          <p:nvPr/>
        </p:nvSpPr>
        <p:spPr>
          <a:xfrm>
            <a:off x="364864" y="3250971"/>
            <a:ext cx="6094878" cy="584775"/>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Cookie</a:t>
            </a:r>
            <a:r>
              <a:rPr lang="ja-JP" altLang="en-US" sz="1600" b="1" dirty="0">
                <a:latin typeface="Meiryo UI" panose="020B0604030504040204" pitchFamily="50" charset="-128"/>
                <a:ea typeface="Meiryo UI" panose="020B0604030504040204" pitchFamily="50" charset="-128"/>
              </a:rPr>
              <a:t>の中身</a:t>
            </a:r>
            <a:endParaRPr lang="en-US" altLang="ja-JP" sz="1600" b="1"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ID</a:t>
            </a:r>
            <a:r>
              <a:rPr lang="ja-JP" altLang="en-US" sz="1600" dirty="0">
                <a:latin typeface="Meiryo UI" panose="020B0604030504040204" pitchFamily="50" charset="-128"/>
                <a:ea typeface="Meiryo UI" panose="020B0604030504040204" pitchFamily="50" charset="-128"/>
              </a:rPr>
              <a:t>やパスワードなどの個人情報やサイトの閲覧情報を保存。</a:t>
            </a:r>
          </a:p>
        </p:txBody>
      </p:sp>
      <p:sp>
        <p:nvSpPr>
          <p:cNvPr id="41" name="テキスト ボックス 40">
            <a:extLst>
              <a:ext uri="{FF2B5EF4-FFF2-40B4-BE49-F238E27FC236}">
                <a16:creationId xmlns:a16="http://schemas.microsoft.com/office/drawing/2014/main" id="{3E3DED4B-5A3B-666E-8F61-FADB5CA5C23F}"/>
              </a:ext>
            </a:extLst>
          </p:cNvPr>
          <p:cNvSpPr txBox="1"/>
          <p:nvPr/>
        </p:nvSpPr>
        <p:spPr>
          <a:xfrm>
            <a:off x="260759" y="1128135"/>
            <a:ext cx="10757998" cy="861774"/>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Cookie</a:t>
            </a:r>
            <a:r>
              <a:rPr lang="ja-JP" altLang="en-US" sz="1600" b="1" dirty="0">
                <a:latin typeface="Meiryo UI" panose="020B0604030504040204" pitchFamily="50" charset="-128"/>
                <a:ea typeface="Meiryo UI" panose="020B0604030504040204" pitchFamily="50" charset="-128"/>
              </a:rPr>
              <a:t>の仕組み</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サイトにアクセスした際に、</a:t>
            </a:r>
            <a:r>
              <a:rPr lang="en-US" altLang="ja-JP" sz="1600" dirty="0">
                <a:latin typeface="Meiryo UI" panose="020B0604030504040204" pitchFamily="50" charset="-128"/>
                <a:ea typeface="Meiryo UI" panose="020B0604030504040204" pitchFamily="50" charset="-128"/>
              </a:rPr>
              <a:t>Cookie</a:t>
            </a:r>
            <a:r>
              <a:rPr lang="ja-JP" altLang="en-US" sz="1600" dirty="0">
                <a:latin typeface="Meiryo UI" panose="020B0604030504040204" pitchFamily="50" charset="-128"/>
                <a:ea typeface="Meiryo UI" panose="020B0604030504040204" pitchFamily="50" charset="-128"/>
              </a:rPr>
              <a:t>が作られ、自身の端末（ブラウザ）に保存される。２度目にサイトを訪れると、ブラウザ側から</a:t>
            </a:r>
            <a:r>
              <a:rPr lang="en-US" altLang="ja-JP" sz="1600" dirty="0">
                <a:latin typeface="Meiryo UI" panose="020B0604030504040204" pitchFamily="50" charset="-128"/>
                <a:ea typeface="Meiryo UI" panose="020B0604030504040204" pitchFamily="50" charset="-128"/>
              </a:rPr>
              <a:t>Cookie</a:t>
            </a:r>
            <a:r>
              <a:rPr lang="ja-JP" altLang="en-US" sz="1600" dirty="0">
                <a:latin typeface="Meiryo UI" panose="020B0604030504040204" pitchFamily="50" charset="-128"/>
                <a:ea typeface="Meiryo UI" panose="020B0604030504040204" pitchFamily="50" charset="-128"/>
              </a:rPr>
              <a:t>を渡し、その情報をもとにレスポンスします。</a:t>
            </a:r>
          </a:p>
        </p:txBody>
      </p:sp>
      <p:sp>
        <p:nvSpPr>
          <p:cNvPr id="44" name="テキスト ボックス 43">
            <a:extLst>
              <a:ext uri="{FF2B5EF4-FFF2-40B4-BE49-F238E27FC236}">
                <a16:creationId xmlns:a16="http://schemas.microsoft.com/office/drawing/2014/main" id="{AB4C9636-8D00-E8CC-819E-7F5C4ACB4D97}"/>
              </a:ext>
            </a:extLst>
          </p:cNvPr>
          <p:cNvSpPr txBox="1"/>
          <p:nvPr/>
        </p:nvSpPr>
        <p:spPr>
          <a:xfrm>
            <a:off x="484960" y="2096069"/>
            <a:ext cx="1188199" cy="279452"/>
          </a:xfrm>
          <a:prstGeom prst="rect">
            <a:avLst/>
          </a:prstGeom>
          <a:noFill/>
        </p:spPr>
        <p:txBody>
          <a:bodyPr wrap="square" rtlCol="0">
            <a:spAutoFit/>
          </a:bodyPr>
          <a:lstStyle/>
          <a:p>
            <a:r>
              <a:rPr kumimoji="1" lang="ja-JP" altLang="en-US" sz="1200" b="1" dirty="0">
                <a:latin typeface="Meiryo UI" panose="020B0604030504040204" pitchFamily="50" charset="-128"/>
                <a:ea typeface="Meiryo UI" panose="020B0604030504040204" pitchFamily="50" charset="-128"/>
              </a:rPr>
              <a:t>最初のアクセス</a:t>
            </a:r>
          </a:p>
        </p:txBody>
      </p:sp>
      <p:sp>
        <p:nvSpPr>
          <p:cNvPr id="45" name="テキスト ボックス 44">
            <a:extLst>
              <a:ext uri="{FF2B5EF4-FFF2-40B4-BE49-F238E27FC236}">
                <a16:creationId xmlns:a16="http://schemas.microsoft.com/office/drawing/2014/main" id="{2946C1FE-E7DE-86FD-4740-DDA573EFC71C}"/>
              </a:ext>
            </a:extLst>
          </p:cNvPr>
          <p:cNvSpPr txBox="1"/>
          <p:nvPr/>
        </p:nvSpPr>
        <p:spPr>
          <a:xfrm>
            <a:off x="5780797" y="2063590"/>
            <a:ext cx="1628470" cy="276999"/>
          </a:xfrm>
          <a:prstGeom prst="rect">
            <a:avLst/>
          </a:prstGeom>
          <a:noFill/>
        </p:spPr>
        <p:txBody>
          <a:bodyPr wrap="square" rtlCol="0">
            <a:spAutoFit/>
          </a:bodyPr>
          <a:lstStyle/>
          <a:p>
            <a:r>
              <a:rPr kumimoji="1" lang="ja-JP" altLang="en-US" sz="1200" b="1" dirty="0">
                <a:latin typeface="Meiryo UI" panose="020B0604030504040204" pitchFamily="50" charset="-128"/>
                <a:ea typeface="Meiryo UI" panose="020B0604030504040204" pitchFamily="50" charset="-128"/>
              </a:rPr>
              <a:t>２度目以降のアクセス</a:t>
            </a:r>
          </a:p>
        </p:txBody>
      </p:sp>
      <p:sp>
        <p:nvSpPr>
          <p:cNvPr id="46" name="テキスト ボックス 45">
            <a:extLst>
              <a:ext uri="{FF2B5EF4-FFF2-40B4-BE49-F238E27FC236}">
                <a16:creationId xmlns:a16="http://schemas.microsoft.com/office/drawing/2014/main" id="{C3455F33-D71F-6093-4D16-7E3F65C010E2}"/>
              </a:ext>
            </a:extLst>
          </p:cNvPr>
          <p:cNvSpPr txBox="1"/>
          <p:nvPr/>
        </p:nvSpPr>
        <p:spPr>
          <a:xfrm>
            <a:off x="260759" y="5729865"/>
            <a:ext cx="11786347" cy="95410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Google</a:t>
            </a:r>
            <a:r>
              <a:rPr lang="ja-JP" altLang="en-US" sz="1400" dirty="0">
                <a:latin typeface="Meiryo UI" panose="020B0604030504040204" pitchFamily="50" charset="-128"/>
                <a:ea typeface="Meiryo UI" panose="020B0604030504040204" pitchFamily="50" charset="-128"/>
              </a:rPr>
              <a:t>の動き）</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2020</a:t>
            </a:r>
            <a:r>
              <a:rPr lang="ja-JP" altLang="en-US" sz="1400" dirty="0">
                <a:latin typeface="Meiryo UI" panose="020B0604030504040204" pitchFamily="50" charset="-128"/>
                <a:ea typeface="Meiryo UI" panose="020B0604030504040204" pitchFamily="50" charset="-128"/>
              </a:rPr>
              <a:t>年、クロームでサードパーティークッキーの機能を</a:t>
            </a:r>
            <a:r>
              <a:rPr lang="en-US" altLang="ja-JP" sz="1400" dirty="0">
                <a:latin typeface="Meiryo UI" panose="020B0604030504040204" pitchFamily="50" charset="-128"/>
                <a:ea typeface="Meiryo UI" panose="020B0604030504040204" pitchFamily="50" charset="-128"/>
              </a:rPr>
              <a:t>22</a:t>
            </a:r>
            <a:r>
              <a:rPr lang="ja-JP" altLang="en-US" sz="1400" dirty="0">
                <a:latin typeface="Meiryo UI" panose="020B0604030504040204" pitchFamily="50" charset="-128"/>
                <a:ea typeface="Meiryo UI" panose="020B0604030504040204" pitchFamily="50" charset="-128"/>
              </a:rPr>
              <a:t>年までに廃止すると表明（ネット広告市場の競争環境を損なうとして英規制当局などから反発を受ける）</a:t>
            </a: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規制当局からの懸念を解消する時間を確保するために、廃止時期の延期を繰り返してきた。</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同社は代替策として、個人を特定できない形で関心に応じた広告を配信する「プライバシーサンドボックス」と呼ぶ仕組みを提案してきた。</a:t>
            </a:r>
          </a:p>
        </p:txBody>
      </p:sp>
      <p:sp>
        <p:nvSpPr>
          <p:cNvPr id="4" name="スライド番号プレースホルダー 3">
            <a:extLst>
              <a:ext uri="{FF2B5EF4-FFF2-40B4-BE49-F238E27FC236}">
                <a16:creationId xmlns:a16="http://schemas.microsoft.com/office/drawing/2014/main" id="{D8F8E7DD-56E8-D19F-7F1C-EB72E9369835}"/>
              </a:ext>
            </a:extLst>
          </p:cNvPr>
          <p:cNvSpPr>
            <a:spLocks noGrp="1"/>
          </p:cNvSpPr>
          <p:nvPr>
            <p:ph type="sldNum" sz="quarter" idx="12"/>
          </p:nvPr>
        </p:nvSpPr>
        <p:spPr/>
        <p:txBody>
          <a:bodyPr/>
          <a:lstStyle/>
          <a:p>
            <a:fld id="{2977F5E9-0479-47A0-9E51-109E0858BCF2}" type="slidenum">
              <a:rPr kumimoji="1" lang="ja-JP" altLang="en-US" smtClean="0"/>
              <a:t>19</a:t>
            </a:fld>
            <a:endParaRPr kumimoji="1" lang="ja-JP" altLang="en-US"/>
          </a:p>
        </p:txBody>
      </p:sp>
    </p:spTree>
    <p:extLst>
      <p:ext uri="{BB962C8B-B14F-4D97-AF65-F5344CB8AC3E}">
        <p14:creationId xmlns:p14="http://schemas.microsoft.com/office/powerpoint/2010/main" val="1561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3B79E823-C6C3-2BB7-A0BE-95C1DC921B0F}"/>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教材について</a:t>
            </a:r>
          </a:p>
        </p:txBody>
      </p:sp>
      <p:sp>
        <p:nvSpPr>
          <p:cNvPr id="25" name="テキスト ボックス 24">
            <a:extLst>
              <a:ext uri="{FF2B5EF4-FFF2-40B4-BE49-F238E27FC236}">
                <a16:creationId xmlns:a16="http://schemas.microsoft.com/office/drawing/2014/main" id="{ADECC81B-BEAC-9D64-CC88-3FFA866FED53}"/>
              </a:ext>
            </a:extLst>
          </p:cNvPr>
          <p:cNvSpPr txBox="1"/>
          <p:nvPr/>
        </p:nvSpPr>
        <p:spPr>
          <a:xfrm>
            <a:off x="504264" y="793826"/>
            <a:ext cx="11342593"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文科省のカリキュラムに従い、</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基礎の必須（☆）をカバーしています。</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既に先行しているデータサイエンス応用基礎（学術図書出版社）の記述レベルに合わせています。</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「総合知」の観点より企業人が読んでいる書籍のエッセンスを</a:t>
            </a:r>
            <a:r>
              <a:rPr kumimoji="1" lang="en-US" altLang="ja-JP" sz="1600" dirty="0">
                <a:latin typeface="Meiryo UI" panose="020B0604030504040204" pitchFamily="50" charset="-128"/>
                <a:ea typeface="Meiryo UI" panose="020B0604030504040204" pitchFamily="50" charset="-128"/>
              </a:rPr>
              <a:t>Additional Note</a:t>
            </a:r>
            <a:r>
              <a:rPr kumimoji="1" lang="ja-JP" altLang="en-US" sz="1600" dirty="0">
                <a:latin typeface="Meiryo UI" panose="020B0604030504040204" pitchFamily="50" charset="-128"/>
                <a:ea typeface="Meiryo UI" panose="020B0604030504040204" pitchFamily="50" charset="-128"/>
              </a:rPr>
              <a:t>として付与しています。</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本コースを受講すると、</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で使用されるタームが知識として定着するので、ディープラーニング</a:t>
            </a:r>
            <a:r>
              <a:rPr lang="en-US" altLang="ja-JP" sz="1600" dirty="0">
                <a:latin typeface="Meiryo UI" panose="020B0604030504040204" pitchFamily="50" charset="-128"/>
                <a:ea typeface="Meiryo UI" panose="020B0604030504040204" pitchFamily="50" charset="-128"/>
              </a:rPr>
              <a:t>G</a:t>
            </a:r>
            <a:r>
              <a:rPr lang="ja-JP" altLang="en-US" sz="1600" dirty="0">
                <a:latin typeface="Meiryo UI" panose="020B0604030504040204" pitchFamily="50" charset="-128"/>
                <a:ea typeface="Meiryo UI" panose="020B0604030504040204" pitchFamily="50" charset="-128"/>
              </a:rPr>
              <a:t>検定の参考書など勉強しやすくなります。是非、資格取得をチャレンジしてみて下さい。（昇進の条件としている企業もあります。）</a:t>
            </a:r>
            <a:endParaRPr kumimoji="1" lang="ja-JP" altLang="en-US" sz="1600" dirty="0">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CAE7DB5C-A84F-6025-632C-0FF0181268BA}"/>
              </a:ext>
            </a:extLst>
          </p:cNvPr>
          <p:cNvSpPr>
            <a:spLocks noGrp="1"/>
          </p:cNvSpPr>
          <p:nvPr>
            <p:ph type="sldNum" sz="quarter" idx="12"/>
          </p:nvPr>
        </p:nvSpPr>
        <p:spPr/>
        <p:txBody>
          <a:bodyPr/>
          <a:lstStyle/>
          <a:p>
            <a:fld id="{2977F5E9-0479-47A0-9E51-109E0858BCF2}" type="slidenum">
              <a:rPr kumimoji="1" lang="ja-JP" altLang="en-US" smtClean="0"/>
              <a:t>2</a:t>
            </a:fld>
            <a:endParaRPr kumimoji="1" lang="ja-JP" altLang="en-US"/>
          </a:p>
        </p:txBody>
      </p:sp>
      <p:graphicFrame>
        <p:nvGraphicFramePr>
          <p:cNvPr id="16" name="表 15">
            <a:extLst>
              <a:ext uri="{FF2B5EF4-FFF2-40B4-BE49-F238E27FC236}">
                <a16:creationId xmlns:a16="http://schemas.microsoft.com/office/drawing/2014/main" id="{1FEE0496-AB27-755C-9798-03D2D936E1DB}"/>
              </a:ext>
            </a:extLst>
          </p:cNvPr>
          <p:cNvGraphicFramePr>
            <a:graphicFrameLocks noGrp="1"/>
          </p:cNvGraphicFramePr>
          <p:nvPr>
            <p:extLst>
              <p:ext uri="{D42A27DB-BD31-4B8C-83A1-F6EECF244321}">
                <p14:modId xmlns:p14="http://schemas.microsoft.com/office/powerpoint/2010/main" val="2903382052"/>
              </p:ext>
            </p:extLst>
          </p:nvPr>
        </p:nvGraphicFramePr>
        <p:xfrm>
          <a:off x="1561558" y="2241550"/>
          <a:ext cx="8742318" cy="4111386"/>
        </p:xfrm>
        <a:graphic>
          <a:graphicData uri="http://schemas.openxmlformats.org/drawingml/2006/table">
            <a:tbl>
              <a:tblPr firstRow="1" bandRow="1">
                <a:tableStyleId>{5940675A-B579-460E-94D1-54222C63F5DA}</a:tableStyleId>
              </a:tblPr>
              <a:tblGrid>
                <a:gridCol w="3378656">
                  <a:extLst>
                    <a:ext uri="{9D8B030D-6E8A-4147-A177-3AD203B41FA5}">
                      <a16:colId xmlns:a16="http://schemas.microsoft.com/office/drawing/2014/main" val="474369662"/>
                    </a:ext>
                  </a:extLst>
                </a:gridCol>
                <a:gridCol w="2829118">
                  <a:extLst>
                    <a:ext uri="{9D8B030D-6E8A-4147-A177-3AD203B41FA5}">
                      <a16:colId xmlns:a16="http://schemas.microsoft.com/office/drawing/2014/main" val="795056957"/>
                    </a:ext>
                  </a:extLst>
                </a:gridCol>
                <a:gridCol w="2534544">
                  <a:extLst>
                    <a:ext uri="{9D8B030D-6E8A-4147-A177-3AD203B41FA5}">
                      <a16:colId xmlns:a16="http://schemas.microsoft.com/office/drawing/2014/main" val="2989616238"/>
                    </a:ext>
                  </a:extLst>
                </a:gridCol>
              </a:tblGrid>
              <a:tr h="223513">
                <a:tc>
                  <a:txBody>
                    <a:bodyPr/>
                    <a:lstStyle/>
                    <a:p>
                      <a:r>
                        <a:rPr kumimoji="1" lang="ja-JP" altLang="en-US" sz="1200" dirty="0">
                          <a:latin typeface="Meiryo UI" panose="020B0604030504040204" pitchFamily="50" charset="-128"/>
                          <a:ea typeface="Meiryo UI" panose="020B0604030504040204" pitchFamily="50" charset="-128"/>
                        </a:rPr>
                        <a:t>テーマ</a:t>
                      </a:r>
                    </a:p>
                  </a:txBody>
                  <a:tcPr/>
                </a:tc>
                <a:tc>
                  <a:txBody>
                    <a:bodyPr/>
                    <a:lstStyle/>
                    <a:p>
                      <a:r>
                        <a:rPr kumimoji="1" lang="ja-JP" altLang="en-US" sz="1200" dirty="0">
                          <a:latin typeface="Meiryo UI" panose="020B0604030504040204" pitchFamily="50" charset="-128"/>
                          <a:ea typeface="Meiryo UI" panose="020B0604030504040204" pitchFamily="50" charset="-128"/>
                        </a:rPr>
                        <a:t>文科省　応用基礎レベル モデルカリキュラム</a:t>
                      </a:r>
                    </a:p>
                  </a:txBody>
                  <a:tcPr/>
                </a:tc>
                <a:tc>
                  <a:txBody>
                    <a:bodyPr/>
                    <a:lstStyle/>
                    <a:p>
                      <a:r>
                        <a:rPr kumimoji="1" lang="ja-JP" altLang="en-US" sz="1200" dirty="0">
                          <a:latin typeface="Meiryo UI" panose="020B0604030504040204" pitchFamily="50" charset="-128"/>
                          <a:ea typeface="Meiryo UI" panose="020B0604030504040204" pitchFamily="50" charset="-128"/>
                        </a:rPr>
                        <a:t>ディープラーニング</a:t>
                      </a:r>
                      <a:r>
                        <a:rPr kumimoji="1" lang="en-US" altLang="ja-JP" sz="1200" dirty="0">
                          <a:latin typeface="Meiryo UI" panose="020B0604030504040204" pitchFamily="50" charset="-128"/>
                          <a:ea typeface="Meiryo UI" panose="020B0604030504040204" pitchFamily="50" charset="-128"/>
                        </a:rPr>
                        <a:t>G</a:t>
                      </a:r>
                      <a:r>
                        <a:rPr kumimoji="1" lang="ja-JP" altLang="en-US" sz="1200" dirty="0">
                          <a:latin typeface="Meiryo UI" panose="020B0604030504040204" pitchFamily="50" charset="-128"/>
                          <a:ea typeface="Meiryo UI" panose="020B0604030504040204" pitchFamily="50" charset="-128"/>
                        </a:rPr>
                        <a:t>検定（翔泳社）</a:t>
                      </a:r>
                    </a:p>
                  </a:txBody>
                  <a:tcPr/>
                </a:tc>
                <a:extLst>
                  <a:ext uri="{0D108BD9-81ED-4DB2-BD59-A6C34878D82A}">
                    <a16:rowId xmlns:a16="http://schemas.microsoft.com/office/drawing/2014/main" val="1038557842"/>
                  </a:ext>
                </a:extLst>
              </a:tr>
              <a:tr h="521529">
                <a:tc>
                  <a:txBody>
                    <a:bodyPr/>
                    <a:lstStyle/>
                    <a:p>
                      <a:r>
                        <a:rPr kumimoji="1" lang="ja-JP" altLang="en-US" sz="1200" dirty="0">
                          <a:latin typeface="Meiryo UI" panose="020B0604030504040204" pitchFamily="50" charset="-128"/>
                          <a:ea typeface="Meiryo UI" panose="020B0604030504040204" pitchFamily="50" charset="-128"/>
                        </a:rPr>
                        <a:t>１．</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の歴史と応用分野</a:t>
                      </a:r>
                    </a:p>
                  </a:txBody>
                  <a:tcPr/>
                </a:tc>
                <a:tc>
                  <a:txBody>
                    <a:bodyPr/>
                    <a:lstStyle/>
                    <a:p>
                      <a:r>
                        <a:rPr kumimoji="1" lang="en-US" altLang="ja-JP" sz="1200" dirty="0">
                          <a:latin typeface="Meiryo UI" panose="020B0604030504040204" pitchFamily="50" charset="-128"/>
                          <a:ea typeface="Meiryo UI" panose="020B0604030504040204" pitchFamily="50" charset="-128"/>
                        </a:rPr>
                        <a:t>3-1. AI</a:t>
                      </a:r>
                      <a:r>
                        <a:rPr kumimoji="1" lang="ja-JP" altLang="en-US" sz="1200" dirty="0">
                          <a:latin typeface="Meiryo UI" panose="020B0604030504040204" pitchFamily="50" charset="-128"/>
                          <a:ea typeface="Meiryo UI" panose="020B0604030504040204" pitchFamily="50" charset="-128"/>
                        </a:rPr>
                        <a:t>の歴史と応用分野（☆）</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3-2. AI</a:t>
                      </a:r>
                      <a:r>
                        <a:rPr kumimoji="1" lang="ja-JP" altLang="en-US" sz="1200" dirty="0">
                          <a:latin typeface="Meiryo UI" panose="020B0604030504040204" pitchFamily="50" charset="-128"/>
                          <a:ea typeface="Meiryo UI" panose="020B0604030504040204" pitchFamily="50" charset="-128"/>
                        </a:rPr>
                        <a:t>と社会（☆）</a:t>
                      </a:r>
                    </a:p>
                  </a:txBody>
                  <a:tcPr/>
                </a:tc>
                <a:tc>
                  <a:txBody>
                    <a:bodyPr/>
                    <a:lstStyle/>
                    <a:p>
                      <a:r>
                        <a:rPr kumimoji="1" lang="ja-JP" altLang="en-US" sz="1200" dirty="0">
                          <a:latin typeface="Meiryo UI" panose="020B0604030504040204" pitchFamily="50" charset="-128"/>
                          <a:ea typeface="Meiryo UI" panose="020B0604030504040204" pitchFamily="50" charset="-128"/>
                        </a:rPr>
                        <a:t>第１章　人口知能（</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）とは</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第２章　人口知能をめぐる動向</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第８章　</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の法律と倫理</a:t>
                      </a:r>
                    </a:p>
                  </a:txBody>
                  <a:tcPr/>
                </a:tc>
                <a:extLst>
                  <a:ext uri="{0D108BD9-81ED-4DB2-BD59-A6C34878D82A}">
                    <a16:rowId xmlns:a16="http://schemas.microsoft.com/office/drawing/2014/main" val="3380026792"/>
                  </a:ext>
                </a:extLst>
              </a:tr>
              <a:tr h="223513">
                <a:tc>
                  <a:txBody>
                    <a:bodyPr/>
                    <a:lstStyle/>
                    <a:p>
                      <a:r>
                        <a:rPr kumimoji="1" lang="ja-JP" altLang="en-US" sz="1200" dirty="0">
                          <a:latin typeface="Meiryo UI" panose="020B0604030504040204" pitchFamily="50" charset="-128"/>
                          <a:ea typeface="Meiryo UI" panose="020B0604030504040204" pitchFamily="50" charset="-128"/>
                        </a:rPr>
                        <a:t>２．機械学習の基礎と展望</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付録　重回帰分析チュートリアル</a:t>
                      </a:r>
                    </a:p>
                  </a:txBody>
                  <a:tcPr/>
                </a:tc>
                <a:tc>
                  <a:txBody>
                    <a:bodyPr/>
                    <a:lstStyle/>
                    <a:p>
                      <a:r>
                        <a:rPr kumimoji="1" lang="en-US" altLang="ja-JP" sz="1200" dirty="0">
                          <a:latin typeface="Meiryo UI" panose="020B0604030504040204" pitchFamily="50" charset="-128"/>
                          <a:ea typeface="Meiryo UI" panose="020B0604030504040204" pitchFamily="50" charset="-128"/>
                        </a:rPr>
                        <a:t>3-3.</a:t>
                      </a:r>
                      <a:r>
                        <a:rPr kumimoji="1" lang="ja-JP" altLang="en-US" sz="1200" dirty="0">
                          <a:latin typeface="Meiryo UI" panose="020B0604030504040204" pitchFamily="50" charset="-128"/>
                          <a:ea typeface="Meiryo UI" panose="020B0604030504040204" pitchFamily="50" charset="-128"/>
                        </a:rPr>
                        <a:t> 機械学習の基礎と展望（☆）</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3-6. </a:t>
                      </a:r>
                      <a:r>
                        <a:rPr kumimoji="1" lang="ja-JP" altLang="en-US" sz="1200" dirty="0">
                          <a:latin typeface="Meiryo UI" panose="020B0604030504040204" pitchFamily="50" charset="-128"/>
                          <a:ea typeface="Meiryo UI" panose="020B0604030504040204" pitchFamily="50" charset="-128"/>
                        </a:rPr>
                        <a:t>認識</a:t>
                      </a:r>
                    </a:p>
                    <a:p>
                      <a:r>
                        <a:rPr kumimoji="1" lang="en-US" altLang="ja-JP" sz="1200" dirty="0">
                          <a:latin typeface="Meiryo UI" panose="020B0604030504040204" pitchFamily="50" charset="-128"/>
                          <a:ea typeface="Meiryo UI" panose="020B0604030504040204" pitchFamily="50" charset="-128"/>
                        </a:rPr>
                        <a:t>3-7. </a:t>
                      </a:r>
                      <a:r>
                        <a:rPr kumimoji="1" lang="ja-JP" altLang="en-US" sz="1200" dirty="0">
                          <a:latin typeface="Meiryo UI" panose="020B0604030504040204" pitchFamily="50" charset="-128"/>
                          <a:ea typeface="Meiryo UI" panose="020B0604030504040204" pitchFamily="50" charset="-128"/>
                        </a:rPr>
                        <a:t>予測・判断</a:t>
                      </a:r>
                    </a:p>
                  </a:txBody>
                  <a:tcPr/>
                </a:tc>
                <a:tc>
                  <a:txBody>
                    <a:bodyPr/>
                    <a:lstStyle/>
                    <a:p>
                      <a:r>
                        <a:rPr kumimoji="1" lang="ja-JP" altLang="en-US" sz="1200" dirty="0">
                          <a:latin typeface="Meiryo UI" panose="020B0604030504040204" pitchFamily="50" charset="-128"/>
                          <a:ea typeface="Meiryo UI" panose="020B0604030504040204" pitchFamily="50" charset="-128"/>
                        </a:rPr>
                        <a:t>第３章　機械学習の具体的手法</a:t>
                      </a:r>
                    </a:p>
                  </a:txBody>
                  <a:tcPr/>
                </a:tc>
                <a:extLst>
                  <a:ext uri="{0D108BD9-81ED-4DB2-BD59-A6C34878D82A}">
                    <a16:rowId xmlns:a16="http://schemas.microsoft.com/office/drawing/2014/main" val="3862798009"/>
                  </a:ext>
                </a:extLst>
              </a:tr>
              <a:tr h="521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３．深層学習の基礎と展望</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　　　付録　画像認識</a:t>
                      </a:r>
                      <a:r>
                        <a:rPr kumimoji="1" lang="en-US" altLang="ja-JP" sz="1200" dirty="0">
                          <a:latin typeface="Meiryo UI" panose="020B0604030504040204" pitchFamily="50" charset="-128"/>
                          <a:ea typeface="Meiryo UI" panose="020B0604030504040204" pitchFamily="50" charset="-128"/>
                        </a:rPr>
                        <a:t>CNN</a:t>
                      </a:r>
                      <a:r>
                        <a:rPr kumimoji="1" lang="ja-JP" altLang="en-US" sz="1200" dirty="0">
                          <a:latin typeface="Meiryo UI" panose="020B0604030504040204" pitchFamily="50" charset="-128"/>
                          <a:ea typeface="Meiryo UI" panose="020B0604030504040204" pitchFamily="50" charset="-128"/>
                        </a:rPr>
                        <a:t>構築チュートリアル</a:t>
                      </a:r>
                    </a:p>
                    <a:p>
                      <a:r>
                        <a:rPr kumimoji="1" lang="ja-JP" altLang="en-US" sz="1200" dirty="0">
                          <a:latin typeface="Meiryo UI" panose="020B0604030504040204" pitchFamily="50" charset="-128"/>
                          <a:ea typeface="Meiryo UI" panose="020B0604030504040204" pitchFamily="50" charset="-128"/>
                        </a:rPr>
                        <a:t>　　　付録　自然言語処理チュートリアル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3-4.</a:t>
                      </a:r>
                      <a:r>
                        <a:rPr kumimoji="1" lang="ja-JP" altLang="en-US" sz="1200" dirty="0">
                          <a:latin typeface="Meiryo UI" panose="020B0604030504040204" pitchFamily="50" charset="-128"/>
                          <a:ea typeface="Meiryo UI" panose="020B0604030504040204" pitchFamily="50" charset="-128"/>
                        </a:rPr>
                        <a:t> 深層学習の基礎と展望（☆）</a:t>
                      </a:r>
                    </a:p>
                    <a:p>
                      <a:r>
                        <a:rPr kumimoji="1" lang="en-US" altLang="ja-JP" sz="1200" dirty="0">
                          <a:latin typeface="Meiryo UI" panose="020B0604030504040204" pitchFamily="50" charset="-128"/>
                          <a:ea typeface="Meiryo UI" panose="020B0604030504040204" pitchFamily="50" charset="-128"/>
                        </a:rPr>
                        <a:t>3</a:t>
                      </a:r>
                      <a:r>
                        <a:rPr kumimoji="1" lang="ja-JP" altLang="en-US" sz="1200" dirty="0">
                          <a:latin typeface="Meiryo UI" panose="020B0604030504040204" pitchFamily="50" charset="-128"/>
                          <a:ea typeface="Meiryo UI" panose="020B0604030504040204" pitchFamily="50" charset="-128"/>
                        </a:rPr>
                        <a:t>ｰ</a:t>
                      </a:r>
                      <a:r>
                        <a:rPr kumimoji="1" lang="en-US" altLang="ja-JP" sz="1200" dirty="0">
                          <a:latin typeface="Meiryo UI" panose="020B0604030504040204" pitchFamily="50" charset="-128"/>
                          <a:ea typeface="Meiryo UI" panose="020B0604030504040204" pitchFamily="50" charset="-128"/>
                        </a:rPr>
                        <a:t>8. </a:t>
                      </a:r>
                      <a:r>
                        <a:rPr kumimoji="1" lang="ja-JP" altLang="en-US" sz="1200" dirty="0">
                          <a:latin typeface="Meiryo UI" panose="020B0604030504040204" pitchFamily="50" charset="-128"/>
                          <a:ea typeface="Meiryo UI" panose="020B0604030504040204" pitchFamily="50" charset="-128"/>
                        </a:rPr>
                        <a:t>言語と知識</a:t>
                      </a:r>
                    </a:p>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第４章　ディープラーニングの概要</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第５章　ディープラーニングの要素技術</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第６章　ディープラーニングの応用例</a:t>
                      </a:r>
                    </a:p>
                  </a:txBody>
                  <a:tcPr/>
                </a:tc>
                <a:extLst>
                  <a:ext uri="{0D108BD9-81ED-4DB2-BD59-A6C34878D82A}">
                    <a16:rowId xmlns:a16="http://schemas.microsoft.com/office/drawing/2014/main" val="3815873236"/>
                  </a:ext>
                </a:extLst>
              </a:tr>
              <a:tr h="223513">
                <a:tc>
                  <a:txBody>
                    <a:bodyPr/>
                    <a:lstStyle/>
                    <a:p>
                      <a:r>
                        <a:rPr kumimoji="1" lang="ja-JP" altLang="en-US" sz="1200" dirty="0">
                          <a:latin typeface="Meiryo UI" panose="020B0604030504040204" pitchFamily="50" charset="-128"/>
                          <a:ea typeface="Meiryo UI" panose="020B0604030504040204" pitchFamily="50" charset="-128"/>
                        </a:rPr>
                        <a:t>４．演習環境の使い方とプログラミング言語の演習</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20150974"/>
                  </a:ext>
                </a:extLst>
              </a:tr>
              <a:tr h="223513">
                <a:tc>
                  <a:txBody>
                    <a:bodyPr/>
                    <a:lstStyle/>
                    <a:p>
                      <a:r>
                        <a:rPr kumimoji="1" lang="ja-JP" altLang="en-US" sz="1200" dirty="0">
                          <a:latin typeface="Meiryo UI" panose="020B0604030504040204" pitchFamily="50" charset="-128"/>
                          <a:ea typeface="Meiryo UI" panose="020B0604030504040204" pitchFamily="50" charset="-128"/>
                        </a:rPr>
                        <a:t>５．サポートベクターマシンの演習（演習）</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0668682"/>
                  </a:ext>
                </a:extLst>
              </a:tr>
              <a:tr h="223513">
                <a:tc>
                  <a:txBody>
                    <a:bodyPr/>
                    <a:lstStyle/>
                    <a:p>
                      <a:r>
                        <a:rPr kumimoji="1" lang="ja-JP" altLang="en-US" sz="1200" dirty="0">
                          <a:latin typeface="Meiryo UI" panose="020B0604030504040204" pitchFamily="50" charset="-128"/>
                          <a:ea typeface="Meiryo UI" panose="020B0604030504040204" pitchFamily="50" charset="-128"/>
                        </a:rPr>
                        <a:t>６．生成</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の基礎と展望</a:t>
                      </a:r>
                    </a:p>
                  </a:txBody>
                  <a:tcPr/>
                </a:tc>
                <a:tc>
                  <a:txBody>
                    <a:bodyPr/>
                    <a:lstStyle/>
                    <a:p>
                      <a:r>
                        <a:rPr kumimoji="1" lang="en-US" altLang="ja-JP" sz="1200" dirty="0">
                          <a:latin typeface="Meiryo UI" panose="020B0604030504040204" pitchFamily="50" charset="-128"/>
                          <a:ea typeface="Meiryo UI" panose="020B0604030504040204" pitchFamily="50" charset="-128"/>
                        </a:rPr>
                        <a:t>3-5. </a:t>
                      </a:r>
                      <a:r>
                        <a:rPr kumimoji="1" lang="ja-JP" altLang="en-US" sz="1200" dirty="0">
                          <a:latin typeface="Meiryo UI" panose="020B0604030504040204" pitchFamily="50" charset="-128"/>
                          <a:ea typeface="Meiryo UI" panose="020B0604030504040204" pitchFamily="50" charset="-128"/>
                        </a:rPr>
                        <a:t>生成</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の基礎と展望（☆）</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40844762"/>
                  </a:ext>
                </a:extLst>
              </a:tr>
              <a:tr h="819546">
                <a:tc>
                  <a:txBody>
                    <a:bodyPr/>
                    <a:lstStyle/>
                    <a:p>
                      <a:r>
                        <a:rPr kumimoji="1" lang="ja-JP" altLang="en-US" sz="1200" dirty="0">
                          <a:latin typeface="Meiryo UI" panose="020B0604030504040204" pitchFamily="50" charset="-128"/>
                          <a:ea typeface="Meiryo UI" panose="020B0604030504040204" pitchFamily="50" charset="-128"/>
                        </a:rPr>
                        <a:t>７．</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の構築と運用</a:t>
                      </a:r>
                    </a:p>
                  </a:txBody>
                  <a:tcPr/>
                </a:tc>
                <a:tc>
                  <a:txBody>
                    <a:bodyPr/>
                    <a:lstStyle/>
                    <a:p>
                      <a:r>
                        <a:rPr kumimoji="1" lang="en-US" altLang="ja-JP" sz="1200" dirty="0">
                          <a:latin typeface="Meiryo UI" panose="020B0604030504040204" pitchFamily="50" charset="-128"/>
                          <a:ea typeface="Meiryo UI" panose="020B0604030504040204" pitchFamily="50" charset="-128"/>
                        </a:rPr>
                        <a:t>3-9.</a:t>
                      </a:r>
                      <a:r>
                        <a:rPr kumimoji="1" lang="ja-JP" altLang="en-US" sz="1200" dirty="0">
                          <a:latin typeface="Meiryo UI" panose="020B0604030504040204" pitchFamily="50" charset="-128"/>
                          <a:ea typeface="Meiryo UI" panose="020B0604030504040204" pitchFamily="50" charset="-128"/>
                        </a:rPr>
                        <a:t> 身体と運動</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3-10. AI</a:t>
                      </a:r>
                      <a:r>
                        <a:rPr kumimoji="1" lang="ja-JP" altLang="en-US" sz="1200" dirty="0">
                          <a:latin typeface="Meiryo UI" panose="020B0604030504040204" pitchFamily="50" charset="-128"/>
                          <a:ea typeface="Meiryo UI" panose="020B0604030504040204" pitchFamily="50" charset="-128"/>
                        </a:rPr>
                        <a:t>の構築と運用（☆）</a:t>
                      </a:r>
                    </a:p>
                  </a:txBody>
                  <a:tcPr/>
                </a:tc>
                <a:tc>
                  <a:txBody>
                    <a:bodyPr/>
                    <a:lstStyle/>
                    <a:p>
                      <a:r>
                        <a:rPr kumimoji="1" lang="ja-JP" altLang="en-US" sz="1200" dirty="0">
                          <a:latin typeface="Meiryo UI" panose="020B0604030504040204" pitchFamily="50" charset="-128"/>
                          <a:ea typeface="Meiryo UI" panose="020B0604030504040204" pitchFamily="50" charset="-128"/>
                        </a:rPr>
                        <a:t>第７章　</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の社会実装に向けて</a:t>
                      </a:r>
                    </a:p>
                  </a:txBody>
                  <a:tcPr/>
                </a:tc>
                <a:extLst>
                  <a:ext uri="{0D108BD9-81ED-4DB2-BD59-A6C34878D82A}">
                    <a16:rowId xmlns:a16="http://schemas.microsoft.com/office/drawing/2014/main" val="2988974732"/>
                  </a:ext>
                </a:extLst>
              </a:tr>
              <a:tr h="223513">
                <a:tc>
                  <a:txBody>
                    <a:bodyPr/>
                    <a:lstStyle/>
                    <a:p>
                      <a:r>
                        <a:rPr kumimoji="1" lang="ja-JP" altLang="en-US" sz="1200" dirty="0">
                          <a:latin typeface="Meiryo UI" panose="020B0604030504040204" pitchFamily="50" charset="-128"/>
                          <a:ea typeface="Meiryo UI" panose="020B0604030504040204" pitchFamily="50" charset="-128"/>
                        </a:rPr>
                        <a:t>８．畳み込みニューラルネットワークの演習</a:t>
                      </a:r>
                    </a:p>
                  </a:txBody>
                  <a:tcPr/>
                </a:tc>
                <a:tc>
                  <a:txBody>
                    <a:bodyPr/>
                    <a:lstStyle/>
                    <a:p>
                      <a:endParaRPr kumimoji="1" lang="ja-JP" altLang="en-US" sz="120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79595279"/>
                  </a:ext>
                </a:extLst>
              </a:tr>
            </a:tbl>
          </a:graphicData>
        </a:graphic>
      </p:graphicFrame>
    </p:spTree>
    <p:extLst>
      <p:ext uri="{BB962C8B-B14F-4D97-AF65-F5344CB8AC3E}">
        <p14:creationId xmlns:p14="http://schemas.microsoft.com/office/powerpoint/2010/main" val="429300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2DB3D-C5D9-73CA-78C6-DF6CA367F32B}"/>
              </a:ext>
            </a:extLst>
          </p:cNvPr>
          <p:cNvSpPr>
            <a:spLocks noGrp="1"/>
          </p:cNvSpPr>
          <p:nvPr>
            <p:ph type="title"/>
          </p:nvPr>
        </p:nvSpPr>
        <p:spPr/>
        <p:txBody>
          <a:bodyPr/>
          <a:lstStyle/>
          <a:p>
            <a:r>
              <a:rPr kumimoji="1" lang="en-US" altLang="ja-JP" b="1" dirty="0"/>
              <a:t>AI</a:t>
            </a:r>
            <a:r>
              <a:rPr kumimoji="1" lang="ja-JP" altLang="en-US" b="1" dirty="0"/>
              <a:t>に関するガイドライン（海外）１</a:t>
            </a:r>
            <a:r>
              <a:rPr kumimoji="1" lang="en-US" altLang="ja-JP" b="1" dirty="0"/>
              <a:t>/</a:t>
            </a:r>
            <a:r>
              <a:rPr kumimoji="1" lang="ja-JP" altLang="en-US" b="1" dirty="0"/>
              <a:t>２</a:t>
            </a:r>
          </a:p>
        </p:txBody>
      </p:sp>
      <p:sp>
        <p:nvSpPr>
          <p:cNvPr id="3" name="テキスト プレースホルダー 2">
            <a:extLst>
              <a:ext uri="{FF2B5EF4-FFF2-40B4-BE49-F238E27FC236}">
                <a16:creationId xmlns:a16="http://schemas.microsoft.com/office/drawing/2014/main" id="{53A72983-487B-7E29-43F9-496D9803E201}"/>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9" name="テキスト ボックス 8">
            <a:extLst>
              <a:ext uri="{FF2B5EF4-FFF2-40B4-BE49-F238E27FC236}">
                <a16:creationId xmlns:a16="http://schemas.microsoft.com/office/drawing/2014/main" id="{7DC085A0-0D45-6677-6105-3559FCF81CDE}"/>
              </a:ext>
            </a:extLst>
          </p:cNvPr>
          <p:cNvSpPr txBox="1"/>
          <p:nvPr/>
        </p:nvSpPr>
        <p:spPr>
          <a:xfrm>
            <a:off x="153519" y="1220632"/>
            <a:ext cx="11884961" cy="2369880"/>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2017</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研究において守るべき原則、</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が備えるべき特性や従うべきルールなど、幅広い観点で将来</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がさらに発展・進化（自動的なものも含む）を遂げることを見越したガイダンスである「</a:t>
            </a:r>
            <a:r>
              <a:rPr lang="ja-JP" altLang="en-US" sz="1600" b="1" dirty="0">
                <a:latin typeface="Meiryo UI" panose="020B0604030504040204" pitchFamily="50" charset="-128"/>
                <a:ea typeface="Meiryo UI" panose="020B0604030504040204" pitchFamily="50" charset="-128"/>
              </a:rPr>
              <a:t>アシロマ</a:t>
            </a:r>
            <a:r>
              <a:rPr lang="en-US" altLang="ja-JP" sz="1600" b="1" dirty="0">
                <a:latin typeface="Meiryo UI" panose="020B0604030504040204" pitchFamily="50" charset="-128"/>
                <a:ea typeface="Meiryo UI" panose="020B0604030504040204" pitchFamily="50" charset="-128"/>
              </a:rPr>
              <a:t>AI 23</a:t>
            </a:r>
            <a:r>
              <a:rPr lang="ja-JP" altLang="en-US" sz="1600" b="1" dirty="0">
                <a:latin typeface="Meiryo UI" panose="020B0604030504040204" pitchFamily="50" charset="-128"/>
                <a:ea typeface="Meiryo UI" panose="020B0604030504040204" pitchFamily="50" charset="-128"/>
              </a:rPr>
              <a:t>原則</a:t>
            </a:r>
            <a:r>
              <a:rPr lang="ja-JP" altLang="en-US" sz="1600" dirty="0">
                <a:latin typeface="Meiryo UI" panose="020B0604030504040204" pitchFamily="50" charset="-128"/>
                <a:ea typeface="Meiryo UI" panose="020B0604030504040204" pitchFamily="50" charset="-128"/>
              </a:rPr>
              <a:t>」が発表されました。（</a:t>
            </a:r>
            <a:r>
              <a:rPr lang="en-US" altLang="ja-JP" sz="1600" dirty="0">
                <a:latin typeface="Meiryo UI" panose="020B0604030504040204" pitchFamily="50" charset="-128"/>
                <a:ea typeface="Meiryo UI" panose="020B0604030504040204" pitchFamily="50" charset="-128"/>
              </a:rPr>
              <a:t>Future of Life Institute</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lvl="1"/>
            <a:r>
              <a:rPr lang="ja-JP" altLang="en-US" sz="1400" b="1" dirty="0">
                <a:latin typeface="Meiryo UI" panose="020B0604030504040204" pitchFamily="50" charset="-128"/>
                <a:ea typeface="Meiryo UI" panose="020B0604030504040204" pitchFamily="50" charset="-128"/>
              </a:rPr>
              <a:t>研究課題</a:t>
            </a:r>
            <a:endParaRPr lang="en-US" altLang="ja-JP" sz="1400" b="1"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研究目標，研究資金，科学と政策の連携，研究文化，競争の回避</a:t>
            </a:r>
            <a:endParaRPr lang="en-US" altLang="ja-JP" sz="1400" dirty="0">
              <a:latin typeface="Meiryo UI" panose="020B0604030504040204" pitchFamily="50" charset="-128"/>
              <a:ea typeface="Meiryo UI" panose="020B0604030504040204" pitchFamily="50" charset="-128"/>
            </a:endParaRPr>
          </a:p>
          <a:p>
            <a:pPr lvl="1"/>
            <a:r>
              <a:rPr lang="ja-JP" altLang="en-US" sz="1400" b="1" dirty="0">
                <a:latin typeface="Meiryo UI" panose="020B0604030504040204" pitchFamily="50" charset="-128"/>
                <a:ea typeface="Meiryo UI" panose="020B0604030504040204" pitchFamily="50" charset="-128"/>
              </a:rPr>
              <a:t>倫理と価値</a:t>
            </a:r>
            <a:endParaRPr lang="en-US" altLang="ja-JP" sz="1400" b="1"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安全性，障害の透明性，司法の透明性，責任，価値観の調和，人間の価値観，個人のプライバシー，自由とプライバシー，利益の共有，繁栄の共有，人間による制御，</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非破壊，人工知能軍拡競争</a:t>
            </a:r>
            <a:endParaRPr lang="en-US" altLang="ja-JP" sz="1400" dirty="0">
              <a:latin typeface="Meiryo UI" panose="020B0604030504040204" pitchFamily="50" charset="-128"/>
              <a:ea typeface="Meiryo UI" panose="020B0604030504040204" pitchFamily="50" charset="-128"/>
            </a:endParaRPr>
          </a:p>
          <a:p>
            <a:pPr lvl="1"/>
            <a:r>
              <a:rPr lang="ja-JP" altLang="en-US" sz="1400" b="1" dirty="0">
                <a:latin typeface="Meiryo UI" panose="020B0604030504040204" pitchFamily="50" charset="-128"/>
                <a:ea typeface="Meiryo UI" panose="020B0604030504040204" pitchFamily="50" charset="-128"/>
              </a:rPr>
              <a:t>長期的な課題</a:t>
            </a:r>
            <a:endParaRPr lang="en-US" altLang="ja-JP" sz="1400" b="1"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能力に対する警戒，重要性，リスク，再帰的に自己改善する人工知能，公益</a:t>
            </a:r>
          </a:p>
        </p:txBody>
      </p:sp>
      <p:sp>
        <p:nvSpPr>
          <p:cNvPr id="14" name="テキスト ボックス 13">
            <a:extLst>
              <a:ext uri="{FF2B5EF4-FFF2-40B4-BE49-F238E27FC236}">
                <a16:creationId xmlns:a16="http://schemas.microsoft.com/office/drawing/2014/main" id="{6CD60793-8893-FAC5-8EFC-FFEC5645961D}"/>
              </a:ext>
            </a:extLst>
          </p:cNvPr>
          <p:cNvSpPr txBox="1"/>
          <p:nvPr/>
        </p:nvSpPr>
        <p:spPr>
          <a:xfrm>
            <a:off x="153519" y="3606043"/>
            <a:ext cx="11482106" cy="1877437"/>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2018</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欧州委員会は</a:t>
            </a:r>
            <a:r>
              <a:rPr lang="en-US" altLang="ja-JP" sz="1600" dirty="0">
                <a:latin typeface="Meiryo UI" panose="020B0604030504040204" pitchFamily="50" charset="-128"/>
                <a:ea typeface="Meiryo UI" panose="020B0604030504040204" pitchFamily="50" charset="-128"/>
              </a:rPr>
              <a:t>4</a:t>
            </a:r>
            <a:r>
              <a:rPr lang="ja-JP" altLang="en-US" sz="1600" dirty="0">
                <a:latin typeface="Meiryo UI" panose="020B0604030504040204" pitchFamily="50" charset="-128"/>
                <a:ea typeface="Meiryo UI" panose="020B0604030504040204" pitchFamily="50" charset="-128"/>
              </a:rPr>
              <a:t>月</a:t>
            </a:r>
            <a:r>
              <a:rPr lang="en-US" altLang="ja-JP" sz="1600" dirty="0">
                <a:latin typeface="Meiryo UI" panose="020B0604030504040204" pitchFamily="50" charset="-128"/>
                <a:ea typeface="Meiryo UI" panose="020B0604030504040204" pitchFamily="50" charset="-128"/>
              </a:rPr>
              <a:t>25</a:t>
            </a:r>
            <a:r>
              <a:rPr lang="ja-JP" altLang="en-US" sz="1600" dirty="0">
                <a:latin typeface="Meiryo UI" panose="020B0604030504040204" pitchFamily="50" charset="-128"/>
                <a:ea typeface="Meiryo UI" panose="020B0604030504040204" pitchFamily="50" charset="-128"/>
              </a:rPr>
              <a:t>日、人工知能（</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）に関して、投資促進と、</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がもたらす社会変化に対する対応、倫理ガイドラインの策定の</a:t>
            </a:r>
            <a:r>
              <a:rPr lang="en-US" altLang="ja-JP" sz="1600" dirty="0">
                <a:latin typeface="Meiryo UI" panose="020B0604030504040204" pitchFamily="50" charset="-128"/>
                <a:ea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rPr>
              <a:t>点から成る方針を発表した。</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rPr>
              <a:t>2019</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初めて複数国で合意された </a:t>
            </a:r>
            <a:r>
              <a:rPr lang="en-US" altLang="ja-JP" sz="1600" dirty="0">
                <a:latin typeface="Meiryo UI" panose="020B0604030504040204" pitchFamily="50" charset="-128"/>
                <a:ea typeface="Meiryo UI" panose="020B0604030504040204" pitchFamily="50" charset="-128"/>
              </a:rPr>
              <a:t>AI </a:t>
            </a:r>
            <a:r>
              <a:rPr lang="ja-JP" altLang="en-US" sz="1600" dirty="0">
                <a:latin typeface="Meiryo UI" panose="020B0604030504040204" pitchFamily="50" charset="-128"/>
                <a:ea typeface="Meiryo UI" panose="020B0604030504040204" pitchFamily="50" charset="-128"/>
              </a:rPr>
              <a:t>原則が </a:t>
            </a:r>
            <a:r>
              <a:rPr lang="en-US" altLang="ja-JP" sz="1600" dirty="0">
                <a:latin typeface="Meiryo UI" panose="020B0604030504040204" pitchFamily="50" charset="-128"/>
                <a:ea typeface="Meiryo UI" panose="020B0604030504040204" pitchFamily="50" charset="-128"/>
              </a:rPr>
              <a:t>OECD </a:t>
            </a:r>
            <a:r>
              <a:rPr lang="ja-JP" altLang="en-US" sz="1600" dirty="0">
                <a:latin typeface="Meiryo UI" panose="020B0604030504040204" pitchFamily="50" charset="-128"/>
                <a:ea typeface="Meiryo UI" panose="020B0604030504040204" pitchFamily="50" charset="-128"/>
              </a:rPr>
              <a:t>から公表された。 </a:t>
            </a:r>
            <a:r>
              <a:rPr lang="en-US" altLang="ja-JP" sz="1600" dirty="0">
                <a:latin typeface="Meiryo UI" panose="020B0604030504040204" pitchFamily="50" charset="-128"/>
                <a:ea typeface="Meiryo UI" panose="020B0604030504040204" pitchFamily="50" charset="-128"/>
              </a:rPr>
              <a:t>OECD </a:t>
            </a:r>
            <a:r>
              <a:rPr lang="ja-JP" altLang="en-US" sz="1600" dirty="0">
                <a:latin typeface="Meiryo UI" panose="020B0604030504040204" pitchFamily="50" charset="-128"/>
                <a:ea typeface="Meiryo UI" panose="020B0604030504040204" pitchFamily="50" charset="-128"/>
              </a:rPr>
              <a:t>の </a:t>
            </a:r>
            <a:r>
              <a:rPr lang="en-US" altLang="ja-JP" sz="1600" dirty="0">
                <a:latin typeface="Meiryo UI" panose="020B0604030504040204" pitchFamily="50" charset="-128"/>
                <a:ea typeface="Meiryo UI" panose="020B0604030504040204" pitchFamily="50" charset="-128"/>
              </a:rPr>
              <a:t>AI </a:t>
            </a:r>
            <a:r>
              <a:rPr lang="ja-JP" altLang="en-US" sz="1600" dirty="0">
                <a:latin typeface="Meiryo UI" panose="020B0604030504040204" pitchFamily="50" charset="-128"/>
                <a:ea typeface="Meiryo UI" panose="020B0604030504040204" pitchFamily="50" charset="-128"/>
              </a:rPr>
              <a:t>原則は、包摂的 な成長、持続可能な開発及び幸福、人間中心の価値観及び公平性、透明性及び説明可能性、 頑健性、セキュリティ及び安全性、アカウンタビリティからなる。</a:t>
            </a:r>
          </a:p>
        </p:txBody>
      </p:sp>
      <p:sp>
        <p:nvSpPr>
          <p:cNvPr id="4" name="スライド番号プレースホルダー 3">
            <a:extLst>
              <a:ext uri="{FF2B5EF4-FFF2-40B4-BE49-F238E27FC236}">
                <a16:creationId xmlns:a16="http://schemas.microsoft.com/office/drawing/2014/main" id="{66B3148A-B077-B8AD-2744-A60986EE6039}"/>
              </a:ext>
            </a:extLst>
          </p:cNvPr>
          <p:cNvSpPr>
            <a:spLocks noGrp="1"/>
          </p:cNvSpPr>
          <p:nvPr>
            <p:ph type="sldNum" sz="quarter" idx="12"/>
          </p:nvPr>
        </p:nvSpPr>
        <p:spPr/>
        <p:txBody>
          <a:bodyPr/>
          <a:lstStyle/>
          <a:p>
            <a:fld id="{2977F5E9-0479-47A0-9E51-109E0858BCF2}" type="slidenum">
              <a:rPr kumimoji="1" lang="ja-JP" altLang="en-US" smtClean="0"/>
              <a:t>20</a:t>
            </a:fld>
            <a:endParaRPr kumimoji="1" lang="ja-JP" altLang="en-US"/>
          </a:p>
        </p:txBody>
      </p:sp>
    </p:spTree>
    <p:extLst>
      <p:ext uri="{BB962C8B-B14F-4D97-AF65-F5344CB8AC3E}">
        <p14:creationId xmlns:p14="http://schemas.microsoft.com/office/powerpoint/2010/main" val="344728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D8FEC-6456-143B-E0CA-D6E7D48260FE}"/>
              </a:ext>
            </a:extLst>
          </p:cNvPr>
          <p:cNvSpPr>
            <a:spLocks noGrp="1"/>
          </p:cNvSpPr>
          <p:nvPr>
            <p:ph type="title"/>
          </p:nvPr>
        </p:nvSpPr>
        <p:spPr/>
        <p:txBody>
          <a:bodyPr/>
          <a:lstStyle/>
          <a:p>
            <a:r>
              <a:rPr kumimoji="1" lang="en-US" altLang="ja-JP" b="1" dirty="0"/>
              <a:t>AI</a:t>
            </a:r>
            <a:r>
              <a:rPr kumimoji="1" lang="ja-JP" altLang="en-US" b="1" dirty="0"/>
              <a:t>に関するガイドライン（海外）２</a:t>
            </a:r>
            <a:r>
              <a:rPr kumimoji="1" lang="en-US" altLang="ja-JP" b="1" dirty="0"/>
              <a:t>/</a:t>
            </a:r>
            <a:r>
              <a:rPr kumimoji="1" lang="ja-JP" altLang="en-US" b="1" dirty="0"/>
              <a:t>２</a:t>
            </a:r>
          </a:p>
        </p:txBody>
      </p:sp>
      <p:sp>
        <p:nvSpPr>
          <p:cNvPr id="3" name="テキスト プレースホルダー 2">
            <a:extLst>
              <a:ext uri="{FF2B5EF4-FFF2-40B4-BE49-F238E27FC236}">
                <a16:creationId xmlns:a16="http://schemas.microsoft.com/office/drawing/2014/main" id="{BE5F434C-B781-872D-8E52-B0302F5C94B9}"/>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13" name="テキスト ボックス 12">
            <a:extLst>
              <a:ext uri="{FF2B5EF4-FFF2-40B4-BE49-F238E27FC236}">
                <a16:creationId xmlns:a16="http://schemas.microsoft.com/office/drawing/2014/main" id="{B9AB9AD4-6884-F653-6306-0D38B65BDD3D}"/>
              </a:ext>
            </a:extLst>
          </p:cNvPr>
          <p:cNvSpPr txBox="1"/>
          <p:nvPr/>
        </p:nvSpPr>
        <p:spPr>
          <a:xfrm>
            <a:off x="355980" y="2149316"/>
            <a:ext cx="5423267" cy="3816429"/>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容認できないリスク（</a:t>
            </a:r>
            <a:r>
              <a:rPr lang="en-US" altLang="ja-JP" sz="1600" b="1" dirty="0">
                <a:latin typeface="Meiryo UI" panose="020B0604030504040204" pitchFamily="50" charset="-128"/>
                <a:ea typeface="Meiryo UI" panose="020B0604030504040204" pitchFamily="50" charset="-128"/>
              </a:rPr>
              <a:t>Unacceptable risk</a:t>
            </a:r>
            <a:r>
              <a:rPr lang="ja-JP" altLang="en-US" sz="1600" b="1"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サブリミナル技術等によって集団を行動扇動</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ソーシャルスコアリング</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法執行目的での顔認証等の遠隔生体認証</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プロファイリングに基づいた犯罪リスクや予測</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職場および教育現場での勘定推定</a:t>
            </a:r>
          </a:p>
          <a:p>
            <a:r>
              <a:rPr lang="ja-JP" altLang="en-US" sz="1600" b="1" dirty="0">
                <a:latin typeface="Meiryo UI" panose="020B0604030504040204" pitchFamily="50" charset="-128"/>
                <a:ea typeface="Meiryo UI" panose="020B0604030504040204" pitchFamily="50" charset="-128"/>
              </a:rPr>
              <a:t>高リスク（</a:t>
            </a:r>
            <a:r>
              <a:rPr lang="en-US" altLang="ja-JP" sz="1600" b="1" dirty="0">
                <a:latin typeface="Meiryo UI" panose="020B0604030504040204" pitchFamily="50" charset="-128"/>
                <a:ea typeface="Meiryo UI" panose="020B0604030504040204" pitchFamily="50" charset="-128"/>
              </a:rPr>
              <a:t>High risk</a:t>
            </a:r>
            <a:r>
              <a:rPr lang="ja-JP" altLang="en-US" sz="1600" b="1"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セーフティーコンポーネントまたはその一部に使用される</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システム</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以下に該当する</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システム</a:t>
            </a:r>
            <a:endParaRPr lang="en-US" altLang="ja-JP" sz="14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400" dirty="0">
                <a:latin typeface="Meiryo UI" panose="020B0604030504040204" pitchFamily="50" charset="-128"/>
                <a:ea typeface="Meiryo UI" panose="020B0604030504040204" pitchFamily="50" charset="-128"/>
              </a:rPr>
              <a:t>生体認証及び感情認証</a:t>
            </a:r>
            <a:endParaRPr lang="en-US" altLang="ja-JP" sz="14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400" dirty="0">
                <a:latin typeface="Meiryo UI" panose="020B0604030504040204" pitchFamily="50" charset="-128"/>
                <a:ea typeface="Meiryo UI" panose="020B0604030504040204" pitchFamily="50" charset="-128"/>
              </a:rPr>
              <a:t>重要インフラの管理・運用</a:t>
            </a:r>
            <a:endParaRPr lang="en-US" altLang="ja-JP" sz="14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400" dirty="0">
                <a:latin typeface="Meiryo UI" panose="020B0604030504040204" pitchFamily="50" charset="-128"/>
                <a:ea typeface="Meiryo UI" panose="020B0604030504040204" pitchFamily="50" charset="-128"/>
              </a:rPr>
              <a:t>教育・職業訓練での評価・テスト中の監視</a:t>
            </a:r>
            <a:endParaRPr lang="en-US" altLang="ja-JP" sz="14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400" dirty="0">
                <a:latin typeface="Meiryo UI" panose="020B0604030504040204" pitchFamily="50" charset="-128"/>
                <a:ea typeface="Meiryo UI" panose="020B0604030504040204" pitchFamily="50" charset="-128"/>
              </a:rPr>
              <a:t>雇用、労働管理における求人フィルタリングやタスクの割り当て、行動監視　等</a:t>
            </a:r>
            <a:endParaRPr lang="en-US" altLang="ja-JP" sz="14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400" dirty="0">
                <a:latin typeface="Meiryo UI" panose="020B0604030504040204" pitchFamily="50" charset="-128"/>
                <a:ea typeface="Meiryo UI" panose="020B0604030504040204" pitchFamily="50" charset="-128"/>
              </a:rPr>
              <a:t>不可欠な民間サービス及び公共サービスでの優先付け　等</a:t>
            </a:r>
            <a:endParaRPr lang="en-US" altLang="ja-JP" sz="14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400" dirty="0">
                <a:latin typeface="Meiryo UI" panose="020B0604030504040204" pitchFamily="50" charset="-128"/>
                <a:ea typeface="Meiryo UI" panose="020B0604030504040204" pitchFamily="50" charset="-128"/>
              </a:rPr>
              <a:t>移民、難民、国境の管理</a:t>
            </a:r>
            <a:endParaRPr lang="en-US" altLang="ja-JP" sz="14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400" dirty="0">
                <a:latin typeface="Meiryo UI" panose="020B0604030504040204" pitchFamily="50" charset="-128"/>
                <a:ea typeface="Meiryo UI" panose="020B0604030504040204" pitchFamily="50" charset="-128"/>
              </a:rPr>
              <a:t>司法と民主的プロセスの管理</a:t>
            </a:r>
          </a:p>
        </p:txBody>
      </p:sp>
      <p:sp>
        <p:nvSpPr>
          <p:cNvPr id="17" name="テキスト ボックス 16">
            <a:extLst>
              <a:ext uri="{FF2B5EF4-FFF2-40B4-BE49-F238E27FC236}">
                <a16:creationId xmlns:a16="http://schemas.microsoft.com/office/drawing/2014/main" id="{F65F152C-BA17-9EA8-B08F-3AD9FFA3CB8B}"/>
              </a:ext>
            </a:extLst>
          </p:cNvPr>
          <p:cNvSpPr txBox="1"/>
          <p:nvPr/>
        </p:nvSpPr>
        <p:spPr>
          <a:xfrm>
            <a:off x="208429" y="1089018"/>
            <a:ext cx="11517405" cy="861774"/>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2024</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EU</a:t>
            </a:r>
            <a:r>
              <a:rPr lang="ja-JP" altLang="en-US" sz="1600" dirty="0">
                <a:latin typeface="Meiryo UI" panose="020B0604030504040204" pitchFamily="50" charset="-128"/>
                <a:ea typeface="Meiryo UI" panose="020B0604030504040204" pitchFamily="50" charset="-128"/>
              </a:rPr>
              <a:t>の</a:t>
            </a:r>
            <a:r>
              <a:rPr lang="en-US" altLang="ja-JP" sz="1600" b="1" dirty="0">
                <a:latin typeface="Meiryo UI" panose="020B0604030504040204" pitchFamily="50" charset="-128"/>
                <a:ea typeface="Meiryo UI" panose="020B0604030504040204" pitchFamily="50" charset="-128"/>
              </a:rPr>
              <a:t>AI Act</a:t>
            </a:r>
            <a:r>
              <a:rPr lang="ja-JP" altLang="en-US" sz="1600" dirty="0">
                <a:latin typeface="Meiryo UI" panose="020B0604030504040204" pitchFamily="50" charset="-128"/>
                <a:ea typeface="Meiryo UI" panose="020B0604030504040204" pitchFamily="50" charset="-128"/>
              </a:rPr>
              <a:t>が欧州議会にて採択されました。本規制では、リスクベースのアプローチが採用されており、</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をリスクの程度で分類し、その程度に応じた規制が適用されます。</a:t>
            </a:r>
          </a:p>
        </p:txBody>
      </p:sp>
      <p:sp>
        <p:nvSpPr>
          <p:cNvPr id="18" name="テキスト ボックス 17">
            <a:extLst>
              <a:ext uri="{FF2B5EF4-FFF2-40B4-BE49-F238E27FC236}">
                <a16:creationId xmlns:a16="http://schemas.microsoft.com/office/drawing/2014/main" id="{3210663C-B9BB-6845-AE6D-32AAEB65DB27}"/>
              </a:ext>
            </a:extLst>
          </p:cNvPr>
          <p:cNvSpPr txBox="1"/>
          <p:nvPr/>
        </p:nvSpPr>
        <p:spPr>
          <a:xfrm>
            <a:off x="6287247" y="2149316"/>
            <a:ext cx="4458447" cy="1877437"/>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限定的リスク（</a:t>
            </a:r>
            <a:r>
              <a:rPr lang="en-US" altLang="ja-JP" sz="1600" b="1" dirty="0">
                <a:latin typeface="Meiryo UI" panose="020B0604030504040204" pitchFamily="50" charset="-128"/>
                <a:ea typeface="Meiryo UI" panose="020B0604030504040204" pitchFamily="50" charset="-128"/>
              </a:rPr>
              <a:t>Limited risk</a:t>
            </a:r>
            <a:r>
              <a:rPr lang="ja-JP" altLang="en-US" sz="1600" b="1"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人間と直接的な対話</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汎用</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システムを含む、合成音声、画像、動画、またはテキストコンテンツ生成</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感情認識や生体認識</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ディープフエイク</a:t>
            </a:r>
            <a:endParaRPr lang="en-US" altLang="ja-JP" sz="14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最小のリスク（</a:t>
            </a:r>
            <a:r>
              <a:rPr lang="en-US" altLang="ja-JP" sz="1600" b="1" dirty="0">
                <a:latin typeface="Meiryo UI" panose="020B0604030504040204" pitchFamily="50" charset="-128"/>
                <a:ea typeface="Meiryo UI" panose="020B0604030504040204" pitchFamily="50" charset="-128"/>
              </a:rPr>
              <a:t>Minimal risk</a:t>
            </a:r>
            <a:r>
              <a:rPr lang="ja-JP" altLang="en-US" sz="1600" b="1"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上記以外のリスク</a:t>
            </a:r>
          </a:p>
        </p:txBody>
      </p:sp>
      <p:sp>
        <p:nvSpPr>
          <p:cNvPr id="4" name="スライド番号プレースホルダー 3">
            <a:extLst>
              <a:ext uri="{FF2B5EF4-FFF2-40B4-BE49-F238E27FC236}">
                <a16:creationId xmlns:a16="http://schemas.microsoft.com/office/drawing/2014/main" id="{43EB52B0-A612-A7E6-1739-061447D7799C}"/>
              </a:ext>
            </a:extLst>
          </p:cNvPr>
          <p:cNvSpPr>
            <a:spLocks noGrp="1"/>
          </p:cNvSpPr>
          <p:nvPr>
            <p:ph type="sldNum" sz="quarter" idx="12"/>
          </p:nvPr>
        </p:nvSpPr>
        <p:spPr/>
        <p:txBody>
          <a:bodyPr/>
          <a:lstStyle/>
          <a:p>
            <a:fld id="{2977F5E9-0479-47A0-9E51-109E0858BCF2}" type="slidenum">
              <a:rPr kumimoji="1" lang="ja-JP" altLang="en-US" smtClean="0"/>
              <a:t>21</a:t>
            </a:fld>
            <a:endParaRPr kumimoji="1" lang="ja-JP" altLang="en-US"/>
          </a:p>
        </p:txBody>
      </p:sp>
    </p:spTree>
    <p:extLst>
      <p:ext uri="{BB962C8B-B14F-4D97-AF65-F5344CB8AC3E}">
        <p14:creationId xmlns:p14="http://schemas.microsoft.com/office/powerpoint/2010/main" val="3501735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AD027-C1A7-4890-F32E-B2A4205191B9}"/>
              </a:ext>
            </a:extLst>
          </p:cNvPr>
          <p:cNvSpPr>
            <a:spLocks noGrp="1"/>
          </p:cNvSpPr>
          <p:nvPr>
            <p:ph type="title"/>
          </p:nvPr>
        </p:nvSpPr>
        <p:spPr/>
        <p:txBody>
          <a:bodyPr/>
          <a:lstStyle/>
          <a:p>
            <a:r>
              <a:rPr kumimoji="1" lang="en-US" altLang="ja-JP" b="1" dirty="0"/>
              <a:t>AI</a:t>
            </a:r>
            <a:r>
              <a:rPr kumimoji="1" lang="ja-JP" altLang="en-US" b="1" dirty="0"/>
              <a:t>に関するガイドライン（日本）１</a:t>
            </a:r>
            <a:r>
              <a:rPr kumimoji="1" lang="en-US" altLang="ja-JP" b="1" dirty="0"/>
              <a:t>/</a:t>
            </a:r>
            <a:r>
              <a:rPr kumimoji="1" lang="ja-JP" altLang="en-US" b="1" dirty="0"/>
              <a:t>３</a:t>
            </a:r>
          </a:p>
        </p:txBody>
      </p:sp>
      <p:sp>
        <p:nvSpPr>
          <p:cNvPr id="3" name="テキスト プレースホルダー 2">
            <a:extLst>
              <a:ext uri="{FF2B5EF4-FFF2-40B4-BE49-F238E27FC236}">
                <a16:creationId xmlns:a16="http://schemas.microsoft.com/office/drawing/2014/main" id="{1BB11DC9-7161-F4B1-CEFE-C2A254C5FADD}"/>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4" name="テキスト ボックス 3">
            <a:extLst>
              <a:ext uri="{FF2B5EF4-FFF2-40B4-BE49-F238E27FC236}">
                <a16:creationId xmlns:a16="http://schemas.microsoft.com/office/drawing/2014/main" id="{7A909015-AF72-46B9-E40B-D026CDDD04CF}"/>
              </a:ext>
            </a:extLst>
          </p:cNvPr>
          <p:cNvSpPr txBox="1"/>
          <p:nvPr/>
        </p:nvSpPr>
        <p:spPr>
          <a:xfrm>
            <a:off x="285002" y="1287172"/>
            <a:ext cx="11482106" cy="4585871"/>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2017</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人工知能学会が倫理指針を策定</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人類への貢献、法規制の遵守、他者のプライバシーの尊重、公正性、安全性、誠実な振る舞い、社会に対する責任、社会との対話と自己研鑽、人工知能への倫理遵守の要請</a:t>
            </a:r>
          </a:p>
          <a:p>
            <a:endParaRPr lang="en-US" altLang="ja-JP" sz="1600" dirty="0">
              <a:latin typeface="Meiryo UI" panose="020B0604030504040204" pitchFamily="50" charset="-128"/>
              <a:ea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rPr>
              <a:t>2019</a:t>
            </a:r>
            <a:r>
              <a:rPr lang="ja-JP" altLang="en-US" sz="1600" b="1" dirty="0">
                <a:latin typeface="Meiryo UI" panose="020B0604030504040204" pitchFamily="50" charset="-128"/>
                <a:ea typeface="Meiryo UI" panose="020B0604030504040204" pitchFamily="50" charset="-128"/>
              </a:rPr>
              <a:t>年</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政府は</a:t>
            </a:r>
            <a:r>
              <a:rPr lang="ja-JP" altLang="en-US" sz="1600" b="1" dirty="0">
                <a:latin typeface="Meiryo UI" panose="020B0604030504040204" pitchFamily="50" charset="-128"/>
                <a:ea typeface="Meiryo UI" panose="020B0604030504040204" pitchFamily="50" charset="-128"/>
              </a:rPr>
              <a:t>「人間中心の</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社会原則」</a:t>
            </a:r>
            <a:r>
              <a:rPr lang="ja-JP" altLang="en-US" sz="1600" dirty="0">
                <a:latin typeface="Meiryo UI" panose="020B0604030504040204" pitchFamily="50" charset="-128"/>
                <a:ea typeface="Meiryo UI" panose="020B0604030504040204" pitchFamily="50" charset="-128"/>
              </a:rPr>
              <a:t>を公表しました。この原則を通して</a:t>
            </a:r>
            <a:r>
              <a:rPr lang="en-US" altLang="ja-JP" sz="1600" dirty="0">
                <a:latin typeface="Meiryo UI" panose="020B0604030504040204" pitchFamily="50" charset="-128"/>
                <a:ea typeface="Meiryo UI" panose="020B0604030504040204" pitchFamily="50" charset="-128"/>
              </a:rPr>
              <a:t>Society 5.0</a:t>
            </a:r>
            <a:r>
              <a:rPr lang="ja-JP" altLang="en-US" sz="1600" dirty="0">
                <a:latin typeface="Meiryo UI" panose="020B0604030504040204" pitchFamily="50" charset="-128"/>
                <a:ea typeface="Meiryo UI" panose="020B0604030504040204" pitchFamily="50" charset="-128"/>
              </a:rPr>
              <a:t>を実現し、日本が経済発展と社会課題を解決し、魅力ある社会になることを目指しています。</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G20</a:t>
            </a:r>
            <a:r>
              <a:rPr lang="ja-JP" altLang="en-US" sz="1600" dirty="0">
                <a:latin typeface="Meiryo UI" panose="020B0604030504040204" pitchFamily="50" charset="-128"/>
                <a:ea typeface="Meiryo UI" panose="020B0604030504040204" pitchFamily="50" charset="-128"/>
              </a:rPr>
              <a:t>（大阪サミット）で、</a:t>
            </a:r>
            <a:r>
              <a:rPr lang="en-US" altLang="ja-JP" sz="1600" dirty="0">
                <a:latin typeface="Meiryo UI" panose="020B0604030504040204" pitchFamily="50" charset="-128"/>
                <a:ea typeface="Meiryo UI" panose="020B0604030504040204" pitchFamily="50" charset="-128"/>
              </a:rPr>
              <a:t>G20</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原則が附属文書として作成された。</a:t>
            </a:r>
          </a:p>
        </p:txBody>
      </p:sp>
      <p:sp>
        <p:nvSpPr>
          <p:cNvPr id="5" name="テキスト ボックス 4">
            <a:extLst>
              <a:ext uri="{FF2B5EF4-FFF2-40B4-BE49-F238E27FC236}">
                <a16:creationId xmlns:a16="http://schemas.microsoft.com/office/drawing/2014/main" id="{3224704D-046C-EF14-13E8-7ED4D659C195}"/>
              </a:ext>
            </a:extLst>
          </p:cNvPr>
          <p:cNvSpPr txBox="1"/>
          <p:nvPr/>
        </p:nvSpPr>
        <p:spPr>
          <a:xfrm>
            <a:off x="1825811" y="3419024"/>
            <a:ext cx="3699436" cy="1846659"/>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社会原則</a:t>
            </a:r>
          </a:p>
          <a:p>
            <a:pPr marL="400050" indent="-400050">
              <a:buFont typeface="+mj-lt"/>
              <a:buAutoNum type="romanUcPeriod"/>
            </a:pPr>
            <a:r>
              <a:rPr lang="ja-JP" altLang="en-US" sz="1400" dirty="0">
                <a:latin typeface="Meiryo UI" panose="020B0604030504040204" pitchFamily="50" charset="-128"/>
                <a:ea typeface="Meiryo UI" panose="020B0604030504040204" pitchFamily="50" charset="-128"/>
              </a:rPr>
              <a:t>人間中心の原則</a:t>
            </a:r>
          </a:p>
          <a:p>
            <a:pPr marL="400050" indent="-400050">
              <a:buFont typeface="+mj-lt"/>
              <a:buAutoNum type="romanUcPeriod"/>
            </a:pPr>
            <a:r>
              <a:rPr lang="ja-JP" altLang="en-US" sz="1400" dirty="0">
                <a:latin typeface="Meiryo UI" panose="020B0604030504040204" pitchFamily="50" charset="-128"/>
                <a:ea typeface="Meiryo UI" panose="020B0604030504040204" pitchFamily="50" charset="-128"/>
              </a:rPr>
              <a:t>教育・リテラシーの原則</a:t>
            </a:r>
          </a:p>
          <a:p>
            <a:pPr marL="400050" indent="-400050">
              <a:buFont typeface="+mj-lt"/>
              <a:buAutoNum type="romanUcPeriod"/>
            </a:pPr>
            <a:r>
              <a:rPr lang="ja-JP" altLang="en-US" sz="1400" dirty="0">
                <a:latin typeface="Meiryo UI" panose="020B0604030504040204" pitchFamily="50" charset="-128"/>
                <a:ea typeface="Meiryo UI" panose="020B0604030504040204" pitchFamily="50" charset="-128"/>
              </a:rPr>
              <a:t>プライバシー確保の原則</a:t>
            </a:r>
          </a:p>
          <a:p>
            <a:pPr marL="400050" indent="-400050">
              <a:buFont typeface="+mj-lt"/>
              <a:buAutoNum type="romanUcPeriod"/>
            </a:pPr>
            <a:r>
              <a:rPr lang="ja-JP" altLang="en-US" sz="1400" dirty="0">
                <a:latin typeface="Meiryo UI" panose="020B0604030504040204" pitchFamily="50" charset="-128"/>
                <a:ea typeface="Meiryo UI" panose="020B0604030504040204" pitchFamily="50" charset="-128"/>
              </a:rPr>
              <a:t>セキュリティ確保の原則</a:t>
            </a:r>
          </a:p>
          <a:p>
            <a:pPr marL="400050" indent="-400050">
              <a:buFont typeface="+mj-lt"/>
              <a:buAutoNum type="romanUcPeriod"/>
            </a:pPr>
            <a:r>
              <a:rPr lang="ja-JP" altLang="en-US" sz="1400" dirty="0">
                <a:latin typeface="Meiryo UI" panose="020B0604030504040204" pitchFamily="50" charset="-128"/>
                <a:ea typeface="Meiryo UI" panose="020B0604030504040204" pitchFamily="50" charset="-128"/>
              </a:rPr>
              <a:t>公正競争確保の原則</a:t>
            </a:r>
          </a:p>
          <a:p>
            <a:pPr marL="400050" indent="-400050">
              <a:buFont typeface="+mj-lt"/>
              <a:buAutoNum type="romanUcPeriod"/>
            </a:pPr>
            <a:r>
              <a:rPr lang="ja-JP" altLang="en-US" sz="1400" dirty="0">
                <a:latin typeface="Meiryo UI" panose="020B0604030504040204" pitchFamily="50" charset="-128"/>
                <a:ea typeface="Meiryo UI" panose="020B0604030504040204" pitchFamily="50" charset="-128"/>
              </a:rPr>
              <a:t>公平性、説明責任及び透明性の原則</a:t>
            </a:r>
          </a:p>
          <a:p>
            <a:pPr marL="400050" indent="-400050">
              <a:buFont typeface="+mj-lt"/>
              <a:buAutoNum type="romanUcPeriod"/>
            </a:pPr>
            <a:r>
              <a:rPr lang="ja-JP" altLang="en-US" sz="1400" dirty="0">
                <a:latin typeface="Meiryo UI" panose="020B0604030504040204" pitchFamily="50" charset="-128"/>
                <a:ea typeface="Meiryo UI" panose="020B0604030504040204" pitchFamily="50" charset="-128"/>
              </a:rPr>
              <a:t>イノベーションの原則</a:t>
            </a:r>
          </a:p>
        </p:txBody>
      </p:sp>
      <p:sp>
        <p:nvSpPr>
          <p:cNvPr id="6" name="テキスト ボックス 5">
            <a:extLst>
              <a:ext uri="{FF2B5EF4-FFF2-40B4-BE49-F238E27FC236}">
                <a16:creationId xmlns:a16="http://schemas.microsoft.com/office/drawing/2014/main" id="{D0C3214C-8929-7FDC-B5CE-89B789053B27}"/>
              </a:ext>
            </a:extLst>
          </p:cNvPr>
          <p:cNvSpPr txBox="1"/>
          <p:nvPr/>
        </p:nvSpPr>
        <p:spPr>
          <a:xfrm>
            <a:off x="5800166" y="3352252"/>
            <a:ext cx="3935505" cy="769441"/>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開発原則</a:t>
            </a:r>
          </a:p>
          <a:p>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の開発者と事業者は、基本理念と</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社会原則を踏まえて</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開発利用原則を定め、遵守すべきである。</a:t>
            </a:r>
          </a:p>
        </p:txBody>
      </p:sp>
      <p:sp>
        <p:nvSpPr>
          <p:cNvPr id="7" name="スライド番号プレースホルダー 6">
            <a:extLst>
              <a:ext uri="{FF2B5EF4-FFF2-40B4-BE49-F238E27FC236}">
                <a16:creationId xmlns:a16="http://schemas.microsoft.com/office/drawing/2014/main" id="{3E5C4993-BB17-884A-1DFD-2A52AD7CDE81}"/>
              </a:ext>
            </a:extLst>
          </p:cNvPr>
          <p:cNvSpPr>
            <a:spLocks noGrp="1"/>
          </p:cNvSpPr>
          <p:nvPr>
            <p:ph type="sldNum" sz="quarter" idx="12"/>
          </p:nvPr>
        </p:nvSpPr>
        <p:spPr/>
        <p:txBody>
          <a:bodyPr/>
          <a:lstStyle/>
          <a:p>
            <a:fld id="{2977F5E9-0479-47A0-9E51-109E0858BCF2}" type="slidenum">
              <a:rPr kumimoji="1" lang="ja-JP" altLang="en-US" smtClean="0"/>
              <a:t>22</a:t>
            </a:fld>
            <a:endParaRPr kumimoji="1" lang="ja-JP" altLang="en-US"/>
          </a:p>
        </p:txBody>
      </p:sp>
    </p:spTree>
    <p:extLst>
      <p:ext uri="{BB962C8B-B14F-4D97-AF65-F5344CB8AC3E}">
        <p14:creationId xmlns:p14="http://schemas.microsoft.com/office/powerpoint/2010/main" val="156452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8CB28-B4CE-0FB8-FDC3-7A2F4AC65952}"/>
              </a:ext>
            </a:extLst>
          </p:cNvPr>
          <p:cNvSpPr>
            <a:spLocks noGrp="1"/>
          </p:cNvSpPr>
          <p:nvPr>
            <p:ph type="title"/>
          </p:nvPr>
        </p:nvSpPr>
        <p:spPr/>
        <p:txBody>
          <a:bodyPr/>
          <a:lstStyle/>
          <a:p>
            <a:r>
              <a:rPr kumimoji="1" lang="en-US" altLang="ja-JP" b="1" dirty="0"/>
              <a:t>AI</a:t>
            </a:r>
            <a:r>
              <a:rPr kumimoji="1" lang="ja-JP" altLang="en-US" b="1" dirty="0"/>
              <a:t>に関するガイドライン（日本）２</a:t>
            </a:r>
            <a:r>
              <a:rPr kumimoji="1" lang="en-US" altLang="ja-JP" b="1" dirty="0"/>
              <a:t>/</a:t>
            </a:r>
            <a:r>
              <a:rPr kumimoji="1" lang="ja-JP" altLang="en-US" b="1" dirty="0"/>
              <a:t>３</a:t>
            </a:r>
          </a:p>
        </p:txBody>
      </p:sp>
      <p:sp>
        <p:nvSpPr>
          <p:cNvPr id="3" name="テキスト プレースホルダー 2">
            <a:extLst>
              <a:ext uri="{FF2B5EF4-FFF2-40B4-BE49-F238E27FC236}">
                <a16:creationId xmlns:a16="http://schemas.microsoft.com/office/drawing/2014/main" id="{1DF28DCC-F846-6E91-6475-283003AAC4F0}"/>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9" name="テキスト ボックス 8">
            <a:extLst>
              <a:ext uri="{FF2B5EF4-FFF2-40B4-BE49-F238E27FC236}">
                <a16:creationId xmlns:a16="http://schemas.microsoft.com/office/drawing/2014/main" id="{D6CB3345-F64F-6BF0-A38B-F4F74E493E0A}"/>
              </a:ext>
            </a:extLst>
          </p:cNvPr>
          <p:cNvSpPr txBox="1"/>
          <p:nvPr/>
        </p:nvSpPr>
        <p:spPr>
          <a:xfrm>
            <a:off x="285002" y="1287172"/>
            <a:ext cx="11130008" cy="2646878"/>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2021</a:t>
            </a:r>
            <a:r>
              <a:rPr lang="ja-JP" altLang="en-US" sz="1600" b="1" dirty="0">
                <a:latin typeface="Meiryo UI" panose="020B0604030504040204" pitchFamily="50" charset="-128"/>
                <a:ea typeface="Meiryo UI" panose="020B0604030504040204" pitchFamily="50" charset="-128"/>
              </a:rPr>
              <a:t>年　</a:t>
            </a:r>
            <a:r>
              <a:rPr lang="en-US" altLang="ja-JP" sz="1600" b="1" dirty="0">
                <a:latin typeface="Meiryo UI" panose="020B0604030504040204" pitchFamily="50" charset="-128"/>
                <a:ea typeface="Meiryo UI" panose="020B0604030504040204" pitchFamily="50" charset="-128"/>
              </a:rPr>
              <a:t>IT</a:t>
            </a:r>
            <a:r>
              <a:rPr lang="ja-JP" altLang="en-US" sz="1600" b="1" dirty="0">
                <a:latin typeface="Meiryo UI" panose="020B0604030504040204" pitchFamily="50" charset="-128"/>
                <a:ea typeface="Meiryo UI" panose="020B0604030504040204" pitchFamily="50" charset="-128"/>
              </a:rPr>
              <a:t>ガバナンスのあり方　</a:t>
            </a:r>
            <a:r>
              <a:rPr lang="en-US" altLang="ja-JP" sz="1600" b="1" dirty="0">
                <a:latin typeface="Meiryo UI" panose="020B0604030504040204" pitchFamily="50" charset="-128"/>
                <a:ea typeface="Meiryo UI" panose="020B0604030504040204" pitchFamily="50" charset="-128"/>
              </a:rPr>
              <a:t>Ver1.1</a:t>
            </a:r>
          </a:p>
          <a:p>
            <a:r>
              <a:rPr lang="ja-JP" altLang="en-US" sz="1600" dirty="0">
                <a:latin typeface="Meiryo UI" panose="020B0604030504040204" pitchFamily="50" charset="-128"/>
                <a:ea typeface="Meiryo UI" panose="020B0604030504040204" pitchFamily="50" charset="-128"/>
              </a:rPr>
              <a:t>この報告書は、</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技術の利活用に伴うリスクを管理し、正のインパクトを最大化するためのガイドラインです。</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の利活用によるリスク管理：</a:t>
            </a:r>
            <a:endParaRPr lang="en-US" altLang="ja-JP" sz="1600"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ステークホルダーにとって受容可能な水準でリスクを管理し、正のインパクトを最大化することを目的としています。</a:t>
            </a:r>
            <a:endParaRPr lang="ja-JP" altLang="en-US"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技術的、組織的、社会的システムの設計と運用：</a:t>
            </a:r>
            <a:endParaRPr lang="en-US" altLang="ja-JP" sz="1600" dirty="0">
              <a:latin typeface="Meiryo UI" panose="020B0604030504040204" pitchFamily="50" charset="-128"/>
              <a:ea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ガバナンスは、技術的なシステム（プライバシーテックなど）、組織的なシステム（企業内のプライバシーガバナンスなど）、社会的なシステム（関連法令やガイドラインなど）を含みます。</a:t>
            </a: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倫理とガバナンスの重要性：</a:t>
            </a:r>
            <a:endParaRPr lang="en-US" altLang="ja-JP" sz="1600" dirty="0">
              <a:latin typeface="Meiryo UI" panose="020B0604030504040204" pitchFamily="50" charset="-128"/>
              <a:ea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の倫理的利用とガバナンスの重要性が強調されています。企業や政府が共有するゴールに向けた取り組みが求められます。</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国際協力と標準化：</a:t>
            </a:r>
            <a:endParaRPr lang="en-US" altLang="ja-JP" sz="1600"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国内外の動向を見据えつつ、</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の社会受容の向上と産業競争力の強化を目指した規制、標準化、ガイドライン、監査などが検討されています。</a:t>
            </a:r>
          </a:p>
        </p:txBody>
      </p:sp>
      <p:sp>
        <p:nvSpPr>
          <p:cNvPr id="10" name="テキスト ボックス 9">
            <a:extLst>
              <a:ext uri="{FF2B5EF4-FFF2-40B4-BE49-F238E27FC236}">
                <a16:creationId xmlns:a16="http://schemas.microsoft.com/office/drawing/2014/main" id="{E04EA79D-268C-67E9-B308-FB304DB2ADA0}"/>
              </a:ext>
            </a:extLst>
          </p:cNvPr>
          <p:cNvSpPr txBox="1"/>
          <p:nvPr/>
        </p:nvSpPr>
        <p:spPr>
          <a:xfrm>
            <a:off x="285002" y="4087939"/>
            <a:ext cx="11482106" cy="1846659"/>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2022</a:t>
            </a:r>
            <a:r>
              <a:rPr lang="ja-JP" altLang="en-US" sz="1600" b="1" dirty="0">
                <a:latin typeface="Meiryo UI" panose="020B0604030504040204" pitchFamily="50" charset="-128"/>
                <a:ea typeface="Meiryo UI" panose="020B0604030504040204" pitchFamily="50" charset="-128"/>
              </a:rPr>
              <a:t>年 </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戦略</a:t>
            </a:r>
            <a:r>
              <a:rPr lang="en-US" altLang="ja-JP" sz="1600" b="1" dirty="0">
                <a:latin typeface="Meiryo UI" panose="020B0604030504040204" pitchFamily="50" charset="-128"/>
                <a:ea typeface="Meiryo UI" panose="020B0604030504040204" pitchFamily="50" charset="-128"/>
              </a:rPr>
              <a:t>2022</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 「⼈間尊重」、「多様性」、「持続可能」の３つの理念のもと、</a:t>
            </a:r>
            <a:r>
              <a:rPr lang="en-US" altLang="ja-JP" sz="1600" dirty="0">
                <a:latin typeface="Meiryo UI" panose="020B0604030504040204" pitchFamily="50" charset="-128"/>
                <a:ea typeface="Meiryo UI" panose="020B0604030504040204" pitchFamily="50" charset="-128"/>
              </a:rPr>
              <a:t>Society 5.0</a:t>
            </a:r>
            <a:r>
              <a:rPr lang="ja-JP" altLang="en-US" sz="1600" dirty="0">
                <a:latin typeface="Meiryo UI" panose="020B0604030504040204" pitchFamily="50" charset="-128"/>
                <a:ea typeface="Meiryo UI" panose="020B0604030504040204" pitchFamily="50" charset="-128"/>
              </a:rPr>
              <a:t>を実現し、</a:t>
            </a:r>
            <a:r>
              <a:rPr lang="en-US" altLang="ja-JP" sz="1600" dirty="0">
                <a:latin typeface="Meiryo UI" panose="020B0604030504040204" pitchFamily="50" charset="-128"/>
                <a:ea typeface="Meiryo UI" panose="020B0604030504040204" pitchFamily="50" charset="-128"/>
              </a:rPr>
              <a:t>SDGs</a:t>
            </a:r>
            <a:r>
              <a:rPr lang="ja-JP" altLang="en-US" sz="1600" dirty="0">
                <a:latin typeface="Meiryo UI" panose="020B0604030504040204" pitchFamily="50" charset="-128"/>
                <a:ea typeface="Meiryo UI" panose="020B0604030504040204" pitchFamily="50" charset="-128"/>
              </a:rPr>
              <a:t>に貢献。</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３つの理念の実装を念頭に、５つの戦略⽬標（⼈材、産業競争⼒、技術体系、国際に加え、差し迫った危機への対処）を設定。</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戦略</a:t>
            </a:r>
            <a:r>
              <a:rPr lang="en-US" altLang="ja-JP" sz="1600" dirty="0">
                <a:latin typeface="Meiryo UI" panose="020B0604030504040204" pitchFamily="50" charset="-128"/>
                <a:ea typeface="Meiryo UI" panose="020B0604030504040204" pitchFamily="50" charset="-128"/>
              </a:rPr>
              <a:t>2022</a:t>
            </a:r>
            <a:r>
              <a:rPr lang="ja-JP" altLang="en-US" sz="1600" dirty="0">
                <a:latin typeface="Meiryo UI" panose="020B0604030504040204" pitchFamily="50" charset="-128"/>
                <a:ea typeface="Meiryo UI" panose="020B0604030504040204" pitchFamily="50" charset="-128"/>
              </a:rPr>
              <a:t>においては、社会実装の充実に向けて新たな⽬標を設定して推進するとともに、パンデミックや⼤規模災害等の差し迫った危機への対処のための取組を具体化。</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なお、</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に関しては、経済安全保障の観点の取組も始まることを踏まえ、政府全体として効果的な重点化を図るための関係施策の調整や、量⼦やバイオ等の戦略的取組とのシナジーを追求すべきことを提⽰。</a:t>
            </a:r>
            <a:endParaRPr lang="en-US" altLang="ja-JP" sz="16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9857836-C1ED-0000-66A5-BB0DB437CF11}"/>
              </a:ext>
            </a:extLst>
          </p:cNvPr>
          <p:cNvSpPr>
            <a:spLocks noGrp="1"/>
          </p:cNvSpPr>
          <p:nvPr>
            <p:ph type="sldNum" sz="quarter" idx="12"/>
          </p:nvPr>
        </p:nvSpPr>
        <p:spPr/>
        <p:txBody>
          <a:bodyPr/>
          <a:lstStyle/>
          <a:p>
            <a:fld id="{2977F5E9-0479-47A0-9E51-109E0858BCF2}" type="slidenum">
              <a:rPr kumimoji="1" lang="ja-JP" altLang="en-US" smtClean="0"/>
              <a:t>23</a:t>
            </a:fld>
            <a:endParaRPr kumimoji="1" lang="ja-JP" altLang="en-US"/>
          </a:p>
        </p:txBody>
      </p:sp>
    </p:spTree>
    <p:extLst>
      <p:ext uri="{BB962C8B-B14F-4D97-AF65-F5344CB8AC3E}">
        <p14:creationId xmlns:p14="http://schemas.microsoft.com/office/powerpoint/2010/main" val="325169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231A5-D42A-F8D6-398A-752E73C2193E}"/>
              </a:ext>
            </a:extLst>
          </p:cNvPr>
          <p:cNvSpPr>
            <a:spLocks noGrp="1"/>
          </p:cNvSpPr>
          <p:nvPr>
            <p:ph type="title"/>
          </p:nvPr>
        </p:nvSpPr>
        <p:spPr/>
        <p:txBody>
          <a:bodyPr/>
          <a:lstStyle/>
          <a:p>
            <a:r>
              <a:rPr kumimoji="1" lang="en-US" altLang="ja-JP" b="1" dirty="0"/>
              <a:t>AI</a:t>
            </a:r>
            <a:r>
              <a:rPr kumimoji="1" lang="ja-JP" altLang="en-US" b="1" dirty="0"/>
              <a:t>に関するガイドライン（日本）３</a:t>
            </a:r>
            <a:r>
              <a:rPr kumimoji="1" lang="en-US" altLang="ja-JP" b="1" dirty="0"/>
              <a:t>/</a:t>
            </a:r>
            <a:r>
              <a:rPr kumimoji="1" lang="ja-JP" altLang="en-US" b="1" dirty="0"/>
              <a:t>３</a:t>
            </a:r>
          </a:p>
        </p:txBody>
      </p:sp>
      <p:sp>
        <p:nvSpPr>
          <p:cNvPr id="3" name="テキスト プレースホルダー 2">
            <a:extLst>
              <a:ext uri="{FF2B5EF4-FFF2-40B4-BE49-F238E27FC236}">
                <a16:creationId xmlns:a16="http://schemas.microsoft.com/office/drawing/2014/main" id="{6CECFB23-9181-09B1-7AEA-104101D2B7FF}"/>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7" name="テキスト ボックス 6">
            <a:extLst>
              <a:ext uri="{FF2B5EF4-FFF2-40B4-BE49-F238E27FC236}">
                <a16:creationId xmlns:a16="http://schemas.microsoft.com/office/drawing/2014/main" id="{B707889D-B152-9E82-5CA3-637F1175C7FC}"/>
              </a:ext>
            </a:extLst>
          </p:cNvPr>
          <p:cNvSpPr txBox="1"/>
          <p:nvPr/>
        </p:nvSpPr>
        <p:spPr>
          <a:xfrm>
            <a:off x="226171" y="5149324"/>
            <a:ext cx="11739657" cy="1107996"/>
          </a:xfrm>
          <a:prstGeom prst="rect">
            <a:avLst/>
          </a:prstGeom>
          <a:noFill/>
        </p:spPr>
        <p:txBody>
          <a:bodyPr wrap="square">
            <a:spAutoFit/>
          </a:bodyPr>
          <a:lstStyle/>
          <a:p>
            <a:pPr lvl="1"/>
            <a:r>
              <a:rPr lang="ja-JP" altLang="en-US" b="1" dirty="0">
                <a:latin typeface="Meiryo UI" panose="020B0604030504040204" pitchFamily="50" charset="-128"/>
                <a:ea typeface="Meiryo UI" panose="020B0604030504040204" pitchFamily="50" charset="-128"/>
              </a:rPr>
              <a:t>今後注視すべき議論　自律型致死兵器システム（</a:t>
            </a:r>
            <a:r>
              <a:rPr lang="en-US" altLang="ja-JP" b="1" dirty="0">
                <a:latin typeface="Meiryo UI" panose="020B0604030504040204" pitchFamily="50" charset="-128"/>
                <a:ea typeface="Meiryo UI" panose="020B0604030504040204" pitchFamily="50" charset="-128"/>
              </a:rPr>
              <a:t>LAWS: Lethal Autonomous Weapons Systems</a:t>
            </a:r>
            <a:r>
              <a:rPr lang="ja-JP" altLang="en-US" b="1" dirty="0">
                <a:latin typeface="Meiryo UI" panose="020B0604030504040204" pitchFamily="50" charset="-128"/>
                <a:ea typeface="Meiryo UI" panose="020B0604030504040204" pitchFamily="50" charset="-128"/>
              </a:rPr>
              <a:t>）</a:t>
            </a:r>
          </a:p>
          <a:p>
            <a:r>
              <a:rPr lang="en-US" altLang="ja-JP" sz="1600" dirty="0">
                <a:latin typeface="Meiryo UI" panose="020B0604030504040204" pitchFamily="50" charset="-128"/>
                <a:ea typeface="Meiryo UI" panose="020B0604030504040204" pitchFamily="50" charset="-128"/>
              </a:rPr>
              <a:t>LAWS</a:t>
            </a:r>
            <a:r>
              <a:rPr lang="ja-JP" altLang="en-US" sz="1600" dirty="0">
                <a:latin typeface="Meiryo UI" panose="020B0604030504040204" pitchFamily="50" charset="-128"/>
                <a:ea typeface="Meiryo UI" panose="020B0604030504040204" pitchFamily="50" charset="-128"/>
              </a:rPr>
              <a:t>の定義については、国際社会で議論が行われており、まだ定まっていませんが、我が国は、「一度起動すれば、操作者の更なる介入なしに標的を識別し、選択し、殺傷力を持って交戦することができる」という特徴を備えている兵器システムが、現在行われている</a:t>
            </a:r>
            <a:r>
              <a:rPr lang="en-US" altLang="ja-JP" sz="1600" dirty="0">
                <a:latin typeface="Meiryo UI" panose="020B0604030504040204" pitchFamily="50" charset="-128"/>
                <a:ea typeface="Meiryo UI" panose="020B0604030504040204" pitchFamily="50" charset="-128"/>
              </a:rPr>
              <a:t>LAWS</a:t>
            </a:r>
            <a:r>
              <a:rPr lang="ja-JP" altLang="en-US" sz="1600" dirty="0">
                <a:latin typeface="Meiryo UI" panose="020B0604030504040204" pitchFamily="50" charset="-128"/>
                <a:ea typeface="Meiryo UI" panose="020B0604030504040204" pitchFamily="50" charset="-128"/>
              </a:rPr>
              <a:t>議論の主な対象となるものと考えています。</a:t>
            </a:r>
          </a:p>
        </p:txBody>
      </p:sp>
      <p:sp>
        <p:nvSpPr>
          <p:cNvPr id="8" name="テキスト ボックス 7">
            <a:extLst>
              <a:ext uri="{FF2B5EF4-FFF2-40B4-BE49-F238E27FC236}">
                <a16:creationId xmlns:a16="http://schemas.microsoft.com/office/drawing/2014/main" id="{D78F743F-32EF-F762-33AA-C5D462E5C772}"/>
              </a:ext>
            </a:extLst>
          </p:cNvPr>
          <p:cNvSpPr txBox="1"/>
          <p:nvPr/>
        </p:nvSpPr>
        <p:spPr>
          <a:xfrm>
            <a:off x="231214" y="1154678"/>
            <a:ext cx="11482106" cy="1846659"/>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2024</a:t>
            </a:r>
            <a:r>
              <a:rPr lang="ja-JP" altLang="en-US" sz="1600" b="1" dirty="0">
                <a:latin typeface="Meiryo UI" panose="020B0604030504040204" pitchFamily="50" charset="-128"/>
                <a:ea typeface="Meiryo UI" panose="020B0604030504040204" pitchFamily="50" charset="-128"/>
              </a:rPr>
              <a:t>年 </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事業者ガイドライン</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基本理念</a:t>
            </a:r>
          </a:p>
          <a:p>
            <a:r>
              <a:rPr lang="ja-JP" altLang="en-US" sz="1600" dirty="0">
                <a:latin typeface="Meiryo UI" panose="020B0604030504040204" pitchFamily="50" charset="-128"/>
                <a:ea typeface="Meiryo UI" panose="020B0604030504040204" pitchFamily="50" charset="-128"/>
              </a:rPr>
              <a:t>① 人間の尊厳が尊重される社会（</a:t>
            </a:r>
            <a:r>
              <a:rPr lang="en-US" altLang="ja-JP" sz="1600" dirty="0">
                <a:latin typeface="Meiryo UI" panose="020B0604030504040204" pitchFamily="50" charset="-128"/>
                <a:ea typeface="Meiryo UI" panose="020B0604030504040204" pitchFamily="50" charset="-128"/>
              </a:rPr>
              <a:t>Dignity</a:t>
            </a:r>
            <a:r>
              <a:rPr lang="ja-JP" altLang="en-US"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② 多様な背景を持つ人々が多様な幸せを追求できる社会（</a:t>
            </a:r>
            <a:r>
              <a:rPr lang="en-US" altLang="ja-JP" sz="1600" dirty="0">
                <a:latin typeface="Meiryo UI" panose="020B0604030504040204" pitchFamily="50" charset="-128"/>
                <a:ea typeface="Meiryo UI" panose="020B0604030504040204" pitchFamily="50" charset="-128"/>
              </a:rPr>
              <a:t>Diversity and Inclusion</a:t>
            </a:r>
            <a:r>
              <a:rPr lang="ja-JP" altLang="en-US" sz="1600" dirty="0">
                <a:latin typeface="Meiryo UI" panose="020B0604030504040204" pitchFamily="50" charset="-128"/>
                <a:ea typeface="Meiryo UI" panose="020B0604030504040204" pitchFamily="50" charset="-128"/>
              </a:rPr>
              <a:t>）</a:t>
            </a:r>
          </a:p>
          <a:p>
            <a:r>
              <a:rPr lang="ja-JP" altLang="en-US" sz="1600" dirty="0">
                <a:latin typeface="Meiryo UI" panose="020B0604030504040204" pitchFamily="50" charset="-128"/>
                <a:ea typeface="Meiryo UI" panose="020B0604030504040204" pitchFamily="50" charset="-128"/>
              </a:rPr>
              <a:t>③ 持続可能な社会（</a:t>
            </a:r>
            <a:r>
              <a:rPr lang="en-US" altLang="ja-JP" sz="1600" dirty="0">
                <a:latin typeface="Meiryo UI" panose="020B0604030504040204" pitchFamily="50" charset="-128"/>
                <a:ea typeface="Meiryo UI" panose="020B0604030504040204" pitchFamily="50" charset="-128"/>
              </a:rPr>
              <a:t>Sustainability</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基本理念を実現するために、全ての対象者が、念頭に置くべき指針</a:t>
            </a:r>
            <a:endParaRPr lang="en-US" altLang="ja-JP" sz="16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18229C9F-3964-B632-6EBE-9374B3BCA684}"/>
              </a:ext>
            </a:extLst>
          </p:cNvPr>
          <p:cNvSpPr txBox="1"/>
          <p:nvPr/>
        </p:nvSpPr>
        <p:spPr>
          <a:xfrm>
            <a:off x="741083" y="3071834"/>
            <a:ext cx="2832848" cy="1661993"/>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Ⅰ </a:t>
            </a:r>
            <a:r>
              <a:rPr lang="ja-JP" altLang="en-US" sz="1600" b="1" dirty="0">
                <a:latin typeface="Meiryo UI" panose="020B0604030504040204" pitchFamily="50" charset="-128"/>
                <a:ea typeface="Meiryo UI" panose="020B0604030504040204" pitchFamily="50" charset="-128"/>
              </a:rPr>
              <a:t>各対象者が取り組む事項</a:t>
            </a:r>
            <a:endParaRPr lang="en-US" altLang="ja-JP" sz="1600" b="1" dirty="0">
              <a:latin typeface="Meiryo UI" panose="020B0604030504040204" pitchFamily="50" charset="-128"/>
              <a:ea typeface="Meiryo UI" panose="020B0604030504040204" pitchFamily="50" charset="-128"/>
            </a:endParaRPr>
          </a:p>
          <a:p>
            <a:pPr lvl="1" indent="-188913"/>
            <a:r>
              <a:rPr lang="en-US" altLang="ja-JP" sz="16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1) </a:t>
            </a:r>
            <a:r>
              <a:rPr lang="ja-JP" altLang="en-US" sz="1400" dirty="0">
                <a:latin typeface="Meiryo UI" panose="020B0604030504040204" pitchFamily="50" charset="-128"/>
                <a:ea typeface="Meiryo UI" panose="020B0604030504040204" pitchFamily="50" charset="-128"/>
              </a:rPr>
              <a:t>人間中心</a:t>
            </a:r>
          </a:p>
          <a:p>
            <a:pPr lvl="1" indent="-188913"/>
            <a:r>
              <a:rPr lang="en-US" altLang="ja-JP" sz="1400" dirty="0">
                <a:latin typeface="Meiryo UI" panose="020B0604030504040204" pitchFamily="50" charset="-128"/>
                <a:ea typeface="Meiryo UI" panose="020B0604030504040204" pitchFamily="50" charset="-128"/>
              </a:rPr>
              <a:t>  2) </a:t>
            </a:r>
            <a:r>
              <a:rPr lang="ja-JP" altLang="en-US" sz="1400" dirty="0">
                <a:latin typeface="Meiryo UI" panose="020B0604030504040204" pitchFamily="50" charset="-128"/>
                <a:ea typeface="Meiryo UI" panose="020B0604030504040204" pitchFamily="50" charset="-128"/>
              </a:rPr>
              <a:t>安全性</a:t>
            </a:r>
          </a:p>
          <a:p>
            <a:pPr lvl="1" indent="-188913"/>
            <a:r>
              <a:rPr lang="en-US" altLang="ja-JP" sz="1400" dirty="0">
                <a:latin typeface="Meiryo UI" panose="020B0604030504040204" pitchFamily="50" charset="-128"/>
                <a:ea typeface="Meiryo UI" panose="020B0604030504040204" pitchFamily="50" charset="-128"/>
              </a:rPr>
              <a:t>  3) </a:t>
            </a:r>
            <a:r>
              <a:rPr lang="ja-JP" altLang="en-US" sz="1400" dirty="0">
                <a:latin typeface="Meiryo UI" panose="020B0604030504040204" pitchFamily="50" charset="-128"/>
                <a:ea typeface="Meiryo UI" panose="020B0604030504040204" pitchFamily="50" charset="-128"/>
              </a:rPr>
              <a:t>公平性</a:t>
            </a:r>
          </a:p>
          <a:p>
            <a:pPr lvl="1" indent="-188913"/>
            <a:r>
              <a:rPr lang="en-US" altLang="ja-JP" sz="1400" dirty="0">
                <a:latin typeface="Meiryo UI" panose="020B0604030504040204" pitchFamily="50" charset="-128"/>
                <a:ea typeface="Meiryo UI" panose="020B0604030504040204" pitchFamily="50" charset="-128"/>
              </a:rPr>
              <a:t>  4) </a:t>
            </a:r>
            <a:r>
              <a:rPr lang="ja-JP" altLang="en-US" sz="1400" dirty="0">
                <a:latin typeface="Meiryo UI" panose="020B0604030504040204" pitchFamily="50" charset="-128"/>
                <a:ea typeface="Meiryo UI" panose="020B0604030504040204" pitchFamily="50" charset="-128"/>
              </a:rPr>
              <a:t>プライバシー保護</a:t>
            </a:r>
          </a:p>
          <a:p>
            <a:pPr lvl="1" indent="-188913"/>
            <a:r>
              <a:rPr lang="en-US" altLang="ja-JP" sz="1400" dirty="0">
                <a:latin typeface="Meiryo UI" panose="020B0604030504040204" pitchFamily="50" charset="-128"/>
                <a:ea typeface="Meiryo UI" panose="020B0604030504040204" pitchFamily="50" charset="-128"/>
              </a:rPr>
              <a:t>  5) </a:t>
            </a:r>
            <a:r>
              <a:rPr lang="ja-JP" altLang="en-US" sz="1400" dirty="0">
                <a:latin typeface="Meiryo UI" panose="020B0604030504040204" pitchFamily="50" charset="-128"/>
                <a:ea typeface="Meiryo UI" panose="020B0604030504040204" pitchFamily="50" charset="-128"/>
              </a:rPr>
              <a:t>セキュリティ確保</a:t>
            </a:r>
          </a:p>
          <a:p>
            <a:pPr lvl="1" indent="-188913"/>
            <a:r>
              <a:rPr lang="en-US" altLang="ja-JP" sz="1400" dirty="0">
                <a:latin typeface="Meiryo UI" panose="020B0604030504040204" pitchFamily="50" charset="-128"/>
                <a:ea typeface="Meiryo UI" panose="020B0604030504040204" pitchFamily="50" charset="-128"/>
              </a:rPr>
              <a:t>  6) </a:t>
            </a:r>
            <a:r>
              <a:rPr lang="ja-JP" altLang="en-US" sz="1400" dirty="0">
                <a:latin typeface="Meiryo UI" panose="020B0604030504040204" pitchFamily="50" charset="-128"/>
                <a:ea typeface="Meiryo UI" panose="020B0604030504040204" pitchFamily="50" charset="-128"/>
              </a:rPr>
              <a:t>透明性</a:t>
            </a:r>
            <a:endParaRPr lang="en-US" altLang="ja-JP" sz="14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492BA0EC-E85F-CA98-BC2E-CFEC37DA7DFF}"/>
              </a:ext>
            </a:extLst>
          </p:cNvPr>
          <p:cNvSpPr txBox="1"/>
          <p:nvPr/>
        </p:nvSpPr>
        <p:spPr>
          <a:xfrm>
            <a:off x="3893672" y="3071834"/>
            <a:ext cx="3833906" cy="1446550"/>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Ⅱ </a:t>
            </a:r>
            <a:r>
              <a:rPr lang="ja-JP" altLang="en-US" sz="1600" b="1" dirty="0">
                <a:latin typeface="Meiryo UI" panose="020B0604030504040204" pitchFamily="50" charset="-128"/>
                <a:ea typeface="Meiryo UI" panose="020B0604030504040204" pitchFamily="50" charset="-128"/>
              </a:rPr>
              <a:t>社会と連携した取組みが期待される事項</a:t>
            </a:r>
          </a:p>
          <a:p>
            <a:pPr lvl="1"/>
            <a:r>
              <a:rPr lang="en-US" altLang="ja-JP" sz="1400" dirty="0">
                <a:latin typeface="Meiryo UI" panose="020B0604030504040204" pitchFamily="50" charset="-128"/>
                <a:ea typeface="Meiryo UI" panose="020B0604030504040204" pitchFamily="50" charset="-128"/>
              </a:rPr>
              <a:t>  7) </a:t>
            </a:r>
            <a:r>
              <a:rPr lang="ja-JP" altLang="en-US" sz="1400" dirty="0">
                <a:latin typeface="Meiryo UI" panose="020B0604030504040204" pitchFamily="50" charset="-128"/>
                <a:ea typeface="Meiryo UI" panose="020B0604030504040204" pitchFamily="50" charset="-128"/>
              </a:rPr>
              <a:t>アカウンタビリティ</a:t>
            </a:r>
          </a:p>
          <a:p>
            <a:pPr lvl="1"/>
            <a:r>
              <a:rPr lang="en-US" altLang="ja-JP" sz="1400" dirty="0">
                <a:latin typeface="Meiryo UI" panose="020B0604030504040204" pitchFamily="50" charset="-128"/>
                <a:ea typeface="Meiryo UI" panose="020B0604030504040204" pitchFamily="50" charset="-128"/>
              </a:rPr>
              <a:t>  8) </a:t>
            </a:r>
            <a:r>
              <a:rPr lang="ja-JP" altLang="en-US" sz="1400" dirty="0">
                <a:latin typeface="Meiryo UI" panose="020B0604030504040204" pitchFamily="50" charset="-128"/>
                <a:ea typeface="Meiryo UI" panose="020B0604030504040204" pitchFamily="50" charset="-128"/>
              </a:rPr>
              <a:t>教育・リテラシー</a:t>
            </a:r>
          </a:p>
          <a:p>
            <a:pPr lvl="1"/>
            <a:r>
              <a:rPr lang="en-US" altLang="ja-JP" sz="1400" dirty="0">
                <a:latin typeface="Meiryo UI" panose="020B0604030504040204" pitchFamily="50" charset="-128"/>
                <a:ea typeface="Meiryo UI" panose="020B0604030504040204" pitchFamily="50" charset="-128"/>
              </a:rPr>
              <a:t>  9) </a:t>
            </a:r>
            <a:r>
              <a:rPr lang="ja-JP" altLang="en-US" sz="1400" dirty="0">
                <a:latin typeface="Meiryo UI" panose="020B0604030504040204" pitchFamily="50" charset="-128"/>
                <a:ea typeface="Meiryo UI" panose="020B0604030504040204" pitchFamily="50" charset="-128"/>
              </a:rPr>
              <a:t>公正競争確保</a:t>
            </a:r>
          </a:p>
          <a:p>
            <a:pPr lvl="1"/>
            <a:r>
              <a:rPr lang="en-US" altLang="ja-JP" sz="1400" dirty="0">
                <a:latin typeface="Meiryo UI" panose="020B0604030504040204" pitchFamily="50" charset="-128"/>
                <a:ea typeface="Meiryo UI" panose="020B0604030504040204" pitchFamily="50" charset="-128"/>
              </a:rPr>
              <a:t>10) </a:t>
            </a:r>
            <a:r>
              <a:rPr lang="ja-JP" altLang="en-US" sz="1400" dirty="0">
                <a:latin typeface="Meiryo UI" panose="020B0604030504040204" pitchFamily="50" charset="-128"/>
                <a:ea typeface="Meiryo UI" panose="020B0604030504040204" pitchFamily="50" charset="-128"/>
              </a:rPr>
              <a:t>イノベーション</a:t>
            </a:r>
          </a:p>
          <a:p>
            <a:endParaRPr lang="ja-JP" altLang="en-US" sz="16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B44E2F97-48AA-E467-FB50-3B0D571591B3}"/>
              </a:ext>
            </a:extLst>
          </p:cNvPr>
          <p:cNvSpPr>
            <a:spLocks noGrp="1"/>
          </p:cNvSpPr>
          <p:nvPr>
            <p:ph type="sldNum" sz="quarter" idx="12"/>
          </p:nvPr>
        </p:nvSpPr>
        <p:spPr/>
        <p:txBody>
          <a:bodyPr/>
          <a:lstStyle/>
          <a:p>
            <a:fld id="{2977F5E9-0479-47A0-9E51-109E0858BCF2}" type="slidenum">
              <a:rPr kumimoji="1" lang="ja-JP" altLang="en-US" smtClean="0"/>
              <a:t>24</a:t>
            </a:fld>
            <a:endParaRPr kumimoji="1" lang="ja-JP" altLang="en-US"/>
          </a:p>
        </p:txBody>
      </p:sp>
    </p:spTree>
    <p:extLst>
      <p:ext uri="{BB962C8B-B14F-4D97-AF65-F5344CB8AC3E}">
        <p14:creationId xmlns:p14="http://schemas.microsoft.com/office/powerpoint/2010/main" val="2677000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81C18-265A-A8FE-1F48-2965225518D8}"/>
            </a:ext>
          </a:extLst>
        </p:cNvPr>
        <p:cNvGrpSpPr/>
        <p:nvPr/>
      </p:nvGrpSpPr>
      <p:grpSpPr>
        <a:xfrm>
          <a:off x="0" y="0"/>
          <a:ext cx="0" cy="0"/>
          <a:chOff x="0" y="0"/>
          <a:chExt cx="0" cy="0"/>
        </a:xfrm>
      </p:grpSpPr>
      <p:sp>
        <p:nvSpPr>
          <p:cNvPr id="52" name="矢印: 右 51">
            <a:extLst>
              <a:ext uri="{FF2B5EF4-FFF2-40B4-BE49-F238E27FC236}">
                <a16:creationId xmlns:a16="http://schemas.microsoft.com/office/drawing/2014/main" id="{AD1E3B64-5D9C-7553-F61A-084089785A4A}"/>
              </a:ext>
            </a:extLst>
          </p:cNvPr>
          <p:cNvSpPr/>
          <p:nvPr/>
        </p:nvSpPr>
        <p:spPr>
          <a:xfrm>
            <a:off x="3090910" y="3532903"/>
            <a:ext cx="7261412" cy="483082"/>
          </a:xfrm>
          <a:prstGeom prst="rightArrow">
            <a:avLst>
              <a:gd name="adj1" fmla="val 91754"/>
              <a:gd name="adj2" fmla="val 6809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8A19957-0B13-124C-064A-7DAD5A065CC2}"/>
              </a:ext>
            </a:extLst>
          </p:cNvPr>
          <p:cNvSpPr>
            <a:spLocks noGrp="1"/>
          </p:cNvSpPr>
          <p:nvPr>
            <p:ph type="title"/>
          </p:nvPr>
        </p:nvSpPr>
        <p:spPr/>
        <p:txBody>
          <a:bodyPr/>
          <a:lstStyle/>
          <a:p>
            <a:r>
              <a:rPr kumimoji="1" lang="ja-JP" altLang="en-US" b="1" dirty="0"/>
              <a:t>簡易年表（プライバシー</a:t>
            </a:r>
            <a:r>
              <a:rPr kumimoji="1" lang="en-US" altLang="ja-JP" b="1" dirty="0"/>
              <a:t>/AI</a:t>
            </a:r>
            <a:r>
              <a:rPr lang="ja-JP" altLang="en-US" b="1" dirty="0"/>
              <a:t>　法律，ガイドライン</a:t>
            </a:r>
            <a:r>
              <a:rPr kumimoji="1" lang="ja-JP" altLang="en-US" b="1" dirty="0"/>
              <a:t>）</a:t>
            </a:r>
          </a:p>
        </p:txBody>
      </p:sp>
      <p:sp>
        <p:nvSpPr>
          <p:cNvPr id="3" name="テキスト プレースホルダー 2">
            <a:extLst>
              <a:ext uri="{FF2B5EF4-FFF2-40B4-BE49-F238E27FC236}">
                <a16:creationId xmlns:a16="http://schemas.microsoft.com/office/drawing/2014/main" id="{2E8EBCBF-7E75-9B80-4AE0-0F49186DFA45}"/>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10" name="テキスト ボックス 9">
            <a:extLst>
              <a:ext uri="{FF2B5EF4-FFF2-40B4-BE49-F238E27FC236}">
                <a16:creationId xmlns:a16="http://schemas.microsoft.com/office/drawing/2014/main" id="{DF470A3C-0CA7-FCDF-7F2C-7341C7D96F0D}"/>
              </a:ext>
            </a:extLst>
          </p:cNvPr>
          <p:cNvSpPr txBox="1"/>
          <p:nvPr/>
        </p:nvSpPr>
        <p:spPr>
          <a:xfrm>
            <a:off x="198089" y="2288990"/>
            <a:ext cx="974912"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1980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OECD8</a:t>
            </a:r>
            <a:r>
              <a:rPr kumimoji="1" lang="ja-JP" altLang="en-US" sz="1100" b="1" dirty="0">
                <a:latin typeface="Meiryo UI" panose="020B0604030504040204" pitchFamily="50" charset="-128"/>
                <a:ea typeface="Meiryo UI" panose="020B0604030504040204" pitchFamily="50" charset="-128"/>
              </a:rPr>
              <a:t>原則</a:t>
            </a:r>
            <a:endParaRPr kumimoji="1" lang="ja-JP" altLang="en-US"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C8C882B-37B2-9F30-0483-FCF71FC6289B}"/>
              </a:ext>
            </a:extLst>
          </p:cNvPr>
          <p:cNvSpPr txBox="1"/>
          <p:nvPr/>
        </p:nvSpPr>
        <p:spPr>
          <a:xfrm>
            <a:off x="3047505" y="3593116"/>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2003</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個人情報保護法</a:t>
            </a:r>
            <a:endParaRPr kumimoji="1" lang="ja-JP" altLang="en-US"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C8F6C83-5252-5B9C-6472-831C95111E2F}"/>
              </a:ext>
            </a:extLst>
          </p:cNvPr>
          <p:cNvSpPr txBox="1"/>
          <p:nvPr/>
        </p:nvSpPr>
        <p:spPr>
          <a:xfrm>
            <a:off x="2291735" y="3050500"/>
            <a:ext cx="197223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1988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最初の個人情報保護法</a:t>
            </a:r>
            <a:endParaRPr kumimoji="1" lang="ja-JP" altLang="en-US"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19F3CFE1-56E6-72DD-E462-26781621BB24}"/>
              </a:ext>
            </a:extLst>
          </p:cNvPr>
          <p:cNvSpPr txBox="1"/>
          <p:nvPr/>
        </p:nvSpPr>
        <p:spPr>
          <a:xfrm>
            <a:off x="5599532" y="6101582"/>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2013</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SUICA</a:t>
            </a:r>
            <a:r>
              <a:rPr kumimoji="1" lang="ja-JP" altLang="en-US" sz="1100" dirty="0">
                <a:latin typeface="Meiryo UI" panose="020B0604030504040204" pitchFamily="50" charset="-128"/>
                <a:ea typeface="Meiryo UI" panose="020B0604030504040204" pitchFamily="50" charset="-128"/>
              </a:rPr>
              <a:t>事件</a:t>
            </a:r>
            <a:endParaRPr kumimoji="1" lang="ja-JP" altLang="en-US"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8E75BF7A-31F7-F8F8-1DE2-24ED9E207573}"/>
              </a:ext>
            </a:extLst>
          </p:cNvPr>
          <p:cNvSpPr txBox="1"/>
          <p:nvPr/>
        </p:nvSpPr>
        <p:spPr>
          <a:xfrm>
            <a:off x="5990991" y="3558361"/>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2015</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E69CAF51-052F-2692-C131-D9363D8EB512}"/>
              </a:ext>
            </a:extLst>
          </p:cNvPr>
          <p:cNvSpPr txBox="1"/>
          <p:nvPr/>
        </p:nvSpPr>
        <p:spPr>
          <a:xfrm>
            <a:off x="6509727" y="3558361"/>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2017</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25EC7B53-06DB-4375-5D51-A9C5A75B21C0}"/>
              </a:ext>
            </a:extLst>
          </p:cNvPr>
          <p:cNvSpPr txBox="1"/>
          <p:nvPr/>
        </p:nvSpPr>
        <p:spPr>
          <a:xfrm>
            <a:off x="9079855" y="3527212"/>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2022</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34E54865-2387-49E6-B113-B9E0F5AFF2C4}"/>
              </a:ext>
            </a:extLst>
          </p:cNvPr>
          <p:cNvSpPr txBox="1"/>
          <p:nvPr/>
        </p:nvSpPr>
        <p:spPr>
          <a:xfrm>
            <a:off x="6963343" y="1163327"/>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Amazon</a:t>
            </a:r>
            <a:r>
              <a:rPr lang="ja-JP" altLang="en-US" sz="1100" dirty="0">
                <a:latin typeface="Meiryo UI" panose="020B0604030504040204" pitchFamily="50" charset="-128"/>
                <a:ea typeface="Meiryo UI" panose="020B0604030504040204" pitchFamily="50" charset="-128"/>
              </a:rPr>
              <a:t>失敗</a:t>
            </a:r>
            <a:endParaRPr kumimoji="1" lang="ja-JP" altLang="en-US"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CED02884-17CA-F441-925C-89F1DE0E3A99}"/>
              </a:ext>
            </a:extLst>
          </p:cNvPr>
          <p:cNvSpPr txBox="1"/>
          <p:nvPr/>
        </p:nvSpPr>
        <p:spPr>
          <a:xfrm>
            <a:off x="8606555" y="6021868"/>
            <a:ext cx="1883338"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2021</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JR</a:t>
            </a:r>
            <a:r>
              <a:rPr kumimoji="1" lang="ja-JP" altLang="en-US" sz="1100" dirty="0">
                <a:latin typeface="Meiryo UI" panose="020B0604030504040204" pitchFamily="50" charset="-128"/>
                <a:ea typeface="Meiryo UI" panose="020B0604030504040204" pitchFamily="50" charset="-128"/>
              </a:rPr>
              <a:t>東日本監視カメラ問題</a:t>
            </a:r>
            <a:endParaRPr kumimoji="1" lang="en-US" altLang="ja-JP" sz="11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DE6E33F9-936C-F873-16F5-0886D8AB3D3F}"/>
              </a:ext>
            </a:extLst>
          </p:cNvPr>
          <p:cNvSpPr txBox="1"/>
          <p:nvPr/>
        </p:nvSpPr>
        <p:spPr>
          <a:xfrm>
            <a:off x="6506089" y="1919861"/>
            <a:ext cx="1450040"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2017</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ja-JP" altLang="en-US" sz="1200" b="1" dirty="0">
                <a:latin typeface="Meiryo UI" panose="020B0604030504040204" pitchFamily="50" charset="-128"/>
                <a:ea typeface="Meiryo UI" panose="020B0604030504040204" pitchFamily="50" charset="-128"/>
              </a:rPr>
              <a:t>アシロマ</a:t>
            </a:r>
            <a:r>
              <a:rPr lang="en-US" altLang="ja-JP" sz="1200" b="1" dirty="0">
                <a:latin typeface="Meiryo UI" panose="020B0604030504040204" pitchFamily="50" charset="-128"/>
                <a:ea typeface="Meiryo UI" panose="020B0604030504040204" pitchFamily="50" charset="-128"/>
              </a:rPr>
              <a:t>AI 23</a:t>
            </a:r>
            <a:r>
              <a:rPr lang="ja-JP" altLang="en-US" sz="1200" b="1" dirty="0">
                <a:latin typeface="Meiryo UI" panose="020B0604030504040204" pitchFamily="50" charset="-128"/>
                <a:ea typeface="Meiryo UI" panose="020B0604030504040204" pitchFamily="50" charset="-128"/>
              </a:rPr>
              <a:t>原則</a:t>
            </a:r>
            <a:endParaRPr kumimoji="1" lang="ja-JP" altLang="en-US" sz="1200" b="1"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2428D0CF-A25F-12DA-CEBA-2CCB4B4E10D1}"/>
              </a:ext>
            </a:extLst>
          </p:cNvPr>
          <p:cNvSpPr txBox="1"/>
          <p:nvPr/>
        </p:nvSpPr>
        <p:spPr>
          <a:xfrm>
            <a:off x="6963343" y="1595692"/>
            <a:ext cx="2534767"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倫理ガイドライン（欧州委員会）</a:t>
            </a:r>
            <a:endParaRPr kumimoji="1" lang="ja-JP" altLang="en-US" sz="1200"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799EB370-EC53-3B89-4383-388F8ECDB810}"/>
              </a:ext>
            </a:extLst>
          </p:cNvPr>
          <p:cNvSpPr txBox="1"/>
          <p:nvPr/>
        </p:nvSpPr>
        <p:spPr>
          <a:xfrm>
            <a:off x="10130676" y="1573951"/>
            <a:ext cx="847224"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2024</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en-US" altLang="ja-JP" sz="1200" b="1" dirty="0">
                <a:latin typeface="Meiryo UI" panose="020B0604030504040204" pitchFamily="50" charset="-128"/>
                <a:ea typeface="Meiryo UI" panose="020B0604030504040204" pitchFamily="50" charset="-128"/>
              </a:rPr>
              <a:t>AI ACT</a:t>
            </a:r>
            <a:endParaRPr kumimoji="1" lang="ja-JP" altLang="en-US" sz="1200" b="1"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4E567FDB-778B-6166-254A-5089463F93FF}"/>
              </a:ext>
            </a:extLst>
          </p:cNvPr>
          <p:cNvSpPr txBox="1"/>
          <p:nvPr/>
        </p:nvSpPr>
        <p:spPr>
          <a:xfrm>
            <a:off x="7413064" y="2295143"/>
            <a:ext cx="1450040" cy="446276"/>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2019</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en-US" altLang="ja-JP" sz="1200" b="1" dirty="0">
                <a:latin typeface="Meiryo UI" panose="020B0604030504040204" pitchFamily="50" charset="-128"/>
                <a:ea typeface="Meiryo UI" panose="020B0604030504040204" pitchFamily="50" charset="-128"/>
              </a:rPr>
              <a:t>OECD</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AI</a:t>
            </a:r>
            <a:r>
              <a:rPr lang="ja-JP" altLang="en-US" sz="1200" b="1" dirty="0">
                <a:latin typeface="Meiryo UI" panose="020B0604030504040204" pitchFamily="50" charset="-128"/>
                <a:ea typeface="Meiryo UI" panose="020B0604030504040204" pitchFamily="50" charset="-128"/>
              </a:rPr>
              <a:t>原則</a:t>
            </a:r>
            <a:endParaRPr kumimoji="1" lang="ja-JP" altLang="en-US" sz="1200" b="1"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90E899D8-1B5A-3D1D-52DF-D6B75F967704}"/>
              </a:ext>
            </a:extLst>
          </p:cNvPr>
          <p:cNvSpPr txBox="1"/>
          <p:nvPr/>
        </p:nvSpPr>
        <p:spPr>
          <a:xfrm>
            <a:off x="9649407" y="4864616"/>
            <a:ext cx="2386061" cy="630942"/>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2023</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改正電気通信事業法第</a:t>
            </a:r>
            <a:r>
              <a:rPr lang="en-US" altLang="ja-JP" sz="1200" dirty="0">
                <a:latin typeface="Meiryo UI" panose="020B0604030504040204" pitchFamily="50" charset="-128"/>
                <a:ea typeface="Meiryo UI" panose="020B0604030504040204" pitchFamily="50" charset="-128"/>
              </a:rPr>
              <a:t>27</a:t>
            </a:r>
            <a:r>
              <a:rPr lang="ja-JP" altLang="en-US" sz="1200" dirty="0">
                <a:latin typeface="Meiryo UI" panose="020B0604030504040204" pitchFamily="50" charset="-128"/>
                <a:ea typeface="Meiryo UI" panose="020B0604030504040204" pitchFamily="50" charset="-128"/>
              </a:rPr>
              <a:t>条の</a:t>
            </a:r>
            <a:r>
              <a:rPr lang="en-US" altLang="ja-JP" sz="1200" dirty="0">
                <a:latin typeface="Meiryo UI" panose="020B0604030504040204" pitchFamily="50" charset="-128"/>
                <a:ea typeface="Meiryo UI" panose="020B0604030504040204" pitchFamily="50" charset="-128"/>
              </a:rPr>
              <a:t>12</a:t>
            </a:r>
          </a:p>
          <a:p>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Cookie</a:t>
            </a:r>
            <a:r>
              <a:rPr lang="ja-JP" altLang="en-US" sz="1200" dirty="0">
                <a:latin typeface="Meiryo UI" panose="020B0604030504040204" pitchFamily="50" charset="-128"/>
                <a:ea typeface="Meiryo UI" panose="020B0604030504040204" pitchFamily="50" charset="-128"/>
              </a:rPr>
              <a:t>が規制）</a:t>
            </a:r>
          </a:p>
        </p:txBody>
      </p:sp>
      <p:sp>
        <p:nvSpPr>
          <p:cNvPr id="25" name="テキスト ボックス 24">
            <a:extLst>
              <a:ext uri="{FF2B5EF4-FFF2-40B4-BE49-F238E27FC236}">
                <a16:creationId xmlns:a16="http://schemas.microsoft.com/office/drawing/2014/main" id="{829A7168-FD8C-C2D5-0D31-A06BFED822DC}"/>
              </a:ext>
            </a:extLst>
          </p:cNvPr>
          <p:cNvSpPr txBox="1"/>
          <p:nvPr/>
        </p:nvSpPr>
        <p:spPr>
          <a:xfrm>
            <a:off x="6534897" y="4018416"/>
            <a:ext cx="1756335" cy="430887"/>
          </a:xfrm>
          <a:prstGeom prst="rect">
            <a:avLst/>
          </a:prstGeom>
          <a:noFill/>
        </p:spPr>
        <p:txBody>
          <a:bodyPr wrap="square">
            <a:spAutoFit/>
          </a:bodyPr>
          <a:lstStyle/>
          <a:p>
            <a:r>
              <a:rPr lang="en-US" altLang="ja-JP" sz="1100" dirty="0">
                <a:latin typeface="Meiryo UI" panose="020B0604030504040204" pitchFamily="50" charset="-128"/>
                <a:ea typeface="Meiryo UI" panose="020B0604030504040204" pitchFamily="50" charset="-128"/>
              </a:rPr>
              <a:t>2017</a:t>
            </a:r>
            <a:r>
              <a:rPr lang="ja-JP" altLang="en-US" sz="1100" dirty="0">
                <a:latin typeface="Meiryo UI" panose="020B0604030504040204" pitchFamily="50" charset="-128"/>
                <a:ea typeface="Meiryo UI" panose="020B0604030504040204" pitchFamily="50" charset="-128"/>
              </a:rPr>
              <a:t>年</a:t>
            </a:r>
          </a:p>
          <a:p>
            <a:r>
              <a:rPr lang="ja-JP" altLang="en-US" sz="1100" dirty="0">
                <a:latin typeface="Meiryo UI" panose="020B0604030504040204" pitchFamily="50" charset="-128"/>
                <a:ea typeface="Meiryo UI" panose="020B0604030504040204" pitchFamily="50" charset="-128"/>
              </a:rPr>
              <a:t>人工知能学会が倫理指針</a:t>
            </a:r>
          </a:p>
        </p:txBody>
      </p:sp>
      <p:sp>
        <p:nvSpPr>
          <p:cNvPr id="27" name="テキスト ボックス 26">
            <a:extLst>
              <a:ext uri="{FF2B5EF4-FFF2-40B4-BE49-F238E27FC236}">
                <a16:creationId xmlns:a16="http://schemas.microsoft.com/office/drawing/2014/main" id="{434C04DF-8227-DF88-6C86-74F6F157CF98}"/>
              </a:ext>
            </a:extLst>
          </p:cNvPr>
          <p:cNvSpPr txBox="1"/>
          <p:nvPr/>
        </p:nvSpPr>
        <p:spPr>
          <a:xfrm>
            <a:off x="7587230" y="3049719"/>
            <a:ext cx="2605636" cy="430887"/>
          </a:xfrm>
          <a:prstGeom prst="rect">
            <a:avLst/>
          </a:prstGeom>
          <a:noFill/>
        </p:spPr>
        <p:txBody>
          <a:bodyPr wrap="square">
            <a:spAutoFit/>
          </a:bodyPr>
          <a:lstStyle/>
          <a:p>
            <a:r>
              <a:rPr lang="en-US" altLang="ja-JP" sz="1100" dirty="0">
                <a:latin typeface="Meiryo UI" panose="020B0604030504040204" pitchFamily="50" charset="-128"/>
                <a:ea typeface="Meiryo UI" panose="020B0604030504040204" pitchFamily="50" charset="-128"/>
              </a:rPr>
              <a:t>2019</a:t>
            </a:r>
            <a:r>
              <a:rPr lang="ja-JP" altLang="en-US" sz="1100" dirty="0">
                <a:latin typeface="Meiryo UI" panose="020B0604030504040204" pitchFamily="50" charset="-128"/>
                <a:ea typeface="Meiryo UI" panose="020B0604030504040204" pitchFamily="50" charset="-128"/>
              </a:rPr>
              <a:t>年</a:t>
            </a:r>
          </a:p>
          <a:p>
            <a:r>
              <a:rPr lang="ja-JP" altLang="en-US" sz="1100" b="1" dirty="0">
                <a:latin typeface="Meiryo UI" panose="020B0604030504040204" pitchFamily="50" charset="-128"/>
                <a:ea typeface="Meiryo UI" panose="020B0604030504040204" pitchFamily="50" charset="-128"/>
              </a:rPr>
              <a:t>人間中心の</a:t>
            </a:r>
            <a:r>
              <a:rPr lang="en-US" altLang="ja-JP" sz="1100" b="1" dirty="0">
                <a:latin typeface="Meiryo UI" panose="020B0604030504040204" pitchFamily="50" charset="-128"/>
                <a:ea typeface="Meiryo UI" panose="020B0604030504040204" pitchFamily="50" charset="-128"/>
              </a:rPr>
              <a:t>AI</a:t>
            </a:r>
            <a:r>
              <a:rPr lang="ja-JP" altLang="en-US" sz="1100" b="1" dirty="0">
                <a:latin typeface="Meiryo UI" panose="020B0604030504040204" pitchFamily="50" charset="-128"/>
                <a:ea typeface="Meiryo UI" panose="020B0604030504040204" pitchFamily="50" charset="-128"/>
              </a:rPr>
              <a:t>社会原則（政府）</a:t>
            </a:r>
          </a:p>
        </p:txBody>
      </p:sp>
      <p:sp>
        <p:nvSpPr>
          <p:cNvPr id="28" name="テキスト ボックス 27">
            <a:extLst>
              <a:ext uri="{FF2B5EF4-FFF2-40B4-BE49-F238E27FC236}">
                <a16:creationId xmlns:a16="http://schemas.microsoft.com/office/drawing/2014/main" id="{45586576-C544-D856-D440-FCED0D5E5EA2}"/>
              </a:ext>
            </a:extLst>
          </p:cNvPr>
          <p:cNvSpPr txBox="1"/>
          <p:nvPr/>
        </p:nvSpPr>
        <p:spPr>
          <a:xfrm>
            <a:off x="8452863" y="4045049"/>
            <a:ext cx="2301062"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2021</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IT</a:t>
            </a:r>
            <a:r>
              <a:rPr kumimoji="1" lang="ja-JP" altLang="en-US" sz="1100" dirty="0">
                <a:latin typeface="Meiryo UI" panose="020B0604030504040204" pitchFamily="50" charset="-128"/>
                <a:ea typeface="Meiryo UI" panose="020B0604030504040204" pitchFamily="50" charset="-128"/>
              </a:rPr>
              <a:t>ガバナンスのあり方</a:t>
            </a:r>
            <a:r>
              <a:rPr kumimoji="1" lang="en-US" altLang="ja-JP" sz="1100" dirty="0">
                <a:latin typeface="Meiryo UI" panose="020B0604030504040204" pitchFamily="50" charset="-128"/>
                <a:ea typeface="Meiryo UI" panose="020B0604030504040204" pitchFamily="50" charset="-128"/>
              </a:rPr>
              <a:t>v1.1</a:t>
            </a:r>
            <a:r>
              <a:rPr kumimoji="1" lang="ja-JP" altLang="en-US" sz="1100" dirty="0">
                <a:latin typeface="Meiryo UI" panose="020B0604030504040204" pitchFamily="50" charset="-128"/>
                <a:ea typeface="Meiryo UI" panose="020B0604030504040204" pitchFamily="50" charset="-128"/>
              </a:rPr>
              <a:t>（政府）</a:t>
            </a:r>
            <a:endParaRPr kumimoji="1" lang="ja-JP" altLang="en-US"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9A1C6C6E-0F00-049A-9585-CBA5BA07EF58}"/>
              </a:ext>
            </a:extLst>
          </p:cNvPr>
          <p:cNvSpPr txBox="1"/>
          <p:nvPr/>
        </p:nvSpPr>
        <p:spPr>
          <a:xfrm>
            <a:off x="10460013" y="5495558"/>
            <a:ext cx="1756335" cy="600164"/>
          </a:xfrm>
          <a:prstGeom prst="rect">
            <a:avLst/>
          </a:prstGeom>
          <a:noFill/>
        </p:spPr>
        <p:txBody>
          <a:bodyPr wrap="square" rtlCol="0">
            <a:spAutoFit/>
          </a:bodyPr>
          <a:lstStyle/>
          <a:p>
            <a:r>
              <a:rPr lang="en-US" altLang="ja-JP" sz="1100" b="1" dirty="0">
                <a:latin typeface="Meiryo UI" panose="020B0604030504040204" pitchFamily="50" charset="-128"/>
                <a:ea typeface="Meiryo UI" panose="020B0604030504040204" pitchFamily="50" charset="-128"/>
              </a:rPr>
              <a:t>2024</a:t>
            </a:r>
            <a:r>
              <a:rPr kumimoji="1" lang="ja-JP" altLang="en-US" sz="1100" b="1" dirty="0">
                <a:latin typeface="Meiryo UI" panose="020B0604030504040204" pitchFamily="50" charset="-128"/>
                <a:ea typeface="Meiryo UI" panose="020B0604030504040204" pitchFamily="50" charset="-128"/>
              </a:rPr>
              <a:t>年</a:t>
            </a:r>
            <a:endParaRPr kumimoji="1" lang="en-US" altLang="ja-JP" sz="1100" b="1"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AI</a:t>
            </a:r>
            <a:r>
              <a:rPr kumimoji="1" lang="ja-JP" altLang="en-US" sz="1100" b="1" dirty="0">
                <a:latin typeface="Meiryo UI" panose="020B0604030504040204" pitchFamily="50" charset="-128"/>
                <a:ea typeface="Meiryo UI" panose="020B0604030504040204" pitchFamily="50" charset="-128"/>
              </a:rPr>
              <a:t>戦略事業者ガイドライン</a:t>
            </a:r>
            <a:endParaRPr kumimoji="1" lang="en-US" altLang="ja-JP" sz="1100" b="1"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（政府）</a:t>
            </a:r>
            <a:endParaRPr kumimoji="1" lang="ja-JP" altLang="en-US" b="1"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A0E472AF-021D-CC82-E138-129A0CE1F0B2}"/>
              </a:ext>
            </a:extLst>
          </p:cNvPr>
          <p:cNvSpPr txBox="1"/>
          <p:nvPr/>
        </p:nvSpPr>
        <p:spPr>
          <a:xfrm>
            <a:off x="9086103" y="4449303"/>
            <a:ext cx="1756335"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2022</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AI</a:t>
            </a:r>
            <a:r>
              <a:rPr kumimoji="1" lang="ja-JP" altLang="en-US" sz="1100" b="1" dirty="0">
                <a:latin typeface="Meiryo UI" panose="020B0604030504040204" pitchFamily="50" charset="-128"/>
                <a:ea typeface="Meiryo UI" panose="020B0604030504040204" pitchFamily="50" charset="-128"/>
              </a:rPr>
              <a:t>戦略</a:t>
            </a:r>
            <a:r>
              <a:rPr kumimoji="1" lang="en-US" altLang="ja-JP" sz="1100" b="1" dirty="0">
                <a:latin typeface="Meiryo UI" panose="020B0604030504040204" pitchFamily="50" charset="-128"/>
                <a:ea typeface="Meiryo UI" panose="020B0604030504040204" pitchFamily="50" charset="-128"/>
              </a:rPr>
              <a:t>2022</a:t>
            </a:r>
            <a:r>
              <a:rPr kumimoji="1" lang="ja-JP" altLang="en-US" sz="1100" b="1" dirty="0">
                <a:latin typeface="Meiryo UI" panose="020B0604030504040204" pitchFamily="50" charset="-128"/>
                <a:ea typeface="Meiryo UI" panose="020B0604030504040204" pitchFamily="50" charset="-128"/>
              </a:rPr>
              <a:t>（政府）</a:t>
            </a:r>
            <a:endParaRPr kumimoji="1" lang="ja-JP" altLang="en-US" b="1"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EEF6D51B-4476-EC02-1AB7-6C647414947A}"/>
              </a:ext>
            </a:extLst>
          </p:cNvPr>
          <p:cNvSpPr txBox="1"/>
          <p:nvPr/>
        </p:nvSpPr>
        <p:spPr>
          <a:xfrm>
            <a:off x="10482425" y="6044037"/>
            <a:ext cx="1205754" cy="430887"/>
          </a:xfrm>
          <a:prstGeom prst="rect">
            <a:avLst/>
          </a:prstGeom>
          <a:noFill/>
        </p:spPr>
        <p:txBody>
          <a:bodyPr wrap="square" rtlCol="0">
            <a:spAutoFit/>
          </a:bodyPr>
          <a:lstStyle/>
          <a:p>
            <a:r>
              <a:rPr lang="en-US" altLang="ja-JP" sz="1100" dirty="0">
                <a:latin typeface="Meiryo UI" panose="020B0604030504040204" pitchFamily="50" charset="-128"/>
                <a:ea typeface="Meiryo UI" panose="020B0604030504040204" pitchFamily="50" charset="-128"/>
              </a:rPr>
              <a:t>2024</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食べログ裁判</a:t>
            </a:r>
            <a:endParaRPr kumimoji="1" lang="ja-JP" altLang="en-US" dirty="0">
              <a:latin typeface="Meiryo UI" panose="020B0604030504040204" pitchFamily="50" charset="-128"/>
              <a:ea typeface="Meiryo UI" panose="020B0604030504040204" pitchFamily="50" charset="-128"/>
            </a:endParaRPr>
          </a:p>
        </p:txBody>
      </p:sp>
      <p:grpSp>
        <p:nvGrpSpPr>
          <p:cNvPr id="34" name="グループ化 33">
            <a:extLst>
              <a:ext uri="{FF2B5EF4-FFF2-40B4-BE49-F238E27FC236}">
                <a16:creationId xmlns:a16="http://schemas.microsoft.com/office/drawing/2014/main" id="{1072EAE7-5E6B-CB37-8017-E247A1CDDE33}"/>
              </a:ext>
            </a:extLst>
          </p:cNvPr>
          <p:cNvGrpSpPr/>
          <p:nvPr/>
        </p:nvGrpSpPr>
        <p:grpSpPr>
          <a:xfrm>
            <a:off x="2918382" y="2640224"/>
            <a:ext cx="129123" cy="309279"/>
            <a:chOff x="4902318" y="2330824"/>
            <a:chExt cx="129123" cy="309279"/>
          </a:xfrm>
        </p:grpSpPr>
        <p:sp>
          <p:nvSpPr>
            <p:cNvPr id="32" name="フリーフォーム: 図形 31">
              <a:extLst>
                <a:ext uri="{FF2B5EF4-FFF2-40B4-BE49-F238E27FC236}">
                  <a16:creationId xmlns:a16="http://schemas.microsoft.com/office/drawing/2014/main" id="{B74ED282-9546-18CE-FA0B-E4377E6DAFA3}"/>
                </a:ext>
              </a:extLst>
            </p:cNvPr>
            <p:cNvSpPr/>
            <p:nvPr/>
          </p:nvSpPr>
          <p:spPr>
            <a:xfrm>
              <a:off x="4902318" y="2330824"/>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図形 32">
              <a:extLst>
                <a:ext uri="{FF2B5EF4-FFF2-40B4-BE49-F238E27FC236}">
                  <a16:creationId xmlns:a16="http://schemas.microsoft.com/office/drawing/2014/main" id="{A3FF2711-774C-583E-E395-FAE1686708F2}"/>
                </a:ext>
              </a:extLst>
            </p:cNvPr>
            <p:cNvSpPr/>
            <p:nvPr/>
          </p:nvSpPr>
          <p:spPr>
            <a:xfrm>
              <a:off x="4967312" y="2335303"/>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a:extLst>
              <a:ext uri="{FF2B5EF4-FFF2-40B4-BE49-F238E27FC236}">
                <a16:creationId xmlns:a16="http://schemas.microsoft.com/office/drawing/2014/main" id="{38114030-7D05-C204-5676-8207DB411B1A}"/>
              </a:ext>
            </a:extLst>
          </p:cNvPr>
          <p:cNvCxnSpPr/>
          <p:nvPr/>
        </p:nvCxnSpPr>
        <p:spPr>
          <a:xfrm>
            <a:off x="310777" y="2820148"/>
            <a:ext cx="258034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AEA39B40-FE5E-D1EE-8AD6-D72BEA9C4BDE}"/>
              </a:ext>
            </a:extLst>
          </p:cNvPr>
          <p:cNvCxnSpPr>
            <a:cxnSpLocks/>
          </p:cNvCxnSpPr>
          <p:nvPr/>
        </p:nvCxnSpPr>
        <p:spPr>
          <a:xfrm>
            <a:off x="3105524" y="2824630"/>
            <a:ext cx="8488021" cy="0"/>
          </a:xfrm>
          <a:prstGeom prst="line">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テキスト ボックス 41">
            <a:extLst>
              <a:ext uri="{FF2B5EF4-FFF2-40B4-BE49-F238E27FC236}">
                <a16:creationId xmlns:a16="http://schemas.microsoft.com/office/drawing/2014/main" id="{FFBB03F5-4CEA-0CA6-0264-4F84B0A83CAF}"/>
              </a:ext>
            </a:extLst>
          </p:cNvPr>
          <p:cNvSpPr txBox="1"/>
          <p:nvPr/>
        </p:nvSpPr>
        <p:spPr>
          <a:xfrm>
            <a:off x="310777" y="4336651"/>
            <a:ext cx="1190408" cy="338554"/>
          </a:xfrm>
          <a:prstGeom prst="rect">
            <a:avLst/>
          </a:prstGeom>
          <a:noFill/>
        </p:spPr>
        <p:txBody>
          <a:bodyPr wrap="square" rtlCol="0">
            <a:spAutoFit/>
          </a:bodyPr>
          <a:lstStyle/>
          <a:p>
            <a:r>
              <a:rPr lang="ja-JP" altLang="en-US" sz="1600" b="1" u="sng" dirty="0">
                <a:latin typeface="Meiryo UI" panose="020B0604030504040204" pitchFamily="50" charset="-128"/>
                <a:ea typeface="Meiryo UI" panose="020B0604030504040204" pitchFamily="50" charset="-128"/>
              </a:rPr>
              <a:t>日本の動き</a:t>
            </a:r>
            <a:endParaRPr kumimoji="1" lang="ja-JP" altLang="en-US" sz="1600" b="1" u="sng" dirty="0">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D686D0AE-5926-FCE8-0A15-A7FFC90D85BC}"/>
              </a:ext>
            </a:extLst>
          </p:cNvPr>
          <p:cNvSpPr txBox="1"/>
          <p:nvPr/>
        </p:nvSpPr>
        <p:spPr>
          <a:xfrm>
            <a:off x="198089" y="1253990"/>
            <a:ext cx="1893676" cy="338554"/>
          </a:xfrm>
          <a:prstGeom prst="rect">
            <a:avLst/>
          </a:prstGeom>
          <a:noFill/>
        </p:spPr>
        <p:txBody>
          <a:bodyPr wrap="square" rtlCol="0">
            <a:spAutoFit/>
          </a:bodyPr>
          <a:lstStyle/>
          <a:p>
            <a:r>
              <a:rPr lang="ja-JP" altLang="en-US" sz="1600" b="1" u="sng" dirty="0">
                <a:latin typeface="Meiryo UI" panose="020B0604030504040204" pitchFamily="50" charset="-128"/>
                <a:ea typeface="Meiryo UI" panose="020B0604030504040204" pitchFamily="50" charset="-128"/>
              </a:rPr>
              <a:t>主要な海外の動き</a:t>
            </a:r>
            <a:endParaRPr kumimoji="1" lang="ja-JP" altLang="en-US" sz="1600" b="1" u="sng" dirty="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8777C9B0-153D-7B3C-D521-F70C64894BA2}"/>
              </a:ext>
            </a:extLst>
          </p:cNvPr>
          <p:cNvSpPr txBox="1"/>
          <p:nvPr/>
        </p:nvSpPr>
        <p:spPr>
          <a:xfrm>
            <a:off x="10192866" y="2833144"/>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2024</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0540E275-CA82-E0C0-853A-A8C45B68E40C}"/>
              </a:ext>
            </a:extLst>
          </p:cNvPr>
          <p:cNvSpPr txBox="1"/>
          <p:nvPr/>
        </p:nvSpPr>
        <p:spPr>
          <a:xfrm>
            <a:off x="5928775" y="2850065"/>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2015</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CF021706-5AB2-2FDC-1B1D-63B1DBB75C96}"/>
              </a:ext>
            </a:extLst>
          </p:cNvPr>
          <p:cNvSpPr txBox="1"/>
          <p:nvPr/>
        </p:nvSpPr>
        <p:spPr>
          <a:xfrm>
            <a:off x="159479" y="2833144"/>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1980</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D323C2BA-8F25-B432-B729-98A42FA39167}"/>
              </a:ext>
            </a:extLst>
          </p:cNvPr>
          <p:cNvSpPr txBox="1"/>
          <p:nvPr/>
        </p:nvSpPr>
        <p:spPr>
          <a:xfrm>
            <a:off x="8087550" y="3534067"/>
            <a:ext cx="730625" cy="430887"/>
          </a:xfrm>
          <a:prstGeom prst="rect">
            <a:avLst/>
          </a:prstGeom>
          <a:noFill/>
        </p:spPr>
        <p:txBody>
          <a:bodyPr wrap="square" rtlCol="0">
            <a:spAutoFit/>
          </a:bodyPr>
          <a:lstStyle/>
          <a:p>
            <a:pPr algn="ctr"/>
            <a:r>
              <a:rPr lang="en-US" altLang="ja-JP" sz="1100" dirty="0">
                <a:latin typeface="Meiryo UI" panose="020B0604030504040204" pitchFamily="50" charset="-128"/>
                <a:ea typeface="Meiryo UI" panose="020B0604030504040204" pitchFamily="50" charset="-128"/>
              </a:rPr>
              <a:t>2020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改訂</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9B405598-9BAB-F7B3-E98F-186B01D5D9AF}"/>
              </a:ext>
            </a:extLst>
          </p:cNvPr>
          <p:cNvSpPr>
            <a:spLocks noGrp="1"/>
          </p:cNvSpPr>
          <p:nvPr>
            <p:ph type="sldNum" sz="quarter" idx="12"/>
          </p:nvPr>
        </p:nvSpPr>
        <p:spPr/>
        <p:txBody>
          <a:bodyPr/>
          <a:lstStyle/>
          <a:p>
            <a:fld id="{2977F5E9-0479-47A0-9E51-109E0858BCF2}" type="slidenum">
              <a:rPr kumimoji="1" lang="ja-JP" altLang="en-US" smtClean="0"/>
              <a:t>25</a:t>
            </a:fld>
            <a:endParaRPr kumimoji="1" lang="ja-JP" altLang="en-US"/>
          </a:p>
        </p:txBody>
      </p:sp>
      <p:sp>
        <p:nvSpPr>
          <p:cNvPr id="5" name="正方形/長方形 4">
            <a:extLst>
              <a:ext uri="{FF2B5EF4-FFF2-40B4-BE49-F238E27FC236}">
                <a16:creationId xmlns:a16="http://schemas.microsoft.com/office/drawing/2014/main" id="{1733B1D2-3B76-DC47-7CBB-9E0D48A4F52F}"/>
              </a:ext>
            </a:extLst>
          </p:cNvPr>
          <p:cNvSpPr/>
          <p:nvPr/>
        </p:nvSpPr>
        <p:spPr>
          <a:xfrm>
            <a:off x="10352322" y="660891"/>
            <a:ext cx="700752" cy="322285"/>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Meiryo UI" panose="020B0604030504040204" pitchFamily="50" charset="-128"/>
                <a:ea typeface="Meiryo UI" panose="020B0604030504040204" pitchFamily="50" charset="-128"/>
              </a:rPr>
              <a:t>再掲</a:t>
            </a:r>
          </a:p>
        </p:txBody>
      </p:sp>
    </p:spTree>
    <p:extLst>
      <p:ext uri="{BB962C8B-B14F-4D97-AF65-F5344CB8AC3E}">
        <p14:creationId xmlns:p14="http://schemas.microsoft.com/office/powerpoint/2010/main" val="223701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A7EC9-C3A1-8D06-033C-7D857C3D4612}"/>
              </a:ext>
            </a:extLst>
          </p:cNvPr>
          <p:cNvSpPr>
            <a:spLocks noGrp="1"/>
          </p:cNvSpPr>
          <p:nvPr>
            <p:ph type="title"/>
          </p:nvPr>
        </p:nvSpPr>
        <p:spPr/>
        <p:txBody>
          <a:bodyPr/>
          <a:lstStyle/>
          <a:p>
            <a:r>
              <a:rPr kumimoji="1" lang="en-US" altLang="ja-JP" b="1" dirty="0"/>
              <a:t>SUICA</a:t>
            </a:r>
            <a:r>
              <a:rPr kumimoji="1" lang="ja-JP" altLang="en-US" b="1" dirty="0"/>
              <a:t>事件</a:t>
            </a:r>
          </a:p>
        </p:txBody>
      </p:sp>
      <p:sp>
        <p:nvSpPr>
          <p:cNvPr id="3" name="テキスト プレースホルダー 2">
            <a:extLst>
              <a:ext uri="{FF2B5EF4-FFF2-40B4-BE49-F238E27FC236}">
                <a16:creationId xmlns:a16="http://schemas.microsoft.com/office/drawing/2014/main" id="{B195D228-E68B-DCA8-E954-7355B982267F}"/>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11" name="テキスト ボックス 10">
            <a:extLst>
              <a:ext uri="{FF2B5EF4-FFF2-40B4-BE49-F238E27FC236}">
                <a16:creationId xmlns:a16="http://schemas.microsoft.com/office/drawing/2014/main" id="{639A852D-E570-CC10-4468-24B564177D61}"/>
              </a:ext>
            </a:extLst>
          </p:cNvPr>
          <p:cNvSpPr txBox="1"/>
          <p:nvPr/>
        </p:nvSpPr>
        <p:spPr>
          <a:xfrm>
            <a:off x="229402" y="1021976"/>
            <a:ext cx="11655531" cy="2215991"/>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2013</a:t>
            </a:r>
            <a:r>
              <a:rPr lang="ja-JP" altLang="en-US" sz="1600" b="1" dirty="0">
                <a:latin typeface="Meiryo UI" panose="020B0604030504040204" pitchFamily="50" charset="-128"/>
                <a:ea typeface="Meiryo UI" panose="020B0604030504040204" pitchFamily="50" charset="-128"/>
              </a:rPr>
              <a:t>年</a:t>
            </a:r>
            <a:r>
              <a:rPr lang="en-US" altLang="ja-JP" sz="1600" b="1" dirty="0">
                <a:latin typeface="Meiryo UI" panose="020B0604030504040204" pitchFamily="50" charset="-128"/>
                <a:ea typeface="Meiryo UI" panose="020B0604030504040204" pitchFamily="50" charset="-128"/>
              </a:rPr>
              <a:t>SUICA</a:t>
            </a:r>
            <a:r>
              <a:rPr lang="ja-JP" altLang="en-US" sz="1600" b="1" dirty="0">
                <a:latin typeface="Meiryo UI" panose="020B0604030504040204" pitchFamily="50" charset="-128"/>
                <a:ea typeface="Meiryo UI" panose="020B0604030504040204" pitchFamily="50" charset="-128"/>
              </a:rPr>
              <a:t>事件</a:t>
            </a:r>
            <a:endParaRPr lang="en-US" altLang="ja-JP" sz="1600" b="1" dirty="0">
              <a:latin typeface="Meiryo UI" panose="020B0604030504040204" pitchFamily="50" charset="-128"/>
              <a:ea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日立製作所にスイカ利用者の過去</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か月分のデータ（乗降駅、性別、年齢、日時、利用額）を販売</a:t>
            </a:r>
            <a:endParaRPr lang="en-US" altLang="ja-JP" sz="1400" dirty="0">
              <a:latin typeface="Meiryo UI" panose="020B0604030504040204" pitchFamily="50" charset="-128"/>
              <a:ea typeface="Meiryo UI" panose="020B0604030504040204" pitchFamily="50" charset="-128"/>
            </a:endParaRPr>
          </a:p>
          <a:p>
            <a:pPr lvl="1"/>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個人を特定できる名前や連絡先を削除していたため「個人情報に当たらない」</a:t>
            </a:r>
            <a:endParaRPr lang="en-US" altLang="ja-JP" sz="1200" dirty="0">
              <a:latin typeface="Meiryo UI" panose="020B0604030504040204" pitchFamily="50" charset="-128"/>
              <a:ea typeface="Meiryo UI" panose="020B0604030504040204" pitchFamily="50" charset="-128"/>
            </a:endParaRPr>
          </a:p>
          <a:p>
            <a:pPr lvl="1"/>
            <a:endParaRPr lang="en-US" altLang="ja-JP" sz="12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日立がデータを活用した駅周辺のマーケティング情報サービスを開始</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利用者に無断で販売していたことに対して、</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25</a:t>
            </a:r>
            <a:r>
              <a:rPr lang="ja-JP" altLang="en-US" sz="1400" dirty="0">
                <a:latin typeface="Meiryo UI" panose="020B0604030504040204" pitchFamily="50" charset="-128"/>
                <a:ea typeface="Meiryo UI" panose="020B0604030504040204" pitchFamily="50" charset="-128"/>
              </a:rPr>
              <a:t>日に記者会見で謝罪</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販売を望まない利用者のデータは削除する（日立にデータの提供し直し）</a:t>
            </a:r>
            <a:endParaRPr lang="en-US" altLang="ja-JP"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0E33EA3D-7262-0D81-2F37-AB2DE359FC78}"/>
              </a:ext>
            </a:extLst>
          </p:cNvPr>
          <p:cNvSpPr txBox="1"/>
          <p:nvPr/>
        </p:nvSpPr>
        <p:spPr>
          <a:xfrm>
            <a:off x="273423" y="3922028"/>
            <a:ext cx="11577866" cy="738664"/>
          </a:xfrm>
          <a:prstGeom prst="rect">
            <a:avLst/>
          </a:prstGeom>
          <a:noFill/>
          <a:ln w="12700">
            <a:solidFill>
              <a:schemeClr val="bg1">
                <a:lumMod val="50000"/>
              </a:schemeClr>
            </a:solidFill>
          </a:ln>
        </p:spPr>
        <p:txBody>
          <a:bodyPr wrap="square">
            <a:spAutoFit/>
          </a:bodyPr>
          <a:lstStyle/>
          <a:p>
            <a:r>
              <a:rPr lang="ja-JP" altLang="en-US" sz="1400" dirty="0">
                <a:latin typeface="Meiryo UI" panose="020B0604030504040204" pitchFamily="50" charset="-128"/>
                <a:ea typeface="Meiryo UI" panose="020B0604030504040204" pitchFamily="50" charset="-128"/>
              </a:rPr>
              <a:t>このように</a:t>
            </a:r>
            <a:r>
              <a:rPr lang="en-US" altLang="ja-JP" sz="1400" dirty="0">
                <a:latin typeface="Meiryo UI" panose="020B0604030504040204" pitchFamily="50" charset="-128"/>
                <a:ea typeface="Meiryo UI" panose="020B0604030504040204" pitchFamily="50" charset="-128"/>
              </a:rPr>
              <a:t>JR</a:t>
            </a:r>
            <a:r>
              <a:rPr lang="ja-JP" altLang="en-US" sz="1400" dirty="0">
                <a:latin typeface="Meiryo UI" panose="020B0604030504040204" pitchFamily="50" charset="-128"/>
                <a:ea typeface="Meiryo UI" panose="020B0604030504040204" pitchFamily="50" charset="-128"/>
              </a:rPr>
              <a:t>東日本が一貫した方針と利用者のパーソナルデータ保護等の対応をとりながらも、多くの利用者からの批判を受けたのは、</a:t>
            </a:r>
            <a:r>
              <a:rPr lang="ja-JP" altLang="en-US" sz="1400" b="1" dirty="0">
                <a:latin typeface="Meiryo UI" panose="020B0604030504040204" pitchFamily="50" charset="-128"/>
                <a:ea typeface="Meiryo UI" panose="020B0604030504040204" pitchFamily="50" charset="-128"/>
              </a:rPr>
              <a:t>個人情報が漏れることへの利用者の不安を払拭できなかったことが第一にある。その一因は、同社がホームページ等で明らかにしているとおり、利用者に対し十分な事前説明を行わなかったことだ。ただしもう一点、大きな要因を挙げるならば、匿名加工されたパーソナルデータの利用に関するルールが未整備であったことも影響したと考えられる。</a:t>
            </a:r>
          </a:p>
        </p:txBody>
      </p:sp>
      <p:sp>
        <p:nvSpPr>
          <p:cNvPr id="15" name="テキスト ボックス 14">
            <a:extLst>
              <a:ext uri="{FF2B5EF4-FFF2-40B4-BE49-F238E27FC236}">
                <a16:creationId xmlns:a16="http://schemas.microsoft.com/office/drawing/2014/main" id="{6147467A-D4FF-50CD-3633-87624C962EFF}"/>
              </a:ext>
            </a:extLst>
          </p:cNvPr>
          <p:cNvSpPr txBox="1"/>
          <p:nvPr/>
        </p:nvSpPr>
        <p:spPr>
          <a:xfrm>
            <a:off x="273423" y="3552696"/>
            <a:ext cx="10279474" cy="338554"/>
          </a:xfrm>
          <a:prstGeom prst="rect">
            <a:avLst/>
          </a:prstGeom>
          <a:noFill/>
        </p:spPr>
        <p:txBody>
          <a:bodyPr wrap="square">
            <a:spAutoFit/>
          </a:bodyPr>
          <a:lstStyle/>
          <a:p>
            <a:r>
              <a:rPr lang="ja-JP" altLang="en-US" sz="1600" b="1" dirty="0"/>
              <a:t>平成</a:t>
            </a:r>
            <a:r>
              <a:rPr lang="en-US" altLang="ja-JP" sz="1600" b="1" dirty="0"/>
              <a:t>29</a:t>
            </a:r>
            <a:r>
              <a:rPr lang="ja-JP" altLang="en-US" sz="1600" b="1" dirty="0"/>
              <a:t>年情報通信白書（総務省）　個人情報の匿名加工とその利活用方法に関連する事案</a:t>
            </a:r>
          </a:p>
        </p:txBody>
      </p:sp>
      <p:sp>
        <p:nvSpPr>
          <p:cNvPr id="4" name="スライド番号プレースホルダー 3">
            <a:extLst>
              <a:ext uri="{FF2B5EF4-FFF2-40B4-BE49-F238E27FC236}">
                <a16:creationId xmlns:a16="http://schemas.microsoft.com/office/drawing/2014/main" id="{F21B8286-F9B0-4264-8F36-6D72727B0252}"/>
              </a:ext>
            </a:extLst>
          </p:cNvPr>
          <p:cNvSpPr>
            <a:spLocks noGrp="1"/>
          </p:cNvSpPr>
          <p:nvPr>
            <p:ph type="sldNum" sz="quarter" idx="12"/>
          </p:nvPr>
        </p:nvSpPr>
        <p:spPr/>
        <p:txBody>
          <a:bodyPr/>
          <a:lstStyle/>
          <a:p>
            <a:fld id="{2977F5E9-0479-47A0-9E51-109E0858BCF2}" type="slidenum">
              <a:rPr kumimoji="1" lang="ja-JP" altLang="en-US" smtClean="0"/>
              <a:t>26</a:t>
            </a:fld>
            <a:endParaRPr kumimoji="1" lang="ja-JP" altLang="en-US"/>
          </a:p>
        </p:txBody>
      </p:sp>
    </p:spTree>
    <p:extLst>
      <p:ext uri="{BB962C8B-B14F-4D97-AF65-F5344CB8AC3E}">
        <p14:creationId xmlns:p14="http://schemas.microsoft.com/office/powerpoint/2010/main" val="1009532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E180B-BEC6-09D2-A477-950D85B399A0}"/>
              </a:ext>
            </a:extLst>
          </p:cNvPr>
          <p:cNvSpPr>
            <a:spLocks noGrp="1"/>
          </p:cNvSpPr>
          <p:nvPr>
            <p:ph type="title"/>
          </p:nvPr>
        </p:nvSpPr>
        <p:spPr/>
        <p:txBody>
          <a:bodyPr/>
          <a:lstStyle/>
          <a:p>
            <a:r>
              <a:rPr kumimoji="1" lang="en-US" altLang="ja-JP" b="1" dirty="0"/>
              <a:t>JR</a:t>
            </a:r>
            <a:r>
              <a:rPr kumimoji="1" lang="ja-JP" altLang="en-US" b="1" dirty="0"/>
              <a:t>東日本の監視カメラ問題</a:t>
            </a:r>
          </a:p>
        </p:txBody>
      </p:sp>
      <p:sp>
        <p:nvSpPr>
          <p:cNvPr id="3" name="テキスト プレースホルダー 2">
            <a:extLst>
              <a:ext uri="{FF2B5EF4-FFF2-40B4-BE49-F238E27FC236}">
                <a16:creationId xmlns:a16="http://schemas.microsoft.com/office/drawing/2014/main" id="{7F1664D1-926F-AA7A-B69A-E98654DBD798}"/>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4" name="テキスト ボックス 3">
            <a:extLst>
              <a:ext uri="{FF2B5EF4-FFF2-40B4-BE49-F238E27FC236}">
                <a16:creationId xmlns:a16="http://schemas.microsoft.com/office/drawing/2014/main" id="{AD8B7B59-5026-927E-F423-11E0EAB71F72}"/>
              </a:ext>
            </a:extLst>
          </p:cNvPr>
          <p:cNvSpPr txBox="1"/>
          <p:nvPr/>
        </p:nvSpPr>
        <p:spPr>
          <a:xfrm>
            <a:off x="478118" y="1213223"/>
            <a:ext cx="9424894" cy="338554"/>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法令上の行為や義務を守るだけでなく、</a:t>
            </a:r>
            <a:r>
              <a:rPr lang="ja-JP" altLang="en-US" sz="1600" b="1" dirty="0">
                <a:latin typeface="Meiryo UI" panose="020B0604030504040204" pitchFamily="50" charset="-128"/>
                <a:ea typeface="Meiryo UI" panose="020B0604030504040204" pitchFamily="50" charset="-128"/>
              </a:rPr>
              <a:t>批判を受けないか、倫理上問題はないか</a:t>
            </a:r>
            <a:endParaRPr kumimoji="1" lang="ja-JP" altLang="en-US" sz="1600" b="1"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EC3B8B11-CB6A-9F2E-4F91-79ACCB31F142}"/>
              </a:ext>
            </a:extLst>
          </p:cNvPr>
          <p:cNvSpPr txBox="1"/>
          <p:nvPr/>
        </p:nvSpPr>
        <p:spPr>
          <a:xfrm>
            <a:off x="926355" y="1917474"/>
            <a:ext cx="10134602" cy="3970318"/>
          </a:xfrm>
          <a:prstGeom prst="rect">
            <a:avLst/>
          </a:prstGeom>
          <a:noFill/>
        </p:spPr>
        <p:txBody>
          <a:bodyPr wrap="square">
            <a:spAutoFit/>
          </a:bodyPr>
          <a:lstStyle/>
          <a:p>
            <a:r>
              <a:rPr lang="en-US" altLang="ja-JP" sz="1600" b="1" dirty="0">
                <a:latin typeface="Meiryo UI" panose="020B0604030504040204" pitchFamily="50" charset="-128"/>
                <a:ea typeface="Meiryo UI" panose="020B0604030504040204" pitchFamily="50" charset="-128"/>
              </a:rPr>
              <a:t>JR</a:t>
            </a:r>
            <a:r>
              <a:rPr lang="ja-JP" altLang="en-US" sz="1600" b="1" dirty="0">
                <a:latin typeface="Meiryo UI" panose="020B0604030504040204" pitchFamily="50" charset="-128"/>
                <a:ea typeface="Meiryo UI" panose="020B0604030504040204" pitchFamily="50" charset="-128"/>
              </a:rPr>
              <a:t>東日本の監視カメラ問題</a:t>
            </a:r>
            <a:endParaRPr lang="en-US" altLang="ja-JP" sz="1600" b="1"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b="1" dirty="0">
                <a:latin typeface="Meiryo UI" panose="020B0604030504040204" pitchFamily="50" charset="-128"/>
                <a:ea typeface="Meiryo UI" panose="020B0604030504040204" pitchFamily="50" charset="-128"/>
              </a:rPr>
              <a:t>2021</a:t>
            </a:r>
            <a:r>
              <a:rPr lang="ja-JP" altLang="en-US" sz="1400" b="1" dirty="0">
                <a:latin typeface="Meiryo UI" panose="020B0604030504040204" pitchFamily="50" charset="-128"/>
                <a:ea typeface="Meiryo UI" panose="020B0604030504040204" pitchFamily="50" charset="-128"/>
              </a:rPr>
              <a:t>年</a:t>
            </a:r>
            <a:r>
              <a:rPr lang="en-US" altLang="ja-JP" sz="1400" b="1" dirty="0">
                <a:latin typeface="Meiryo UI" panose="020B0604030504040204" pitchFamily="50" charset="-128"/>
                <a:ea typeface="Meiryo UI" panose="020B0604030504040204" pitchFamily="50" charset="-128"/>
              </a:rPr>
              <a:t>9</a:t>
            </a:r>
            <a:r>
              <a:rPr lang="ja-JP" altLang="en-US" sz="1400" b="1" dirty="0">
                <a:latin typeface="Meiryo UI" panose="020B0604030504040204" pitchFamily="50" charset="-128"/>
                <a:ea typeface="Meiryo UI" panose="020B0604030504040204" pitchFamily="50" charset="-128"/>
              </a:rPr>
              <a:t>月</a:t>
            </a:r>
            <a:r>
              <a:rPr lang="en-US" altLang="ja-JP" sz="1400" b="1" dirty="0">
                <a:latin typeface="Meiryo UI" panose="020B0604030504040204" pitchFamily="50" charset="-128"/>
                <a:ea typeface="Meiryo UI" panose="020B0604030504040204" pitchFamily="50" charset="-128"/>
              </a:rPr>
              <a:t>21</a:t>
            </a:r>
            <a:r>
              <a:rPr lang="ja-JP" altLang="en-US" sz="1400" b="1" dirty="0">
                <a:latin typeface="Meiryo UI" panose="020B0604030504040204" pitchFamily="50" charset="-128"/>
                <a:ea typeface="Meiryo UI" panose="020B0604030504040204" pitchFamily="50" charset="-128"/>
              </a:rPr>
              <a:t>日</a:t>
            </a:r>
          </a:p>
          <a:p>
            <a:r>
              <a:rPr lang="en-US" altLang="ja-JP" sz="1400" dirty="0">
                <a:latin typeface="Meiryo UI" panose="020B0604030504040204" pitchFamily="50" charset="-128"/>
                <a:ea typeface="Meiryo UI" panose="020B0604030504040204" pitchFamily="50" charset="-128"/>
              </a:rPr>
              <a:t>JR</a:t>
            </a:r>
            <a:r>
              <a:rPr lang="ja-JP" altLang="en-US" sz="1400" dirty="0">
                <a:latin typeface="Meiryo UI" panose="020B0604030504040204" pitchFamily="50" charset="-128"/>
                <a:ea typeface="Meiryo UI" panose="020B0604030504040204" pitchFamily="50" charset="-128"/>
              </a:rPr>
              <a:t>東日本について「顔認識カメラを使って、刑務所からの出所者や仮出所者の一部を駅構内などで検知する防犯対策を実施している」と報道され、インターネット上で批判的な声が相次いだ。</a:t>
            </a:r>
          </a:p>
          <a:p>
            <a:pPr marL="268288" lvl="1" indent="-8890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東京五輪・パラリンピック開催に伴うテロ対策の一環で、顔認識機能を備える新たな防犯システムを導入</a:t>
            </a:r>
            <a:endParaRPr lang="en-US" altLang="ja-JP" sz="1400" dirty="0">
              <a:latin typeface="Meiryo UI" panose="020B0604030504040204" pitchFamily="50" charset="-128"/>
              <a:ea typeface="Meiryo UI" panose="020B0604030504040204" pitchFamily="50" charset="-128"/>
            </a:endParaRPr>
          </a:p>
          <a:p>
            <a:pPr marL="268288" lvl="1" indent="-8890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カメラから通行人の顔情報を取得し、「過去に</a:t>
            </a:r>
            <a:r>
              <a:rPr lang="en-US" altLang="ja-JP" sz="1400" dirty="0">
                <a:latin typeface="Meiryo UI" panose="020B0604030504040204" pitchFamily="50" charset="-128"/>
                <a:ea typeface="Meiryo UI" panose="020B0604030504040204" pitchFamily="50" charset="-128"/>
              </a:rPr>
              <a:t>JR</a:t>
            </a:r>
            <a:r>
              <a:rPr lang="ja-JP" altLang="en-US" sz="1400" dirty="0">
                <a:latin typeface="Meiryo UI" panose="020B0604030504040204" pitchFamily="50" charset="-128"/>
                <a:ea typeface="Meiryo UI" panose="020B0604030504040204" pitchFamily="50" charset="-128"/>
              </a:rPr>
              <a:t>東日本の施設内で重大な罪を犯して服役した人」「指名手配中の容疑者」「うろつくなど不審な行動を取った人」を検知対象にして、検知した場合は警備員が出動して目視による確認のうえ、必要に応じて声かけや警察と連携した手荷物検査を実施する方針</a:t>
            </a:r>
            <a:endParaRPr lang="en-US" altLang="ja-JP" sz="1400" dirty="0">
              <a:latin typeface="Meiryo UI" panose="020B0604030504040204" pitchFamily="50" charset="-128"/>
              <a:ea typeface="Meiryo UI" panose="020B0604030504040204" pitchFamily="50" charset="-128"/>
            </a:endParaRPr>
          </a:p>
          <a:p>
            <a:pPr marL="268288" lvl="1" indent="-8890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個人情報保護委員会に相談したうえで法令にのっとった措置を講じていた（法的な問題についてはクリア）</a:t>
            </a:r>
            <a:endParaRPr lang="en-US" altLang="ja-JP" sz="1400" dirty="0">
              <a:latin typeface="Meiryo UI" panose="020B0604030504040204" pitchFamily="50" charset="-128"/>
              <a:ea typeface="Meiryo UI" panose="020B0604030504040204" pitchFamily="50" charset="-128"/>
            </a:endParaRPr>
          </a:p>
          <a:p>
            <a:pPr marL="179388" lvl="1"/>
            <a:endParaRPr lang="en-US" altLang="ja-JP" sz="1400" dirty="0">
              <a:latin typeface="Meiryo UI" panose="020B0604030504040204" pitchFamily="50" charset="-128"/>
              <a:ea typeface="Meiryo UI" panose="020B0604030504040204" pitchFamily="50" charset="-128"/>
            </a:endParaRPr>
          </a:p>
          <a:p>
            <a:pPr indent="-277812"/>
            <a:r>
              <a:rPr lang="ja-JP" altLang="en-US" sz="1400" b="1" dirty="0">
                <a:latin typeface="Meiryo UI" panose="020B0604030504040204" pitchFamily="50" charset="-128"/>
                <a:ea typeface="Meiryo UI" panose="020B0604030504040204" pitchFamily="50" charset="-128"/>
              </a:rPr>
              <a:t>炎上の理由</a:t>
            </a:r>
          </a:p>
          <a:p>
            <a:r>
              <a:rPr lang="ja-JP" altLang="en-US" sz="1400" dirty="0">
                <a:latin typeface="Meiryo UI" panose="020B0604030504040204" pitchFamily="50" charset="-128"/>
                <a:ea typeface="Meiryo UI" panose="020B0604030504040204" pitchFamily="50" charset="-128"/>
              </a:rPr>
              <a:t>報道で明るみに出るまで、</a:t>
            </a:r>
            <a:r>
              <a:rPr lang="en-US" altLang="ja-JP" sz="1400" dirty="0">
                <a:latin typeface="Meiryo UI" panose="020B0604030504040204" pitchFamily="50" charset="-128"/>
                <a:ea typeface="Meiryo UI" panose="020B0604030504040204" pitchFamily="50" charset="-128"/>
              </a:rPr>
              <a:t>JR</a:t>
            </a:r>
            <a:r>
              <a:rPr lang="ja-JP" altLang="en-US" sz="1400" dirty="0">
                <a:latin typeface="Meiryo UI" panose="020B0604030504040204" pitchFamily="50" charset="-128"/>
                <a:ea typeface="Meiryo UI" panose="020B0604030504040204" pitchFamily="50" charset="-128"/>
              </a:rPr>
              <a:t>東日本がこうした詳しい運用方針を十分に公表していなかった点</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b="1" dirty="0">
                <a:latin typeface="Meiryo UI" panose="020B0604030504040204" pitchFamily="50" charset="-128"/>
                <a:ea typeface="Meiryo UI" panose="020B0604030504040204" pitchFamily="50" charset="-128"/>
              </a:rPr>
              <a:t>国土交通省の立場</a:t>
            </a:r>
            <a:endParaRPr lang="en-US" altLang="ja-JP" sz="14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防犯カメラの顔認証システムの活用に当たっては、個人情報保護などにも十分配慮し適切に実施する必要がある。今後、鉄道事業者が（システム導入の）検討を進めていくに当たっては、こうした点に十分留意するよう指導、助言していく（</a:t>
            </a:r>
            <a:r>
              <a:rPr lang="en-US" altLang="ja-JP" sz="1400" dirty="0">
                <a:latin typeface="Meiryo UI" panose="020B0604030504040204" pitchFamily="50" charset="-128"/>
                <a:ea typeface="Meiryo UI" panose="020B0604030504040204" pitchFamily="50" charset="-128"/>
              </a:rPr>
              <a:t>JR</a:t>
            </a:r>
            <a:r>
              <a:rPr lang="ja-JP" altLang="en-US" sz="1400" dirty="0">
                <a:latin typeface="Meiryo UI" panose="020B0604030504040204" pitchFamily="50" charset="-128"/>
                <a:ea typeface="Meiryo UI" panose="020B0604030504040204" pitchFamily="50" charset="-128"/>
              </a:rPr>
              <a:t>東日本の防犯システムに批判的な世論に配慮）</a:t>
            </a:r>
          </a:p>
        </p:txBody>
      </p:sp>
      <p:sp>
        <p:nvSpPr>
          <p:cNvPr id="5" name="スライド番号プレースホルダー 4">
            <a:extLst>
              <a:ext uri="{FF2B5EF4-FFF2-40B4-BE49-F238E27FC236}">
                <a16:creationId xmlns:a16="http://schemas.microsoft.com/office/drawing/2014/main" id="{CC3C9A9F-FD8A-1B56-C6A8-3818A464B211}"/>
              </a:ext>
            </a:extLst>
          </p:cNvPr>
          <p:cNvSpPr>
            <a:spLocks noGrp="1"/>
          </p:cNvSpPr>
          <p:nvPr>
            <p:ph type="sldNum" sz="quarter" idx="12"/>
          </p:nvPr>
        </p:nvSpPr>
        <p:spPr/>
        <p:txBody>
          <a:bodyPr/>
          <a:lstStyle/>
          <a:p>
            <a:fld id="{2977F5E9-0479-47A0-9E51-109E0858BCF2}" type="slidenum">
              <a:rPr kumimoji="1" lang="ja-JP" altLang="en-US" smtClean="0"/>
              <a:t>27</a:t>
            </a:fld>
            <a:endParaRPr kumimoji="1" lang="ja-JP" altLang="en-US"/>
          </a:p>
        </p:txBody>
      </p:sp>
    </p:spTree>
    <p:extLst>
      <p:ext uri="{BB962C8B-B14F-4D97-AF65-F5344CB8AC3E}">
        <p14:creationId xmlns:p14="http://schemas.microsoft.com/office/powerpoint/2010/main" val="311874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E3D6DF-E3CB-FD2C-12AD-36C1865377B5}"/>
              </a:ext>
            </a:extLst>
          </p:cNvPr>
          <p:cNvSpPr>
            <a:spLocks noGrp="1"/>
          </p:cNvSpPr>
          <p:nvPr>
            <p:ph type="title"/>
          </p:nvPr>
        </p:nvSpPr>
        <p:spPr/>
        <p:txBody>
          <a:bodyPr/>
          <a:lstStyle/>
          <a:p>
            <a:r>
              <a:rPr lang="ja-JP" altLang="en-US" b="1" dirty="0"/>
              <a:t>インプットデータの公平性</a:t>
            </a:r>
            <a:endParaRPr kumimoji="1" lang="ja-JP" altLang="en-US" b="1" dirty="0"/>
          </a:p>
        </p:txBody>
      </p:sp>
      <p:sp>
        <p:nvSpPr>
          <p:cNvPr id="3" name="テキスト プレースホルダー 2">
            <a:extLst>
              <a:ext uri="{FF2B5EF4-FFF2-40B4-BE49-F238E27FC236}">
                <a16:creationId xmlns:a16="http://schemas.microsoft.com/office/drawing/2014/main" id="{2FA2E1C8-1F99-2D2F-F461-D92B56AE51DC}"/>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6" name="テキスト ボックス 5">
            <a:extLst>
              <a:ext uri="{FF2B5EF4-FFF2-40B4-BE49-F238E27FC236}">
                <a16:creationId xmlns:a16="http://schemas.microsoft.com/office/drawing/2014/main" id="{28FEBDAD-D591-F133-9626-A76C7F098E36}"/>
              </a:ext>
            </a:extLst>
          </p:cNvPr>
          <p:cNvSpPr txBox="1"/>
          <p:nvPr/>
        </p:nvSpPr>
        <p:spPr>
          <a:xfrm>
            <a:off x="1196790" y="1388870"/>
            <a:ext cx="8695763" cy="400110"/>
          </a:xfrm>
          <a:prstGeom prst="rect">
            <a:avLst/>
          </a:prstGeom>
          <a:noFill/>
        </p:spPr>
        <p:txBody>
          <a:bodyPr wrap="square">
            <a:spAutoFit/>
          </a:bodyPr>
          <a:lstStyle/>
          <a:p>
            <a:r>
              <a:rPr lang="ja-JP" altLang="en-US" sz="2000" b="1" dirty="0">
                <a:latin typeface="Meiryo UI" panose="020B0604030504040204" pitchFamily="50" charset="-128"/>
                <a:ea typeface="Meiryo UI" panose="020B0604030504040204" pitchFamily="50" charset="-128"/>
              </a:rPr>
              <a:t>焦点：アマゾンがＡＩ採用打ち切り、「女性差別」の欠陥露呈で</a:t>
            </a:r>
          </a:p>
        </p:txBody>
      </p:sp>
      <p:sp>
        <p:nvSpPr>
          <p:cNvPr id="8" name="テキスト ボックス 7">
            <a:extLst>
              <a:ext uri="{FF2B5EF4-FFF2-40B4-BE49-F238E27FC236}">
                <a16:creationId xmlns:a16="http://schemas.microsoft.com/office/drawing/2014/main" id="{CAB14F03-0FD8-FF40-5CC7-B8E77457B36E}"/>
              </a:ext>
            </a:extLst>
          </p:cNvPr>
          <p:cNvSpPr txBox="1"/>
          <p:nvPr/>
        </p:nvSpPr>
        <p:spPr>
          <a:xfrm>
            <a:off x="1091455" y="1927175"/>
            <a:ext cx="10009090" cy="1415772"/>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Jeffrey Dastin, 2018</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14</a:t>
            </a:r>
            <a:r>
              <a:rPr lang="ja-JP" altLang="en-US" sz="1400" dirty="0">
                <a:latin typeface="Meiryo UI" panose="020B0604030504040204" pitchFamily="50" charset="-128"/>
                <a:ea typeface="Meiryo UI" panose="020B0604030504040204" pitchFamily="50" charset="-128"/>
              </a:rPr>
              <a:t>日</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ロイターによれば、米アマゾン・ドット・コムが期待を込めて進めてきたＡＩ（人工知能）を活用した人材採用システムは、機械学習面の欠陥（女性を差別する）が判明し、運用を取りやめた。</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コンピューターモデルに過去１０年間の履歴書（技術職のほとんどが男性からの応募）のパターンを学習させたため、システムに性別の中立性が働かない事実を見つけた。</a:t>
            </a:r>
            <a:endParaRPr lang="en-US" altLang="ja-JP" sz="1600" b="1"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アマゾンの採用部門はＡＩシステムが示した評価に目は通したが、これだけに頼って実際の採用を決定してはいない。</a:t>
            </a:r>
          </a:p>
        </p:txBody>
      </p:sp>
      <p:sp>
        <p:nvSpPr>
          <p:cNvPr id="4" name="スライド番号プレースホルダー 3">
            <a:extLst>
              <a:ext uri="{FF2B5EF4-FFF2-40B4-BE49-F238E27FC236}">
                <a16:creationId xmlns:a16="http://schemas.microsoft.com/office/drawing/2014/main" id="{2973C5C6-79C3-E2BC-CE61-ADA7CCCE6B35}"/>
              </a:ext>
            </a:extLst>
          </p:cNvPr>
          <p:cNvSpPr>
            <a:spLocks noGrp="1"/>
          </p:cNvSpPr>
          <p:nvPr>
            <p:ph type="sldNum" sz="quarter" idx="12"/>
          </p:nvPr>
        </p:nvSpPr>
        <p:spPr/>
        <p:txBody>
          <a:bodyPr/>
          <a:lstStyle/>
          <a:p>
            <a:fld id="{2977F5E9-0479-47A0-9E51-109E0858BCF2}" type="slidenum">
              <a:rPr kumimoji="1" lang="ja-JP" altLang="en-US" smtClean="0"/>
              <a:t>28</a:t>
            </a:fld>
            <a:endParaRPr kumimoji="1" lang="ja-JP" altLang="en-US"/>
          </a:p>
        </p:txBody>
      </p:sp>
      <p:sp>
        <p:nvSpPr>
          <p:cNvPr id="7" name="テキスト ボックス 6">
            <a:extLst>
              <a:ext uri="{FF2B5EF4-FFF2-40B4-BE49-F238E27FC236}">
                <a16:creationId xmlns:a16="http://schemas.microsoft.com/office/drawing/2014/main" id="{2F2C9432-0114-D554-2CEB-17E5451D981A}"/>
              </a:ext>
            </a:extLst>
          </p:cNvPr>
          <p:cNvSpPr txBox="1"/>
          <p:nvPr/>
        </p:nvSpPr>
        <p:spPr>
          <a:xfrm>
            <a:off x="7476565" y="3527753"/>
            <a:ext cx="4034117" cy="507831"/>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詳しくは、ロイターの記事を読んで勉強して下さい。</a:t>
            </a:r>
          </a:p>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hlinkClick r:id="rId3"/>
              </a:rPr>
              <a:t>https://jp.reuters.com/article/world/-idUSKCN1ML0DM/</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3076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E60F1-9FED-2602-24A3-75FFDFDF4239}"/>
              </a:ext>
            </a:extLst>
          </p:cNvPr>
          <p:cNvSpPr>
            <a:spLocks noGrp="1"/>
          </p:cNvSpPr>
          <p:nvPr>
            <p:ph type="title"/>
          </p:nvPr>
        </p:nvSpPr>
        <p:spPr/>
        <p:txBody>
          <a:bodyPr/>
          <a:lstStyle/>
          <a:p>
            <a:r>
              <a:rPr lang="ja-JP" altLang="en-US" b="1" dirty="0"/>
              <a:t>アルゴリズムの妥当性</a:t>
            </a:r>
            <a:endParaRPr kumimoji="1" lang="ja-JP" altLang="en-US" b="1" dirty="0"/>
          </a:p>
        </p:txBody>
      </p:sp>
      <p:sp>
        <p:nvSpPr>
          <p:cNvPr id="3" name="テキスト プレースホルダー 2">
            <a:extLst>
              <a:ext uri="{FF2B5EF4-FFF2-40B4-BE49-F238E27FC236}">
                <a16:creationId xmlns:a16="http://schemas.microsoft.com/office/drawing/2014/main" id="{2C2330CB-2B91-7BAA-AC56-E68BE41F8C51}"/>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7" name="テキスト ボックス 6">
            <a:extLst>
              <a:ext uri="{FF2B5EF4-FFF2-40B4-BE49-F238E27FC236}">
                <a16:creationId xmlns:a16="http://schemas.microsoft.com/office/drawing/2014/main" id="{32F78363-616A-6EF4-8171-46A532363353}"/>
              </a:ext>
            </a:extLst>
          </p:cNvPr>
          <p:cNvSpPr txBox="1"/>
          <p:nvPr/>
        </p:nvSpPr>
        <p:spPr>
          <a:xfrm>
            <a:off x="382654" y="1958004"/>
            <a:ext cx="10829486" cy="830997"/>
          </a:xfrm>
          <a:prstGeom prst="rect">
            <a:avLst/>
          </a:prstGeom>
          <a:noFill/>
        </p:spPr>
        <p:txBody>
          <a:bodyPr wrap="square">
            <a:spAutoFit/>
          </a:bodyPr>
          <a:lstStyle/>
          <a:p>
            <a:r>
              <a:rPr lang="en-US" altLang="zh-TW" sz="1600" dirty="0">
                <a:latin typeface="Meiryo UI" panose="020B0604030504040204" pitchFamily="50" charset="-128"/>
                <a:ea typeface="Meiryo UI" panose="020B0604030504040204" pitchFamily="50" charset="-128"/>
              </a:rPr>
              <a:t>2024</a:t>
            </a:r>
            <a:r>
              <a:rPr lang="zh-TW" altLang="en-US" sz="1600" dirty="0">
                <a:latin typeface="Meiryo UI" panose="020B0604030504040204" pitchFamily="50" charset="-128"/>
                <a:ea typeface="Meiryo UI" panose="020B0604030504040204" pitchFamily="50" charset="-128"/>
              </a:rPr>
              <a:t>年</a:t>
            </a:r>
            <a:r>
              <a:rPr lang="en-US" altLang="zh-TW" sz="1600" dirty="0">
                <a:latin typeface="Meiryo UI" panose="020B0604030504040204" pitchFamily="50" charset="-128"/>
                <a:ea typeface="Meiryo UI" panose="020B0604030504040204" pitchFamily="50" charset="-128"/>
              </a:rPr>
              <a:t>1</a:t>
            </a:r>
            <a:r>
              <a:rPr lang="zh-TW" altLang="en-US" sz="1600" dirty="0">
                <a:latin typeface="Meiryo UI" panose="020B0604030504040204" pitchFamily="50" charset="-128"/>
                <a:ea typeface="Meiryo UI" panose="020B0604030504040204" pitchFamily="50" charset="-128"/>
              </a:rPr>
              <a:t>月</a:t>
            </a:r>
            <a:r>
              <a:rPr lang="en-US" altLang="zh-TW" sz="1600" dirty="0">
                <a:latin typeface="Meiryo UI" panose="020B0604030504040204" pitchFamily="50" charset="-128"/>
                <a:ea typeface="Meiryo UI" panose="020B0604030504040204" pitchFamily="50" charset="-128"/>
              </a:rPr>
              <a:t>19</a:t>
            </a:r>
            <a:r>
              <a:rPr lang="zh-TW" altLang="en-US" sz="1600" dirty="0">
                <a:latin typeface="Meiryo UI" panose="020B0604030504040204" pitchFamily="50" charset="-128"/>
                <a:ea typeface="Meiryo UI" panose="020B0604030504040204" pitchFamily="50" charset="-128"/>
              </a:rPr>
              <a:t>日</a:t>
            </a:r>
            <a:r>
              <a:rPr lang="ja-JP" altLang="en-US" sz="1600" dirty="0">
                <a:latin typeface="Meiryo UI" panose="020B0604030504040204" pitchFamily="50" charset="-128"/>
                <a:ea typeface="Meiryo UI" panose="020B0604030504040204" pitchFamily="50" charset="-128"/>
              </a:rPr>
              <a:t>の</a:t>
            </a:r>
            <a:r>
              <a:rPr lang="zh-TW" altLang="en-US" sz="1600" dirty="0">
                <a:latin typeface="Meiryo UI" panose="020B0604030504040204" pitchFamily="50" charset="-128"/>
                <a:ea typeface="Meiryo UI" panose="020B0604030504040204" pitchFamily="50" charset="-128"/>
              </a:rPr>
              <a:t>日本経済新聞</a:t>
            </a:r>
            <a:r>
              <a:rPr lang="ja-JP" altLang="en-US" sz="1600" dirty="0">
                <a:latin typeface="Meiryo UI" panose="020B0604030504040204" pitchFamily="50" charset="-128"/>
                <a:ea typeface="Meiryo UI" panose="020B0604030504040204" pitchFamily="50" charset="-128"/>
              </a:rPr>
              <a:t>よれば、グルメサイト「食べログ」の評価が不当に下がり、売り上げが減少したとして、飲食チェーン店がサイト運営のカカクコムに損害賠償などを求めた訴訟の控訴審判決で、東京高裁は飲食チェーン店側への賠償を命じた一審判決を取り消した。</a:t>
            </a:r>
            <a:endParaRPr lang="ja-JP" altLang="en-US"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DC1A8976-21C8-2454-C52C-AB508DCCB090}"/>
              </a:ext>
            </a:extLst>
          </p:cNvPr>
          <p:cNvSpPr txBox="1"/>
          <p:nvPr/>
        </p:nvSpPr>
        <p:spPr>
          <a:xfrm>
            <a:off x="382654" y="1451889"/>
            <a:ext cx="7064189"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食べログ</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逆転勝訴、アルゴリズム変更は妥当　高裁判決</a:t>
            </a:r>
          </a:p>
        </p:txBody>
      </p:sp>
      <p:graphicFrame>
        <p:nvGraphicFramePr>
          <p:cNvPr id="10" name="表 9">
            <a:extLst>
              <a:ext uri="{FF2B5EF4-FFF2-40B4-BE49-F238E27FC236}">
                <a16:creationId xmlns:a16="http://schemas.microsoft.com/office/drawing/2014/main" id="{A4CBCE2E-8565-45E6-5936-4433D6012801}"/>
              </a:ext>
            </a:extLst>
          </p:cNvPr>
          <p:cNvGraphicFramePr>
            <a:graphicFrameLocks noGrp="1"/>
          </p:cNvGraphicFramePr>
          <p:nvPr/>
        </p:nvGraphicFramePr>
        <p:xfrm>
          <a:off x="1814200" y="2948847"/>
          <a:ext cx="8128000" cy="1767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285615138"/>
                    </a:ext>
                  </a:extLst>
                </a:gridCol>
                <a:gridCol w="1625600">
                  <a:extLst>
                    <a:ext uri="{9D8B030D-6E8A-4147-A177-3AD203B41FA5}">
                      <a16:colId xmlns:a16="http://schemas.microsoft.com/office/drawing/2014/main" val="2461859048"/>
                    </a:ext>
                  </a:extLst>
                </a:gridCol>
                <a:gridCol w="1625600">
                  <a:extLst>
                    <a:ext uri="{9D8B030D-6E8A-4147-A177-3AD203B41FA5}">
                      <a16:colId xmlns:a16="http://schemas.microsoft.com/office/drawing/2014/main" val="4024341896"/>
                    </a:ext>
                  </a:extLst>
                </a:gridCol>
                <a:gridCol w="1625600">
                  <a:extLst>
                    <a:ext uri="{9D8B030D-6E8A-4147-A177-3AD203B41FA5}">
                      <a16:colId xmlns:a16="http://schemas.microsoft.com/office/drawing/2014/main" val="3718795316"/>
                    </a:ext>
                  </a:extLst>
                </a:gridCol>
                <a:gridCol w="1625600">
                  <a:extLst>
                    <a:ext uri="{9D8B030D-6E8A-4147-A177-3AD203B41FA5}">
                      <a16:colId xmlns:a16="http://schemas.microsoft.com/office/drawing/2014/main" val="1779568269"/>
                    </a:ext>
                  </a:extLst>
                </a:gridCol>
              </a:tblGrid>
              <a:tr h="280476">
                <a:tc>
                  <a:txBody>
                    <a:bodyPr/>
                    <a:lstStyle/>
                    <a:p>
                      <a:endParaRPr kumimoji="1" lang="ja-JP" altLang="en-US" sz="140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飲食店</a:t>
                      </a:r>
                    </a:p>
                  </a:txBody>
                  <a:tcPr/>
                </a:tc>
                <a:tc>
                  <a:txBody>
                    <a:bodyPr/>
                    <a:lstStyle/>
                    <a:p>
                      <a:r>
                        <a:rPr kumimoji="1" lang="ja-JP" altLang="en-US" sz="1400" dirty="0">
                          <a:latin typeface="Meiryo UI" panose="020B0604030504040204" pitchFamily="50" charset="-128"/>
                          <a:ea typeface="Meiryo UI" panose="020B0604030504040204" pitchFamily="50" charset="-128"/>
                        </a:rPr>
                        <a:t>食べログ</a:t>
                      </a:r>
                    </a:p>
                  </a:txBody>
                  <a:tcPr/>
                </a:tc>
                <a:tc>
                  <a:txBody>
                    <a:bodyPr/>
                    <a:lstStyle/>
                    <a:p>
                      <a:r>
                        <a:rPr kumimoji="1" lang="ja-JP" altLang="en-US" sz="1400" dirty="0">
                          <a:latin typeface="Meiryo UI" panose="020B0604030504040204" pitchFamily="50" charset="-128"/>
                          <a:ea typeface="Meiryo UI" panose="020B0604030504040204" pitchFamily="50" charset="-128"/>
                        </a:rPr>
                        <a:t>一審判決</a:t>
                      </a:r>
                    </a:p>
                  </a:txBody>
                  <a:tcPr/>
                </a:tc>
                <a:tc>
                  <a:txBody>
                    <a:bodyPr/>
                    <a:lstStyle/>
                    <a:p>
                      <a:r>
                        <a:rPr kumimoji="1" lang="ja-JP" altLang="en-US" sz="1400" dirty="0">
                          <a:latin typeface="Meiryo UI" panose="020B0604030504040204" pitchFamily="50" charset="-128"/>
                          <a:ea typeface="Meiryo UI" panose="020B0604030504040204" pitchFamily="50" charset="-128"/>
                        </a:rPr>
                        <a:t>二審判決</a:t>
                      </a:r>
                    </a:p>
                  </a:txBody>
                  <a:tcPr/>
                </a:tc>
                <a:extLst>
                  <a:ext uri="{0D108BD9-81ED-4DB2-BD59-A6C34878D82A}">
                    <a16:rowId xmlns:a16="http://schemas.microsoft.com/office/drawing/2014/main" val="1994402524"/>
                  </a:ext>
                </a:extLst>
              </a:tr>
              <a:tr h="513343">
                <a:tc>
                  <a:txBody>
                    <a:bodyPr/>
                    <a:lstStyle/>
                    <a:p>
                      <a:r>
                        <a:rPr kumimoji="1" lang="ja-JP" altLang="en-US" sz="1400" dirty="0">
                          <a:latin typeface="Meiryo UI" panose="020B0604030504040204" pitchFamily="50" charset="-128"/>
                          <a:ea typeface="Meiryo UI" panose="020B0604030504040204" pitchFamily="50" charset="-128"/>
                        </a:rPr>
                        <a:t>アルゴリズム変更は独禁法違反に当たるか</a:t>
                      </a:r>
                    </a:p>
                  </a:txBody>
                  <a:tcPr/>
                </a:tc>
                <a:tc>
                  <a:txBody>
                    <a:bodyPr/>
                    <a:lstStyle/>
                    <a:p>
                      <a:r>
                        <a:rPr kumimoji="1" lang="ja-JP" altLang="en-US" sz="1400" dirty="0">
                          <a:latin typeface="Meiryo UI" panose="020B0604030504040204" pitchFamily="50" charset="-128"/>
                          <a:ea typeface="Meiryo UI" panose="020B0604030504040204" pitchFamily="50" charset="-128"/>
                        </a:rPr>
                        <a:t>優位的地位を利用して不利益を課せられた</a:t>
                      </a:r>
                    </a:p>
                  </a:txBody>
                  <a:tcPr/>
                </a:tc>
                <a:tc>
                  <a:txBody>
                    <a:bodyPr/>
                    <a:lstStyle/>
                    <a:p>
                      <a:r>
                        <a:rPr kumimoji="1" lang="ja-JP" altLang="en-US" sz="1400" dirty="0">
                          <a:latin typeface="Meiryo UI" panose="020B0604030504040204" pitchFamily="50" charset="-128"/>
                          <a:ea typeface="Meiryo UI" panose="020B0604030504040204" pitchFamily="50" charset="-128"/>
                        </a:rPr>
                        <a:t>変更には正当な理由がある</a:t>
                      </a:r>
                    </a:p>
                  </a:txBody>
                  <a:tcPr/>
                </a:tc>
                <a:tc>
                  <a:txBody>
                    <a:bodyPr/>
                    <a:lstStyle/>
                    <a:p>
                      <a:r>
                        <a:rPr kumimoji="1" lang="ja-JP" altLang="en-US" sz="1400" dirty="0">
                          <a:latin typeface="Meiryo UI" panose="020B0604030504040204" pitchFamily="50" charset="-128"/>
                          <a:ea typeface="Meiryo UI" panose="020B0604030504040204" pitchFamily="50" charset="-128"/>
                        </a:rPr>
                        <a:t>独禁法に違反する</a:t>
                      </a:r>
                    </a:p>
                  </a:txBody>
                  <a:tcPr/>
                </a:tc>
                <a:tc>
                  <a:txBody>
                    <a:bodyPr/>
                    <a:lstStyle/>
                    <a:p>
                      <a:r>
                        <a:rPr kumimoji="1" lang="ja-JP" altLang="en-US" sz="1400" dirty="0">
                          <a:latin typeface="Meiryo UI" panose="020B0604030504040204" pitchFamily="50" charset="-128"/>
                          <a:ea typeface="Meiryo UI" panose="020B0604030504040204" pitchFamily="50" charset="-128"/>
                        </a:rPr>
                        <a:t>不当なものとまで認められない</a:t>
                      </a:r>
                    </a:p>
                  </a:txBody>
                  <a:tcPr/>
                </a:tc>
                <a:extLst>
                  <a:ext uri="{0D108BD9-81ED-4DB2-BD59-A6C34878D82A}">
                    <a16:rowId xmlns:a16="http://schemas.microsoft.com/office/drawing/2014/main" val="4052157475"/>
                  </a:ext>
                </a:extLst>
              </a:tr>
              <a:tr h="513343">
                <a:tc>
                  <a:txBody>
                    <a:bodyPr/>
                    <a:lstStyle/>
                    <a:p>
                      <a:r>
                        <a:rPr kumimoji="1" lang="ja-JP" altLang="en-US" sz="1400" dirty="0">
                          <a:latin typeface="Meiryo UI" panose="020B0604030504040204" pitchFamily="50" charset="-128"/>
                          <a:ea typeface="Meiryo UI" panose="020B0604030504040204" pitchFamily="50" charset="-128"/>
                        </a:rPr>
                        <a:t>変更による損害はあったか</a:t>
                      </a:r>
                    </a:p>
                  </a:txBody>
                  <a:tcPr/>
                </a:tc>
                <a:tc>
                  <a:txBody>
                    <a:bodyPr/>
                    <a:lstStyle/>
                    <a:p>
                      <a:r>
                        <a:rPr kumimoji="1" lang="ja-JP" altLang="en-US" sz="1400" dirty="0">
                          <a:latin typeface="Meiryo UI" panose="020B0604030504040204" pitchFamily="50" charset="-128"/>
                          <a:ea typeface="Meiryo UI" panose="020B0604030504040204" pitchFamily="50" charset="-128"/>
                        </a:rPr>
                        <a:t>来店客の減少とブランド価値の毀（約６億円超の損害）</a:t>
                      </a:r>
                    </a:p>
                  </a:txBody>
                  <a:tcPr/>
                </a:tc>
                <a:tc>
                  <a:txBody>
                    <a:bodyPr/>
                    <a:lstStyle/>
                    <a:p>
                      <a:r>
                        <a:rPr kumimoji="1" lang="ja-JP" altLang="en-US" sz="1400" dirty="0">
                          <a:latin typeface="Meiryo UI" panose="020B0604030504040204" pitchFamily="50" charset="-128"/>
                          <a:ea typeface="Meiryo UI" panose="020B0604030504040204" pitchFamily="50" charset="-128"/>
                        </a:rPr>
                        <a:t>損害が生じたとの立証がなされていない</a:t>
                      </a:r>
                    </a:p>
                  </a:txBody>
                  <a:tcPr/>
                </a:tc>
                <a:tc>
                  <a:txBody>
                    <a:bodyPr/>
                    <a:lstStyle/>
                    <a:p>
                      <a:r>
                        <a:rPr kumimoji="1" lang="ja-JP" altLang="en-US" sz="1400" dirty="0">
                          <a:latin typeface="Meiryo UI" panose="020B0604030504040204" pitchFamily="50" charset="-128"/>
                          <a:ea typeface="Meiryo UI" panose="020B0604030504040204" pitchFamily="50" charset="-128"/>
                        </a:rPr>
                        <a:t>新型コロナウィルス感染拡大の影響もあり損害は</a:t>
                      </a:r>
                      <a:r>
                        <a:rPr kumimoji="1" lang="en-US" altLang="ja-JP" sz="1400" dirty="0">
                          <a:latin typeface="Meiryo UI" panose="020B0604030504040204" pitchFamily="50" charset="-128"/>
                          <a:ea typeface="Meiryo UI" panose="020B0604030504040204" pitchFamily="50" charset="-128"/>
                        </a:rPr>
                        <a:t>3840</a:t>
                      </a:r>
                      <a:r>
                        <a:rPr kumimoji="1" lang="ja-JP" altLang="en-US" sz="1400" dirty="0">
                          <a:latin typeface="Meiryo UI" panose="020B0604030504040204" pitchFamily="50" charset="-128"/>
                          <a:ea typeface="Meiryo UI" panose="020B0604030504040204" pitchFamily="50" charset="-128"/>
                        </a:rPr>
                        <a:t>万円</a:t>
                      </a:r>
                    </a:p>
                  </a:txBody>
                  <a:tcPr/>
                </a:tc>
                <a:tc>
                  <a:txBody>
                    <a:bodyPr/>
                    <a:lstStyle/>
                    <a:p>
                      <a:r>
                        <a:rPr kumimoji="1" lang="ja-JP" altLang="en-US" sz="1400" dirty="0">
                          <a:latin typeface="Meiryo UI" panose="020B0604030504040204" pitchFamily="50" charset="-128"/>
                          <a:ea typeface="Meiryo UI" panose="020B0604030504040204" pitchFamily="50" charset="-128"/>
                        </a:rPr>
                        <a:t>独禁法違反に当たらず</a:t>
                      </a:r>
                    </a:p>
                  </a:txBody>
                  <a:tcPr/>
                </a:tc>
                <a:extLst>
                  <a:ext uri="{0D108BD9-81ED-4DB2-BD59-A6C34878D82A}">
                    <a16:rowId xmlns:a16="http://schemas.microsoft.com/office/drawing/2014/main" val="1151010510"/>
                  </a:ext>
                </a:extLst>
              </a:tr>
            </a:tbl>
          </a:graphicData>
        </a:graphic>
      </p:graphicFrame>
      <p:sp>
        <p:nvSpPr>
          <p:cNvPr id="4" name="スライド番号プレースホルダー 3">
            <a:extLst>
              <a:ext uri="{FF2B5EF4-FFF2-40B4-BE49-F238E27FC236}">
                <a16:creationId xmlns:a16="http://schemas.microsoft.com/office/drawing/2014/main" id="{E1BBA629-C351-FA7C-1ABE-9F27A4C790DD}"/>
              </a:ext>
            </a:extLst>
          </p:cNvPr>
          <p:cNvSpPr>
            <a:spLocks noGrp="1"/>
          </p:cNvSpPr>
          <p:nvPr>
            <p:ph type="sldNum" sz="quarter" idx="12"/>
          </p:nvPr>
        </p:nvSpPr>
        <p:spPr/>
        <p:txBody>
          <a:bodyPr/>
          <a:lstStyle/>
          <a:p>
            <a:fld id="{2977F5E9-0479-47A0-9E51-109E0858BCF2}" type="slidenum">
              <a:rPr kumimoji="1" lang="ja-JP" altLang="en-US" smtClean="0"/>
              <a:t>29</a:t>
            </a:fld>
            <a:endParaRPr kumimoji="1" lang="ja-JP" altLang="en-US"/>
          </a:p>
        </p:txBody>
      </p:sp>
      <p:sp>
        <p:nvSpPr>
          <p:cNvPr id="6" name="テキスト ボックス 5">
            <a:extLst>
              <a:ext uri="{FF2B5EF4-FFF2-40B4-BE49-F238E27FC236}">
                <a16:creationId xmlns:a16="http://schemas.microsoft.com/office/drawing/2014/main" id="{2C9AD926-A33E-2DB9-2E5C-77503C8B3916}"/>
              </a:ext>
            </a:extLst>
          </p:cNvPr>
          <p:cNvSpPr txBox="1"/>
          <p:nvPr/>
        </p:nvSpPr>
        <p:spPr>
          <a:xfrm>
            <a:off x="6722035" y="4857187"/>
            <a:ext cx="4631765" cy="3693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詳しくは、日経新聞社の記事を読んで勉強して下さい。</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出典：</a:t>
            </a:r>
            <a:r>
              <a:rPr lang="en-US" altLang="ja-JP" sz="900" dirty="0">
                <a:solidFill>
                  <a:srgbClr val="467886"/>
                </a:solidFill>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https://www.nikkei.com/article/DGXZQOUE11BU10R10C24A1000000/</a:t>
            </a:r>
            <a:r>
              <a:rPr lang="ja-JP" altLang="en-US" sz="900" dirty="0">
                <a:latin typeface="Meiryo UI" panose="020B0604030504040204" pitchFamily="50" charset="-128"/>
                <a:ea typeface="Meiryo UI" panose="020B0604030504040204" pitchFamily="50" charset="-128"/>
              </a:rPr>
              <a:t>　</a:t>
            </a:r>
          </a:p>
        </p:txBody>
      </p:sp>
      <p:sp>
        <p:nvSpPr>
          <p:cNvPr id="8" name="テキスト ボックス 7">
            <a:extLst>
              <a:ext uri="{FF2B5EF4-FFF2-40B4-BE49-F238E27FC236}">
                <a16:creationId xmlns:a16="http://schemas.microsoft.com/office/drawing/2014/main" id="{BDEC6B2C-70A7-41FF-CBC5-0E756B207378}"/>
              </a:ext>
            </a:extLst>
          </p:cNvPr>
          <p:cNvSpPr txBox="1"/>
          <p:nvPr/>
        </p:nvSpPr>
        <p:spPr>
          <a:xfrm>
            <a:off x="382653" y="5531315"/>
            <a:ext cx="10829487"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この判例より、アルゴリズムをサービスに組み込む場合、</a:t>
            </a:r>
            <a:r>
              <a:rPr kumimoji="1" lang="ja-JP" altLang="en-US" sz="1600" b="1" dirty="0">
                <a:latin typeface="Meiryo UI" panose="020B0604030504040204" pitchFamily="50" charset="-128"/>
                <a:ea typeface="Meiryo UI" panose="020B0604030504040204" pitchFamily="50" charset="-128"/>
              </a:rPr>
              <a:t>社会に対する説明責任（アカウンタビリティー）</a:t>
            </a:r>
            <a:r>
              <a:rPr kumimoji="1" lang="ja-JP" altLang="en-US" sz="1600" dirty="0">
                <a:latin typeface="Meiryo UI" panose="020B0604030504040204" pitchFamily="50" charset="-128"/>
                <a:ea typeface="Meiryo UI" panose="020B0604030504040204" pitchFamily="50" charset="-128"/>
              </a:rPr>
              <a:t>や</a:t>
            </a:r>
            <a:r>
              <a:rPr lang="ja-JP" altLang="en-US" sz="1600" b="1" dirty="0">
                <a:latin typeface="Meiryo UI" panose="020B0604030504040204" pitchFamily="50" charset="-128"/>
                <a:ea typeface="Meiryo UI" panose="020B0604030504040204" pitchFamily="50" charset="-128"/>
              </a:rPr>
              <a:t>社会構成員の理解可能性</a:t>
            </a:r>
            <a:r>
              <a:rPr lang="ja-JP" altLang="en-US" sz="1600" dirty="0">
                <a:latin typeface="Meiryo UI" panose="020B0604030504040204" pitchFamily="50" charset="-128"/>
                <a:ea typeface="Meiryo UI" panose="020B0604030504040204" pitchFamily="50" charset="-128"/>
              </a:rPr>
              <a:t>が重要である。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7518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F0ECAAB-5EAC-B22E-2992-0FC4952D8755}"/>
              </a:ext>
            </a:extLst>
          </p:cNvPr>
          <p:cNvSpPr>
            <a:spLocks noGrp="1"/>
          </p:cNvSpPr>
          <p:nvPr>
            <p:ph type="sldNum" sz="quarter" idx="12"/>
          </p:nvPr>
        </p:nvSpPr>
        <p:spPr/>
        <p:txBody>
          <a:bodyPr/>
          <a:lstStyle/>
          <a:p>
            <a:fld id="{2977F5E9-0479-47A0-9E51-109E0858BCF2}" type="slidenum">
              <a:rPr kumimoji="1" lang="ja-JP" altLang="en-US" smtClean="0"/>
              <a:t>3</a:t>
            </a:fld>
            <a:endParaRPr kumimoji="1" lang="ja-JP" altLang="en-US"/>
          </a:p>
        </p:txBody>
      </p:sp>
      <p:graphicFrame>
        <p:nvGraphicFramePr>
          <p:cNvPr id="5" name="表 4">
            <a:extLst>
              <a:ext uri="{FF2B5EF4-FFF2-40B4-BE49-F238E27FC236}">
                <a16:creationId xmlns:a16="http://schemas.microsoft.com/office/drawing/2014/main" id="{5ACC1C72-E191-86ED-B68F-6BB538708A6A}"/>
              </a:ext>
            </a:extLst>
          </p:cNvPr>
          <p:cNvGraphicFramePr>
            <a:graphicFrameLocks noGrp="1"/>
          </p:cNvGraphicFramePr>
          <p:nvPr>
            <p:extLst>
              <p:ext uri="{D42A27DB-BD31-4B8C-83A1-F6EECF244321}">
                <p14:modId xmlns:p14="http://schemas.microsoft.com/office/powerpoint/2010/main" val="2207333430"/>
              </p:ext>
            </p:extLst>
          </p:nvPr>
        </p:nvGraphicFramePr>
        <p:xfrm>
          <a:off x="838201" y="1771525"/>
          <a:ext cx="10515599" cy="2931160"/>
        </p:xfrm>
        <a:graphic>
          <a:graphicData uri="http://schemas.openxmlformats.org/drawingml/2006/table">
            <a:tbl>
              <a:tblPr firstRow="1" bandRow="1">
                <a:tableStyleId>{5940675A-B579-460E-94D1-54222C63F5DA}</a:tableStyleId>
              </a:tblPr>
              <a:tblGrid>
                <a:gridCol w="1292412">
                  <a:extLst>
                    <a:ext uri="{9D8B030D-6E8A-4147-A177-3AD203B41FA5}">
                      <a16:colId xmlns:a16="http://schemas.microsoft.com/office/drawing/2014/main" val="3459647240"/>
                    </a:ext>
                  </a:extLst>
                </a:gridCol>
                <a:gridCol w="2103718">
                  <a:extLst>
                    <a:ext uri="{9D8B030D-6E8A-4147-A177-3AD203B41FA5}">
                      <a16:colId xmlns:a16="http://schemas.microsoft.com/office/drawing/2014/main" val="813940154"/>
                    </a:ext>
                  </a:extLst>
                </a:gridCol>
                <a:gridCol w="3538071">
                  <a:extLst>
                    <a:ext uri="{9D8B030D-6E8A-4147-A177-3AD203B41FA5}">
                      <a16:colId xmlns:a16="http://schemas.microsoft.com/office/drawing/2014/main" val="270529275"/>
                    </a:ext>
                  </a:extLst>
                </a:gridCol>
                <a:gridCol w="3581398">
                  <a:extLst>
                    <a:ext uri="{9D8B030D-6E8A-4147-A177-3AD203B41FA5}">
                      <a16:colId xmlns:a16="http://schemas.microsoft.com/office/drawing/2014/main" val="964386042"/>
                    </a:ext>
                  </a:extLst>
                </a:gridCol>
              </a:tblGrid>
              <a:tr h="370840">
                <a:tc>
                  <a:txBody>
                    <a:bodyPr/>
                    <a:lstStyle/>
                    <a:p>
                      <a:r>
                        <a:rPr kumimoji="1" lang="ja-JP" altLang="en-US" sz="1400" dirty="0">
                          <a:latin typeface="Meiryo UI" panose="020B0604030504040204" pitchFamily="50" charset="-128"/>
                          <a:ea typeface="Meiryo UI" panose="020B0604030504040204" pitchFamily="50" charset="-128"/>
                        </a:rPr>
                        <a:t>版数</a:t>
                      </a:r>
                    </a:p>
                  </a:txBody>
                  <a:tcPr/>
                </a:tc>
                <a:tc>
                  <a:txBody>
                    <a:bodyPr/>
                    <a:lstStyle/>
                    <a:p>
                      <a:r>
                        <a:rPr kumimoji="1" lang="ja-JP" altLang="en-US" sz="1400" dirty="0">
                          <a:latin typeface="Meiryo UI" panose="020B0604030504040204" pitchFamily="50" charset="-128"/>
                          <a:ea typeface="Meiryo UI" panose="020B0604030504040204" pitchFamily="50" charset="-128"/>
                        </a:rPr>
                        <a:t>日付</a:t>
                      </a:r>
                    </a:p>
                  </a:txBody>
                  <a:tcPr/>
                </a:tc>
                <a:tc>
                  <a:txBody>
                    <a:bodyPr/>
                    <a:lstStyle/>
                    <a:p>
                      <a:r>
                        <a:rPr kumimoji="1" lang="ja-JP" altLang="en-US" sz="1400" dirty="0">
                          <a:latin typeface="Meiryo UI" panose="020B0604030504040204" pitchFamily="50" charset="-128"/>
                          <a:ea typeface="Meiryo UI" panose="020B0604030504040204" pitchFamily="50" charset="-128"/>
                        </a:rPr>
                        <a:t>内容</a:t>
                      </a:r>
                    </a:p>
                  </a:txBody>
                  <a:tcPr/>
                </a:tc>
                <a:tc>
                  <a:txBody>
                    <a:bodyPr/>
                    <a:lstStyle/>
                    <a:p>
                      <a:r>
                        <a:rPr kumimoji="1" lang="ja-JP" altLang="en-US" sz="1400" dirty="0">
                          <a:latin typeface="Meiryo UI" panose="020B0604030504040204" pitchFamily="50" charset="-128"/>
                          <a:ea typeface="Meiryo UI" panose="020B0604030504040204" pitchFamily="50" charset="-128"/>
                        </a:rPr>
                        <a:t>担当者（信州大学</a:t>
                      </a:r>
                      <a:r>
                        <a:rPr kumimoji="1" lang="en-US" altLang="ja-JP" sz="1400" dirty="0">
                          <a:latin typeface="Meiryo UI" panose="020B0604030504040204" pitchFamily="50" charset="-128"/>
                          <a:ea typeface="Meiryo UI" panose="020B0604030504040204" pitchFamily="50" charset="-128"/>
                        </a:rPr>
                        <a:t>SOAR</a:t>
                      </a:r>
                      <a:r>
                        <a:rPr kumimoji="1" lang="ja-JP" altLang="en-US" sz="1400" dirty="0">
                          <a:latin typeface="Meiryo UI" panose="020B0604030504040204" pitchFamily="50" charset="-128"/>
                          <a:ea typeface="Meiryo UI" panose="020B0604030504040204" pitchFamily="50" charset="-128"/>
                        </a:rPr>
                        <a:t>より）</a:t>
                      </a:r>
                    </a:p>
                  </a:txBody>
                  <a:tcPr/>
                </a:tc>
                <a:extLst>
                  <a:ext uri="{0D108BD9-81ED-4DB2-BD59-A6C34878D82A}">
                    <a16:rowId xmlns:a16="http://schemas.microsoft.com/office/drawing/2014/main" val="3095904838"/>
                  </a:ext>
                </a:extLst>
              </a:tr>
              <a:tr h="370840">
                <a:tc>
                  <a:txBody>
                    <a:bodyPr/>
                    <a:lstStyle/>
                    <a:p>
                      <a:r>
                        <a:rPr kumimoji="1" lang="en-US" altLang="ja-JP" sz="1400" dirty="0">
                          <a:latin typeface="Meiryo UI" panose="020B0604030504040204" pitchFamily="50" charset="-128"/>
                          <a:ea typeface="Meiryo UI" panose="020B0604030504040204" pitchFamily="50" charset="-128"/>
                        </a:rPr>
                        <a:t>0.90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4</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文科省のカリキュラムに従い、データサイエンス応用基礎（学術図書出版社）の記述レベルに合わせてドラフト</a:t>
                      </a:r>
                      <a:endParaRPr kumimoji="1"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「総合知」の観点より企業人が読んでいる書籍のエッセンスを付与</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教授（特定雇用）</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杉浦 友佳</a:t>
                      </a:r>
                    </a:p>
                  </a:txBody>
                  <a:tcPr/>
                </a:tc>
                <a:extLst>
                  <a:ext uri="{0D108BD9-81ED-4DB2-BD59-A6C34878D82A}">
                    <a16:rowId xmlns:a16="http://schemas.microsoft.com/office/drawing/2014/main" val="2164951178"/>
                  </a:ext>
                </a:extLst>
              </a:tr>
              <a:tr h="370840">
                <a:tc>
                  <a:txBody>
                    <a:bodyPr/>
                    <a:lstStyle/>
                    <a:p>
                      <a:r>
                        <a:rPr kumimoji="1" lang="en-US" altLang="ja-JP" sz="1400" dirty="0">
                          <a:latin typeface="Meiryo UI" panose="020B0604030504040204" pitchFamily="50" charset="-128"/>
                          <a:ea typeface="Meiryo UI" panose="020B0604030504040204" pitchFamily="50" charset="-128"/>
                        </a:rPr>
                        <a:t>1.00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25</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誤記など加筆</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修正</a:t>
                      </a:r>
                      <a:endParaRPr kumimoji="1"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信州大学の人社系学生のレベルに合わせて修正</a:t>
                      </a:r>
                    </a:p>
                  </a:txBody>
                  <a:tcPr/>
                </a:tc>
                <a:tc>
                  <a:txBody>
                    <a:bodyPr/>
                    <a:lstStyle/>
                    <a:p>
                      <a:r>
                        <a:rPr kumimoji="1" lang="ja-JP" altLang="en-US" sz="1200" dirty="0">
                          <a:latin typeface="Meiryo UI" panose="020B0604030504040204" pitchFamily="50" charset="-128"/>
                          <a:ea typeface="Meiryo UI" panose="020B0604030504040204" pitchFamily="50" charset="-128"/>
                        </a:rPr>
                        <a:t>学術研究院（総合人間科学系）</a:t>
                      </a:r>
                    </a:p>
                    <a:p>
                      <a:r>
                        <a:rPr kumimoji="1" lang="ja-JP" altLang="en-US" sz="1200" dirty="0">
                          <a:latin typeface="Meiryo UI" panose="020B0604030504040204" pitchFamily="50" charset="-128"/>
                          <a:ea typeface="Meiryo UI" panose="020B0604030504040204" pitchFamily="50" charset="-128"/>
                        </a:rPr>
                        <a:t>全学教育センター　准教授　</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平井　佑樹</a:t>
                      </a:r>
                    </a:p>
                  </a:txBody>
                  <a:tcPr/>
                </a:tc>
                <a:extLst>
                  <a:ext uri="{0D108BD9-81ED-4DB2-BD59-A6C34878D82A}">
                    <a16:rowId xmlns:a16="http://schemas.microsoft.com/office/drawing/2014/main" val="687268058"/>
                  </a:ext>
                </a:extLst>
              </a:tr>
              <a:tr h="370840">
                <a:tc>
                  <a:txBody>
                    <a:bodyPr/>
                    <a:lstStyle/>
                    <a:p>
                      <a:r>
                        <a:rPr kumimoji="1" lang="en-US" altLang="ja-JP" sz="1400" dirty="0">
                          <a:latin typeface="Meiryo UI" panose="020B0604030504040204" pitchFamily="50" charset="-128"/>
                          <a:ea typeface="Meiryo UI" panose="020B0604030504040204" pitchFamily="50" charset="-128"/>
                        </a:rPr>
                        <a:t>1.10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7</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31</a:t>
                      </a:r>
                      <a:r>
                        <a:rPr kumimoji="1" lang="ja-JP" altLang="en-US" sz="1400" dirty="0">
                          <a:latin typeface="Meiryo UI" panose="020B0604030504040204" pitchFamily="50" charset="-128"/>
                          <a:ea typeface="Meiryo UI" panose="020B0604030504040204" pitchFamily="50" charset="-128"/>
                        </a:rPr>
                        <a:t>日</a:t>
                      </a:r>
                    </a:p>
                    <a:p>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企業研修としてアテストし、教材や教え方に合わせて修正</a:t>
                      </a: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教授（特定雇用）</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杉浦 友佳</a:t>
                      </a:r>
                    </a:p>
                  </a:txBody>
                  <a:tcPr/>
                </a:tc>
                <a:extLst>
                  <a:ext uri="{0D108BD9-81ED-4DB2-BD59-A6C34878D82A}">
                    <a16:rowId xmlns:a16="http://schemas.microsoft.com/office/drawing/2014/main" val="3749048919"/>
                  </a:ext>
                </a:extLst>
              </a:tr>
            </a:tbl>
          </a:graphicData>
        </a:graphic>
      </p:graphicFrame>
      <p:sp>
        <p:nvSpPr>
          <p:cNvPr id="3" name="テキスト ボックス 2">
            <a:extLst>
              <a:ext uri="{FF2B5EF4-FFF2-40B4-BE49-F238E27FC236}">
                <a16:creationId xmlns:a16="http://schemas.microsoft.com/office/drawing/2014/main" id="{25B66CD2-5F64-A403-AC7D-00D5510607F7}"/>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変更履歴</a:t>
            </a:r>
          </a:p>
        </p:txBody>
      </p:sp>
    </p:spTree>
    <p:extLst>
      <p:ext uri="{BB962C8B-B14F-4D97-AF65-F5344CB8AC3E}">
        <p14:creationId xmlns:p14="http://schemas.microsoft.com/office/powerpoint/2010/main" val="329461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7C812-727A-4861-5077-BBBE8EAB946A}"/>
              </a:ext>
            </a:extLst>
          </p:cNvPr>
          <p:cNvSpPr>
            <a:spLocks noGrp="1"/>
          </p:cNvSpPr>
          <p:nvPr>
            <p:ph type="title"/>
          </p:nvPr>
        </p:nvSpPr>
        <p:spPr/>
        <p:txBody>
          <a:bodyPr/>
          <a:lstStyle/>
          <a:p>
            <a:r>
              <a:rPr kumimoji="1" lang="ja-JP" altLang="en-US" b="1" dirty="0"/>
              <a:t>その他の話題</a:t>
            </a:r>
          </a:p>
        </p:txBody>
      </p:sp>
      <p:sp>
        <p:nvSpPr>
          <p:cNvPr id="3" name="テキスト プレースホルダー 2">
            <a:extLst>
              <a:ext uri="{FF2B5EF4-FFF2-40B4-BE49-F238E27FC236}">
                <a16:creationId xmlns:a16="http://schemas.microsoft.com/office/drawing/2014/main" id="{0C1A6C15-FA8B-B06B-3A0E-1B9371EEB5C1}"/>
              </a:ext>
            </a:extLst>
          </p:cNvPr>
          <p:cNvSpPr>
            <a:spLocks noGrp="1"/>
          </p:cNvSpPr>
          <p:nvPr>
            <p:ph type="body" sz="quarter" idx="13"/>
          </p:nvPr>
        </p:nvSpPr>
        <p:spPr/>
        <p:txBody>
          <a:bodyPr/>
          <a:lstStyle/>
          <a:p>
            <a:r>
              <a:rPr kumimoji="1" lang="ja-JP" altLang="en-US" dirty="0"/>
              <a:t>１ｰ３．</a:t>
            </a:r>
            <a:r>
              <a:rPr kumimoji="1" lang="en-US" altLang="ja-JP" dirty="0"/>
              <a:t>AI</a:t>
            </a:r>
            <a:r>
              <a:rPr kumimoji="1" lang="ja-JP" altLang="en-US" dirty="0"/>
              <a:t>と社会</a:t>
            </a:r>
          </a:p>
        </p:txBody>
      </p:sp>
      <p:sp>
        <p:nvSpPr>
          <p:cNvPr id="9" name="テキスト ボックス 8">
            <a:extLst>
              <a:ext uri="{FF2B5EF4-FFF2-40B4-BE49-F238E27FC236}">
                <a16:creationId xmlns:a16="http://schemas.microsoft.com/office/drawing/2014/main" id="{7848BA19-BA32-2915-1594-C6B68A828261}"/>
              </a:ext>
            </a:extLst>
          </p:cNvPr>
          <p:cNvSpPr txBox="1"/>
          <p:nvPr/>
        </p:nvSpPr>
        <p:spPr>
          <a:xfrm>
            <a:off x="376638" y="1483107"/>
            <a:ext cx="11635586" cy="4647426"/>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GDPR</a:t>
            </a:r>
            <a:r>
              <a:rPr kumimoji="1" lang="ja-JP" altLang="en-US" sz="1600" b="1" dirty="0">
                <a:latin typeface="Meiryo UI" panose="020B0604030504040204" pitchFamily="50" charset="-128"/>
                <a:ea typeface="Meiryo UI" panose="020B0604030504040204" pitchFamily="50" charset="-128"/>
              </a:rPr>
              <a:t>　第４章　プロファイリングの定義</a:t>
            </a:r>
            <a:endParaRPr kumimoji="1"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特定の個人の個人情報を用いて、自動化された手法によって能力，嗜好，経済状態など個人的側面を分析または予測すること</a:t>
            </a:r>
            <a:endParaRPr lang="en-US" altLang="ja-JP" sz="1600"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2014</a:t>
            </a:r>
            <a:r>
              <a:rPr lang="ja-JP" altLang="en-US" dirty="0">
                <a:latin typeface="Meiryo UI" panose="020B0604030504040204" pitchFamily="50" charset="-128"/>
                <a:ea typeface="Meiryo UI" panose="020B0604030504040204" pitchFamily="50" charset="-128"/>
              </a:rPr>
              <a:t>年アメリカ大統領府報告書「</a:t>
            </a:r>
            <a:r>
              <a:rPr lang="en-US" altLang="ja-JP" dirty="0">
                <a:latin typeface="Meiryo UI" panose="020B0604030504040204" pitchFamily="50" charset="-128"/>
                <a:ea typeface="Meiryo UI" panose="020B0604030504040204" pitchFamily="50" charset="-128"/>
              </a:rPr>
              <a:t>Big Data</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Seizing</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Opportunities,</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Preserving</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Values</a:t>
            </a:r>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ビックデータの利用可能性とともに、</a:t>
            </a:r>
            <a:r>
              <a:rPr lang="ja-JP" altLang="en-US" sz="1600" b="1" dirty="0">
                <a:latin typeface="Meiryo UI" panose="020B0604030504040204" pitchFamily="50" charset="-128"/>
                <a:ea typeface="Meiryo UI" panose="020B0604030504040204" pitchFamily="50" charset="-128"/>
              </a:rPr>
              <a:t>プロファイリングによる社会的差別への警鐘</a:t>
            </a:r>
            <a:r>
              <a:rPr lang="ja-JP" altLang="en-US" sz="1600" dirty="0">
                <a:latin typeface="Meiryo UI" panose="020B0604030504040204" pitchFamily="50" charset="-128"/>
                <a:ea typeface="Meiryo UI" panose="020B0604030504040204" pitchFamily="50" charset="-128"/>
              </a:rPr>
              <a:t>が提言されていた。</a:t>
            </a:r>
            <a:endParaRPr lang="en-US" altLang="ja-JP" sz="1600"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sz="1600" b="1" dirty="0"/>
              <a:t>個人情報保護法　第３４条，第３５条　（</a:t>
            </a:r>
            <a:r>
              <a:rPr lang="en-US" altLang="ja-JP" sz="1600" b="1" dirty="0"/>
              <a:t>GDPR</a:t>
            </a:r>
            <a:r>
              <a:rPr lang="ja-JP" altLang="en-US" sz="1600" b="1" dirty="0"/>
              <a:t> 第</a:t>
            </a:r>
            <a:r>
              <a:rPr lang="en-US" altLang="ja-JP" sz="1600" b="1" dirty="0"/>
              <a:t>17</a:t>
            </a:r>
            <a:r>
              <a:rPr lang="ja-JP" altLang="en-US" sz="1600" b="1" dirty="0"/>
              <a:t>条 消去の権利</a:t>
            </a:r>
            <a:r>
              <a:rPr lang="en-US" altLang="ja-JP" sz="1600" b="1" dirty="0"/>
              <a:t>/</a:t>
            </a:r>
            <a:r>
              <a:rPr lang="ja-JP" altLang="en-US" sz="1600" b="1" dirty="0"/>
              <a:t>忘れられる権利）</a:t>
            </a:r>
            <a:endParaRPr kumimoji="1" lang="en-US" altLang="ja-JP" sz="1600" b="1" dirty="0"/>
          </a:p>
          <a:p>
            <a:r>
              <a:rPr lang="ja-JP" altLang="en-US" sz="1600" dirty="0"/>
              <a:t>一定の要件のもと本人が提供した情報の利用停止や消去を請求できる</a:t>
            </a:r>
            <a:r>
              <a:rPr lang="en-US" altLang="ja-JP" sz="1600" dirty="0"/>
              <a:t>(</a:t>
            </a:r>
            <a:r>
              <a:rPr lang="ja-JP" altLang="en-US" sz="1600" dirty="0"/>
              <a:t>日本では法令違反が認められる場合のみ</a:t>
            </a:r>
            <a:r>
              <a:rPr lang="en-US" altLang="ja-JP" sz="1600" dirty="0"/>
              <a:t>)</a:t>
            </a:r>
          </a:p>
          <a:p>
            <a:endParaRPr kumimoji="1" lang="en-US" altLang="ja-JP" dirty="0"/>
          </a:p>
          <a:p>
            <a:r>
              <a:rPr lang="en-US" altLang="ja-JP" sz="1600" b="1" dirty="0"/>
              <a:t>AI</a:t>
            </a:r>
            <a:r>
              <a:rPr lang="ja-JP" altLang="en-US" sz="1600" b="1" dirty="0"/>
              <a:t>関連の特許条件</a:t>
            </a:r>
            <a:endParaRPr lang="en-US" altLang="ja-JP" sz="1600" b="1" dirty="0"/>
          </a:p>
          <a:p>
            <a:r>
              <a:rPr kumimoji="1" lang="en-US" altLang="ja-JP" sz="1600" dirty="0"/>
              <a:t>AI</a:t>
            </a:r>
            <a:r>
              <a:rPr kumimoji="1" lang="ja-JP" altLang="en-US" sz="1600" dirty="0"/>
              <a:t>の機械学習の教師データの間に相関関係等の一定の関係が存在すると認められること</a:t>
            </a:r>
            <a:endParaRPr kumimoji="1" lang="en-US" altLang="ja-JP" sz="1600" dirty="0"/>
          </a:p>
          <a:p>
            <a:endParaRPr kumimoji="1" lang="en-US" altLang="ja-JP" dirty="0"/>
          </a:p>
          <a:p>
            <a:r>
              <a:rPr lang="en-US" altLang="ja-JP" sz="1600" b="1" dirty="0"/>
              <a:t>AI</a:t>
            </a:r>
            <a:r>
              <a:rPr lang="ja-JP" altLang="en-US" sz="1600" b="1" dirty="0"/>
              <a:t>を用いた法律に関する助言業務が法律違反になる可能性</a:t>
            </a:r>
            <a:r>
              <a:rPr lang="ja-JP" altLang="en-US" dirty="0"/>
              <a:t>があるという見解（</a:t>
            </a:r>
            <a:r>
              <a:rPr lang="en-US" altLang="ja-JP" dirty="0"/>
              <a:t>2022</a:t>
            </a:r>
            <a:r>
              <a:rPr lang="ja-JP" altLang="en-US" dirty="0"/>
              <a:t>年，法務省）</a:t>
            </a:r>
            <a:endParaRPr lang="en-US" altLang="ja-JP" dirty="0"/>
          </a:p>
          <a:p>
            <a:r>
              <a:rPr kumimoji="1" lang="ja-JP" altLang="en-US" sz="1600" dirty="0"/>
              <a:t>生成された内容の正確さに注意を払う必要がある</a:t>
            </a:r>
            <a:endParaRPr kumimoji="1" lang="en-US" altLang="ja-JP" sz="1600" dirty="0"/>
          </a:p>
          <a:p>
            <a:endParaRPr lang="en-US" altLang="ja-JP" dirty="0"/>
          </a:p>
          <a:p>
            <a:r>
              <a:rPr lang="ja-JP" altLang="en-US" sz="1600" b="1" dirty="0"/>
              <a:t>利用された文書，画像の著作権</a:t>
            </a:r>
            <a:endParaRPr lang="en-US" altLang="ja-JP" sz="1600" b="1" dirty="0"/>
          </a:p>
          <a:p>
            <a:r>
              <a:rPr lang="ja-JP" altLang="en-US" sz="1600" dirty="0"/>
              <a:t>憲法第</a:t>
            </a:r>
            <a:r>
              <a:rPr lang="en-US" altLang="ja-JP" sz="1600" dirty="0"/>
              <a:t>13</a:t>
            </a:r>
            <a:r>
              <a:rPr lang="ja-JP" altLang="en-US" sz="1600" dirty="0"/>
              <a:t>条（肖像権との関係）</a:t>
            </a:r>
            <a:endParaRPr kumimoji="1" lang="ja-JP" altLang="en-US" sz="1600" dirty="0"/>
          </a:p>
        </p:txBody>
      </p:sp>
      <p:sp>
        <p:nvSpPr>
          <p:cNvPr id="4" name="スライド番号プレースホルダー 3">
            <a:extLst>
              <a:ext uri="{FF2B5EF4-FFF2-40B4-BE49-F238E27FC236}">
                <a16:creationId xmlns:a16="http://schemas.microsoft.com/office/drawing/2014/main" id="{5CAA44A3-0B2D-F794-92C5-6C4DAAB88DAC}"/>
              </a:ext>
            </a:extLst>
          </p:cNvPr>
          <p:cNvSpPr>
            <a:spLocks noGrp="1"/>
          </p:cNvSpPr>
          <p:nvPr>
            <p:ph type="sldNum" sz="quarter" idx="12"/>
          </p:nvPr>
        </p:nvSpPr>
        <p:spPr/>
        <p:txBody>
          <a:bodyPr/>
          <a:lstStyle/>
          <a:p>
            <a:fld id="{2977F5E9-0479-47A0-9E51-109E0858BCF2}" type="slidenum">
              <a:rPr kumimoji="1" lang="ja-JP" altLang="en-US" smtClean="0"/>
              <a:t>30</a:t>
            </a:fld>
            <a:endParaRPr kumimoji="1" lang="ja-JP" altLang="en-US"/>
          </a:p>
        </p:txBody>
      </p:sp>
    </p:spTree>
    <p:extLst>
      <p:ext uri="{BB962C8B-B14F-4D97-AF65-F5344CB8AC3E}">
        <p14:creationId xmlns:p14="http://schemas.microsoft.com/office/powerpoint/2010/main" val="358616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0CE1FF1-FFC5-01BC-EB4E-F90539C9B875}"/>
              </a:ext>
            </a:extLst>
          </p:cNvPr>
          <p:cNvSpPr>
            <a:spLocks noGrp="1"/>
          </p:cNvSpPr>
          <p:nvPr>
            <p:ph type="sldNum" sz="quarter" idx="12"/>
          </p:nvPr>
        </p:nvSpPr>
        <p:spPr/>
        <p:txBody>
          <a:bodyPr/>
          <a:lstStyle/>
          <a:p>
            <a:fld id="{2977F5E9-0479-47A0-9E51-109E0858BCF2}" type="slidenum">
              <a:rPr kumimoji="1" lang="ja-JP" altLang="en-US" smtClean="0"/>
              <a:t>31</a:t>
            </a:fld>
            <a:endParaRPr kumimoji="1" lang="ja-JP" altLang="en-US"/>
          </a:p>
        </p:txBody>
      </p:sp>
      <p:pic>
        <p:nvPicPr>
          <p:cNvPr id="5" name="図 4">
            <a:extLst>
              <a:ext uri="{FF2B5EF4-FFF2-40B4-BE49-F238E27FC236}">
                <a16:creationId xmlns:a16="http://schemas.microsoft.com/office/drawing/2014/main" id="{91918B92-7ED7-9D80-82DC-24101EC77C2E}"/>
              </a:ext>
            </a:extLst>
          </p:cNvPr>
          <p:cNvPicPr>
            <a:picLocks noChangeAspect="1"/>
          </p:cNvPicPr>
          <p:nvPr/>
        </p:nvPicPr>
        <p:blipFill>
          <a:blip r:embed="rId3"/>
          <a:stretch>
            <a:fillRect/>
          </a:stretch>
        </p:blipFill>
        <p:spPr>
          <a:xfrm>
            <a:off x="4779666" y="1748565"/>
            <a:ext cx="3379559" cy="1901929"/>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9CD251FC-CB2B-DDCC-857E-4F35CBBDD3E9}"/>
              </a:ext>
            </a:extLst>
          </p:cNvPr>
          <p:cNvPicPr>
            <a:picLocks noChangeAspect="1"/>
          </p:cNvPicPr>
          <p:nvPr/>
        </p:nvPicPr>
        <p:blipFill>
          <a:blip r:embed="rId4"/>
          <a:stretch>
            <a:fillRect/>
          </a:stretch>
        </p:blipFill>
        <p:spPr>
          <a:xfrm>
            <a:off x="4788132" y="3878833"/>
            <a:ext cx="3379559" cy="1901929"/>
          </a:xfrm>
          <a:prstGeom prst="rect">
            <a:avLst/>
          </a:prstGeom>
          <a:ln>
            <a:solidFill>
              <a:schemeClr val="bg1">
                <a:lumMod val="50000"/>
              </a:schemeClr>
            </a:solidFill>
          </a:ln>
        </p:spPr>
      </p:pic>
      <p:pic>
        <p:nvPicPr>
          <p:cNvPr id="7" name="図 6">
            <a:extLst>
              <a:ext uri="{FF2B5EF4-FFF2-40B4-BE49-F238E27FC236}">
                <a16:creationId xmlns:a16="http://schemas.microsoft.com/office/drawing/2014/main" id="{47424A86-47D5-FB28-1C75-EE460DBAC217}"/>
              </a:ext>
            </a:extLst>
          </p:cNvPr>
          <p:cNvPicPr>
            <a:picLocks noChangeAspect="1"/>
          </p:cNvPicPr>
          <p:nvPr/>
        </p:nvPicPr>
        <p:blipFill>
          <a:blip r:embed="rId5"/>
          <a:stretch>
            <a:fillRect/>
          </a:stretch>
        </p:blipFill>
        <p:spPr>
          <a:xfrm>
            <a:off x="8610600" y="2256277"/>
            <a:ext cx="3379559" cy="1901929"/>
          </a:xfrm>
          <a:prstGeom prst="rect">
            <a:avLst/>
          </a:prstGeom>
          <a:ln>
            <a:solidFill>
              <a:schemeClr val="bg1">
                <a:lumMod val="50000"/>
              </a:schemeClr>
            </a:solidFill>
          </a:ln>
        </p:spPr>
      </p:pic>
      <p:sp>
        <p:nvSpPr>
          <p:cNvPr id="13" name="四角形: 角を丸くする 12">
            <a:extLst>
              <a:ext uri="{FF2B5EF4-FFF2-40B4-BE49-F238E27FC236}">
                <a16:creationId xmlns:a16="http://schemas.microsoft.com/office/drawing/2014/main" id="{24DD7985-1184-8AC3-D0F1-FA99C7B7BFE9}"/>
              </a:ext>
            </a:extLst>
          </p:cNvPr>
          <p:cNvSpPr/>
          <p:nvPr/>
        </p:nvSpPr>
        <p:spPr>
          <a:xfrm>
            <a:off x="5622670" y="3034440"/>
            <a:ext cx="1750829" cy="345604"/>
          </a:xfrm>
          <a:prstGeom prst="roundRect">
            <a:avLst/>
          </a:prstGeom>
          <a:noFill/>
          <a:ln>
            <a:solidFill>
              <a:schemeClr val="bg1">
                <a:lumMod val="5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84C6C803-3DA7-8224-63AA-D37FF05A20F3}"/>
              </a:ext>
            </a:extLst>
          </p:cNvPr>
          <p:cNvPicPr>
            <a:picLocks noChangeAspect="1"/>
          </p:cNvPicPr>
          <p:nvPr/>
        </p:nvPicPr>
        <p:blipFill>
          <a:blip r:embed="rId6"/>
          <a:stretch>
            <a:fillRect/>
          </a:stretch>
        </p:blipFill>
        <p:spPr>
          <a:xfrm>
            <a:off x="273423" y="1533465"/>
            <a:ext cx="3381207" cy="1901929"/>
          </a:xfrm>
          <a:prstGeom prst="rect">
            <a:avLst/>
          </a:prstGeom>
          <a:ln>
            <a:solidFill>
              <a:schemeClr val="bg1">
                <a:lumMod val="50000"/>
              </a:schemeClr>
            </a:solidFill>
          </a:ln>
        </p:spPr>
      </p:pic>
      <p:pic>
        <p:nvPicPr>
          <p:cNvPr id="18" name="図 17">
            <a:extLst>
              <a:ext uri="{FF2B5EF4-FFF2-40B4-BE49-F238E27FC236}">
                <a16:creationId xmlns:a16="http://schemas.microsoft.com/office/drawing/2014/main" id="{BAC08758-08B2-FAD1-9D68-F7A2AD3753D3}"/>
              </a:ext>
            </a:extLst>
          </p:cNvPr>
          <p:cNvPicPr>
            <a:picLocks noChangeAspect="1"/>
          </p:cNvPicPr>
          <p:nvPr/>
        </p:nvPicPr>
        <p:blipFill>
          <a:blip r:embed="rId7"/>
          <a:stretch>
            <a:fillRect/>
          </a:stretch>
        </p:blipFill>
        <p:spPr>
          <a:xfrm>
            <a:off x="622932" y="2422098"/>
            <a:ext cx="3381207" cy="1901929"/>
          </a:xfrm>
          <a:prstGeom prst="rect">
            <a:avLst/>
          </a:prstGeom>
          <a:ln>
            <a:solidFill>
              <a:schemeClr val="bg1">
                <a:lumMod val="50000"/>
              </a:schemeClr>
            </a:solidFill>
          </a:ln>
        </p:spPr>
      </p:pic>
      <p:pic>
        <p:nvPicPr>
          <p:cNvPr id="19" name="図 18">
            <a:extLst>
              <a:ext uri="{FF2B5EF4-FFF2-40B4-BE49-F238E27FC236}">
                <a16:creationId xmlns:a16="http://schemas.microsoft.com/office/drawing/2014/main" id="{EDE8A469-947D-A9E8-EB27-83A67F76EEEB}"/>
              </a:ext>
            </a:extLst>
          </p:cNvPr>
          <p:cNvPicPr>
            <a:picLocks noChangeAspect="1"/>
          </p:cNvPicPr>
          <p:nvPr/>
        </p:nvPicPr>
        <p:blipFill>
          <a:blip r:embed="rId8"/>
          <a:stretch>
            <a:fillRect/>
          </a:stretch>
        </p:blipFill>
        <p:spPr>
          <a:xfrm>
            <a:off x="273422" y="4067257"/>
            <a:ext cx="3381207" cy="1901929"/>
          </a:xfrm>
          <a:prstGeom prst="rect">
            <a:avLst/>
          </a:prstGeom>
          <a:ln>
            <a:solidFill>
              <a:schemeClr val="bg1">
                <a:lumMod val="50000"/>
              </a:schemeClr>
            </a:solidFill>
          </a:ln>
        </p:spPr>
      </p:pic>
      <p:cxnSp>
        <p:nvCxnSpPr>
          <p:cNvPr id="21" name="コネクタ: カギ線 20">
            <a:extLst>
              <a:ext uri="{FF2B5EF4-FFF2-40B4-BE49-F238E27FC236}">
                <a16:creationId xmlns:a16="http://schemas.microsoft.com/office/drawing/2014/main" id="{3DF329D5-565E-F36A-DDB5-BD07C9356B51}"/>
              </a:ext>
            </a:extLst>
          </p:cNvPr>
          <p:cNvCxnSpPr>
            <a:stCxn id="18" idx="3"/>
            <a:endCxn id="5" idx="1"/>
          </p:cNvCxnSpPr>
          <p:nvPr/>
        </p:nvCxnSpPr>
        <p:spPr>
          <a:xfrm flipV="1">
            <a:off x="4004139" y="2699530"/>
            <a:ext cx="775527" cy="673533"/>
          </a:xfrm>
          <a:prstGeom prst="bentConnector3">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コネクタ: カギ線 22">
            <a:extLst>
              <a:ext uri="{FF2B5EF4-FFF2-40B4-BE49-F238E27FC236}">
                <a16:creationId xmlns:a16="http://schemas.microsoft.com/office/drawing/2014/main" id="{5695086A-96E1-2A27-0728-BF6328A4573B}"/>
              </a:ext>
            </a:extLst>
          </p:cNvPr>
          <p:cNvCxnSpPr>
            <a:stCxn id="18" idx="3"/>
            <a:endCxn id="6" idx="1"/>
          </p:cNvCxnSpPr>
          <p:nvPr/>
        </p:nvCxnSpPr>
        <p:spPr>
          <a:xfrm>
            <a:off x="4004139" y="3373063"/>
            <a:ext cx="783993" cy="1456735"/>
          </a:xfrm>
          <a:prstGeom prst="bentConnector3">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C0F1B75A-F907-785D-DDCC-062574FAE81D}"/>
              </a:ext>
            </a:extLst>
          </p:cNvPr>
          <p:cNvCxnSpPr>
            <a:stCxn id="13" idx="3"/>
            <a:endCxn id="7" idx="1"/>
          </p:cNvCxnSpPr>
          <p:nvPr/>
        </p:nvCxnSpPr>
        <p:spPr>
          <a:xfrm>
            <a:off x="7373499" y="3207242"/>
            <a:ext cx="1237101" cy="0"/>
          </a:xfrm>
          <a:prstGeom prst="straightConnector1">
            <a:avLst/>
          </a:prstGeom>
          <a:ln>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4A6F2F2C-863C-0856-1D86-83968DA8A485}"/>
              </a:ext>
            </a:extLst>
          </p:cNvPr>
          <p:cNvSpPr txBox="1"/>
          <p:nvPr/>
        </p:nvSpPr>
        <p:spPr>
          <a:xfrm>
            <a:off x="273422" y="1183944"/>
            <a:ext cx="847165"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とは</a:t>
            </a:r>
          </a:p>
        </p:txBody>
      </p:sp>
      <p:sp>
        <p:nvSpPr>
          <p:cNvPr id="27" name="テキスト ボックス 26">
            <a:extLst>
              <a:ext uri="{FF2B5EF4-FFF2-40B4-BE49-F238E27FC236}">
                <a16:creationId xmlns:a16="http://schemas.microsoft.com/office/drawing/2014/main" id="{25E448E7-152A-E557-5417-7121BB518638}"/>
              </a:ext>
            </a:extLst>
          </p:cNvPr>
          <p:cNvSpPr txBox="1"/>
          <p:nvPr/>
        </p:nvSpPr>
        <p:spPr>
          <a:xfrm>
            <a:off x="4775505" y="5810636"/>
            <a:ext cx="1127754"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法規制</a:t>
            </a:r>
            <a:endParaRPr kumimoji="1" lang="ja-JP" altLang="en-US" sz="1600" b="1"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1C24D6F-BA73-B667-9858-66176A54C6F8}"/>
              </a:ext>
            </a:extLst>
          </p:cNvPr>
          <p:cNvSpPr txBox="1"/>
          <p:nvPr/>
        </p:nvSpPr>
        <p:spPr>
          <a:xfrm>
            <a:off x="4775504" y="1379450"/>
            <a:ext cx="847165"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歴史</a:t>
            </a:r>
          </a:p>
        </p:txBody>
      </p:sp>
      <p:sp>
        <p:nvSpPr>
          <p:cNvPr id="29" name="テキスト ボックス 28">
            <a:extLst>
              <a:ext uri="{FF2B5EF4-FFF2-40B4-BE49-F238E27FC236}">
                <a16:creationId xmlns:a16="http://schemas.microsoft.com/office/drawing/2014/main" id="{2C11F51E-8526-CD5C-52AA-D1420C420A48}"/>
              </a:ext>
            </a:extLst>
          </p:cNvPr>
          <p:cNvSpPr txBox="1"/>
          <p:nvPr/>
        </p:nvSpPr>
        <p:spPr>
          <a:xfrm>
            <a:off x="8592232" y="1917723"/>
            <a:ext cx="2145248"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を支える技術要素</a:t>
            </a:r>
          </a:p>
        </p:txBody>
      </p:sp>
      <p:sp>
        <p:nvSpPr>
          <p:cNvPr id="30" name="テキスト ボックス 29">
            <a:extLst>
              <a:ext uri="{FF2B5EF4-FFF2-40B4-BE49-F238E27FC236}">
                <a16:creationId xmlns:a16="http://schemas.microsoft.com/office/drawing/2014/main" id="{67801729-5905-E557-97ED-A723FA3BBBBA}"/>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まとめ</a:t>
            </a:r>
          </a:p>
        </p:txBody>
      </p:sp>
    </p:spTree>
    <p:extLst>
      <p:ext uri="{BB962C8B-B14F-4D97-AF65-F5344CB8AC3E}">
        <p14:creationId xmlns:p14="http://schemas.microsoft.com/office/powerpoint/2010/main" val="81319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6567F-A7CA-5171-9046-9D3DE740303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95C679-F8CF-6BFF-53BF-EB92229D0417}"/>
              </a:ext>
            </a:extLst>
          </p:cNvPr>
          <p:cNvSpPr txBox="1"/>
          <p:nvPr/>
        </p:nvSpPr>
        <p:spPr>
          <a:xfrm>
            <a:off x="2096995" y="3013502"/>
            <a:ext cx="7998011" cy="830997"/>
          </a:xfrm>
          <a:prstGeom prst="rect">
            <a:avLst/>
          </a:prstGeom>
          <a:noFill/>
        </p:spPr>
        <p:txBody>
          <a:bodyPr wrap="square" rtlCol="0">
            <a:spAutoFit/>
          </a:bodyPr>
          <a:lstStyle/>
          <a:p>
            <a:pPr algn="ctr"/>
            <a:r>
              <a:rPr lang="ja-JP" altLang="en-US" sz="4800" b="1" dirty="0">
                <a:latin typeface="Meiryo UI" panose="020B0604030504040204" pitchFamily="50" charset="-128"/>
                <a:ea typeface="Meiryo UI" panose="020B0604030504040204" pitchFamily="50" charset="-128"/>
              </a:rPr>
              <a:t>１ｰ１．</a:t>
            </a:r>
            <a:r>
              <a:rPr lang="en-US" altLang="ja-JP" sz="4800" b="1" dirty="0">
                <a:latin typeface="Meiryo UI" panose="020B0604030504040204" pitchFamily="50" charset="-128"/>
                <a:ea typeface="Meiryo UI" panose="020B0604030504040204" pitchFamily="50" charset="-128"/>
              </a:rPr>
              <a:t>AI</a:t>
            </a:r>
            <a:r>
              <a:rPr lang="ja-JP" altLang="en-US" sz="4800" b="1" dirty="0">
                <a:latin typeface="Meiryo UI" panose="020B0604030504040204" pitchFamily="50" charset="-128"/>
                <a:ea typeface="Meiryo UI" panose="020B0604030504040204" pitchFamily="50" charset="-128"/>
              </a:rPr>
              <a:t>とは</a:t>
            </a:r>
            <a:endParaRPr kumimoji="1" lang="ja-JP" altLang="en-US" sz="4800" dirty="0"/>
          </a:p>
        </p:txBody>
      </p:sp>
      <p:sp>
        <p:nvSpPr>
          <p:cNvPr id="2" name="スライド番号プレースホルダー 1">
            <a:extLst>
              <a:ext uri="{FF2B5EF4-FFF2-40B4-BE49-F238E27FC236}">
                <a16:creationId xmlns:a16="http://schemas.microsoft.com/office/drawing/2014/main" id="{70F0B8AA-EF32-DAA6-396D-04387BC27883}"/>
              </a:ext>
            </a:extLst>
          </p:cNvPr>
          <p:cNvSpPr>
            <a:spLocks noGrp="1"/>
          </p:cNvSpPr>
          <p:nvPr>
            <p:ph type="sldNum" sz="quarter" idx="12"/>
          </p:nvPr>
        </p:nvSpPr>
        <p:spPr/>
        <p:txBody>
          <a:bodyPr/>
          <a:lstStyle/>
          <a:p>
            <a:fld id="{2977F5E9-0479-47A0-9E51-109E0858BCF2}" type="slidenum">
              <a:rPr kumimoji="1" lang="ja-JP" altLang="en-US" smtClean="0"/>
              <a:t>4</a:t>
            </a:fld>
            <a:endParaRPr kumimoji="1" lang="ja-JP" altLang="en-US"/>
          </a:p>
        </p:txBody>
      </p:sp>
    </p:spTree>
    <p:extLst>
      <p:ext uri="{BB962C8B-B14F-4D97-AF65-F5344CB8AC3E}">
        <p14:creationId xmlns:p14="http://schemas.microsoft.com/office/powerpoint/2010/main" val="109227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510B5-4154-004D-9246-F32941769153}"/>
              </a:ext>
            </a:extLst>
          </p:cNvPr>
          <p:cNvSpPr>
            <a:spLocks noGrp="1"/>
          </p:cNvSpPr>
          <p:nvPr>
            <p:ph type="title"/>
          </p:nvPr>
        </p:nvSpPr>
        <p:spPr/>
        <p:txBody>
          <a:bodyPr/>
          <a:lstStyle/>
          <a:p>
            <a:r>
              <a:rPr kumimoji="1" lang="ja-JP" altLang="en-US" b="1" dirty="0"/>
              <a:t>人口知能（</a:t>
            </a:r>
            <a:r>
              <a:rPr kumimoji="1" lang="en-US" altLang="ja-JP" b="1" dirty="0"/>
              <a:t>AI</a:t>
            </a:r>
            <a:r>
              <a:rPr kumimoji="1" lang="ja-JP" altLang="en-US" b="1" dirty="0"/>
              <a:t>）とは</a:t>
            </a:r>
          </a:p>
        </p:txBody>
      </p:sp>
      <p:sp>
        <p:nvSpPr>
          <p:cNvPr id="3" name="テキスト プレースホルダー 2">
            <a:extLst>
              <a:ext uri="{FF2B5EF4-FFF2-40B4-BE49-F238E27FC236}">
                <a16:creationId xmlns:a16="http://schemas.microsoft.com/office/drawing/2014/main" id="{4508A67A-0AF5-9F74-959B-3D599F5E96B4}"/>
              </a:ext>
            </a:extLst>
          </p:cNvPr>
          <p:cNvSpPr>
            <a:spLocks noGrp="1"/>
          </p:cNvSpPr>
          <p:nvPr>
            <p:ph type="body" sz="quarter" idx="13"/>
          </p:nvPr>
        </p:nvSpPr>
        <p:spPr/>
        <p:txBody>
          <a:bodyPr/>
          <a:lstStyle/>
          <a:p>
            <a:r>
              <a:rPr lang="ja-JP" altLang="en-US" dirty="0"/>
              <a:t>１ｰ１．</a:t>
            </a:r>
            <a:r>
              <a:rPr lang="en-US" altLang="ja-JP" dirty="0"/>
              <a:t>AI</a:t>
            </a:r>
            <a:r>
              <a:rPr lang="ja-JP" altLang="en-US" dirty="0"/>
              <a:t>とは</a:t>
            </a:r>
          </a:p>
        </p:txBody>
      </p:sp>
      <p:sp>
        <p:nvSpPr>
          <p:cNvPr id="16" name="テキスト ボックス 15">
            <a:extLst>
              <a:ext uri="{FF2B5EF4-FFF2-40B4-BE49-F238E27FC236}">
                <a16:creationId xmlns:a16="http://schemas.microsoft.com/office/drawing/2014/main" id="{628DDA41-2F8B-9A49-A907-8D18D6E59828}"/>
              </a:ext>
            </a:extLst>
          </p:cNvPr>
          <p:cNvSpPr txBox="1"/>
          <p:nvPr/>
        </p:nvSpPr>
        <p:spPr>
          <a:xfrm>
            <a:off x="731770" y="2592705"/>
            <a:ext cx="10363408" cy="553998"/>
          </a:xfrm>
          <a:prstGeom prst="rect">
            <a:avLst/>
          </a:prstGeom>
          <a:noFill/>
        </p:spPr>
        <p:txBody>
          <a:bodyPr wrap="square">
            <a:spAutoFit/>
          </a:bodyPr>
          <a:lstStyle/>
          <a:p>
            <a:r>
              <a:rPr kumimoji="1" lang="ja-JP" altLang="en-US" sz="1600" b="1" dirty="0">
                <a:latin typeface="Meiryo UI" panose="020B0604030504040204" pitchFamily="50" charset="-128"/>
                <a:ea typeface="Meiryo UI" panose="020B0604030504040204" pitchFamily="50" charset="-128"/>
              </a:rPr>
              <a:t>深層学習</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機械学習をニューラルネットワークで行う（機械学習で着目した特徴量を自動的に学習させるアプローチ）</a:t>
            </a:r>
            <a:endParaRPr lang="en-US" altLang="ja-JP" sz="14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EF13A8B8-1911-0021-1649-E290B83F4D9E}"/>
              </a:ext>
            </a:extLst>
          </p:cNvPr>
          <p:cNvSpPr txBox="1"/>
          <p:nvPr/>
        </p:nvSpPr>
        <p:spPr>
          <a:xfrm>
            <a:off x="731770" y="2026841"/>
            <a:ext cx="10515600" cy="553998"/>
          </a:xfrm>
          <a:prstGeom prst="rect">
            <a:avLst/>
          </a:prstGeom>
          <a:noFill/>
        </p:spPr>
        <p:txBody>
          <a:bodyPr wrap="square">
            <a:spAutoFit/>
          </a:bodyPr>
          <a:lstStyle/>
          <a:p>
            <a:r>
              <a:rPr kumimoji="1" lang="ja-JP" altLang="en-US" sz="1600" b="1" dirty="0">
                <a:latin typeface="Meiryo UI" panose="020B0604030504040204" pitchFamily="50" charset="-128"/>
                <a:ea typeface="Meiryo UI" panose="020B0604030504040204" pitchFamily="50" charset="-128"/>
              </a:rPr>
              <a:t>機械学習</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数理的なモデルをデータに当てはめ、パラメータを学習するアプローチ</a:t>
            </a:r>
            <a:endParaRPr lang="en-US" altLang="ja-JP" sz="14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0B0EC7A-C2C4-5582-B10F-7AB153BC04FB}"/>
              </a:ext>
            </a:extLst>
          </p:cNvPr>
          <p:cNvSpPr>
            <a:spLocks noGrp="1"/>
          </p:cNvSpPr>
          <p:nvPr>
            <p:ph type="sldNum" sz="quarter" idx="12"/>
          </p:nvPr>
        </p:nvSpPr>
        <p:spPr/>
        <p:txBody>
          <a:bodyPr/>
          <a:lstStyle/>
          <a:p>
            <a:fld id="{2977F5E9-0479-47A0-9E51-109E0858BCF2}"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353E87E5-B9EB-A6FC-1BDD-1DC135D0E858}"/>
              </a:ext>
            </a:extLst>
          </p:cNvPr>
          <p:cNvSpPr txBox="1"/>
          <p:nvPr/>
        </p:nvSpPr>
        <p:spPr>
          <a:xfrm>
            <a:off x="740052" y="4876859"/>
            <a:ext cx="4997534" cy="769441"/>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弱い</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（特化型</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画像認識、音声合成、機械翻訳やゲームなどの特定のタスクを行う（これらの</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技術が発展すると汎用</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につながる）</a:t>
            </a:r>
            <a:endParaRPr lang="en-US" altLang="ja-JP" sz="14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EFA376A-122F-8EB2-0685-B6EB9C1612E8}"/>
              </a:ext>
            </a:extLst>
          </p:cNvPr>
          <p:cNvSpPr txBox="1"/>
          <p:nvPr/>
        </p:nvSpPr>
        <p:spPr>
          <a:xfrm>
            <a:off x="740052" y="4268559"/>
            <a:ext cx="4776043" cy="553998"/>
          </a:xfrm>
          <a:prstGeom prst="rect">
            <a:avLst/>
          </a:prstGeom>
          <a:noFill/>
        </p:spPr>
        <p:txBody>
          <a:bodyPr wrap="square">
            <a:spAutoFit/>
          </a:bodyPr>
          <a:lstStyle/>
          <a:p>
            <a:r>
              <a:rPr kumimoji="1" lang="ja-JP" altLang="en-US" sz="1600" b="1" dirty="0">
                <a:latin typeface="Meiryo UI" panose="020B0604030504040204" pitchFamily="50" charset="-128"/>
                <a:ea typeface="Meiryo UI" panose="020B0604030504040204" pitchFamily="50" charset="-128"/>
              </a:rPr>
              <a:t>強い</a:t>
            </a:r>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（汎用型</a:t>
            </a:r>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a:t>
            </a:r>
            <a:endParaRPr kumimoji="1" lang="en-US" altLang="ja-JP" sz="16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ひとつの</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が様々な問題について学習して知的な処理を行う</a:t>
            </a:r>
            <a:endParaRPr lang="en-US" altLang="ja-JP" sz="1400" dirty="0">
              <a:latin typeface="Meiryo UI" panose="020B0604030504040204" pitchFamily="50" charset="-128"/>
              <a:ea typeface="Meiryo UI" panose="020B0604030504040204" pitchFamily="50" charset="-128"/>
            </a:endParaRPr>
          </a:p>
        </p:txBody>
      </p:sp>
      <p:grpSp>
        <p:nvGrpSpPr>
          <p:cNvPr id="7" name="グループ化 6">
            <a:extLst>
              <a:ext uri="{FF2B5EF4-FFF2-40B4-BE49-F238E27FC236}">
                <a16:creationId xmlns:a16="http://schemas.microsoft.com/office/drawing/2014/main" id="{E432B50B-1E92-F5DE-7771-9EBF37D295ED}"/>
              </a:ext>
            </a:extLst>
          </p:cNvPr>
          <p:cNvGrpSpPr/>
          <p:nvPr/>
        </p:nvGrpSpPr>
        <p:grpSpPr>
          <a:xfrm>
            <a:off x="5904299" y="3721233"/>
            <a:ext cx="5449501" cy="2734177"/>
            <a:chOff x="6469268" y="2840224"/>
            <a:chExt cx="5449501" cy="2734177"/>
          </a:xfrm>
        </p:grpSpPr>
        <p:pic>
          <p:nvPicPr>
            <p:cNvPr id="8" name="図 7">
              <a:extLst>
                <a:ext uri="{FF2B5EF4-FFF2-40B4-BE49-F238E27FC236}">
                  <a16:creationId xmlns:a16="http://schemas.microsoft.com/office/drawing/2014/main" id="{6E780F94-0F42-B833-5FC4-B3258923D158}"/>
                </a:ext>
              </a:extLst>
            </p:cNvPr>
            <p:cNvPicPr>
              <a:picLocks noChangeAspect="1"/>
            </p:cNvPicPr>
            <p:nvPr/>
          </p:nvPicPr>
          <p:blipFill>
            <a:blip r:embed="rId3"/>
            <a:stretch>
              <a:fillRect/>
            </a:stretch>
          </p:blipFill>
          <p:spPr>
            <a:xfrm>
              <a:off x="10542929" y="3127509"/>
              <a:ext cx="779496" cy="742572"/>
            </a:xfrm>
            <a:prstGeom prst="rect">
              <a:avLst/>
            </a:prstGeom>
          </p:spPr>
        </p:pic>
        <p:pic>
          <p:nvPicPr>
            <p:cNvPr id="17" name="図 16">
              <a:extLst>
                <a:ext uri="{FF2B5EF4-FFF2-40B4-BE49-F238E27FC236}">
                  <a16:creationId xmlns:a16="http://schemas.microsoft.com/office/drawing/2014/main" id="{18170B1B-91B8-ACC4-3C6E-CF32851D04B4}"/>
                </a:ext>
              </a:extLst>
            </p:cNvPr>
            <p:cNvPicPr>
              <a:picLocks noChangeAspect="1"/>
            </p:cNvPicPr>
            <p:nvPr/>
          </p:nvPicPr>
          <p:blipFill>
            <a:blip r:embed="rId3"/>
            <a:stretch>
              <a:fillRect/>
            </a:stretch>
          </p:blipFill>
          <p:spPr>
            <a:xfrm>
              <a:off x="10000781" y="3703662"/>
              <a:ext cx="779496" cy="742572"/>
            </a:xfrm>
            <a:prstGeom prst="rect">
              <a:avLst/>
            </a:prstGeom>
          </p:spPr>
        </p:pic>
        <p:pic>
          <p:nvPicPr>
            <p:cNvPr id="56" name="図 55">
              <a:extLst>
                <a:ext uri="{FF2B5EF4-FFF2-40B4-BE49-F238E27FC236}">
                  <a16:creationId xmlns:a16="http://schemas.microsoft.com/office/drawing/2014/main" id="{9F78F2DA-5A56-5C87-9A8A-C8FE705F4D8E}"/>
                </a:ext>
              </a:extLst>
            </p:cNvPr>
            <p:cNvPicPr>
              <a:picLocks noChangeAspect="1"/>
            </p:cNvPicPr>
            <p:nvPr/>
          </p:nvPicPr>
          <p:blipFill>
            <a:blip r:embed="rId3"/>
            <a:stretch>
              <a:fillRect/>
            </a:stretch>
          </p:blipFill>
          <p:spPr>
            <a:xfrm>
              <a:off x="10621479" y="4296839"/>
              <a:ext cx="779496" cy="742572"/>
            </a:xfrm>
            <a:prstGeom prst="rect">
              <a:avLst/>
            </a:prstGeom>
          </p:spPr>
        </p:pic>
        <p:pic>
          <p:nvPicPr>
            <p:cNvPr id="59" name="図 58">
              <a:extLst>
                <a:ext uri="{FF2B5EF4-FFF2-40B4-BE49-F238E27FC236}">
                  <a16:creationId xmlns:a16="http://schemas.microsoft.com/office/drawing/2014/main" id="{6AC56930-50EB-AFC6-3B19-322D7E930A2D}"/>
                </a:ext>
              </a:extLst>
            </p:cNvPr>
            <p:cNvPicPr>
              <a:picLocks noChangeAspect="1"/>
            </p:cNvPicPr>
            <p:nvPr/>
          </p:nvPicPr>
          <p:blipFill>
            <a:blip r:embed="rId3"/>
            <a:stretch>
              <a:fillRect/>
            </a:stretch>
          </p:blipFill>
          <p:spPr>
            <a:xfrm>
              <a:off x="10030358" y="4831829"/>
              <a:ext cx="779496" cy="742572"/>
            </a:xfrm>
            <a:prstGeom prst="rect">
              <a:avLst/>
            </a:prstGeom>
          </p:spPr>
        </p:pic>
        <p:sp>
          <p:nvSpPr>
            <p:cNvPr id="60" name="四角形: 角を丸くする 59">
              <a:extLst>
                <a:ext uri="{FF2B5EF4-FFF2-40B4-BE49-F238E27FC236}">
                  <a16:creationId xmlns:a16="http://schemas.microsoft.com/office/drawing/2014/main" id="{62C57151-0C83-1694-0F95-95F68D5729BD}"/>
                </a:ext>
              </a:extLst>
            </p:cNvPr>
            <p:cNvSpPr/>
            <p:nvPr/>
          </p:nvSpPr>
          <p:spPr>
            <a:xfrm>
              <a:off x="8713695" y="3305410"/>
              <a:ext cx="853888" cy="396688"/>
            </a:xfrm>
            <a:prstGeom prst="round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推論</a:t>
              </a:r>
            </a:p>
          </p:txBody>
        </p:sp>
        <p:sp>
          <p:nvSpPr>
            <p:cNvPr id="63" name="四角形: 角を丸くする 62">
              <a:extLst>
                <a:ext uri="{FF2B5EF4-FFF2-40B4-BE49-F238E27FC236}">
                  <a16:creationId xmlns:a16="http://schemas.microsoft.com/office/drawing/2014/main" id="{849204FF-B99F-67BE-7240-B6DD22F630C3}"/>
                </a:ext>
              </a:extLst>
            </p:cNvPr>
            <p:cNvSpPr/>
            <p:nvPr/>
          </p:nvSpPr>
          <p:spPr>
            <a:xfrm>
              <a:off x="8713695" y="3882509"/>
              <a:ext cx="853888" cy="396688"/>
            </a:xfrm>
            <a:prstGeom prst="round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言語</a:t>
              </a:r>
            </a:p>
          </p:txBody>
        </p:sp>
        <p:sp>
          <p:nvSpPr>
            <p:cNvPr id="6144" name="四角形: 角を丸くする 6143">
              <a:extLst>
                <a:ext uri="{FF2B5EF4-FFF2-40B4-BE49-F238E27FC236}">
                  <a16:creationId xmlns:a16="http://schemas.microsoft.com/office/drawing/2014/main" id="{B9B85152-1C5E-403C-E934-E8825292CC78}"/>
                </a:ext>
              </a:extLst>
            </p:cNvPr>
            <p:cNvSpPr/>
            <p:nvPr/>
          </p:nvSpPr>
          <p:spPr>
            <a:xfrm>
              <a:off x="8713695" y="4482673"/>
              <a:ext cx="853888" cy="396688"/>
            </a:xfrm>
            <a:prstGeom prst="round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画像</a:t>
              </a:r>
            </a:p>
          </p:txBody>
        </p:sp>
        <p:sp>
          <p:nvSpPr>
            <p:cNvPr id="6145" name="四角形: 角を丸くする 6144">
              <a:extLst>
                <a:ext uri="{FF2B5EF4-FFF2-40B4-BE49-F238E27FC236}">
                  <a16:creationId xmlns:a16="http://schemas.microsoft.com/office/drawing/2014/main" id="{B945B18F-FE3C-396E-E44D-CC8712790330}"/>
                </a:ext>
              </a:extLst>
            </p:cNvPr>
            <p:cNvSpPr/>
            <p:nvPr/>
          </p:nvSpPr>
          <p:spPr>
            <a:xfrm>
              <a:off x="8713694" y="5008084"/>
              <a:ext cx="853888" cy="396688"/>
            </a:xfrm>
            <a:prstGeom prst="round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音声</a:t>
              </a:r>
            </a:p>
          </p:txBody>
        </p:sp>
        <p:pic>
          <p:nvPicPr>
            <p:cNvPr id="6147" name="図 6146">
              <a:extLst>
                <a:ext uri="{FF2B5EF4-FFF2-40B4-BE49-F238E27FC236}">
                  <a16:creationId xmlns:a16="http://schemas.microsoft.com/office/drawing/2014/main" id="{6307AAF2-0651-F253-E2DD-9EDE73753CBF}"/>
                </a:ext>
              </a:extLst>
            </p:cNvPr>
            <p:cNvPicPr>
              <a:picLocks noChangeAspect="1"/>
            </p:cNvPicPr>
            <p:nvPr/>
          </p:nvPicPr>
          <p:blipFill>
            <a:blip r:embed="rId4"/>
            <a:stretch>
              <a:fillRect/>
            </a:stretch>
          </p:blipFill>
          <p:spPr>
            <a:xfrm>
              <a:off x="6953884" y="3579483"/>
              <a:ext cx="1441780" cy="1365896"/>
            </a:xfrm>
            <a:prstGeom prst="rect">
              <a:avLst/>
            </a:prstGeom>
          </p:spPr>
        </p:pic>
        <p:sp>
          <p:nvSpPr>
            <p:cNvPr id="6148" name="テキスト ボックス 6147">
              <a:extLst>
                <a:ext uri="{FF2B5EF4-FFF2-40B4-BE49-F238E27FC236}">
                  <a16:creationId xmlns:a16="http://schemas.microsoft.com/office/drawing/2014/main" id="{7EFF1582-4787-D8EB-E3D8-464435F0E6B0}"/>
                </a:ext>
              </a:extLst>
            </p:cNvPr>
            <p:cNvSpPr txBox="1"/>
            <p:nvPr/>
          </p:nvSpPr>
          <p:spPr>
            <a:xfrm>
              <a:off x="6662004" y="2849967"/>
              <a:ext cx="2064124"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強い</a:t>
              </a:r>
              <a:r>
                <a:rPr kumimoji="1" lang="en-US" altLang="ja-JP" sz="1600" dirty="0">
                  <a:latin typeface="Meiryo UI" panose="020B0604030504040204" pitchFamily="50" charset="-128"/>
                  <a:ea typeface="Meiryo UI" panose="020B0604030504040204" pitchFamily="50" charset="-128"/>
                </a:rPr>
                <a:t>AI</a:t>
              </a:r>
              <a:r>
                <a:rPr kumimoji="1" lang="ja-JP" altLang="en-US" sz="1600" dirty="0">
                  <a:latin typeface="Meiryo UI" panose="020B0604030504040204" pitchFamily="50" charset="-128"/>
                  <a:ea typeface="Meiryo UI" panose="020B0604030504040204" pitchFamily="50" charset="-128"/>
                </a:rPr>
                <a:t>（汎用</a:t>
              </a:r>
              <a:r>
                <a:rPr lang="ja-JP" altLang="en-US" sz="1600" dirty="0">
                  <a:latin typeface="Meiryo UI" panose="020B0604030504040204" pitchFamily="50" charset="-128"/>
                  <a:ea typeface="Meiryo UI" panose="020B0604030504040204" pitchFamily="50" charset="-128"/>
                </a:rPr>
                <a:t>型</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6149" name="テキスト ボックス 6148">
              <a:extLst>
                <a:ext uri="{FF2B5EF4-FFF2-40B4-BE49-F238E27FC236}">
                  <a16:creationId xmlns:a16="http://schemas.microsoft.com/office/drawing/2014/main" id="{55BAF54B-A8ED-66E4-CA88-3DBEE97EBDBC}"/>
                </a:ext>
              </a:extLst>
            </p:cNvPr>
            <p:cNvSpPr txBox="1"/>
            <p:nvPr/>
          </p:nvSpPr>
          <p:spPr>
            <a:xfrm>
              <a:off x="9748215" y="2840224"/>
              <a:ext cx="2064124"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弱い</a:t>
              </a:r>
              <a:r>
                <a:rPr kumimoji="1" lang="en-US" altLang="ja-JP" sz="1600" dirty="0">
                  <a:latin typeface="Meiryo UI" panose="020B0604030504040204" pitchFamily="50" charset="-128"/>
                  <a:ea typeface="Meiryo UI" panose="020B0604030504040204" pitchFamily="50" charset="-128"/>
                </a:rPr>
                <a:t>AI</a:t>
              </a:r>
              <a:r>
                <a:rPr kumimoji="1" lang="ja-JP" altLang="en-US" sz="1600" dirty="0">
                  <a:latin typeface="Meiryo UI" panose="020B0604030504040204" pitchFamily="50" charset="-128"/>
                  <a:ea typeface="Meiryo UI" panose="020B0604030504040204" pitchFamily="50" charset="-128"/>
                </a:rPr>
                <a:t>（特化型</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6150" name="テキスト ボックス 6149">
              <a:extLst>
                <a:ext uri="{FF2B5EF4-FFF2-40B4-BE49-F238E27FC236}">
                  <a16:creationId xmlns:a16="http://schemas.microsoft.com/office/drawing/2014/main" id="{386B0C02-6E11-D223-C236-0F4B5CE57A86}"/>
                </a:ext>
              </a:extLst>
            </p:cNvPr>
            <p:cNvSpPr txBox="1"/>
            <p:nvPr/>
          </p:nvSpPr>
          <p:spPr>
            <a:xfrm>
              <a:off x="11364771" y="3208197"/>
              <a:ext cx="553998" cy="2308324"/>
            </a:xfrm>
            <a:prstGeom prst="rect">
              <a:avLst/>
            </a:prstGeom>
            <a:noFill/>
          </p:spPr>
          <p:txBody>
            <a:bodyPr vert="eaVert" wrap="square" rtlCol="0">
              <a:spAutoFit/>
            </a:bodyPr>
            <a:lstStyle/>
            <a:p>
              <a:r>
                <a:rPr kumimoji="1" lang="ja-JP" altLang="en-US" sz="1200" dirty="0">
                  <a:latin typeface="Meiryo UI" panose="020B0604030504040204" pitchFamily="50" charset="-128"/>
                  <a:ea typeface="Meiryo UI" panose="020B0604030504040204" pitchFamily="50" charset="-128"/>
                </a:rPr>
                <a:t>人間が課題を発見し、人間が能力を高めていく</a:t>
              </a:r>
            </a:p>
          </p:txBody>
        </p:sp>
        <p:sp>
          <p:nvSpPr>
            <p:cNvPr id="6151" name="テキスト ボックス 6150">
              <a:extLst>
                <a:ext uri="{FF2B5EF4-FFF2-40B4-BE49-F238E27FC236}">
                  <a16:creationId xmlns:a16="http://schemas.microsoft.com/office/drawing/2014/main" id="{A17EF241-D5F4-464D-0278-96D7197EFD89}"/>
                </a:ext>
              </a:extLst>
            </p:cNvPr>
            <p:cNvSpPr txBox="1"/>
            <p:nvPr/>
          </p:nvSpPr>
          <p:spPr>
            <a:xfrm>
              <a:off x="6469268" y="3328510"/>
              <a:ext cx="553998" cy="2188011"/>
            </a:xfrm>
            <a:prstGeom prst="rect">
              <a:avLst/>
            </a:prstGeom>
            <a:noFill/>
          </p:spPr>
          <p:txBody>
            <a:bodyPr vert="eaVert" wrap="square" rtlCol="0">
              <a:spAutoFit/>
            </a:bodyPr>
            <a:lstStyle/>
            <a:p>
              <a:r>
                <a:rPr kumimoji="1" lang="ja-JP" altLang="en-US" sz="1200" dirty="0">
                  <a:latin typeface="Meiryo UI" panose="020B0604030504040204" pitchFamily="50" charset="-128"/>
                  <a:ea typeface="Meiryo UI" panose="020B0604030504040204" pitchFamily="50" charset="-128"/>
                </a:rPr>
                <a:t>自ら課題を発見し、自律的に能力を高めていく</a:t>
              </a:r>
            </a:p>
          </p:txBody>
        </p:sp>
        <p:sp>
          <p:nvSpPr>
            <p:cNvPr id="6152" name="二等辺三角形 6151">
              <a:extLst>
                <a:ext uri="{FF2B5EF4-FFF2-40B4-BE49-F238E27FC236}">
                  <a16:creationId xmlns:a16="http://schemas.microsoft.com/office/drawing/2014/main" id="{151501F8-C18A-52CC-AC4D-720E3FFC0134}"/>
                </a:ext>
              </a:extLst>
            </p:cNvPr>
            <p:cNvSpPr/>
            <p:nvPr/>
          </p:nvSpPr>
          <p:spPr>
            <a:xfrm rot="5400000">
              <a:off x="7428974" y="4136648"/>
              <a:ext cx="1906924" cy="232637"/>
            </a:xfrm>
            <a:prstGeom prs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53" name="直線矢印コネクタ 6152">
              <a:extLst>
                <a:ext uri="{FF2B5EF4-FFF2-40B4-BE49-F238E27FC236}">
                  <a16:creationId xmlns:a16="http://schemas.microsoft.com/office/drawing/2014/main" id="{CCDF1F5E-6E60-1AD2-C006-FAD13BE2D065}"/>
                </a:ext>
              </a:extLst>
            </p:cNvPr>
            <p:cNvCxnSpPr>
              <a:cxnSpLocks/>
              <a:stCxn id="8" idx="1"/>
              <a:endCxn id="60" idx="3"/>
            </p:cNvCxnSpPr>
            <p:nvPr/>
          </p:nvCxnSpPr>
          <p:spPr>
            <a:xfrm flipH="1">
              <a:off x="9567583" y="3498795"/>
              <a:ext cx="975346" cy="4959"/>
            </a:xfrm>
            <a:prstGeom prst="straightConnector1">
              <a:avLst/>
            </a:prstGeom>
            <a:ln>
              <a:solidFill>
                <a:schemeClr val="bg1">
                  <a:lumMod val="50000"/>
                </a:schemeClr>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154" name="直線矢印コネクタ 6153">
              <a:extLst>
                <a:ext uri="{FF2B5EF4-FFF2-40B4-BE49-F238E27FC236}">
                  <a16:creationId xmlns:a16="http://schemas.microsoft.com/office/drawing/2014/main" id="{3025E454-D7CF-90F0-0B2F-2FF4C4F798CC}"/>
                </a:ext>
              </a:extLst>
            </p:cNvPr>
            <p:cNvCxnSpPr>
              <a:cxnSpLocks/>
              <a:stCxn id="17" idx="1"/>
              <a:endCxn id="63" idx="3"/>
            </p:cNvCxnSpPr>
            <p:nvPr/>
          </p:nvCxnSpPr>
          <p:spPr>
            <a:xfrm flipH="1">
              <a:off x="9567583" y="4074948"/>
              <a:ext cx="433198" cy="5905"/>
            </a:xfrm>
            <a:prstGeom prst="straightConnector1">
              <a:avLst/>
            </a:prstGeom>
            <a:ln>
              <a:solidFill>
                <a:schemeClr val="bg1">
                  <a:lumMod val="50000"/>
                </a:schemeClr>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155" name="直線矢印コネクタ 6154">
              <a:extLst>
                <a:ext uri="{FF2B5EF4-FFF2-40B4-BE49-F238E27FC236}">
                  <a16:creationId xmlns:a16="http://schemas.microsoft.com/office/drawing/2014/main" id="{65A4DCC3-AD17-1032-319E-35F724B1AD44}"/>
                </a:ext>
              </a:extLst>
            </p:cNvPr>
            <p:cNvCxnSpPr>
              <a:cxnSpLocks/>
              <a:stCxn id="56" idx="1"/>
              <a:endCxn id="6144" idx="3"/>
            </p:cNvCxnSpPr>
            <p:nvPr/>
          </p:nvCxnSpPr>
          <p:spPr>
            <a:xfrm flipH="1">
              <a:off x="9567583" y="4668125"/>
              <a:ext cx="1053896" cy="12892"/>
            </a:xfrm>
            <a:prstGeom prst="straightConnector1">
              <a:avLst/>
            </a:prstGeom>
            <a:ln>
              <a:solidFill>
                <a:schemeClr val="bg1">
                  <a:lumMod val="50000"/>
                </a:schemeClr>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156" name="直線矢印コネクタ 6155">
              <a:extLst>
                <a:ext uri="{FF2B5EF4-FFF2-40B4-BE49-F238E27FC236}">
                  <a16:creationId xmlns:a16="http://schemas.microsoft.com/office/drawing/2014/main" id="{6F55ED1E-8F30-75DB-EEFB-FC42E944E5D8}"/>
                </a:ext>
              </a:extLst>
            </p:cNvPr>
            <p:cNvCxnSpPr>
              <a:cxnSpLocks/>
              <a:stCxn id="59" idx="1"/>
              <a:endCxn id="6145" idx="3"/>
            </p:cNvCxnSpPr>
            <p:nvPr/>
          </p:nvCxnSpPr>
          <p:spPr>
            <a:xfrm flipH="1">
              <a:off x="9567582" y="5203115"/>
              <a:ext cx="462776" cy="3313"/>
            </a:xfrm>
            <a:prstGeom prst="straightConnector1">
              <a:avLst/>
            </a:prstGeom>
            <a:ln>
              <a:solidFill>
                <a:schemeClr val="bg1">
                  <a:lumMod val="50000"/>
                </a:schemeClr>
              </a:solidFill>
              <a:headEnd type="oval"/>
              <a:tailEnd type="triangle"/>
            </a:ln>
          </p:spPr>
          <p:style>
            <a:lnRef idx="2">
              <a:schemeClr val="accent1"/>
            </a:lnRef>
            <a:fillRef idx="0">
              <a:schemeClr val="accent1"/>
            </a:fillRef>
            <a:effectRef idx="1">
              <a:schemeClr val="accent1"/>
            </a:effectRef>
            <a:fontRef idx="minor">
              <a:schemeClr val="tx1"/>
            </a:fontRef>
          </p:style>
        </p:cxnSp>
      </p:grpSp>
      <p:sp>
        <p:nvSpPr>
          <p:cNvPr id="6157" name="テキスト ボックス 6156">
            <a:extLst>
              <a:ext uri="{FF2B5EF4-FFF2-40B4-BE49-F238E27FC236}">
                <a16:creationId xmlns:a16="http://schemas.microsoft.com/office/drawing/2014/main" id="{3EF0E006-A583-33F7-91A2-30854EB1A661}"/>
              </a:ext>
            </a:extLst>
          </p:cNvPr>
          <p:cNvSpPr txBox="1"/>
          <p:nvPr/>
        </p:nvSpPr>
        <p:spPr>
          <a:xfrm>
            <a:off x="319154" y="1153297"/>
            <a:ext cx="1075764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推論、認識、判断など人間と同じ知的な処理能力を持つ機械（情報処理システム）</a:t>
            </a:r>
          </a:p>
        </p:txBody>
      </p:sp>
      <p:sp>
        <p:nvSpPr>
          <p:cNvPr id="6158" name="テキスト ボックス 6157">
            <a:extLst>
              <a:ext uri="{FF2B5EF4-FFF2-40B4-BE49-F238E27FC236}">
                <a16:creationId xmlns:a16="http://schemas.microsoft.com/office/drawing/2014/main" id="{3637F199-9FCE-7269-F170-E3B92BD871DC}"/>
              </a:ext>
            </a:extLst>
          </p:cNvPr>
          <p:cNvSpPr txBox="1"/>
          <p:nvPr/>
        </p:nvSpPr>
        <p:spPr>
          <a:xfrm>
            <a:off x="319154" y="1659884"/>
            <a:ext cx="2587812" cy="338554"/>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人工知能の分類</a:t>
            </a:r>
          </a:p>
        </p:txBody>
      </p:sp>
      <p:sp>
        <p:nvSpPr>
          <p:cNvPr id="6159" name="テキスト ボックス 6158">
            <a:extLst>
              <a:ext uri="{FF2B5EF4-FFF2-40B4-BE49-F238E27FC236}">
                <a16:creationId xmlns:a16="http://schemas.microsoft.com/office/drawing/2014/main" id="{132F34C5-9524-EB58-7784-090D5D329D97}"/>
              </a:ext>
            </a:extLst>
          </p:cNvPr>
          <p:cNvSpPr txBox="1"/>
          <p:nvPr/>
        </p:nvSpPr>
        <p:spPr>
          <a:xfrm>
            <a:off x="319154" y="3339557"/>
            <a:ext cx="2587812" cy="338554"/>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強い</a:t>
            </a:r>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と弱い</a:t>
            </a:r>
            <a:r>
              <a:rPr kumimoji="1" lang="en-US" altLang="ja-JP" sz="1600" b="1" dirty="0">
                <a:latin typeface="Meiryo UI" panose="020B0604030504040204" pitchFamily="50" charset="-128"/>
                <a:ea typeface="Meiryo UI" panose="020B0604030504040204" pitchFamily="50" charset="-128"/>
              </a:rPr>
              <a:t>AI</a:t>
            </a:r>
            <a:endParaRPr kumimoji="1" lang="ja-JP" altLang="en-US" sz="1600" b="1" dirty="0">
              <a:latin typeface="Meiryo UI" panose="020B0604030504040204" pitchFamily="50" charset="-128"/>
              <a:ea typeface="Meiryo UI" panose="020B0604030504040204" pitchFamily="50" charset="-128"/>
            </a:endParaRPr>
          </a:p>
        </p:txBody>
      </p:sp>
      <p:sp>
        <p:nvSpPr>
          <p:cNvPr id="6160" name="テキスト ボックス 6159">
            <a:extLst>
              <a:ext uri="{FF2B5EF4-FFF2-40B4-BE49-F238E27FC236}">
                <a16:creationId xmlns:a16="http://schemas.microsoft.com/office/drawing/2014/main" id="{7BACAE40-D177-0CAA-4BEB-E73443A7981E}"/>
              </a:ext>
            </a:extLst>
          </p:cNvPr>
          <p:cNvSpPr txBox="1"/>
          <p:nvPr/>
        </p:nvSpPr>
        <p:spPr>
          <a:xfrm>
            <a:off x="681318" y="3730976"/>
            <a:ext cx="4870823" cy="523220"/>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1980</a:t>
            </a:r>
            <a:r>
              <a:rPr kumimoji="1" lang="ja-JP" altLang="en-US" sz="1400" dirty="0">
                <a:latin typeface="Meiryo UI" panose="020B0604030504040204" pitchFamily="50" charset="-128"/>
                <a:ea typeface="Meiryo UI" panose="020B0604030504040204" pitchFamily="50" charset="-128"/>
              </a:rPr>
              <a:t>年にジョン・サールが発表した「</a:t>
            </a:r>
            <a:r>
              <a:rPr lang="en-US" altLang="ja-JP" sz="1400" dirty="0">
                <a:latin typeface="Meiryo UI" panose="020B0604030504040204" pitchFamily="50" charset="-128"/>
                <a:ea typeface="Meiryo UI" panose="020B0604030504040204" pitchFamily="50" charset="-128"/>
              </a:rPr>
              <a:t>Minds, Brains, and Programs)</a:t>
            </a:r>
            <a:r>
              <a:rPr lang="ja-JP" altLang="en-US" sz="1400" dirty="0">
                <a:latin typeface="Meiryo UI" panose="020B0604030504040204" pitchFamily="50" charset="-128"/>
                <a:ea typeface="Meiryo UI" panose="020B0604030504040204" pitchFamily="50" charset="-128"/>
              </a:rPr>
              <a:t>という論文で提示された区分</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3880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E180B-BEC6-09D2-A477-950D85B399A0}"/>
              </a:ext>
            </a:extLst>
          </p:cNvPr>
          <p:cNvSpPr>
            <a:spLocks noGrp="1"/>
          </p:cNvSpPr>
          <p:nvPr>
            <p:ph type="title"/>
          </p:nvPr>
        </p:nvSpPr>
        <p:spPr/>
        <p:txBody>
          <a:bodyPr/>
          <a:lstStyle/>
          <a:p>
            <a:r>
              <a:rPr kumimoji="1" lang="en-US" altLang="ja-JP" b="1" dirty="0"/>
              <a:t>AI</a:t>
            </a:r>
            <a:r>
              <a:rPr kumimoji="1" lang="ja-JP" altLang="en-US" b="1" dirty="0"/>
              <a:t>技術の発展と</a:t>
            </a:r>
            <a:r>
              <a:rPr kumimoji="1" lang="en-US" altLang="ja-JP" b="1" dirty="0"/>
              <a:t>AI</a:t>
            </a:r>
            <a:r>
              <a:rPr kumimoji="1" lang="ja-JP" altLang="en-US" b="1" dirty="0"/>
              <a:t>技術活用の広がり</a:t>
            </a:r>
          </a:p>
        </p:txBody>
      </p:sp>
      <p:sp>
        <p:nvSpPr>
          <p:cNvPr id="3" name="テキスト プレースホルダー 2">
            <a:extLst>
              <a:ext uri="{FF2B5EF4-FFF2-40B4-BE49-F238E27FC236}">
                <a16:creationId xmlns:a16="http://schemas.microsoft.com/office/drawing/2014/main" id="{7F1664D1-926F-AA7A-B69A-E98654DBD798}"/>
              </a:ext>
            </a:extLst>
          </p:cNvPr>
          <p:cNvSpPr>
            <a:spLocks noGrp="1"/>
          </p:cNvSpPr>
          <p:nvPr>
            <p:ph type="body" sz="quarter" idx="10"/>
          </p:nvPr>
        </p:nvSpPr>
        <p:spPr/>
        <p:txBody>
          <a:bodyPr/>
          <a:lstStyle/>
          <a:p>
            <a:r>
              <a:rPr lang="ja-JP" altLang="en-US" dirty="0"/>
              <a:t>１ｰ１．</a:t>
            </a:r>
            <a:r>
              <a:rPr lang="en-US" altLang="ja-JP" dirty="0"/>
              <a:t>AI</a:t>
            </a:r>
            <a:r>
              <a:rPr lang="ja-JP" altLang="en-US" dirty="0"/>
              <a:t>とは</a:t>
            </a:r>
          </a:p>
        </p:txBody>
      </p:sp>
      <p:sp>
        <p:nvSpPr>
          <p:cNvPr id="4" name="テキスト ボックス 3">
            <a:extLst>
              <a:ext uri="{FF2B5EF4-FFF2-40B4-BE49-F238E27FC236}">
                <a16:creationId xmlns:a16="http://schemas.microsoft.com/office/drawing/2014/main" id="{F76DBE79-D47A-52A6-14D6-DD06E8E63741}"/>
              </a:ext>
            </a:extLst>
          </p:cNvPr>
          <p:cNvSpPr txBox="1"/>
          <p:nvPr/>
        </p:nvSpPr>
        <p:spPr>
          <a:xfrm>
            <a:off x="524434" y="1559859"/>
            <a:ext cx="2669241" cy="307777"/>
          </a:xfrm>
          <a:prstGeom prst="rect">
            <a:avLst/>
          </a:prstGeom>
          <a:noFill/>
          <a:ln>
            <a:solidFill>
              <a:schemeClr val="bg1">
                <a:lumMod val="50000"/>
              </a:schemeClr>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数理的なモデルの学習</a:t>
            </a:r>
          </a:p>
        </p:txBody>
      </p:sp>
      <p:sp>
        <p:nvSpPr>
          <p:cNvPr id="5" name="テキスト ボックス 4">
            <a:extLst>
              <a:ext uri="{FF2B5EF4-FFF2-40B4-BE49-F238E27FC236}">
                <a16:creationId xmlns:a16="http://schemas.microsoft.com/office/drawing/2014/main" id="{3AAFD30F-B37C-E395-30BA-6E0BCBAECB77}"/>
              </a:ext>
            </a:extLst>
          </p:cNvPr>
          <p:cNvSpPr txBox="1"/>
          <p:nvPr/>
        </p:nvSpPr>
        <p:spPr>
          <a:xfrm>
            <a:off x="1939737" y="2173950"/>
            <a:ext cx="2669241" cy="307777"/>
          </a:xfrm>
          <a:prstGeom prst="rect">
            <a:avLst/>
          </a:prstGeom>
          <a:noFill/>
          <a:ln>
            <a:solidFill>
              <a:schemeClr val="bg1">
                <a:lumMod val="50000"/>
              </a:schemeClr>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社会現象の予測</a:t>
            </a:r>
          </a:p>
        </p:txBody>
      </p:sp>
      <p:sp>
        <p:nvSpPr>
          <p:cNvPr id="6" name="テキスト ボックス 5">
            <a:extLst>
              <a:ext uri="{FF2B5EF4-FFF2-40B4-BE49-F238E27FC236}">
                <a16:creationId xmlns:a16="http://schemas.microsoft.com/office/drawing/2014/main" id="{2281F82E-ADED-EB0B-FDCD-0BF63FD2AB56}"/>
              </a:ext>
            </a:extLst>
          </p:cNvPr>
          <p:cNvSpPr txBox="1"/>
          <p:nvPr/>
        </p:nvSpPr>
        <p:spPr>
          <a:xfrm>
            <a:off x="3330387" y="1559859"/>
            <a:ext cx="2669241" cy="307777"/>
          </a:xfrm>
          <a:prstGeom prst="rect">
            <a:avLst/>
          </a:prstGeom>
          <a:noFill/>
          <a:ln>
            <a:solidFill>
              <a:schemeClr val="bg1">
                <a:lumMod val="50000"/>
              </a:schemeClr>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画像などの認識</a:t>
            </a:r>
          </a:p>
        </p:txBody>
      </p:sp>
      <p:sp>
        <p:nvSpPr>
          <p:cNvPr id="7" name="テキスト ボックス 6">
            <a:extLst>
              <a:ext uri="{FF2B5EF4-FFF2-40B4-BE49-F238E27FC236}">
                <a16:creationId xmlns:a16="http://schemas.microsoft.com/office/drawing/2014/main" id="{13AEFACB-94CA-F102-16C5-0587627272F8}"/>
              </a:ext>
            </a:extLst>
          </p:cNvPr>
          <p:cNvSpPr txBox="1"/>
          <p:nvPr/>
        </p:nvSpPr>
        <p:spPr>
          <a:xfrm>
            <a:off x="1939736" y="2731997"/>
            <a:ext cx="2669241" cy="307777"/>
          </a:xfrm>
          <a:prstGeom prst="rect">
            <a:avLst/>
          </a:prstGeom>
          <a:noFill/>
          <a:ln>
            <a:solidFill>
              <a:schemeClr val="bg1">
                <a:lumMod val="50000"/>
              </a:schemeClr>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予測に基づく合理的な判断</a:t>
            </a:r>
          </a:p>
        </p:txBody>
      </p:sp>
      <p:sp>
        <p:nvSpPr>
          <p:cNvPr id="13" name="テキスト ボックス 12">
            <a:extLst>
              <a:ext uri="{FF2B5EF4-FFF2-40B4-BE49-F238E27FC236}">
                <a16:creationId xmlns:a16="http://schemas.microsoft.com/office/drawing/2014/main" id="{7CD5587E-8132-1B4D-92A7-4FED299F73B4}"/>
              </a:ext>
            </a:extLst>
          </p:cNvPr>
          <p:cNvSpPr txBox="1"/>
          <p:nvPr/>
        </p:nvSpPr>
        <p:spPr>
          <a:xfrm>
            <a:off x="611837" y="3348318"/>
            <a:ext cx="5333999" cy="307777"/>
          </a:xfrm>
          <a:prstGeom prst="rect">
            <a:avLst/>
          </a:prstGeom>
          <a:noFill/>
          <a:ln>
            <a:solidFill>
              <a:schemeClr val="bg1">
                <a:lumMod val="50000"/>
              </a:schemeClr>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知識や言語も一部人間の作業を代替できる</a:t>
            </a:r>
          </a:p>
        </p:txBody>
      </p:sp>
      <p:sp>
        <p:nvSpPr>
          <p:cNvPr id="14" name="テキスト ボックス 13">
            <a:extLst>
              <a:ext uri="{FF2B5EF4-FFF2-40B4-BE49-F238E27FC236}">
                <a16:creationId xmlns:a16="http://schemas.microsoft.com/office/drawing/2014/main" id="{F0193527-E3E1-1122-6C83-BB7CD69F6FB3}"/>
              </a:ext>
            </a:extLst>
          </p:cNvPr>
          <p:cNvSpPr txBox="1"/>
          <p:nvPr/>
        </p:nvSpPr>
        <p:spPr>
          <a:xfrm>
            <a:off x="611837" y="3957924"/>
            <a:ext cx="5333999" cy="307777"/>
          </a:xfrm>
          <a:prstGeom prst="rect">
            <a:avLst/>
          </a:prstGeom>
          <a:noFill/>
          <a:ln>
            <a:solidFill>
              <a:schemeClr val="bg1">
                <a:lumMod val="50000"/>
              </a:schemeClr>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身体や運動についても人間の作業を代替する</a:t>
            </a:r>
          </a:p>
        </p:txBody>
      </p:sp>
      <p:cxnSp>
        <p:nvCxnSpPr>
          <p:cNvPr id="16" name="コネクタ: カギ線 15">
            <a:extLst>
              <a:ext uri="{FF2B5EF4-FFF2-40B4-BE49-F238E27FC236}">
                <a16:creationId xmlns:a16="http://schemas.microsoft.com/office/drawing/2014/main" id="{071F9A6D-6715-3EC6-9332-CD6AD02999E1}"/>
              </a:ext>
            </a:extLst>
          </p:cNvPr>
          <p:cNvCxnSpPr>
            <a:stCxn id="4" idx="2"/>
            <a:endCxn id="5" idx="0"/>
          </p:cNvCxnSpPr>
          <p:nvPr/>
        </p:nvCxnSpPr>
        <p:spPr>
          <a:xfrm rot="16200000" flipH="1">
            <a:off x="2413549" y="1313141"/>
            <a:ext cx="306314" cy="1415303"/>
          </a:xfrm>
          <a:prstGeom prst="bentConnector3">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コネクタ: カギ線 17">
            <a:extLst>
              <a:ext uri="{FF2B5EF4-FFF2-40B4-BE49-F238E27FC236}">
                <a16:creationId xmlns:a16="http://schemas.microsoft.com/office/drawing/2014/main" id="{706793FC-4E8B-0E93-3ED0-5032BF25B6C2}"/>
              </a:ext>
            </a:extLst>
          </p:cNvPr>
          <p:cNvCxnSpPr>
            <a:stCxn id="6" idx="2"/>
            <a:endCxn id="5" idx="0"/>
          </p:cNvCxnSpPr>
          <p:nvPr/>
        </p:nvCxnSpPr>
        <p:spPr>
          <a:xfrm rot="5400000">
            <a:off x="3816526" y="1325468"/>
            <a:ext cx="306314" cy="1390650"/>
          </a:xfrm>
          <a:prstGeom prst="bentConnector3">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2E1690BF-7FE7-2557-7E42-F5030AF1628B}"/>
              </a:ext>
            </a:extLst>
          </p:cNvPr>
          <p:cNvCxnSpPr>
            <a:stCxn id="5" idx="2"/>
            <a:endCxn id="7" idx="0"/>
          </p:cNvCxnSpPr>
          <p:nvPr/>
        </p:nvCxnSpPr>
        <p:spPr>
          <a:xfrm flipH="1">
            <a:off x="3274357" y="2481727"/>
            <a:ext cx="1" cy="250270"/>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a:extLst>
              <a:ext uri="{FF2B5EF4-FFF2-40B4-BE49-F238E27FC236}">
                <a16:creationId xmlns:a16="http://schemas.microsoft.com/office/drawing/2014/main" id="{E6075CE1-9D97-61CF-9D7D-923A1A95E7FF}"/>
              </a:ext>
            </a:extLst>
          </p:cNvPr>
          <p:cNvCxnSpPr>
            <a:stCxn id="7" idx="2"/>
            <a:endCxn id="13" idx="0"/>
          </p:cNvCxnSpPr>
          <p:nvPr/>
        </p:nvCxnSpPr>
        <p:spPr>
          <a:xfrm>
            <a:off x="3274357" y="3039774"/>
            <a:ext cx="4480" cy="308544"/>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F814A8B0-01F5-AF8F-74E7-C3ACBE8D61EA}"/>
              </a:ext>
            </a:extLst>
          </p:cNvPr>
          <p:cNvCxnSpPr>
            <a:stCxn id="13" idx="2"/>
            <a:endCxn id="14" idx="0"/>
          </p:cNvCxnSpPr>
          <p:nvPr/>
        </p:nvCxnSpPr>
        <p:spPr>
          <a:xfrm>
            <a:off x="3278837" y="3656095"/>
            <a:ext cx="0" cy="301829"/>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F8950667-CA41-4C91-B91F-7BCAD4389FC7}"/>
              </a:ext>
            </a:extLst>
          </p:cNvPr>
          <p:cNvSpPr txBox="1"/>
          <p:nvPr/>
        </p:nvSpPr>
        <p:spPr>
          <a:xfrm>
            <a:off x="4480671" y="3663137"/>
            <a:ext cx="1707776" cy="261610"/>
          </a:xfrm>
          <a:prstGeom prst="rect">
            <a:avLst/>
          </a:prstGeom>
          <a:no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音声認識や機械翻訳</a:t>
            </a:r>
          </a:p>
        </p:txBody>
      </p:sp>
      <p:sp>
        <p:nvSpPr>
          <p:cNvPr id="26" name="テキスト ボックス 25">
            <a:extLst>
              <a:ext uri="{FF2B5EF4-FFF2-40B4-BE49-F238E27FC236}">
                <a16:creationId xmlns:a16="http://schemas.microsoft.com/office/drawing/2014/main" id="{26793577-A8D2-4716-120E-8FF1A41E56EA}"/>
              </a:ext>
            </a:extLst>
          </p:cNvPr>
          <p:cNvSpPr txBox="1"/>
          <p:nvPr/>
        </p:nvSpPr>
        <p:spPr>
          <a:xfrm>
            <a:off x="4388224" y="4296478"/>
            <a:ext cx="1707776" cy="261610"/>
          </a:xfrm>
          <a:prstGeom prst="rect">
            <a:avLst/>
          </a:prstGeom>
          <a:no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自動運転車，ロボット</a:t>
            </a:r>
          </a:p>
        </p:txBody>
      </p:sp>
      <p:sp>
        <p:nvSpPr>
          <p:cNvPr id="27" name="テキスト ボックス 26">
            <a:extLst>
              <a:ext uri="{FF2B5EF4-FFF2-40B4-BE49-F238E27FC236}">
                <a16:creationId xmlns:a16="http://schemas.microsoft.com/office/drawing/2014/main" id="{2F3AA77E-5423-A09C-0BDF-E198751F4060}"/>
              </a:ext>
            </a:extLst>
          </p:cNvPr>
          <p:cNvSpPr txBox="1"/>
          <p:nvPr/>
        </p:nvSpPr>
        <p:spPr>
          <a:xfrm>
            <a:off x="423582" y="3095054"/>
            <a:ext cx="1566582" cy="261610"/>
          </a:xfrm>
          <a:prstGeom prst="rect">
            <a:avLst/>
          </a:prstGeom>
          <a:no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（代替可能）</a:t>
            </a:r>
          </a:p>
        </p:txBody>
      </p:sp>
      <p:sp>
        <p:nvSpPr>
          <p:cNvPr id="28" name="テキスト ボックス 27">
            <a:extLst>
              <a:ext uri="{FF2B5EF4-FFF2-40B4-BE49-F238E27FC236}">
                <a16:creationId xmlns:a16="http://schemas.microsoft.com/office/drawing/2014/main" id="{D11DE272-D876-ED54-CFBB-FE1EB9BA65FF}"/>
              </a:ext>
            </a:extLst>
          </p:cNvPr>
          <p:cNvSpPr txBox="1"/>
          <p:nvPr/>
        </p:nvSpPr>
        <p:spPr>
          <a:xfrm>
            <a:off x="461673" y="3734245"/>
            <a:ext cx="1566582" cy="261610"/>
          </a:xfrm>
          <a:prstGeom prst="rect">
            <a:avLst/>
          </a:prstGeom>
          <a:no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（期待値）</a:t>
            </a:r>
          </a:p>
        </p:txBody>
      </p:sp>
      <p:sp>
        <p:nvSpPr>
          <p:cNvPr id="29" name="テキスト ボックス 28">
            <a:extLst>
              <a:ext uri="{FF2B5EF4-FFF2-40B4-BE49-F238E27FC236}">
                <a16:creationId xmlns:a16="http://schemas.microsoft.com/office/drawing/2014/main" id="{41909E73-9448-AD6A-413B-C674B17FB482}"/>
              </a:ext>
            </a:extLst>
          </p:cNvPr>
          <p:cNvSpPr txBox="1"/>
          <p:nvPr/>
        </p:nvSpPr>
        <p:spPr>
          <a:xfrm>
            <a:off x="233643" y="1083918"/>
            <a:ext cx="2333063"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技術の急速な発展</a:t>
            </a:r>
          </a:p>
        </p:txBody>
      </p:sp>
      <p:sp>
        <p:nvSpPr>
          <p:cNvPr id="30" name="テキスト ボックス 29">
            <a:extLst>
              <a:ext uri="{FF2B5EF4-FFF2-40B4-BE49-F238E27FC236}">
                <a16:creationId xmlns:a16="http://schemas.microsoft.com/office/drawing/2014/main" id="{178B19F6-7BD0-6E57-26FF-6AB121396560}"/>
              </a:ext>
            </a:extLst>
          </p:cNvPr>
          <p:cNvSpPr txBox="1"/>
          <p:nvPr/>
        </p:nvSpPr>
        <p:spPr>
          <a:xfrm>
            <a:off x="233643" y="5015753"/>
            <a:ext cx="5765985"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2013</a:t>
            </a:r>
            <a:r>
              <a:rPr kumimoji="1" lang="ja-JP" altLang="en-US" sz="1600" dirty="0">
                <a:latin typeface="Meiryo UI" panose="020B0604030504040204" pitchFamily="50" charset="-128"/>
                <a:ea typeface="Meiryo UI" panose="020B0604030504040204" pitchFamily="50" charset="-128"/>
              </a:rPr>
              <a:t>年オックスフォード大　</a:t>
            </a:r>
            <a:r>
              <a:rPr kumimoji="1" lang="en-US" altLang="ja-JP" sz="1600" dirty="0">
                <a:latin typeface="Meiryo UI" panose="020B0604030504040204" pitchFamily="50" charset="-128"/>
                <a:ea typeface="Meiryo UI" panose="020B0604030504040204" pitchFamily="50" charset="-128"/>
              </a:rPr>
              <a:t>Fery Osborne</a:t>
            </a:r>
            <a:r>
              <a:rPr kumimoji="1" lang="ja-JP" altLang="en-US" sz="1600" dirty="0">
                <a:latin typeface="Meiryo UI" panose="020B0604030504040204" pitchFamily="50" charset="-128"/>
                <a:ea typeface="Meiryo UI" panose="020B0604030504040204" pitchFamily="50" charset="-128"/>
              </a:rPr>
              <a:t>は、人間の仕事</a:t>
            </a:r>
            <a:r>
              <a:rPr kumimoji="1" lang="en-US" altLang="ja-JP" sz="1600" dirty="0">
                <a:latin typeface="Meiryo UI" panose="020B0604030504040204" pitchFamily="50" charset="-128"/>
                <a:ea typeface="Meiryo UI" panose="020B0604030504040204" pitchFamily="50" charset="-128"/>
              </a:rPr>
              <a:t>35</a:t>
            </a:r>
            <a:r>
              <a:rPr kumimoji="1" lang="ja-JP" altLang="en-US" sz="1600" dirty="0">
                <a:latin typeface="Meiryo UI" panose="020B0604030504040204" pitchFamily="50" charset="-128"/>
                <a:ea typeface="Meiryo UI" panose="020B0604030504040204" pitchFamily="50" charset="-128"/>
              </a:rPr>
              <a:t>％は人工知能やロボットに代替</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過去の産業革命から、新しい技術の進展により、人間の仕事が代替されるのと同時に新しい仕事を生み出したことも事実</a:t>
            </a:r>
          </a:p>
        </p:txBody>
      </p:sp>
      <p:graphicFrame>
        <p:nvGraphicFramePr>
          <p:cNvPr id="31" name="表 30">
            <a:extLst>
              <a:ext uri="{FF2B5EF4-FFF2-40B4-BE49-F238E27FC236}">
                <a16:creationId xmlns:a16="http://schemas.microsoft.com/office/drawing/2014/main" id="{65479FBD-F83C-4C50-36F8-5EE6D66C1C4C}"/>
              </a:ext>
            </a:extLst>
          </p:cNvPr>
          <p:cNvGraphicFramePr>
            <a:graphicFrameLocks noGrp="1"/>
          </p:cNvGraphicFramePr>
          <p:nvPr/>
        </p:nvGraphicFramePr>
        <p:xfrm>
          <a:off x="6370357" y="1641444"/>
          <a:ext cx="5588000" cy="4632960"/>
        </p:xfrm>
        <a:graphic>
          <a:graphicData uri="http://schemas.openxmlformats.org/drawingml/2006/table">
            <a:tbl>
              <a:tblPr firstRow="1" bandRow="1">
                <a:tableStyleId>{5940675A-B579-460E-94D1-54222C63F5DA}</a:tableStyleId>
              </a:tblPr>
              <a:tblGrid>
                <a:gridCol w="985184">
                  <a:extLst>
                    <a:ext uri="{9D8B030D-6E8A-4147-A177-3AD203B41FA5}">
                      <a16:colId xmlns:a16="http://schemas.microsoft.com/office/drawing/2014/main" val="3084933217"/>
                    </a:ext>
                  </a:extLst>
                </a:gridCol>
                <a:gridCol w="4602816">
                  <a:extLst>
                    <a:ext uri="{9D8B030D-6E8A-4147-A177-3AD203B41FA5}">
                      <a16:colId xmlns:a16="http://schemas.microsoft.com/office/drawing/2014/main" val="1370891313"/>
                    </a:ext>
                  </a:extLst>
                </a:gridCol>
              </a:tblGrid>
              <a:tr h="280254">
                <a:tc>
                  <a:txBody>
                    <a:bodyPr/>
                    <a:lstStyle/>
                    <a:p>
                      <a:r>
                        <a:rPr kumimoji="1" lang="ja-JP" altLang="en-US" sz="1600" dirty="0">
                          <a:latin typeface="Meiryo UI" panose="020B0604030504040204" pitchFamily="50" charset="-128"/>
                          <a:ea typeface="Meiryo UI" panose="020B0604030504040204" pitchFamily="50" charset="-128"/>
                        </a:rPr>
                        <a:t>業界</a:t>
                      </a:r>
                    </a:p>
                  </a:txBody>
                  <a:tcPr/>
                </a:tc>
                <a:tc>
                  <a:txBody>
                    <a:bodyPr/>
                    <a:lstStyle/>
                    <a:p>
                      <a:r>
                        <a:rPr kumimoji="1" lang="ja-JP" altLang="en-US" sz="1600" dirty="0">
                          <a:latin typeface="Meiryo UI" panose="020B0604030504040204" pitchFamily="50" charset="-128"/>
                          <a:ea typeface="Meiryo UI" panose="020B0604030504040204" pitchFamily="50" charset="-128"/>
                        </a:rPr>
                        <a:t>現時点での活用事例</a:t>
                      </a:r>
                    </a:p>
                  </a:txBody>
                  <a:tcPr/>
                </a:tc>
                <a:extLst>
                  <a:ext uri="{0D108BD9-81ED-4DB2-BD59-A6C34878D82A}">
                    <a16:rowId xmlns:a16="http://schemas.microsoft.com/office/drawing/2014/main" val="2301082400"/>
                  </a:ext>
                </a:extLst>
              </a:tr>
              <a:tr h="723953">
                <a:tc>
                  <a:txBody>
                    <a:bodyPr/>
                    <a:lstStyle/>
                    <a:p>
                      <a:r>
                        <a:rPr kumimoji="1" lang="ja-JP" altLang="en-US" sz="1400" dirty="0">
                          <a:latin typeface="Meiryo UI" panose="020B0604030504040204" pitchFamily="50" charset="-128"/>
                          <a:ea typeface="Meiryo UI" panose="020B0604030504040204" pitchFamily="50" charset="-128"/>
                        </a:rPr>
                        <a:t>流通</a:t>
                      </a:r>
                    </a:p>
                  </a:txBody>
                  <a:tcPr/>
                </a:tc>
                <a:tc>
                  <a:txBody>
                    <a:bodyPr/>
                    <a:lstStyle/>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人員配置計画の予測と最適化</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顧客に合わせたコミュケーション設計を実現</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en-US" altLang="ja-JP" sz="1200" dirty="0" err="1">
                          <a:latin typeface="Meiryo UI" panose="020B0604030504040204" pitchFamily="50" charset="-128"/>
                          <a:ea typeface="Meiryo UI" panose="020B0604030504040204" pitchFamily="50" charset="-128"/>
                        </a:rPr>
                        <a:t>MLOps</a:t>
                      </a:r>
                      <a:r>
                        <a:rPr kumimoji="1" lang="ja-JP" altLang="en-US" sz="1200" dirty="0">
                          <a:latin typeface="Meiryo UI" panose="020B0604030504040204" pitchFamily="50" charset="-128"/>
                          <a:ea typeface="Meiryo UI" panose="020B0604030504040204" pitchFamily="50" charset="-128"/>
                        </a:rPr>
                        <a:t>を活用した機械学習モデルによる業務量予測と改善</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先を予測した車両の手配・倉庫の人員配置でコスト削減</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画像解析・検索ソリューションで棚卸作業をオートメーション化</a:t>
                      </a:r>
                    </a:p>
                  </a:txBody>
                  <a:tcPr/>
                </a:tc>
                <a:extLst>
                  <a:ext uri="{0D108BD9-81ED-4DB2-BD59-A6C34878D82A}">
                    <a16:rowId xmlns:a16="http://schemas.microsoft.com/office/drawing/2014/main" val="173607233"/>
                  </a:ext>
                </a:extLst>
              </a:tr>
              <a:tr h="714070">
                <a:tc>
                  <a:txBody>
                    <a:bodyPr/>
                    <a:lstStyle/>
                    <a:p>
                      <a:r>
                        <a:rPr kumimoji="1" lang="ja-JP" altLang="en-US" sz="1400" dirty="0">
                          <a:latin typeface="Meiryo UI" panose="020B0604030504040204" pitchFamily="50" charset="-128"/>
                          <a:ea typeface="Meiryo UI" panose="020B0604030504040204" pitchFamily="50" charset="-128"/>
                        </a:rPr>
                        <a:t>製造</a:t>
                      </a:r>
                    </a:p>
                  </a:txBody>
                  <a:tcPr/>
                </a:tc>
                <a:tc>
                  <a:txBody>
                    <a:bodyPr/>
                    <a:lstStyle/>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設計の効率化，検品・外観検査の自動化，自律制御</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画像認識による品質管理，異音検査・磁気探傷検査，収集データから不具合要因を特定</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産業用ロボットの活用</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51421977"/>
                  </a:ext>
                </a:extLst>
              </a:tr>
              <a:tr h="710013">
                <a:tc>
                  <a:txBody>
                    <a:bodyPr/>
                    <a:lstStyle/>
                    <a:p>
                      <a:r>
                        <a:rPr kumimoji="1" lang="ja-JP" altLang="en-US" sz="1400" dirty="0">
                          <a:latin typeface="Meiryo UI" panose="020B0604030504040204" pitchFamily="50" charset="-128"/>
                          <a:ea typeface="Meiryo UI" panose="020B0604030504040204" pitchFamily="50" charset="-128"/>
                        </a:rPr>
                        <a:t>金融業</a:t>
                      </a:r>
                    </a:p>
                  </a:txBody>
                  <a:tcPr/>
                </a:tc>
                <a:tc>
                  <a:txBody>
                    <a:bodyPr/>
                    <a:lstStyle/>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融資審査</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顧客対応</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ドキュメント処理，自動翻訳</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運転挙動データを保険料に反映（保険）</a:t>
                      </a:r>
                    </a:p>
                  </a:txBody>
                  <a:tcPr/>
                </a:tc>
                <a:extLst>
                  <a:ext uri="{0D108BD9-81ED-4DB2-BD59-A6C34878D82A}">
                    <a16:rowId xmlns:a16="http://schemas.microsoft.com/office/drawing/2014/main" val="363177768"/>
                  </a:ext>
                </a:extLst>
              </a:tr>
              <a:tr h="391587">
                <a:tc>
                  <a:txBody>
                    <a:bodyPr/>
                    <a:lstStyle/>
                    <a:p>
                      <a:r>
                        <a:rPr kumimoji="1" lang="ja-JP" altLang="en-US" sz="1400" dirty="0">
                          <a:latin typeface="Meiryo UI" panose="020B0604030504040204" pitchFamily="50" charset="-128"/>
                          <a:ea typeface="Meiryo UI" panose="020B0604030504040204" pitchFamily="50" charset="-128"/>
                        </a:rPr>
                        <a:t>ヘルスケア</a:t>
                      </a:r>
                    </a:p>
                  </a:txBody>
                  <a:tcPr/>
                </a:tc>
                <a:tc>
                  <a:txBody>
                    <a:bodyPr/>
                    <a:lstStyle/>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医療現場での業務効率化</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画像診断支援</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ビッグデータからの類推による診察支援</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ゲノム解析の活用</a:t>
                      </a:r>
                    </a:p>
                  </a:txBody>
                  <a:tcPr/>
                </a:tc>
                <a:extLst>
                  <a:ext uri="{0D108BD9-81ED-4DB2-BD59-A6C34878D82A}">
                    <a16:rowId xmlns:a16="http://schemas.microsoft.com/office/drawing/2014/main" val="3051933344"/>
                  </a:ext>
                </a:extLst>
              </a:tr>
              <a:tr h="391587">
                <a:tc>
                  <a:txBody>
                    <a:bodyPr/>
                    <a:lstStyle/>
                    <a:p>
                      <a:r>
                        <a:rPr kumimoji="1" lang="ja-JP" altLang="en-US" sz="1400" dirty="0">
                          <a:latin typeface="Meiryo UI" panose="020B0604030504040204" pitchFamily="50" charset="-128"/>
                          <a:ea typeface="Meiryo UI" panose="020B0604030504040204" pitchFamily="50" charset="-128"/>
                        </a:rPr>
                        <a:t>公共分野</a:t>
                      </a:r>
                    </a:p>
                  </a:txBody>
                  <a:tcPr/>
                </a:tc>
                <a:tc>
                  <a:txBody>
                    <a:bodyPr/>
                    <a:lstStyle/>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問い合わせ対応</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サービス計画作成</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議事録作成</a:t>
                      </a:r>
                      <a:endParaRPr kumimoji="1" lang="en-US" altLang="ja-JP" sz="1200" dirty="0">
                        <a:latin typeface="Meiryo UI" panose="020B0604030504040204" pitchFamily="50" charset="-128"/>
                        <a:ea typeface="Meiryo UI" panose="020B0604030504040204" pitchFamily="50" charset="-128"/>
                      </a:endParaRPr>
                    </a:p>
                    <a:p>
                      <a:pPr marL="87313" indent="-87313">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インフラ管理</a:t>
                      </a:r>
                    </a:p>
                  </a:txBody>
                  <a:tcPr/>
                </a:tc>
                <a:extLst>
                  <a:ext uri="{0D108BD9-81ED-4DB2-BD59-A6C34878D82A}">
                    <a16:rowId xmlns:a16="http://schemas.microsoft.com/office/drawing/2014/main" val="2794248836"/>
                  </a:ext>
                </a:extLst>
              </a:tr>
            </a:tbl>
          </a:graphicData>
        </a:graphic>
      </p:graphicFrame>
      <p:sp>
        <p:nvSpPr>
          <p:cNvPr id="32" name="テキスト ボックス 31">
            <a:extLst>
              <a:ext uri="{FF2B5EF4-FFF2-40B4-BE49-F238E27FC236}">
                <a16:creationId xmlns:a16="http://schemas.microsoft.com/office/drawing/2014/main" id="{5171AC2E-61E7-0FEC-43EB-AB51D4623D65}"/>
              </a:ext>
            </a:extLst>
          </p:cNvPr>
          <p:cNvSpPr txBox="1"/>
          <p:nvPr/>
        </p:nvSpPr>
        <p:spPr>
          <a:xfrm>
            <a:off x="6283511" y="1251254"/>
            <a:ext cx="5698750"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技術活用の広がり</a:t>
            </a:r>
            <a:endParaRPr kumimoji="1" lang="en-US" altLang="ja-JP" sz="1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082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E180B-BEC6-09D2-A477-950D85B399A0}"/>
              </a:ext>
            </a:extLst>
          </p:cNvPr>
          <p:cNvSpPr>
            <a:spLocks noGrp="1"/>
          </p:cNvSpPr>
          <p:nvPr>
            <p:ph type="title"/>
          </p:nvPr>
        </p:nvSpPr>
        <p:spPr/>
        <p:txBody>
          <a:bodyPr/>
          <a:lstStyle/>
          <a:p>
            <a:r>
              <a:rPr kumimoji="1" lang="en-US" altLang="ja-JP" b="1" dirty="0"/>
              <a:t>AI</a:t>
            </a:r>
            <a:r>
              <a:rPr kumimoji="1" lang="ja-JP" altLang="en-US" b="1" dirty="0"/>
              <a:t>の抱える課題</a:t>
            </a:r>
          </a:p>
        </p:txBody>
      </p:sp>
      <p:sp>
        <p:nvSpPr>
          <p:cNvPr id="3" name="テキスト プレースホルダー 2">
            <a:extLst>
              <a:ext uri="{FF2B5EF4-FFF2-40B4-BE49-F238E27FC236}">
                <a16:creationId xmlns:a16="http://schemas.microsoft.com/office/drawing/2014/main" id="{7F1664D1-926F-AA7A-B69A-E98654DBD798}"/>
              </a:ext>
            </a:extLst>
          </p:cNvPr>
          <p:cNvSpPr>
            <a:spLocks noGrp="1"/>
          </p:cNvSpPr>
          <p:nvPr>
            <p:ph type="body" sz="quarter" idx="13"/>
          </p:nvPr>
        </p:nvSpPr>
        <p:spPr/>
        <p:txBody>
          <a:bodyPr/>
          <a:lstStyle/>
          <a:p>
            <a:r>
              <a:rPr lang="ja-JP" altLang="en-US" dirty="0"/>
              <a:t>１ｰ１．</a:t>
            </a:r>
            <a:r>
              <a:rPr lang="en-US" altLang="ja-JP" dirty="0"/>
              <a:t>AI</a:t>
            </a:r>
            <a:r>
              <a:rPr lang="ja-JP" altLang="en-US" dirty="0"/>
              <a:t>とは</a:t>
            </a:r>
          </a:p>
        </p:txBody>
      </p:sp>
      <p:sp>
        <p:nvSpPr>
          <p:cNvPr id="8" name="スライド番号プレースホルダー 7">
            <a:extLst>
              <a:ext uri="{FF2B5EF4-FFF2-40B4-BE49-F238E27FC236}">
                <a16:creationId xmlns:a16="http://schemas.microsoft.com/office/drawing/2014/main" id="{F8D1463C-3C46-7945-92CF-7FE241F05FD9}"/>
              </a:ext>
            </a:extLst>
          </p:cNvPr>
          <p:cNvSpPr>
            <a:spLocks noGrp="1"/>
          </p:cNvSpPr>
          <p:nvPr>
            <p:ph type="sldNum" sz="quarter" idx="12"/>
          </p:nvPr>
        </p:nvSpPr>
        <p:spPr/>
        <p:txBody>
          <a:bodyPr/>
          <a:lstStyle/>
          <a:p>
            <a:fld id="{2977F5E9-0479-47A0-9E51-109E0858BCF2}" type="slidenum">
              <a:rPr kumimoji="1" lang="ja-JP" altLang="en-US" smtClean="0"/>
              <a:t>7</a:t>
            </a:fld>
            <a:endParaRPr kumimoji="1" lang="ja-JP" altLang="en-US"/>
          </a:p>
        </p:txBody>
      </p:sp>
      <p:sp>
        <p:nvSpPr>
          <p:cNvPr id="9" name="テキスト ボックス 8">
            <a:extLst>
              <a:ext uri="{FF2B5EF4-FFF2-40B4-BE49-F238E27FC236}">
                <a16:creationId xmlns:a16="http://schemas.microsoft.com/office/drawing/2014/main" id="{801F74AC-7F2B-E88E-CBBA-BCA20A632BD8}"/>
              </a:ext>
            </a:extLst>
          </p:cNvPr>
          <p:cNvSpPr txBox="1"/>
          <p:nvPr/>
        </p:nvSpPr>
        <p:spPr>
          <a:xfrm>
            <a:off x="418464" y="1269863"/>
            <a:ext cx="10781442" cy="1815882"/>
          </a:xfrm>
          <a:prstGeom prst="rect">
            <a:avLst/>
          </a:prstGeom>
          <a:noFill/>
        </p:spPr>
        <p:txBody>
          <a:bodyPr wrap="square">
            <a:spAutoFit/>
          </a:bodyPr>
          <a:lstStyle/>
          <a:p>
            <a:pPr indent="-188913"/>
            <a:r>
              <a:rPr lang="ja-JP" altLang="en-US" sz="1600" b="1" dirty="0">
                <a:latin typeface="Meiryo UI" panose="020B0604030504040204" pitchFamily="50" charset="-128"/>
                <a:ea typeface="Meiryo UI" panose="020B0604030504040204" pitchFamily="50" charset="-128"/>
              </a:rPr>
              <a:t>フレーム問題</a:t>
            </a:r>
            <a:endParaRPr lang="en-US" altLang="ja-JP" sz="1600" b="1" dirty="0">
              <a:latin typeface="Meiryo UI" panose="020B0604030504040204" pitchFamily="50" charset="-128"/>
              <a:ea typeface="Meiryo UI" panose="020B0604030504040204" pitchFamily="50" charset="-128"/>
            </a:endParaRPr>
          </a:p>
          <a:p>
            <a:pPr marL="268287" lvl="1"/>
            <a:r>
              <a:rPr lang="ja-JP" altLang="en-US" sz="1400" dirty="0">
                <a:latin typeface="Meiryo UI" panose="020B0604030504040204" pitchFamily="50" charset="-128"/>
                <a:ea typeface="Meiryo UI" panose="020B0604030504040204" pitchFamily="50" charset="-128"/>
              </a:rPr>
              <a:t>課題を解く際、考慮すべき範囲を上手く限定できるか</a:t>
            </a:r>
            <a:endParaRPr lang="en-US" altLang="ja-JP" sz="1400" dirty="0">
              <a:latin typeface="Meiryo UI" panose="020B0604030504040204" pitchFamily="50" charset="-128"/>
              <a:ea typeface="Meiryo UI" panose="020B0604030504040204" pitchFamily="50" charset="-128"/>
            </a:endParaRPr>
          </a:p>
          <a:p>
            <a:pPr marL="268287" lvl="1"/>
            <a:r>
              <a:rPr lang="ja-JP" altLang="en-US" sz="1400" dirty="0">
                <a:latin typeface="Meiryo UI" panose="020B0604030504040204" pitchFamily="50" charset="-128"/>
                <a:ea typeface="Meiryo UI" panose="020B0604030504040204" pitchFamily="50" charset="-128"/>
              </a:rPr>
              <a:t>例）自動運転で画像から運転に影響がある情報を取り出す</a:t>
            </a:r>
            <a:endParaRPr lang="en-US" altLang="ja-JP" sz="1400" dirty="0">
              <a:latin typeface="Meiryo UI" panose="020B0604030504040204" pitchFamily="50" charset="-128"/>
              <a:ea typeface="Meiryo UI" panose="020B0604030504040204" pitchFamily="50" charset="-128"/>
            </a:endParaRPr>
          </a:p>
          <a:p>
            <a:pPr marL="268287" lvl="1"/>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人間は、これを無意識にやっている</a:t>
            </a:r>
            <a:endParaRPr lang="en-US" altLang="ja-JP" sz="1200" dirty="0">
              <a:latin typeface="Meiryo UI" panose="020B0604030504040204" pitchFamily="50" charset="-128"/>
              <a:ea typeface="Meiryo UI" panose="020B0604030504040204" pitchFamily="50" charset="-128"/>
            </a:endParaRPr>
          </a:p>
          <a:p>
            <a:pPr indent="-188913"/>
            <a:r>
              <a:rPr kumimoji="1" lang="ja-JP" altLang="en-US" sz="1600" b="1" dirty="0">
                <a:latin typeface="Meiryo UI" panose="020B0604030504040204" pitchFamily="50" charset="-128"/>
                <a:ea typeface="Meiryo UI" panose="020B0604030504040204" pitchFamily="50" charset="-128"/>
              </a:rPr>
              <a:t>シンボルグラウンティング問題</a:t>
            </a:r>
            <a:endParaRPr kumimoji="1" lang="en-US" altLang="ja-JP" sz="1600" b="1" dirty="0">
              <a:latin typeface="Meiryo UI" panose="020B0604030504040204" pitchFamily="50" charset="-128"/>
              <a:ea typeface="Meiryo UI" panose="020B0604030504040204" pitchFamily="50" charset="-128"/>
            </a:endParaRPr>
          </a:p>
          <a:p>
            <a:pPr marL="268287" lvl="1"/>
            <a:r>
              <a:rPr lang="ja-JP" altLang="en-US" sz="1400" dirty="0">
                <a:latin typeface="Meiryo UI" panose="020B0604030504040204" pitchFamily="50" charset="-128"/>
                <a:ea typeface="Meiryo UI" panose="020B0604030504040204" pitchFamily="50" charset="-128"/>
              </a:rPr>
              <a:t>コンピュータが扱う記号が現実世界のものと上手くつながっているか</a:t>
            </a:r>
            <a:endParaRPr lang="en-US" altLang="ja-JP" sz="1400" dirty="0">
              <a:latin typeface="Meiryo UI" panose="020B0604030504040204" pitchFamily="50" charset="-128"/>
              <a:ea typeface="Meiryo UI" panose="020B0604030504040204" pitchFamily="50" charset="-128"/>
            </a:endParaRPr>
          </a:p>
          <a:p>
            <a:pPr marL="268287" lvl="1"/>
            <a:r>
              <a:rPr lang="ja-JP" altLang="en-US" sz="1400" dirty="0">
                <a:latin typeface="Meiryo UI" panose="020B0604030504040204" pitchFamily="50" charset="-128"/>
                <a:ea typeface="Meiryo UI" panose="020B0604030504040204" pitchFamily="50" charset="-128"/>
              </a:rPr>
              <a:t>例）リンゴの持つ属性を色、形、味などを紐づける</a:t>
            </a:r>
            <a:endParaRPr lang="en-US" altLang="ja-JP" sz="1400" dirty="0">
              <a:latin typeface="Meiryo UI" panose="020B0604030504040204" pitchFamily="50" charset="-128"/>
              <a:ea typeface="Meiryo UI" panose="020B0604030504040204" pitchFamily="50" charset="-128"/>
            </a:endParaRPr>
          </a:p>
          <a:p>
            <a:pPr marL="268287" lvl="1"/>
            <a:r>
              <a:rPr lang="en-US" altLang="ja-JP" sz="1200" dirty="0">
                <a:latin typeface="Meiryo UI" panose="020B0604030504040204" pitchFamily="50" charset="-128"/>
                <a:ea typeface="Meiryo UI" panose="020B0604030504040204" pitchFamily="50" charset="-128"/>
              </a:rPr>
              <a:t>※AI</a:t>
            </a:r>
            <a:r>
              <a:rPr lang="ja-JP" altLang="en-US" sz="1200" dirty="0">
                <a:latin typeface="Meiryo UI" panose="020B0604030504040204" pitchFamily="50" charset="-128"/>
                <a:ea typeface="Meiryo UI" panose="020B0604030504040204" pitchFamily="50" charset="-128"/>
              </a:rPr>
              <a:t>は人間のように体を持たないため、身体性の問題ともいわれる</a:t>
            </a:r>
            <a:endParaRPr lang="en-US" altLang="ja-JP" sz="12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0DF1C73E-3F76-EDCD-93BA-997DD2EE102D}"/>
              </a:ext>
            </a:extLst>
          </p:cNvPr>
          <p:cNvGrpSpPr/>
          <p:nvPr/>
        </p:nvGrpSpPr>
        <p:grpSpPr>
          <a:xfrm>
            <a:off x="6240107" y="2982232"/>
            <a:ext cx="4740985" cy="2090263"/>
            <a:chOff x="7139915" y="4695472"/>
            <a:chExt cx="4740985" cy="2090263"/>
          </a:xfrm>
        </p:grpSpPr>
        <p:cxnSp>
          <p:nvCxnSpPr>
            <p:cNvPr id="11" name="直線矢印コネクタ 10">
              <a:extLst>
                <a:ext uri="{FF2B5EF4-FFF2-40B4-BE49-F238E27FC236}">
                  <a16:creationId xmlns:a16="http://schemas.microsoft.com/office/drawing/2014/main" id="{DFB5DA82-640B-C529-34B0-7269572818ED}"/>
                </a:ext>
              </a:extLst>
            </p:cNvPr>
            <p:cNvCxnSpPr/>
            <p:nvPr/>
          </p:nvCxnSpPr>
          <p:spPr>
            <a:xfrm flipV="1">
              <a:off x="7540025" y="4695472"/>
              <a:ext cx="0" cy="1936376"/>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C6D65C5C-4458-A90F-C19D-9F2B7B6CF1C4}"/>
                </a:ext>
              </a:extLst>
            </p:cNvPr>
            <p:cNvCxnSpPr>
              <a:cxnSpLocks/>
            </p:cNvCxnSpPr>
            <p:nvPr/>
          </p:nvCxnSpPr>
          <p:spPr>
            <a:xfrm>
              <a:off x="7540025" y="6631847"/>
              <a:ext cx="317908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 name="フリーフォーム: 図形 14">
              <a:extLst>
                <a:ext uri="{FF2B5EF4-FFF2-40B4-BE49-F238E27FC236}">
                  <a16:creationId xmlns:a16="http://schemas.microsoft.com/office/drawing/2014/main" id="{7AAB56A6-2BC1-B4A3-53D0-E7516038D3A9}"/>
                </a:ext>
              </a:extLst>
            </p:cNvPr>
            <p:cNvSpPr/>
            <p:nvPr/>
          </p:nvSpPr>
          <p:spPr>
            <a:xfrm>
              <a:off x="7748454" y="5417155"/>
              <a:ext cx="2569567" cy="940909"/>
            </a:xfrm>
            <a:custGeom>
              <a:avLst/>
              <a:gdLst>
                <a:gd name="connsiteX0" fmla="*/ 0 w 2569567"/>
                <a:gd name="connsiteY0" fmla="*/ 933554 h 940909"/>
                <a:gd name="connsiteX1" fmla="*/ 974912 w 2569567"/>
                <a:gd name="connsiteY1" fmla="*/ 926831 h 940909"/>
                <a:gd name="connsiteX2" fmla="*/ 1593477 w 2569567"/>
                <a:gd name="connsiteY2" fmla="*/ 805807 h 940909"/>
                <a:gd name="connsiteX3" fmla="*/ 1969995 w 2569567"/>
                <a:gd name="connsiteY3" fmla="*/ 617548 h 940909"/>
                <a:gd name="connsiteX4" fmla="*/ 2326342 w 2569567"/>
                <a:gd name="connsiteY4" fmla="*/ 321713 h 940909"/>
                <a:gd name="connsiteX5" fmla="*/ 2548218 w 2569567"/>
                <a:gd name="connsiteY5" fmla="*/ 32601 h 940909"/>
                <a:gd name="connsiteX6" fmla="*/ 2548218 w 2569567"/>
                <a:gd name="connsiteY6" fmla="*/ 19154 h 940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9567" h="940909">
                  <a:moveTo>
                    <a:pt x="0" y="933554"/>
                  </a:moveTo>
                  <a:cubicBezTo>
                    <a:pt x="354666" y="940838"/>
                    <a:pt x="709333" y="948122"/>
                    <a:pt x="974912" y="926831"/>
                  </a:cubicBezTo>
                  <a:cubicBezTo>
                    <a:pt x="1240492" y="905540"/>
                    <a:pt x="1427630" y="857354"/>
                    <a:pt x="1593477" y="805807"/>
                  </a:cubicBezTo>
                  <a:cubicBezTo>
                    <a:pt x="1759324" y="754260"/>
                    <a:pt x="1847851" y="698230"/>
                    <a:pt x="1969995" y="617548"/>
                  </a:cubicBezTo>
                  <a:cubicBezTo>
                    <a:pt x="2092139" y="536866"/>
                    <a:pt x="2229972" y="419204"/>
                    <a:pt x="2326342" y="321713"/>
                  </a:cubicBezTo>
                  <a:cubicBezTo>
                    <a:pt x="2422712" y="224222"/>
                    <a:pt x="2548218" y="32601"/>
                    <a:pt x="2548218" y="32601"/>
                  </a:cubicBezTo>
                  <a:cubicBezTo>
                    <a:pt x="2585197" y="-17826"/>
                    <a:pt x="2566707" y="664"/>
                    <a:pt x="2548218" y="19154"/>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53FCB150-CA5F-6544-C47F-2703E44173B1}"/>
                </a:ext>
              </a:extLst>
            </p:cNvPr>
            <p:cNvSpPr/>
            <p:nvPr/>
          </p:nvSpPr>
          <p:spPr>
            <a:xfrm>
              <a:off x="10323566" y="4884980"/>
              <a:ext cx="228600" cy="531159"/>
            </a:xfrm>
            <a:custGeom>
              <a:avLst/>
              <a:gdLst>
                <a:gd name="connsiteX0" fmla="*/ 0 w 228600"/>
                <a:gd name="connsiteY0" fmla="*/ 531159 h 531159"/>
                <a:gd name="connsiteX1" fmla="*/ 121024 w 228600"/>
                <a:gd name="connsiteY1" fmla="*/ 295835 h 531159"/>
                <a:gd name="connsiteX2" fmla="*/ 228600 w 228600"/>
                <a:gd name="connsiteY2" fmla="*/ 0 h 531159"/>
              </a:gdLst>
              <a:ahLst/>
              <a:cxnLst>
                <a:cxn ang="0">
                  <a:pos x="connsiteX0" y="connsiteY0"/>
                </a:cxn>
                <a:cxn ang="0">
                  <a:pos x="connsiteX1" y="connsiteY1"/>
                </a:cxn>
                <a:cxn ang="0">
                  <a:pos x="connsiteX2" y="connsiteY2"/>
                </a:cxn>
              </a:cxnLst>
              <a:rect l="l" t="t" r="r" b="b"/>
              <a:pathLst>
                <a:path w="228600" h="531159">
                  <a:moveTo>
                    <a:pt x="0" y="531159"/>
                  </a:moveTo>
                  <a:cubicBezTo>
                    <a:pt x="41462" y="457760"/>
                    <a:pt x="82924" y="384361"/>
                    <a:pt x="121024" y="295835"/>
                  </a:cubicBezTo>
                  <a:cubicBezTo>
                    <a:pt x="159124" y="207308"/>
                    <a:pt x="193862" y="103654"/>
                    <a:pt x="228600" y="0"/>
                  </a:cubicBezTo>
                </a:path>
              </a:pathLst>
            </a:custGeom>
            <a:noFill/>
            <a:ln>
              <a:solidFill>
                <a:schemeClr val="bg1">
                  <a:lumMod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EB18AD9-B659-5D3A-54AC-F5D2C6532BCB}"/>
                </a:ext>
              </a:extLst>
            </p:cNvPr>
            <p:cNvSpPr txBox="1"/>
            <p:nvPr/>
          </p:nvSpPr>
          <p:spPr>
            <a:xfrm>
              <a:off x="10141833" y="5319730"/>
              <a:ext cx="465504" cy="276999"/>
            </a:xfrm>
            <a:prstGeom prst="rect">
              <a:avLst/>
            </a:prstGeom>
            <a:noFill/>
          </p:spPr>
          <p:txBody>
            <a:bodyPr wrap="square" rtlCol="0">
              <a:spAutoFit/>
            </a:bodyPr>
            <a:lstStyle/>
            <a:p>
              <a:r>
                <a:rPr kumimoji="1" lang="ja-JP" altLang="en-US" sz="1200" dirty="0">
                  <a:solidFill>
                    <a:schemeClr val="bg1">
                      <a:lumMod val="50000"/>
                    </a:schemeClr>
                  </a:solidFill>
                </a:rPr>
                <a:t>●</a:t>
              </a:r>
            </a:p>
          </p:txBody>
        </p:sp>
        <p:sp>
          <p:nvSpPr>
            <p:cNvPr id="21" name="テキスト ボックス 20">
              <a:extLst>
                <a:ext uri="{FF2B5EF4-FFF2-40B4-BE49-F238E27FC236}">
                  <a16:creationId xmlns:a16="http://schemas.microsoft.com/office/drawing/2014/main" id="{28C56604-1914-C32F-919E-08482A9D77B4}"/>
                </a:ext>
              </a:extLst>
            </p:cNvPr>
            <p:cNvSpPr txBox="1"/>
            <p:nvPr/>
          </p:nvSpPr>
          <p:spPr>
            <a:xfrm>
              <a:off x="7139915" y="5050881"/>
              <a:ext cx="400110" cy="1490360"/>
            </a:xfrm>
            <a:prstGeom prst="rect">
              <a:avLst/>
            </a:prstGeom>
            <a:noFill/>
          </p:spPr>
          <p:txBody>
            <a:bodyPr vert="eaVert" wrap="square" rtlCol="0">
              <a:spAutoFit/>
            </a:bodyPr>
            <a:lstStyle/>
            <a:p>
              <a:r>
                <a:rPr kumimoji="1" lang="ja-JP" altLang="en-US" sz="1400" dirty="0">
                  <a:latin typeface="Meiryo UI" panose="020B0604030504040204" pitchFamily="50" charset="-128"/>
                  <a:ea typeface="Meiryo UI" panose="020B0604030504040204" pitchFamily="50" charset="-128"/>
                </a:rPr>
                <a:t>科学技術の進化</a:t>
              </a:r>
            </a:p>
          </p:txBody>
        </p:sp>
        <p:sp>
          <p:nvSpPr>
            <p:cNvPr id="23" name="テキスト ボックス 22">
              <a:extLst>
                <a:ext uri="{FF2B5EF4-FFF2-40B4-BE49-F238E27FC236}">
                  <a16:creationId xmlns:a16="http://schemas.microsoft.com/office/drawing/2014/main" id="{C0D1B274-2856-D868-77AD-F736B52BA38E}"/>
                </a:ext>
              </a:extLst>
            </p:cNvPr>
            <p:cNvSpPr txBox="1"/>
            <p:nvPr/>
          </p:nvSpPr>
          <p:spPr>
            <a:xfrm>
              <a:off x="10783280" y="6477958"/>
              <a:ext cx="786652"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時間</a:t>
              </a:r>
            </a:p>
          </p:txBody>
        </p:sp>
        <p:sp>
          <p:nvSpPr>
            <p:cNvPr id="33" name="テキスト ボックス 32">
              <a:extLst>
                <a:ext uri="{FF2B5EF4-FFF2-40B4-BE49-F238E27FC236}">
                  <a16:creationId xmlns:a16="http://schemas.microsoft.com/office/drawing/2014/main" id="{653B52FC-E7BB-8871-FCA7-AB78D9972768}"/>
                </a:ext>
              </a:extLst>
            </p:cNvPr>
            <p:cNvSpPr txBox="1"/>
            <p:nvPr/>
          </p:nvSpPr>
          <p:spPr>
            <a:xfrm>
              <a:off x="8779025" y="5189666"/>
              <a:ext cx="1566582"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シンギュラリティー</a:t>
              </a:r>
            </a:p>
          </p:txBody>
        </p:sp>
        <p:sp>
          <p:nvSpPr>
            <p:cNvPr id="34" name="テキスト ボックス 33">
              <a:extLst>
                <a:ext uri="{FF2B5EF4-FFF2-40B4-BE49-F238E27FC236}">
                  <a16:creationId xmlns:a16="http://schemas.microsoft.com/office/drawing/2014/main" id="{9CF7FF26-F754-E205-E2D0-C1E55A82B573}"/>
                </a:ext>
              </a:extLst>
            </p:cNvPr>
            <p:cNvSpPr txBox="1"/>
            <p:nvPr/>
          </p:nvSpPr>
          <p:spPr>
            <a:xfrm>
              <a:off x="7876951" y="5773865"/>
              <a:ext cx="180414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指数関数的に進化</a:t>
              </a:r>
            </a:p>
          </p:txBody>
        </p:sp>
        <p:sp>
          <p:nvSpPr>
            <p:cNvPr id="35" name="テキスト ボックス 34">
              <a:extLst>
                <a:ext uri="{FF2B5EF4-FFF2-40B4-BE49-F238E27FC236}">
                  <a16:creationId xmlns:a16="http://schemas.microsoft.com/office/drawing/2014/main" id="{F387E41B-D669-AFE9-B620-2A4481BA0A55}"/>
                </a:ext>
              </a:extLst>
            </p:cNvPr>
            <p:cNvSpPr txBox="1"/>
            <p:nvPr/>
          </p:nvSpPr>
          <p:spPr>
            <a:xfrm>
              <a:off x="10581330" y="5028262"/>
              <a:ext cx="129957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予測不可能</a:t>
              </a:r>
            </a:p>
          </p:txBody>
        </p:sp>
      </p:grpSp>
      <p:sp>
        <p:nvSpPr>
          <p:cNvPr id="31" name="テキスト ボックス 30">
            <a:extLst>
              <a:ext uri="{FF2B5EF4-FFF2-40B4-BE49-F238E27FC236}">
                <a16:creationId xmlns:a16="http://schemas.microsoft.com/office/drawing/2014/main" id="{C719E028-ED99-668A-3C62-AE1B8664A56D}"/>
              </a:ext>
            </a:extLst>
          </p:cNvPr>
          <p:cNvSpPr txBox="1"/>
          <p:nvPr/>
        </p:nvSpPr>
        <p:spPr>
          <a:xfrm>
            <a:off x="436223" y="3315022"/>
            <a:ext cx="5431723" cy="1446550"/>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シンギュラリティー（技術的特異点）</a:t>
            </a:r>
            <a:endParaRPr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汎用</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が自分自身を改良する</a:t>
            </a:r>
            <a:endParaRPr lang="en-US" altLang="ja-JP" sz="1600" dirty="0">
              <a:latin typeface="Meiryo UI" panose="020B0604030504040204" pitchFamily="50" charset="-128"/>
              <a:ea typeface="Meiryo UI" panose="020B0604030504040204" pitchFamily="50" charset="-128"/>
            </a:endParaRPr>
          </a:p>
          <a:p>
            <a:pPr indent="-188913"/>
            <a:endParaRPr lang="en-US" altLang="ja-JP" sz="1600" dirty="0">
              <a:latin typeface="Meiryo UI" panose="020B0604030504040204" pitchFamily="50" charset="-128"/>
              <a:ea typeface="Meiryo UI" panose="020B0604030504040204" pitchFamily="50" charset="-128"/>
            </a:endParaRPr>
          </a:p>
          <a:p>
            <a:pPr indent="-188913"/>
            <a:r>
              <a:rPr lang="ja-JP" altLang="en-US" sz="1600" dirty="0">
                <a:latin typeface="Meiryo UI" panose="020B0604030504040204" pitchFamily="50" charset="-128"/>
                <a:ea typeface="Meiryo UI" panose="020B0604030504040204" pitchFamily="50" charset="-128"/>
              </a:rPr>
              <a:t>帰納的アプローチと演繹的アプローチを融合させる</a:t>
            </a:r>
            <a:endParaRPr lang="en-US" altLang="ja-JP" sz="1400" dirty="0">
              <a:latin typeface="Meiryo UI" panose="020B0604030504040204" pitchFamily="50" charset="-128"/>
              <a:ea typeface="Meiryo UI" panose="020B0604030504040204" pitchFamily="50" charset="-128"/>
            </a:endParaRPr>
          </a:p>
          <a:p>
            <a:pPr indent="-188913"/>
            <a:r>
              <a:rPr lang="ja-JP" altLang="en-US" sz="1200" b="0" i="0" dirty="0">
                <a:effectLst/>
                <a:latin typeface="Meiryo UI" panose="020B0604030504040204" pitchFamily="50" charset="-128"/>
                <a:ea typeface="Meiryo UI" panose="020B0604030504040204" pitchFamily="50" charset="-128"/>
              </a:rPr>
              <a:t>レイ・カーツワイル氏が</a:t>
            </a:r>
            <a:r>
              <a:rPr lang="en-US" altLang="ja-JP" sz="1200" b="0" i="0" dirty="0">
                <a:effectLst/>
                <a:latin typeface="Meiryo UI" panose="020B0604030504040204" pitchFamily="50" charset="-128"/>
                <a:ea typeface="Meiryo UI" panose="020B0604030504040204" pitchFamily="50" charset="-128"/>
              </a:rPr>
              <a:t>2045</a:t>
            </a:r>
            <a:r>
              <a:rPr lang="ja-JP" altLang="en-US" sz="1200" b="0" i="0" dirty="0">
                <a:effectLst/>
                <a:latin typeface="Meiryo UI" panose="020B0604030504040204" pitchFamily="50" charset="-128"/>
                <a:ea typeface="Meiryo UI" panose="020B0604030504040204" pitchFamily="50" charset="-128"/>
              </a:rPr>
              <a:t>年にシンギュラリティーに到達すると予測していることから、</a:t>
            </a:r>
            <a:r>
              <a:rPr lang="en-US" altLang="ja-JP" sz="1200" b="0" i="0" dirty="0">
                <a:effectLst/>
                <a:latin typeface="Meiryo UI" panose="020B0604030504040204" pitchFamily="50" charset="-128"/>
                <a:ea typeface="Meiryo UI" panose="020B0604030504040204" pitchFamily="50" charset="-128"/>
              </a:rPr>
              <a:t>2045</a:t>
            </a:r>
            <a:r>
              <a:rPr lang="ja-JP" altLang="en-US" sz="1200" b="0" i="0" dirty="0">
                <a:effectLst/>
                <a:latin typeface="Meiryo UI" panose="020B0604030504040204" pitchFamily="50" charset="-128"/>
                <a:ea typeface="Meiryo UI" panose="020B0604030504040204" pitchFamily="50" charset="-128"/>
              </a:rPr>
              <a:t>年問題とも呼ばれています。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4070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F1B53-F2C4-F3B8-F442-EC1B7F6CE5C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6B310B9-A215-26D7-B5CB-F481069D4351}"/>
              </a:ext>
            </a:extLst>
          </p:cNvPr>
          <p:cNvSpPr txBox="1"/>
          <p:nvPr/>
        </p:nvSpPr>
        <p:spPr>
          <a:xfrm>
            <a:off x="2315883" y="3013502"/>
            <a:ext cx="7560235" cy="830997"/>
          </a:xfrm>
          <a:prstGeom prst="rect">
            <a:avLst/>
          </a:prstGeom>
          <a:noFill/>
        </p:spPr>
        <p:txBody>
          <a:bodyPr wrap="square" rtlCol="0">
            <a:spAutoFit/>
          </a:bodyPr>
          <a:lstStyle/>
          <a:p>
            <a:pPr algn="ctr"/>
            <a:r>
              <a:rPr lang="ja-JP" altLang="en-US" sz="4800" b="1" dirty="0">
                <a:latin typeface="Meiryo UI" panose="020B0604030504040204" pitchFamily="50" charset="-128"/>
                <a:ea typeface="Meiryo UI" panose="020B0604030504040204" pitchFamily="50" charset="-128"/>
              </a:rPr>
              <a:t>１ｰ２．</a:t>
            </a:r>
            <a:r>
              <a:rPr lang="en-US" altLang="ja-JP" sz="4800" b="1" dirty="0">
                <a:latin typeface="Meiryo UI" panose="020B0604030504040204" pitchFamily="50" charset="-128"/>
                <a:ea typeface="Meiryo UI" panose="020B0604030504040204" pitchFamily="50" charset="-128"/>
              </a:rPr>
              <a:t>AI</a:t>
            </a:r>
            <a:r>
              <a:rPr lang="ja-JP" altLang="en-US" sz="4800" b="1" dirty="0">
                <a:latin typeface="Meiryo UI" panose="020B0604030504040204" pitchFamily="50" charset="-128"/>
                <a:ea typeface="Meiryo UI" panose="020B0604030504040204" pitchFamily="50" charset="-128"/>
              </a:rPr>
              <a:t>の歴史</a:t>
            </a:r>
            <a:endParaRPr kumimoji="1" lang="ja-JP" altLang="en-US" sz="4800" dirty="0"/>
          </a:p>
        </p:txBody>
      </p:sp>
      <p:sp>
        <p:nvSpPr>
          <p:cNvPr id="2" name="スライド番号プレースホルダー 1">
            <a:extLst>
              <a:ext uri="{FF2B5EF4-FFF2-40B4-BE49-F238E27FC236}">
                <a16:creationId xmlns:a16="http://schemas.microsoft.com/office/drawing/2014/main" id="{F8D3DB88-C680-0BAA-A3A3-7CAFFDFECA23}"/>
              </a:ext>
            </a:extLst>
          </p:cNvPr>
          <p:cNvSpPr>
            <a:spLocks noGrp="1"/>
          </p:cNvSpPr>
          <p:nvPr>
            <p:ph type="sldNum" sz="quarter" idx="12"/>
          </p:nvPr>
        </p:nvSpPr>
        <p:spPr/>
        <p:txBody>
          <a:bodyPr/>
          <a:lstStyle/>
          <a:p>
            <a:fld id="{2977F5E9-0479-47A0-9E51-109E0858BCF2}" type="slidenum">
              <a:rPr kumimoji="1" lang="ja-JP" altLang="en-US" smtClean="0"/>
              <a:t>8</a:t>
            </a:fld>
            <a:endParaRPr kumimoji="1" lang="ja-JP" altLang="en-US"/>
          </a:p>
        </p:txBody>
      </p:sp>
    </p:spTree>
    <p:extLst>
      <p:ext uri="{BB962C8B-B14F-4D97-AF65-F5344CB8AC3E}">
        <p14:creationId xmlns:p14="http://schemas.microsoft.com/office/powerpoint/2010/main" val="220708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C4698-9927-B8C3-D010-88D5CE5895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FE98F0-5C32-B8B3-E7E2-633E6DF7CA0E}"/>
              </a:ext>
            </a:extLst>
          </p:cNvPr>
          <p:cNvSpPr>
            <a:spLocks noGrp="1"/>
          </p:cNvSpPr>
          <p:nvPr>
            <p:ph type="title"/>
          </p:nvPr>
        </p:nvSpPr>
        <p:spPr/>
        <p:txBody>
          <a:bodyPr/>
          <a:lstStyle/>
          <a:p>
            <a:r>
              <a:rPr kumimoji="1" lang="ja-JP" altLang="en-US" b="1" dirty="0"/>
              <a:t>簡易年表（</a:t>
            </a:r>
            <a:r>
              <a:rPr kumimoji="1" lang="en-US" altLang="ja-JP" b="1" dirty="0"/>
              <a:t>AI</a:t>
            </a:r>
            <a:r>
              <a:rPr kumimoji="1" lang="ja-JP" altLang="en-US" b="1" dirty="0"/>
              <a:t>技術）</a:t>
            </a:r>
          </a:p>
        </p:txBody>
      </p:sp>
      <p:sp>
        <p:nvSpPr>
          <p:cNvPr id="3" name="テキスト プレースホルダー 2">
            <a:extLst>
              <a:ext uri="{FF2B5EF4-FFF2-40B4-BE49-F238E27FC236}">
                <a16:creationId xmlns:a16="http://schemas.microsoft.com/office/drawing/2014/main" id="{1FB27A2B-AC0F-C6FA-E6D0-D07A2B92996F}"/>
              </a:ext>
            </a:extLst>
          </p:cNvPr>
          <p:cNvSpPr>
            <a:spLocks noGrp="1"/>
          </p:cNvSpPr>
          <p:nvPr>
            <p:ph type="body" sz="quarter" idx="13"/>
          </p:nvPr>
        </p:nvSpPr>
        <p:spPr/>
        <p:txBody>
          <a:bodyPr/>
          <a:lstStyle/>
          <a:p>
            <a:r>
              <a:rPr kumimoji="1" lang="ja-JP" altLang="en-US" dirty="0"/>
              <a:t>１ｰ２．</a:t>
            </a:r>
            <a:r>
              <a:rPr kumimoji="1" lang="en-US" altLang="ja-JP" dirty="0"/>
              <a:t>AI</a:t>
            </a:r>
            <a:r>
              <a:rPr kumimoji="1" lang="ja-JP" altLang="en-US" dirty="0"/>
              <a:t>の歴史</a:t>
            </a:r>
          </a:p>
        </p:txBody>
      </p:sp>
      <p:sp>
        <p:nvSpPr>
          <p:cNvPr id="10" name="テキスト ボックス 9">
            <a:extLst>
              <a:ext uri="{FF2B5EF4-FFF2-40B4-BE49-F238E27FC236}">
                <a16:creationId xmlns:a16="http://schemas.microsoft.com/office/drawing/2014/main" id="{79E43F35-F4EB-832A-D7C6-A62A0E8A9AB5}"/>
              </a:ext>
            </a:extLst>
          </p:cNvPr>
          <p:cNvSpPr txBox="1"/>
          <p:nvPr/>
        </p:nvSpPr>
        <p:spPr>
          <a:xfrm>
            <a:off x="553072" y="2811458"/>
            <a:ext cx="1270575" cy="600164"/>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1946</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ENIAC</a:t>
            </a:r>
          </a:p>
          <a:p>
            <a:r>
              <a:rPr kumimoji="1" lang="ja-JP" altLang="en-US" sz="1100" b="1" dirty="0">
                <a:latin typeface="Meiryo UI" panose="020B0604030504040204" pitchFamily="50" charset="-128"/>
                <a:ea typeface="Meiryo UI" panose="020B0604030504040204" pitchFamily="50" charset="-128"/>
              </a:rPr>
              <a:t>ペンシルバニア大学</a:t>
            </a:r>
          </a:p>
        </p:txBody>
      </p:sp>
      <p:grpSp>
        <p:nvGrpSpPr>
          <p:cNvPr id="34" name="グループ化 33">
            <a:extLst>
              <a:ext uri="{FF2B5EF4-FFF2-40B4-BE49-F238E27FC236}">
                <a16:creationId xmlns:a16="http://schemas.microsoft.com/office/drawing/2014/main" id="{F7048EA4-BE70-0046-3AD2-AB667A335AE7}"/>
              </a:ext>
            </a:extLst>
          </p:cNvPr>
          <p:cNvGrpSpPr/>
          <p:nvPr/>
        </p:nvGrpSpPr>
        <p:grpSpPr>
          <a:xfrm>
            <a:off x="2918382" y="3544906"/>
            <a:ext cx="129123" cy="309279"/>
            <a:chOff x="4902318" y="2330824"/>
            <a:chExt cx="129123" cy="309279"/>
          </a:xfrm>
        </p:grpSpPr>
        <p:sp>
          <p:nvSpPr>
            <p:cNvPr id="32" name="フリーフォーム: 図形 31">
              <a:extLst>
                <a:ext uri="{FF2B5EF4-FFF2-40B4-BE49-F238E27FC236}">
                  <a16:creationId xmlns:a16="http://schemas.microsoft.com/office/drawing/2014/main" id="{118CC2C1-E3AF-497B-D8BF-DF9953196ED9}"/>
                </a:ext>
              </a:extLst>
            </p:cNvPr>
            <p:cNvSpPr/>
            <p:nvPr/>
          </p:nvSpPr>
          <p:spPr>
            <a:xfrm>
              <a:off x="4902318" y="2330824"/>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図形 32">
              <a:extLst>
                <a:ext uri="{FF2B5EF4-FFF2-40B4-BE49-F238E27FC236}">
                  <a16:creationId xmlns:a16="http://schemas.microsoft.com/office/drawing/2014/main" id="{5416EE29-44F5-BD56-3E22-8D3CA5BDC9F4}"/>
                </a:ext>
              </a:extLst>
            </p:cNvPr>
            <p:cNvSpPr/>
            <p:nvPr/>
          </p:nvSpPr>
          <p:spPr>
            <a:xfrm>
              <a:off x="4967312" y="2335303"/>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a:extLst>
              <a:ext uri="{FF2B5EF4-FFF2-40B4-BE49-F238E27FC236}">
                <a16:creationId xmlns:a16="http://schemas.microsoft.com/office/drawing/2014/main" id="{45278554-B425-D899-FA04-D91894C04E90}"/>
              </a:ext>
            </a:extLst>
          </p:cNvPr>
          <p:cNvCxnSpPr/>
          <p:nvPr/>
        </p:nvCxnSpPr>
        <p:spPr>
          <a:xfrm>
            <a:off x="310777" y="3724830"/>
            <a:ext cx="2580341"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B80F4A7-C1EA-1A82-9CCF-4BA103E141F7}"/>
              </a:ext>
            </a:extLst>
          </p:cNvPr>
          <p:cNvCxnSpPr>
            <a:cxnSpLocks/>
          </p:cNvCxnSpPr>
          <p:nvPr/>
        </p:nvCxnSpPr>
        <p:spPr>
          <a:xfrm>
            <a:off x="3105524" y="3729312"/>
            <a:ext cx="8488021" cy="0"/>
          </a:xfrm>
          <a:prstGeom prst="line">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991830B1-B43E-3A4E-28D0-A87E6748034A}"/>
              </a:ext>
            </a:extLst>
          </p:cNvPr>
          <p:cNvSpPr txBox="1"/>
          <p:nvPr/>
        </p:nvSpPr>
        <p:spPr>
          <a:xfrm>
            <a:off x="8340289" y="3718424"/>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2024</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FD27F613-486E-0CB6-724F-8252345477AE}"/>
              </a:ext>
            </a:extLst>
          </p:cNvPr>
          <p:cNvSpPr txBox="1"/>
          <p:nvPr/>
        </p:nvSpPr>
        <p:spPr>
          <a:xfrm>
            <a:off x="5928775" y="3754747"/>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2012</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E0D0B228-C1AF-12AD-C330-CEA3E04FE22D}"/>
              </a:ext>
            </a:extLst>
          </p:cNvPr>
          <p:cNvSpPr txBox="1"/>
          <p:nvPr/>
        </p:nvSpPr>
        <p:spPr>
          <a:xfrm>
            <a:off x="159479" y="3737826"/>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1940</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683F24A-4604-FC78-2CD1-B120108BFA04}"/>
              </a:ext>
            </a:extLst>
          </p:cNvPr>
          <p:cNvSpPr>
            <a:spLocks noGrp="1"/>
          </p:cNvSpPr>
          <p:nvPr>
            <p:ph type="sldNum" sz="quarter" idx="12"/>
          </p:nvPr>
        </p:nvSpPr>
        <p:spPr/>
        <p:txBody>
          <a:bodyPr/>
          <a:lstStyle/>
          <a:p>
            <a:fld id="{2977F5E9-0479-47A0-9E51-109E0858BCF2}"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ABAC0351-82B6-8B2C-6E55-B37255C1FA66}"/>
              </a:ext>
            </a:extLst>
          </p:cNvPr>
          <p:cNvSpPr txBox="1"/>
          <p:nvPr/>
        </p:nvSpPr>
        <p:spPr>
          <a:xfrm>
            <a:off x="1135875" y="2198299"/>
            <a:ext cx="974912" cy="600164"/>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1952</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IBM701</a:t>
            </a:r>
          </a:p>
          <a:p>
            <a:r>
              <a:rPr lang="ja-JP" altLang="en-US" sz="1100" b="1" dirty="0">
                <a:latin typeface="Meiryo UI" panose="020B0604030504040204" pitchFamily="50" charset="-128"/>
                <a:ea typeface="Meiryo UI" panose="020B0604030504040204" pitchFamily="50" charset="-128"/>
              </a:rPr>
              <a:t>（商用初）</a:t>
            </a:r>
            <a:endParaRPr kumimoji="1" lang="ja-JP" altLang="en-US" b="1"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863AD857-3573-8304-AC41-4B32BEF1286C}"/>
              </a:ext>
            </a:extLst>
          </p:cNvPr>
          <p:cNvSpPr txBox="1"/>
          <p:nvPr/>
        </p:nvSpPr>
        <p:spPr>
          <a:xfrm>
            <a:off x="1837943" y="2781648"/>
            <a:ext cx="1920865" cy="738664"/>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1956</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ダートマス会議</a:t>
            </a:r>
            <a:endParaRPr kumimoji="1" lang="en-US" altLang="ja-JP" sz="1100" b="1" dirty="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ジョン・マッカーシー</a:t>
            </a:r>
            <a:endParaRPr lang="en-US" altLang="ja-JP" sz="1100" b="1"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artificial intelligence</a:t>
            </a:r>
            <a:endParaRPr kumimoji="1" lang="ja-JP" altLang="en-US" sz="9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EC508D37-E338-6026-E4CE-B2A60C7E617E}"/>
              </a:ext>
            </a:extLst>
          </p:cNvPr>
          <p:cNvSpPr txBox="1"/>
          <p:nvPr/>
        </p:nvSpPr>
        <p:spPr>
          <a:xfrm>
            <a:off x="1711476" y="1499180"/>
            <a:ext cx="1737234" cy="600164"/>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1959</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チェッカープログラム</a:t>
            </a:r>
            <a:endParaRPr kumimoji="1" lang="en-US" altLang="ja-JP" sz="1100" b="1" dirty="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アーサー・リー・サミュエル</a:t>
            </a:r>
            <a:endParaRPr kumimoji="1" lang="ja-JP" altLang="en-US"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B0B498C6-94A2-108A-F3A5-E67BA43F9A3D}"/>
              </a:ext>
            </a:extLst>
          </p:cNvPr>
          <p:cNvSpPr txBox="1"/>
          <p:nvPr/>
        </p:nvSpPr>
        <p:spPr>
          <a:xfrm>
            <a:off x="3003572" y="2198299"/>
            <a:ext cx="2227334" cy="738664"/>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1970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MYCIN</a:t>
            </a:r>
          </a:p>
          <a:p>
            <a:r>
              <a:rPr lang="ja-JP" altLang="en-US" sz="1100" b="1" dirty="0">
                <a:latin typeface="Meiryo UI" panose="020B0604030504040204" pitchFamily="50" charset="-128"/>
                <a:ea typeface="Meiryo UI" panose="020B0604030504040204" pitchFamily="50" charset="-128"/>
              </a:rPr>
              <a:t>スタンフォード大学</a:t>
            </a:r>
            <a:endParaRPr lang="en-US" altLang="ja-JP" sz="1100" b="1"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ルールベース（血液中バクテリア診断支援）</a:t>
            </a:r>
          </a:p>
        </p:txBody>
      </p:sp>
      <p:sp>
        <p:nvSpPr>
          <p:cNvPr id="9" name="テキスト ボックス 8">
            <a:extLst>
              <a:ext uri="{FF2B5EF4-FFF2-40B4-BE49-F238E27FC236}">
                <a16:creationId xmlns:a16="http://schemas.microsoft.com/office/drawing/2014/main" id="{851C99E2-6A8A-24F0-BB02-2A121B9456E5}"/>
              </a:ext>
            </a:extLst>
          </p:cNvPr>
          <p:cNvSpPr txBox="1"/>
          <p:nvPr/>
        </p:nvSpPr>
        <p:spPr>
          <a:xfrm>
            <a:off x="4699254" y="1486993"/>
            <a:ext cx="1270575" cy="769441"/>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1997</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ディープ・ブルー</a:t>
            </a:r>
            <a:endParaRPr kumimoji="1" lang="en-US" altLang="ja-JP" sz="1100" b="1" dirty="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ガルリ</a:t>
            </a:r>
            <a:r>
              <a:rPr kumimoji="1" lang="ja-JP" altLang="en-US" sz="1100" b="1" dirty="0">
                <a:latin typeface="Meiryo UI" panose="020B0604030504040204" pitchFamily="50" charset="-128"/>
                <a:ea typeface="Meiryo UI" panose="020B0604030504040204" pitchFamily="50" charset="-128"/>
              </a:rPr>
              <a:t>・カスパロフ</a:t>
            </a:r>
            <a:endParaRPr kumimoji="1" lang="en-US" altLang="ja-JP" sz="1100" b="1"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を破る</a:t>
            </a:r>
            <a:endParaRPr kumimoji="1" lang="ja-JP" altLang="en-US" b="1" dirty="0">
              <a:latin typeface="Meiryo UI" panose="020B0604030504040204" pitchFamily="50" charset="-128"/>
              <a:ea typeface="Meiryo UI" panose="020B0604030504040204" pitchFamily="50" charset="-128"/>
            </a:endParaRPr>
          </a:p>
        </p:txBody>
      </p:sp>
      <p:sp>
        <p:nvSpPr>
          <p:cNvPr id="38" name="矢印: 右 37">
            <a:extLst>
              <a:ext uri="{FF2B5EF4-FFF2-40B4-BE49-F238E27FC236}">
                <a16:creationId xmlns:a16="http://schemas.microsoft.com/office/drawing/2014/main" id="{80AF85AF-4FB8-828E-E90C-5E03AA1F56CE}"/>
              </a:ext>
            </a:extLst>
          </p:cNvPr>
          <p:cNvSpPr/>
          <p:nvPr/>
        </p:nvSpPr>
        <p:spPr>
          <a:xfrm>
            <a:off x="310777" y="4205583"/>
            <a:ext cx="2671734" cy="483082"/>
          </a:xfrm>
          <a:prstGeom prst="rightArrow">
            <a:avLst>
              <a:gd name="adj1" fmla="val 91754"/>
              <a:gd name="adj2" fmla="val 6809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rPr>
              <a:t>第１次ブーム</a:t>
            </a:r>
            <a:endParaRPr kumimoji="1" lang="en-US" altLang="ja-JP" sz="1400" b="1" dirty="0">
              <a:latin typeface="Meiryo UI" panose="020B0604030504040204" pitchFamily="50" charset="-128"/>
              <a:ea typeface="Meiryo UI" panose="020B0604030504040204" pitchFamily="50" charset="-128"/>
            </a:endParaRPr>
          </a:p>
          <a:p>
            <a:pPr algn="ctr"/>
            <a:r>
              <a:rPr lang="ja-JP" altLang="en-US" sz="1400" b="1" dirty="0">
                <a:latin typeface="Meiryo UI" panose="020B0604030504040204" pitchFamily="50" charset="-128"/>
                <a:ea typeface="Meiryo UI" panose="020B0604030504040204" pitchFamily="50" charset="-128"/>
              </a:rPr>
              <a:t>探査・推論</a:t>
            </a:r>
            <a:endParaRPr kumimoji="1" lang="ja-JP" altLang="en-US" sz="1400" b="1" dirty="0">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C78852C8-83EF-326C-1E47-805C2EB9A345}"/>
              </a:ext>
            </a:extLst>
          </p:cNvPr>
          <p:cNvSpPr txBox="1"/>
          <p:nvPr/>
        </p:nvSpPr>
        <p:spPr>
          <a:xfrm>
            <a:off x="3016118" y="3751356"/>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19</a:t>
            </a:r>
            <a:r>
              <a:rPr lang="en-US" altLang="ja-JP" b="1" dirty="0">
                <a:solidFill>
                  <a:schemeClr val="bg1">
                    <a:lumMod val="75000"/>
                  </a:schemeClr>
                </a:solidFill>
                <a:latin typeface="Meiryo UI" panose="020B0604030504040204" pitchFamily="50" charset="-128"/>
                <a:ea typeface="Meiryo UI" panose="020B0604030504040204" pitchFamily="50" charset="-128"/>
              </a:rPr>
              <a:t>7</a:t>
            </a:r>
            <a:r>
              <a:rPr kumimoji="1" lang="en-US" altLang="ja-JP" b="1" dirty="0">
                <a:solidFill>
                  <a:schemeClr val="bg1">
                    <a:lumMod val="75000"/>
                  </a:schemeClr>
                </a:solidFill>
                <a:latin typeface="Meiryo UI" panose="020B0604030504040204" pitchFamily="50" charset="-128"/>
                <a:ea typeface="Meiryo UI" panose="020B0604030504040204" pitchFamily="50" charset="-128"/>
              </a:rPr>
              <a:t>0</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3B4055E0-0FF2-FA2A-DF03-596BDF56E065}"/>
              </a:ext>
            </a:extLst>
          </p:cNvPr>
          <p:cNvSpPr txBox="1"/>
          <p:nvPr/>
        </p:nvSpPr>
        <p:spPr>
          <a:xfrm>
            <a:off x="4205451" y="3737826"/>
            <a:ext cx="855055" cy="369332"/>
          </a:xfrm>
          <a:prstGeom prst="rect">
            <a:avLst/>
          </a:prstGeom>
          <a:noFill/>
        </p:spPr>
        <p:txBody>
          <a:bodyPr wrap="square" rtlCol="0">
            <a:spAutoFit/>
          </a:bodyPr>
          <a:lstStyle/>
          <a:p>
            <a:r>
              <a:rPr kumimoji="1" lang="en-US" altLang="ja-JP" b="1" dirty="0">
                <a:solidFill>
                  <a:schemeClr val="bg1">
                    <a:lumMod val="75000"/>
                  </a:schemeClr>
                </a:solidFill>
                <a:latin typeface="Meiryo UI" panose="020B0604030504040204" pitchFamily="50" charset="-128"/>
                <a:ea typeface="Meiryo UI" panose="020B0604030504040204" pitchFamily="50" charset="-128"/>
              </a:rPr>
              <a:t>1990</a:t>
            </a:r>
            <a:endParaRPr kumimoji="1" lang="ja-JP" altLang="en-US" b="1" dirty="0">
              <a:solidFill>
                <a:schemeClr val="bg1">
                  <a:lumMod val="75000"/>
                </a:schemeClr>
              </a:solidFill>
              <a:latin typeface="Meiryo UI" panose="020B0604030504040204" pitchFamily="50" charset="-128"/>
              <a:ea typeface="Meiryo UI" panose="020B0604030504040204" pitchFamily="50" charset="-128"/>
            </a:endParaRPr>
          </a:p>
        </p:txBody>
      </p:sp>
      <p:grpSp>
        <p:nvGrpSpPr>
          <p:cNvPr id="24" name="グループ化 23">
            <a:extLst>
              <a:ext uri="{FF2B5EF4-FFF2-40B4-BE49-F238E27FC236}">
                <a16:creationId xmlns:a16="http://schemas.microsoft.com/office/drawing/2014/main" id="{7BA5DF8F-0A9D-E0E2-5B7D-8EA32C18A3AC}"/>
              </a:ext>
            </a:extLst>
          </p:cNvPr>
          <p:cNvGrpSpPr/>
          <p:nvPr/>
        </p:nvGrpSpPr>
        <p:grpSpPr>
          <a:xfrm>
            <a:off x="4141322" y="3551056"/>
            <a:ext cx="129123" cy="309279"/>
            <a:chOff x="4902318" y="2330824"/>
            <a:chExt cx="129123" cy="309279"/>
          </a:xfrm>
          <a:solidFill>
            <a:schemeClr val="bg1"/>
          </a:solidFill>
        </p:grpSpPr>
        <p:sp>
          <p:nvSpPr>
            <p:cNvPr id="26" name="フリーフォーム: 図形 25">
              <a:extLst>
                <a:ext uri="{FF2B5EF4-FFF2-40B4-BE49-F238E27FC236}">
                  <a16:creationId xmlns:a16="http://schemas.microsoft.com/office/drawing/2014/main" id="{36A7C066-7D69-5075-FC3D-2BD3E3466F5F}"/>
                </a:ext>
              </a:extLst>
            </p:cNvPr>
            <p:cNvSpPr/>
            <p:nvPr/>
          </p:nvSpPr>
          <p:spPr>
            <a:xfrm>
              <a:off x="4902318" y="2330824"/>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grp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図形 34">
              <a:extLst>
                <a:ext uri="{FF2B5EF4-FFF2-40B4-BE49-F238E27FC236}">
                  <a16:creationId xmlns:a16="http://schemas.microsoft.com/office/drawing/2014/main" id="{4132E9AC-DFF9-41FF-941C-DCEE1D5AAC75}"/>
                </a:ext>
              </a:extLst>
            </p:cNvPr>
            <p:cNvSpPr/>
            <p:nvPr/>
          </p:nvSpPr>
          <p:spPr>
            <a:xfrm>
              <a:off x="4967312" y="2335303"/>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grp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CD27C59C-4D8C-769F-A08A-0025882531A2}"/>
              </a:ext>
            </a:extLst>
          </p:cNvPr>
          <p:cNvGrpSpPr/>
          <p:nvPr/>
        </p:nvGrpSpPr>
        <p:grpSpPr>
          <a:xfrm>
            <a:off x="5680134" y="3551056"/>
            <a:ext cx="129123" cy="309279"/>
            <a:chOff x="4902318" y="2330824"/>
            <a:chExt cx="129123" cy="309279"/>
          </a:xfrm>
          <a:solidFill>
            <a:schemeClr val="bg1"/>
          </a:solidFill>
        </p:grpSpPr>
        <p:sp>
          <p:nvSpPr>
            <p:cNvPr id="45" name="フリーフォーム: 図形 44">
              <a:extLst>
                <a:ext uri="{FF2B5EF4-FFF2-40B4-BE49-F238E27FC236}">
                  <a16:creationId xmlns:a16="http://schemas.microsoft.com/office/drawing/2014/main" id="{A94549A3-F002-D889-B567-9F99F34ADDA6}"/>
                </a:ext>
              </a:extLst>
            </p:cNvPr>
            <p:cNvSpPr/>
            <p:nvPr/>
          </p:nvSpPr>
          <p:spPr>
            <a:xfrm>
              <a:off x="4902318" y="2330824"/>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grp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図形 47">
              <a:extLst>
                <a:ext uri="{FF2B5EF4-FFF2-40B4-BE49-F238E27FC236}">
                  <a16:creationId xmlns:a16="http://schemas.microsoft.com/office/drawing/2014/main" id="{51F48811-A498-23F9-4584-E0BEEA6E599D}"/>
                </a:ext>
              </a:extLst>
            </p:cNvPr>
            <p:cNvSpPr/>
            <p:nvPr/>
          </p:nvSpPr>
          <p:spPr>
            <a:xfrm>
              <a:off x="4967312" y="2335303"/>
              <a:ext cx="64129" cy="304800"/>
            </a:xfrm>
            <a:custGeom>
              <a:avLst/>
              <a:gdLst>
                <a:gd name="connsiteX0" fmla="*/ 88036 w 208419"/>
                <a:gd name="connsiteY0" fmla="*/ 0 h 723153"/>
                <a:gd name="connsiteX1" fmla="*/ 4365 w 208419"/>
                <a:gd name="connsiteY1" fmla="*/ 280894 h 723153"/>
                <a:gd name="connsiteX2" fmla="*/ 207565 w 208419"/>
                <a:gd name="connsiteY2" fmla="*/ 466164 h 723153"/>
                <a:gd name="connsiteX3" fmla="*/ 82059 w 208419"/>
                <a:gd name="connsiteY3" fmla="*/ 723153 h 723153"/>
                <a:gd name="connsiteX4" fmla="*/ 82059 w 208419"/>
                <a:gd name="connsiteY4" fmla="*/ 723153 h 723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19" h="723153">
                  <a:moveTo>
                    <a:pt x="88036" y="0"/>
                  </a:moveTo>
                  <a:cubicBezTo>
                    <a:pt x="36239" y="101600"/>
                    <a:pt x="-15557" y="203200"/>
                    <a:pt x="4365" y="280894"/>
                  </a:cubicBezTo>
                  <a:cubicBezTo>
                    <a:pt x="24286" y="358588"/>
                    <a:pt x="194616" y="392454"/>
                    <a:pt x="207565" y="466164"/>
                  </a:cubicBezTo>
                  <a:cubicBezTo>
                    <a:pt x="220514" y="539874"/>
                    <a:pt x="82059" y="723153"/>
                    <a:pt x="82059" y="723153"/>
                  </a:cubicBezTo>
                  <a:lnTo>
                    <a:pt x="82059" y="723153"/>
                  </a:lnTo>
                </a:path>
              </a:pathLst>
            </a:custGeom>
            <a:grp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テキスト ボックス 50">
            <a:extLst>
              <a:ext uri="{FF2B5EF4-FFF2-40B4-BE49-F238E27FC236}">
                <a16:creationId xmlns:a16="http://schemas.microsoft.com/office/drawing/2014/main" id="{CB0BCC01-F2A1-AD73-CAF1-ECB20DBBD662}"/>
              </a:ext>
            </a:extLst>
          </p:cNvPr>
          <p:cNvSpPr txBox="1"/>
          <p:nvPr/>
        </p:nvSpPr>
        <p:spPr>
          <a:xfrm>
            <a:off x="5640222" y="2066424"/>
            <a:ext cx="1347454" cy="769441"/>
          </a:xfrm>
          <a:prstGeom prst="rect">
            <a:avLst/>
          </a:prstGeom>
          <a:noFill/>
        </p:spPr>
        <p:txBody>
          <a:bodyPr wrap="square">
            <a:spAutoFit/>
          </a:bodyPr>
          <a:lstStyle/>
          <a:p>
            <a:r>
              <a:rPr lang="en-US" altLang="ja-JP" sz="1100" dirty="0">
                <a:latin typeface="Meiryo UI" panose="020B0604030504040204" pitchFamily="50" charset="-128"/>
                <a:ea typeface="Meiryo UI" panose="020B0604030504040204" pitchFamily="50" charset="-128"/>
              </a:rPr>
              <a:t>2012</a:t>
            </a:r>
            <a:r>
              <a:rPr lang="ja-JP" altLang="en-US" sz="1100" dirty="0">
                <a:latin typeface="Meiryo UI" panose="020B0604030504040204" pitchFamily="50" charset="-128"/>
                <a:ea typeface="Meiryo UI" panose="020B0604030504040204" pitchFamily="50" charset="-128"/>
              </a:rPr>
              <a:t>年</a:t>
            </a:r>
            <a:endParaRPr lang="en-US" altLang="ja-JP" sz="1100" dirty="0">
              <a:latin typeface="Meiryo UI" panose="020B0604030504040204" pitchFamily="50" charset="-128"/>
              <a:ea typeface="Meiryo UI" panose="020B0604030504040204" pitchFamily="50" charset="-128"/>
            </a:endParaRPr>
          </a:p>
          <a:p>
            <a:r>
              <a:rPr lang="en-US" altLang="ja-JP" sz="1100" b="1" dirty="0">
                <a:latin typeface="Meiryo UI" panose="020B0604030504040204" pitchFamily="50" charset="-128"/>
                <a:ea typeface="Meiryo UI" panose="020B0604030504040204" pitchFamily="50" charset="-128"/>
              </a:rPr>
              <a:t>ILSVRC</a:t>
            </a:r>
            <a:r>
              <a:rPr lang="ja-JP" altLang="en-US" sz="1100" b="1" dirty="0">
                <a:latin typeface="Meiryo UI" panose="020B0604030504040204" pitchFamily="50" charset="-128"/>
                <a:ea typeface="Meiryo UI" panose="020B0604030504040204" pitchFamily="50" charset="-128"/>
              </a:rPr>
              <a:t>にて</a:t>
            </a:r>
            <a:r>
              <a:rPr lang="en-US" altLang="ja-JP" sz="1100" b="1" dirty="0" err="1">
                <a:latin typeface="Meiryo UI" panose="020B0604030504040204" pitchFamily="50" charset="-128"/>
                <a:ea typeface="Meiryo UI" panose="020B0604030504040204" pitchFamily="50" charset="-128"/>
              </a:rPr>
              <a:t>AlexNet</a:t>
            </a:r>
            <a:r>
              <a:rPr lang="ja-JP" altLang="en-US" sz="1100" b="1" dirty="0">
                <a:latin typeface="Meiryo UI" panose="020B0604030504040204" pitchFamily="50" charset="-128"/>
                <a:ea typeface="Meiryo UI" panose="020B0604030504040204" pitchFamily="50" charset="-128"/>
              </a:rPr>
              <a:t>が優勝</a:t>
            </a:r>
            <a:endParaRPr lang="en-US" altLang="ja-JP" sz="1100" b="1" dirty="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（ヒントン）</a:t>
            </a:r>
          </a:p>
        </p:txBody>
      </p:sp>
      <p:sp>
        <p:nvSpPr>
          <p:cNvPr id="54" name="テキスト ボックス 53">
            <a:extLst>
              <a:ext uri="{FF2B5EF4-FFF2-40B4-BE49-F238E27FC236}">
                <a16:creationId xmlns:a16="http://schemas.microsoft.com/office/drawing/2014/main" id="{4EE24DED-FA43-1205-18DB-2328F9350098}"/>
              </a:ext>
            </a:extLst>
          </p:cNvPr>
          <p:cNvSpPr txBox="1"/>
          <p:nvPr/>
        </p:nvSpPr>
        <p:spPr>
          <a:xfrm>
            <a:off x="6313949" y="1476381"/>
            <a:ext cx="1668182" cy="600164"/>
          </a:xfrm>
          <a:prstGeom prst="rect">
            <a:avLst/>
          </a:prstGeom>
          <a:noFill/>
        </p:spPr>
        <p:txBody>
          <a:bodyPr wrap="square">
            <a:spAutoFit/>
          </a:bodyPr>
          <a:lstStyle/>
          <a:p>
            <a:r>
              <a:rPr lang="en-US" altLang="ja-JP" sz="1100" dirty="0">
                <a:latin typeface="Meiryo UI" panose="020B0604030504040204" pitchFamily="50" charset="-128"/>
                <a:ea typeface="Meiryo UI" panose="020B0604030504040204" pitchFamily="50" charset="-128"/>
              </a:rPr>
              <a:t>2016</a:t>
            </a:r>
            <a:r>
              <a:rPr lang="ja-JP" altLang="en-US" sz="1100" dirty="0">
                <a:latin typeface="Meiryo UI" panose="020B0604030504040204" pitchFamily="50" charset="-128"/>
                <a:ea typeface="Meiryo UI" panose="020B0604030504040204" pitchFamily="50" charset="-128"/>
              </a:rPr>
              <a:t>年</a:t>
            </a:r>
            <a:endParaRPr lang="en-US" altLang="ja-JP" sz="1100" dirty="0">
              <a:latin typeface="Meiryo UI" panose="020B0604030504040204" pitchFamily="50" charset="-128"/>
              <a:ea typeface="Meiryo UI" panose="020B0604030504040204" pitchFamily="50" charset="-128"/>
            </a:endParaRPr>
          </a:p>
          <a:p>
            <a:r>
              <a:rPr lang="en-US" altLang="ja-JP" sz="1100" b="1" dirty="0">
                <a:latin typeface="Meiryo UI" panose="020B0604030504040204" pitchFamily="50" charset="-128"/>
                <a:ea typeface="Meiryo UI" panose="020B0604030504040204" pitchFamily="50" charset="-128"/>
              </a:rPr>
              <a:t>AlphaGo</a:t>
            </a:r>
            <a:r>
              <a:rPr lang="ja-JP" altLang="en-US" sz="1100" b="1" dirty="0">
                <a:latin typeface="Meiryo UI" panose="020B0604030504040204" pitchFamily="50" charset="-128"/>
                <a:ea typeface="Meiryo UI" panose="020B0604030504040204" pitchFamily="50" charset="-128"/>
              </a:rPr>
              <a:t>が李世乭（イ・セドル）に勝利</a:t>
            </a:r>
          </a:p>
        </p:txBody>
      </p:sp>
      <p:sp>
        <p:nvSpPr>
          <p:cNvPr id="55" name="テキスト ボックス 54">
            <a:extLst>
              <a:ext uri="{FF2B5EF4-FFF2-40B4-BE49-F238E27FC236}">
                <a16:creationId xmlns:a16="http://schemas.microsoft.com/office/drawing/2014/main" id="{700A78E2-6D5B-58A9-A868-779C3D33B382}"/>
              </a:ext>
            </a:extLst>
          </p:cNvPr>
          <p:cNvSpPr txBox="1"/>
          <p:nvPr/>
        </p:nvSpPr>
        <p:spPr>
          <a:xfrm>
            <a:off x="8340289" y="2720816"/>
            <a:ext cx="1668182" cy="600164"/>
          </a:xfrm>
          <a:prstGeom prst="rect">
            <a:avLst/>
          </a:prstGeom>
          <a:noFill/>
        </p:spPr>
        <p:txBody>
          <a:bodyPr wrap="square">
            <a:spAutoFit/>
          </a:bodyPr>
          <a:lstStyle/>
          <a:p>
            <a:r>
              <a:rPr lang="en-US" altLang="ja-JP" sz="1100" dirty="0">
                <a:latin typeface="Meiryo UI" panose="020B0604030504040204" pitchFamily="50" charset="-128"/>
                <a:ea typeface="Meiryo UI" panose="020B0604030504040204" pitchFamily="50" charset="-128"/>
              </a:rPr>
              <a:t>2024</a:t>
            </a:r>
            <a:r>
              <a:rPr lang="ja-JP" altLang="en-US" sz="1100" dirty="0">
                <a:latin typeface="Meiryo UI" panose="020B0604030504040204" pitchFamily="50" charset="-128"/>
                <a:ea typeface="Meiryo UI" panose="020B0604030504040204" pitchFamily="50" charset="-128"/>
              </a:rPr>
              <a:t>年</a:t>
            </a:r>
            <a:endParaRPr lang="en-US" altLang="ja-JP" sz="1100" dirty="0">
              <a:latin typeface="Meiryo UI" panose="020B0604030504040204" pitchFamily="50" charset="-128"/>
              <a:ea typeface="Meiryo UI" panose="020B0604030504040204" pitchFamily="50" charset="-128"/>
            </a:endParaRPr>
          </a:p>
          <a:p>
            <a:r>
              <a:rPr lang="ja-JP" altLang="en-US" sz="1100" b="1" dirty="0">
                <a:latin typeface="Meiryo UI" panose="020B0604030504040204" pitchFamily="50" charset="-128"/>
                <a:ea typeface="Meiryo UI" panose="020B0604030504040204" pitchFamily="50" charset="-128"/>
              </a:rPr>
              <a:t>ヒントン，ポップフィールドがノーベル賞受賞</a:t>
            </a:r>
          </a:p>
        </p:txBody>
      </p:sp>
      <p:sp>
        <p:nvSpPr>
          <p:cNvPr id="56" name="矢印: 右 55">
            <a:extLst>
              <a:ext uri="{FF2B5EF4-FFF2-40B4-BE49-F238E27FC236}">
                <a16:creationId xmlns:a16="http://schemas.microsoft.com/office/drawing/2014/main" id="{02295CB9-644D-25E5-6E43-6461C02276E6}"/>
              </a:ext>
            </a:extLst>
          </p:cNvPr>
          <p:cNvSpPr/>
          <p:nvPr/>
        </p:nvSpPr>
        <p:spPr>
          <a:xfrm>
            <a:off x="3053706" y="4205583"/>
            <a:ext cx="2671734" cy="483082"/>
          </a:xfrm>
          <a:prstGeom prst="rightArrow">
            <a:avLst>
              <a:gd name="adj1" fmla="val 91754"/>
              <a:gd name="adj2" fmla="val 6809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rPr>
              <a:t>第</a:t>
            </a:r>
            <a:r>
              <a:rPr lang="ja-JP" altLang="en-US" sz="1400" b="1" dirty="0">
                <a:latin typeface="Meiryo UI" panose="020B0604030504040204" pitchFamily="50" charset="-128"/>
                <a:ea typeface="Meiryo UI" panose="020B0604030504040204" pitchFamily="50" charset="-128"/>
              </a:rPr>
              <a:t>２次ブーム</a:t>
            </a:r>
            <a:endParaRPr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知識</a:t>
            </a:r>
          </a:p>
        </p:txBody>
      </p:sp>
      <p:sp>
        <p:nvSpPr>
          <p:cNvPr id="57" name="矢印: 右 56">
            <a:extLst>
              <a:ext uri="{FF2B5EF4-FFF2-40B4-BE49-F238E27FC236}">
                <a16:creationId xmlns:a16="http://schemas.microsoft.com/office/drawing/2014/main" id="{22A9FF85-0EED-48D4-E21B-5B70080FBECD}"/>
              </a:ext>
            </a:extLst>
          </p:cNvPr>
          <p:cNvSpPr/>
          <p:nvPr/>
        </p:nvSpPr>
        <p:spPr>
          <a:xfrm>
            <a:off x="5887319" y="4193371"/>
            <a:ext cx="3534954" cy="483082"/>
          </a:xfrm>
          <a:prstGeom prst="rightArrow">
            <a:avLst>
              <a:gd name="adj1" fmla="val 91754"/>
              <a:gd name="adj2" fmla="val 6809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latin typeface="Meiryo UI" panose="020B0604030504040204" pitchFamily="50" charset="-128"/>
                <a:ea typeface="Meiryo UI" panose="020B0604030504040204" pitchFamily="50" charset="-128"/>
              </a:rPr>
              <a:t>第３次ブーム</a:t>
            </a:r>
            <a:endParaRPr kumimoji="1" lang="en-US" altLang="ja-JP" sz="1400" b="1" dirty="0">
              <a:latin typeface="Meiryo UI" panose="020B0604030504040204" pitchFamily="50" charset="-128"/>
              <a:ea typeface="Meiryo UI" panose="020B0604030504040204" pitchFamily="50" charset="-128"/>
            </a:endParaRPr>
          </a:p>
          <a:p>
            <a:pPr algn="ctr"/>
            <a:r>
              <a:rPr lang="ja-JP" altLang="en-US" sz="1400" b="1" dirty="0">
                <a:latin typeface="Meiryo UI" panose="020B0604030504040204" pitchFamily="50" charset="-128"/>
                <a:ea typeface="Meiryo UI" panose="020B0604030504040204" pitchFamily="50" charset="-128"/>
              </a:rPr>
              <a:t>機械学習・特徴表現</a:t>
            </a:r>
            <a:endParaRPr kumimoji="1" lang="ja-JP" altLang="en-US" sz="1400" b="1" dirty="0">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19FA2628-2E25-C257-0857-1A1F511129AD}"/>
              </a:ext>
            </a:extLst>
          </p:cNvPr>
          <p:cNvSpPr txBox="1"/>
          <p:nvPr/>
        </p:nvSpPr>
        <p:spPr>
          <a:xfrm>
            <a:off x="4287609" y="4697871"/>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1990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RNN</a:t>
            </a:r>
            <a:endParaRPr kumimoji="1" lang="ja-JP" altLang="en-US" b="1" dirty="0">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635FB1EC-9C0E-BA56-C884-9E36D598EE55}"/>
              </a:ext>
            </a:extLst>
          </p:cNvPr>
          <p:cNvSpPr txBox="1"/>
          <p:nvPr/>
        </p:nvSpPr>
        <p:spPr>
          <a:xfrm>
            <a:off x="4922896" y="5317921"/>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1997</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LSTN</a:t>
            </a:r>
            <a:endParaRPr kumimoji="1" lang="ja-JP" altLang="en-US" b="1"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BC6A1FDF-6F71-5C05-D251-E5806D36706F}"/>
              </a:ext>
            </a:extLst>
          </p:cNvPr>
          <p:cNvSpPr txBox="1"/>
          <p:nvPr/>
        </p:nvSpPr>
        <p:spPr>
          <a:xfrm>
            <a:off x="5076910" y="4704175"/>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1998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CNN</a:t>
            </a:r>
            <a:endParaRPr kumimoji="1" lang="ja-JP" altLang="en-US" b="1"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F18FE689-D9AF-9DEB-D8F1-8425F933B747}"/>
              </a:ext>
            </a:extLst>
          </p:cNvPr>
          <p:cNvSpPr txBox="1"/>
          <p:nvPr/>
        </p:nvSpPr>
        <p:spPr>
          <a:xfrm>
            <a:off x="6313949" y="5303552"/>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2014</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GRU</a:t>
            </a:r>
            <a:endParaRPr kumimoji="1" lang="ja-JP" altLang="en-US" b="1" dirty="0">
              <a:latin typeface="Meiryo UI" panose="020B0604030504040204" pitchFamily="50" charset="-128"/>
              <a:ea typeface="Meiryo UI" panose="020B0604030504040204" pitchFamily="50" charset="-128"/>
            </a:endParaRPr>
          </a:p>
        </p:txBody>
      </p:sp>
      <p:sp>
        <p:nvSpPr>
          <p:cNvPr id="62" name="テキスト ボックス 61">
            <a:extLst>
              <a:ext uri="{FF2B5EF4-FFF2-40B4-BE49-F238E27FC236}">
                <a16:creationId xmlns:a16="http://schemas.microsoft.com/office/drawing/2014/main" id="{4D1617C4-51DB-5449-FB69-8ED4B84A03F6}"/>
              </a:ext>
            </a:extLst>
          </p:cNvPr>
          <p:cNvSpPr txBox="1"/>
          <p:nvPr/>
        </p:nvSpPr>
        <p:spPr>
          <a:xfrm>
            <a:off x="7069714" y="4664031"/>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2017</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Transformer</a:t>
            </a:r>
            <a:endParaRPr kumimoji="1" lang="ja-JP" altLang="en-US" b="1"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BF485DA2-B4FC-5E99-E0F3-B32F1D4C7835}"/>
              </a:ext>
            </a:extLst>
          </p:cNvPr>
          <p:cNvSpPr txBox="1"/>
          <p:nvPr/>
        </p:nvSpPr>
        <p:spPr>
          <a:xfrm>
            <a:off x="7540978" y="5290896"/>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2018</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en-US" altLang="ja-JP" sz="1100" b="1" dirty="0">
                <a:latin typeface="Meiryo UI" panose="020B0604030504040204" pitchFamily="50" charset="-128"/>
                <a:ea typeface="Meiryo UI" panose="020B0604030504040204" pitchFamily="50" charset="-128"/>
              </a:rPr>
              <a:t>GPT</a:t>
            </a:r>
            <a:endParaRPr kumimoji="1" lang="ja-JP" altLang="en-US" b="1"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7AA7E358-F5D9-618E-A370-3D43768A7593}"/>
              </a:ext>
            </a:extLst>
          </p:cNvPr>
          <p:cNvSpPr txBox="1"/>
          <p:nvPr/>
        </p:nvSpPr>
        <p:spPr>
          <a:xfrm>
            <a:off x="3178571" y="5061776"/>
            <a:ext cx="1881936"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時系列，シーケンスデータ</a:t>
            </a:r>
            <a:r>
              <a:rPr lang="ja-JP" altLang="en-US" sz="900" dirty="0">
                <a:latin typeface="Meiryo UI" panose="020B0604030504040204" pitchFamily="50" charset="-128"/>
                <a:ea typeface="Meiryo UI" panose="020B0604030504040204" pitchFamily="50" charset="-128"/>
              </a:rPr>
              <a:t>（再帰）</a:t>
            </a:r>
            <a:endParaRPr kumimoji="1" lang="ja-JP" altLang="en-US"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8F34E61E-B121-6D43-0E31-79C18DA94EA0}"/>
              </a:ext>
            </a:extLst>
          </p:cNvPr>
          <p:cNvSpPr txBox="1"/>
          <p:nvPr/>
        </p:nvSpPr>
        <p:spPr>
          <a:xfrm>
            <a:off x="5076910" y="5060064"/>
            <a:ext cx="1432111"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画像データ（畳み込み）</a:t>
            </a:r>
          </a:p>
        </p:txBody>
      </p:sp>
      <p:sp>
        <p:nvSpPr>
          <p:cNvPr id="66" name="テキスト ボックス 65">
            <a:extLst>
              <a:ext uri="{FF2B5EF4-FFF2-40B4-BE49-F238E27FC236}">
                <a16:creationId xmlns:a16="http://schemas.microsoft.com/office/drawing/2014/main" id="{6BA2B857-B65F-7988-0D3F-BA6C16BCCE86}"/>
              </a:ext>
            </a:extLst>
          </p:cNvPr>
          <p:cNvSpPr txBox="1"/>
          <p:nvPr/>
        </p:nvSpPr>
        <p:spPr>
          <a:xfrm>
            <a:off x="4699254" y="5697757"/>
            <a:ext cx="1881936"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勾配消失問題を軽減</a:t>
            </a:r>
          </a:p>
        </p:txBody>
      </p:sp>
      <p:sp>
        <p:nvSpPr>
          <p:cNvPr id="67" name="テキスト ボックス 66">
            <a:extLst>
              <a:ext uri="{FF2B5EF4-FFF2-40B4-BE49-F238E27FC236}">
                <a16:creationId xmlns:a16="http://schemas.microsoft.com/office/drawing/2014/main" id="{D14D086A-3575-68E8-2784-A35DB492F669}"/>
              </a:ext>
            </a:extLst>
          </p:cNvPr>
          <p:cNvSpPr txBox="1"/>
          <p:nvPr/>
        </p:nvSpPr>
        <p:spPr>
          <a:xfrm>
            <a:off x="5887319" y="5697757"/>
            <a:ext cx="1881936" cy="230832"/>
          </a:xfrm>
          <a:prstGeom prst="rect">
            <a:avLst/>
          </a:prstGeom>
          <a:noFill/>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LSTM</a:t>
            </a:r>
            <a:r>
              <a:rPr kumimoji="1" lang="ja-JP" altLang="en-US" sz="900" dirty="0">
                <a:latin typeface="Meiryo UI" panose="020B0604030504040204" pitchFamily="50" charset="-128"/>
                <a:ea typeface="Meiryo UI" panose="020B0604030504040204" pitchFamily="50" charset="-128"/>
              </a:rPr>
              <a:t>よりも少ないパラメータ</a:t>
            </a:r>
          </a:p>
        </p:txBody>
      </p:sp>
      <p:sp>
        <p:nvSpPr>
          <p:cNvPr id="68" name="テキスト ボックス 67">
            <a:extLst>
              <a:ext uri="{FF2B5EF4-FFF2-40B4-BE49-F238E27FC236}">
                <a16:creationId xmlns:a16="http://schemas.microsoft.com/office/drawing/2014/main" id="{2BAAD823-6778-D989-FCD2-47F375663DFA}"/>
              </a:ext>
            </a:extLst>
          </p:cNvPr>
          <p:cNvSpPr txBox="1"/>
          <p:nvPr/>
        </p:nvSpPr>
        <p:spPr>
          <a:xfrm>
            <a:off x="7148040" y="5006308"/>
            <a:ext cx="916990"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自己注意機構</a:t>
            </a:r>
          </a:p>
        </p:txBody>
      </p:sp>
      <p:sp>
        <p:nvSpPr>
          <p:cNvPr id="69" name="テキスト ボックス 68">
            <a:extLst>
              <a:ext uri="{FF2B5EF4-FFF2-40B4-BE49-F238E27FC236}">
                <a16:creationId xmlns:a16="http://schemas.microsoft.com/office/drawing/2014/main" id="{D4B7E1D4-F431-8FDC-FB7B-9AC124D4D383}"/>
              </a:ext>
            </a:extLst>
          </p:cNvPr>
          <p:cNvSpPr txBox="1"/>
          <p:nvPr/>
        </p:nvSpPr>
        <p:spPr>
          <a:xfrm>
            <a:off x="7504705" y="5686929"/>
            <a:ext cx="685222"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生成モデル</a:t>
            </a:r>
          </a:p>
        </p:txBody>
      </p:sp>
      <p:sp>
        <p:nvSpPr>
          <p:cNvPr id="70" name="テキスト ボックス 69">
            <a:extLst>
              <a:ext uri="{FF2B5EF4-FFF2-40B4-BE49-F238E27FC236}">
                <a16:creationId xmlns:a16="http://schemas.microsoft.com/office/drawing/2014/main" id="{26DD9AB8-39B5-4792-8B2B-073463006182}"/>
              </a:ext>
            </a:extLst>
          </p:cNvPr>
          <p:cNvSpPr txBox="1"/>
          <p:nvPr/>
        </p:nvSpPr>
        <p:spPr>
          <a:xfrm>
            <a:off x="1848396" y="6290588"/>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1969</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フレーム問題</a:t>
            </a:r>
            <a:endParaRPr kumimoji="1" lang="ja-JP" altLang="en-US" b="1" dirty="0">
              <a:latin typeface="Meiryo UI" panose="020B0604030504040204" pitchFamily="50" charset="-128"/>
              <a:ea typeface="Meiryo UI" panose="020B0604030504040204" pitchFamily="50" charset="-128"/>
            </a:endParaRPr>
          </a:p>
        </p:txBody>
      </p:sp>
      <p:sp>
        <p:nvSpPr>
          <p:cNvPr id="71" name="テキスト ボックス 70">
            <a:extLst>
              <a:ext uri="{FF2B5EF4-FFF2-40B4-BE49-F238E27FC236}">
                <a16:creationId xmlns:a16="http://schemas.microsoft.com/office/drawing/2014/main" id="{716BAD43-55E5-52C3-4E4B-B43E2216015E}"/>
              </a:ext>
            </a:extLst>
          </p:cNvPr>
          <p:cNvSpPr txBox="1"/>
          <p:nvPr/>
        </p:nvSpPr>
        <p:spPr>
          <a:xfrm>
            <a:off x="3640889" y="5748808"/>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1980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強い</a:t>
            </a:r>
            <a:r>
              <a:rPr kumimoji="1" lang="en-US" altLang="ja-JP" sz="1100" b="1" dirty="0">
                <a:latin typeface="Meiryo UI" panose="020B0604030504040204" pitchFamily="50" charset="-128"/>
                <a:ea typeface="Meiryo UI" panose="020B0604030504040204" pitchFamily="50" charset="-128"/>
              </a:rPr>
              <a:t>AI/</a:t>
            </a:r>
            <a:r>
              <a:rPr kumimoji="1" lang="ja-JP" altLang="en-US" sz="1100" b="1" dirty="0">
                <a:latin typeface="Meiryo UI" panose="020B0604030504040204" pitchFamily="50" charset="-128"/>
                <a:ea typeface="Meiryo UI" panose="020B0604030504040204" pitchFamily="50" charset="-128"/>
              </a:rPr>
              <a:t>弱い</a:t>
            </a:r>
            <a:r>
              <a:rPr lang="en-US" altLang="ja-JP" sz="1100" b="1" dirty="0">
                <a:latin typeface="Meiryo UI" panose="020B0604030504040204" pitchFamily="50" charset="-128"/>
                <a:ea typeface="Meiryo UI" panose="020B0604030504040204" pitchFamily="50" charset="-128"/>
              </a:rPr>
              <a:t>AI</a:t>
            </a:r>
            <a:endParaRPr kumimoji="1" lang="ja-JP" altLang="en-US" b="1" dirty="0">
              <a:latin typeface="Meiryo UI" panose="020B0604030504040204" pitchFamily="50" charset="-128"/>
              <a:ea typeface="Meiryo UI" panose="020B0604030504040204" pitchFamily="50" charset="-128"/>
            </a:endParaRPr>
          </a:p>
        </p:txBody>
      </p:sp>
      <p:sp>
        <p:nvSpPr>
          <p:cNvPr id="72" name="テキスト ボックス 71">
            <a:extLst>
              <a:ext uri="{FF2B5EF4-FFF2-40B4-BE49-F238E27FC236}">
                <a16:creationId xmlns:a16="http://schemas.microsoft.com/office/drawing/2014/main" id="{44321127-5853-6A01-5393-966D9A46C605}"/>
              </a:ext>
            </a:extLst>
          </p:cNvPr>
          <p:cNvSpPr txBox="1"/>
          <p:nvPr/>
        </p:nvSpPr>
        <p:spPr>
          <a:xfrm>
            <a:off x="719327" y="5779799"/>
            <a:ext cx="1270575"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1950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チューリングテスト</a:t>
            </a:r>
            <a:endParaRPr kumimoji="1" lang="ja-JP" altLang="en-US" b="1"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6B1FC9FD-FA39-5826-EE49-F1A62C15960D}"/>
              </a:ext>
            </a:extLst>
          </p:cNvPr>
          <p:cNvSpPr txBox="1"/>
          <p:nvPr/>
        </p:nvSpPr>
        <p:spPr>
          <a:xfrm>
            <a:off x="4242096" y="6281886"/>
            <a:ext cx="1858673"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1990</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シンボルグラウンディング問題</a:t>
            </a:r>
            <a:endParaRPr kumimoji="1" lang="ja-JP" altLang="en-US" b="1" dirty="0">
              <a:latin typeface="Meiryo UI" panose="020B0604030504040204" pitchFamily="50" charset="-128"/>
              <a:ea typeface="Meiryo UI" panose="020B0604030504040204" pitchFamily="50" charset="-128"/>
            </a:endParaRPr>
          </a:p>
        </p:txBody>
      </p:sp>
      <p:sp>
        <p:nvSpPr>
          <p:cNvPr id="74" name="テキスト ボックス 73">
            <a:extLst>
              <a:ext uri="{FF2B5EF4-FFF2-40B4-BE49-F238E27FC236}">
                <a16:creationId xmlns:a16="http://schemas.microsoft.com/office/drawing/2014/main" id="{635CF678-261B-2486-E72F-6FDF3BFA8158}"/>
              </a:ext>
            </a:extLst>
          </p:cNvPr>
          <p:cNvSpPr txBox="1"/>
          <p:nvPr/>
        </p:nvSpPr>
        <p:spPr>
          <a:xfrm>
            <a:off x="10656736" y="5876427"/>
            <a:ext cx="1270576" cy="430887"/>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2045</a:t>
            </a:r>
            <a:r>
              <a:rPr kumimoji="1" lang="ja-JP" altLang="en-US" sz="1100" dirty="0">
                <a:latin typeface="Meiryo UI" panose="020B0604030504040204" pitchFamily="50" charset="-128"/>
                <a:ea typeface="Meiryo UI" panose="020B0604030504040204" pitchFamily="50" charset="-128"/>
              </a:rPr>
              <a:t>年</a:t>
            </a:r>
            <a:endParaRPr kumimoji="1" lang="en-US" altLang="ja-JP" sz="1100" dirty="0">
              <a:latin typeface="Meiryo UI" panose="020B0604030504040204" pitchFamily="50" charset="-128"/>
              <a:ea typeface="Meiryo UI" panose="020B0604030504040204" pitchFamily="50" charset="-128"/>
            </a:endParaRPr>
          </a:p>
          <a:p>
            <a:r>
              <a:rPr kumimoji="1" lang="ja-JP" altLang="en-US" sz="1100" b="1" dirty="0">
                <a:latin typeface="Meiryo UI" panose="020B0604030504040204" pitchFamily="50" charset="-128"/>
                <a:ea typeface="Meiryo UI" panose="020B0604030504040204" pitchFamily="50" charset="-128"/>
              </a:rPr>
              <a:t>シンギュラリティー</a:t>
            </a:r>
            <a:endParaRPr kumimoji="1" lang="ja-JP" altLang="en-US" b="1" dirty="0">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BDCF11CA-D0D2-D58B-05FD-18862AEF3022}"/>
              </a:ext>
            </a:extLst>
          </p:cNvPr>
          <p:cNvSpPr txBox="1"/>
          <p:nvPr/>
        </p:nvSpPr>
        <p:spPr>
          <a:xfrm>
            <a:off x="80357" y="6132491"/>
            <a:ext cx="2711607" cy="230832"/>
          </a:xfrm>
          <a:prstGeom prst="rect">
            <a:avLst/>
          </a:prstGeom>
          <a:noFill/>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50</a:t>
            </a:r>
            <a:r>
              <a:rPr kumimoji="1" lang="ja-JP" altLang="en-US" sz="900" dirty="0">
                <a:latin typeface="Meiryo UI" panose="020B0604030504040204" pitchFamily="50" charset="-128"/>
                <a:ea typeface="Meiryo UI" panose="020B0604030504040204" pitchFamily="50" charset="-128"/>
              </a:rPr>
              <a:t>年以内に</a:t>
            </a:r>
            <a:r>
              <a:rPr kumimoji="1" lang="en-US" altLang="ja-JP" sz="900" dirty="0">
                <a:latin typeface="Meiryo UI" panose="020B0604030504040204" pitchFamily="50" charset="-128"/>
                <a:ea typeface="Meiryo UI" panose="020B0604030504040204" pitchFamily="50" charset="-128"/>
              </a:rPr>
              <a:t>5</a:t>
            </a:r>
            <a:r>
              <a:rPr kumimoji="1" lang="ja-JP" altLang="en-US" sz="900" dirty="0">
                <a:latin typeface="Meiryo UI" panose="020B0604030504040204" pitchFamily="50" charset="-128"/>
                <a:ea typeface="Meiryo UI" panose="020B0604030504040204" pitchFamily="50" charset="-128"/>
              </a:rPr>
              <a:t>分間のテストで人間と誤認するのは</a:t>
            </a:r>
            <a:r>
              <a:rPr kumimoji="1" lang="en-US" altLang="ja-JP" sz="900" dirty="0">
                <a:latin typeface="Meiryo UI" panose="020B0604030504040204" pitchFamily="50" charset="-128"/>
                <a:ea typeface="Meiryo UI" panose="020B0604030504040204" pitchFamily="50" charset="-128"/>
              </a:rPr>
              <a:t>30%</a:t>
            </a:r>
            <a:endParaRPr kumimoji="1"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92390697"/>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2982</TotalTime>
  <Words>10106</Words>
  <Application>Microsoft Office PowerPoint</Application>
  <PresentationFormat>ワイド画面</PresentationFormat>
  <Paragraphs>828</Paragraphs>
  <Slides>31</Slides>
  <Notes>29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Meiryo UI</vt:lpstr>
      <vt:lpstr>游ゴシック</vt:lpstr>
      <vt:lpstr>Arial</vt:lpstr>
      <vt:lpstr>Wingdings</vt:lpstr>
      <vt:lpstr>デザインの設定</vt:lpstr>
      <vt:lpstr>AI基礎 １．AIの歴史と応用分野</vt:lpstr>
      <vt:lpstr>PowerPoint プレゼンテーション</vt:lpstr>
      <vt:lpstr>PowerPoint プレゼンテーション</vt:lpstr>
      <vt:lpstr>PowerPoint プレゼンテーション</vt:lpstr>
      <vt:lpstr>人口知能（AI）とは</vt:lpstr>
      <vt:lpstr>AI技術の発展とAI技術活用の広がり</vt:lpstr>
      <vt:lpstr>AIの抱える課題</vt:lpstr>
      <vt:lpstr>PowerPoint プレゼンテーション</vt:lpstr>
      <vt:lpstr>簡易年表（AI技術）</vt:lpstr>
      <vt:lpstr>テクノロジーロードマップ</vt:lpstr>
      <vt:lpstr>第１次AIブーム</vt:lpstr>
      <vt:lpstr>第２次AIブーム</vt:lpstr>
      <vt:lpstr>第３次AIブーム</vt:lpstr>
      <vt:lpstr>PowerPoint プレゼンテーション</vt:lpstr>
      <vt:lpstr>簡易年表（プライバシー/AI　法律，ガイドライン）</vt:lpstr>
      <vt:lpstr>OECD８原則</vt:lpstr>
      <vt:lpstr>個人情報保護法の歴史　1/２</vt:lpstr>
      <vt:lpstr>個人情報保護法の歴史　２/２</vt:lpstr>
      <vt:lpstr>Appendix;　Cookie</vt:lpstr>
      <vt:lpstr>AIに関するガイドライン（海外）１/２</vt:lpstr>
      <vt:lpstr>AIに関するガイドライン（海外）２/２</vt:lpstr>
      <vt:lpstr>AIに関するガイドライン（日本）１/３</vt:lpstr>
      <vt:lpstr>AIに関するガイドライン（日本）２/３</vt:lpstr>
      <vt:lpstr>AIに関するガイドライン（日本）３/３</vt:lpstr>
      <vt:lpstr>簡易年表（プライバシー/AI　法律，ガイドライン）</vt:lpstr>
      <vt:lpstr>SUICA事件</vt:lpstr>
      <vt:lpstr>JR東日本の監視カメラ問題</vt:lpstr>
      <vt:lpstr>インプットデータの公平性</vt:lpstr>
      <vt:lpstr>アルゴリズムの妥当性</vt:lpstr>
      <vt:lpstr>その他の話題</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友佳 杉浦</dc:creator>
  <cp:lastModifiedBy>友佳 杉浦</cp:lastModifiedBy>
  <cp:revision>1</cp:revision>
  <dcterms:created xsi:type="dcterms:W3CDTF">2025-03-09T13:19:30Z</dcterms:created>
  <dcterms:modified xsi:type="dcterms:W3CDTF">2025-07-27T16:00:15Z</dcterms:modified>
</cp:coreProperties>
</file>