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95"/>
  </p:normalViewPr>
  <p:slideViewPr>
    <p:cSldViewPr snapToGrid="0" snapToObjects="1">
      <p:cViewPr>
        <p:scale>
          <a:sx n="135" d="100"/>
          <a:sy n="135" d="100"/>
        </p:scale>
        <p:origin x="4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BA3C-2DE6-E94D-8121-E4045803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5B7FF-2409-664B-AC50-610EA4E04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C552-2C3D-844F-8FD0-650D79F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676B-3D99-A84B-B7E9-7B2BC97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626A-8371-064F-8BC7-6C7FA5D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14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8EA6-AA2B-694E-857D-E543C7D8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18086-46DD-4C4C-B365-4A9D6644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49F9-5B29-374E-B887-4C651D1E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7C8A-914E-B845-9E50-C32F2215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835E-F30C-8147-BF2F-5DB57FEE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4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1626-448F-0E41-8671-8724048FA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D8E3B-6E46-DD4B-B522-884D8B81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905A-70F8-DB49-96D7-C82BA592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15D0-C7F3-A740-B42E-4714E341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B8E4-7A51-2C4D-8B4F-8F5BFF3A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15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F53E-8613-394C-B888-9585EE0F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1821-7A10-9B42-84E4-DE0537D4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638A-FA08-734A-AC21-345BE2D0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E589-DCDE-D741-9575-00D54B2C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E238-C3F5-7B47-B9CB-DDFA1D1B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0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C282-1D04-FD4A-90AC-B1FDCA47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E74E-256A-7848-8B55-FAB6EFA8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3C92-2B5C-8B42-B8D1-7DC76B89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5EC9-E87E-AA42-B875-32B7FAEC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3A78-D04A-3F41-8697-55478F9D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5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82E-BA95-2A41-ADF8-EEF896C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893D-7FC1-9C42-8195-52079CF6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3FF82-BDF7-BA48-94AB-984FA5A4E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5682-9C08-8B45-AB9C-C92CDA19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0FCF-EEF9-314D-A7DA-5799AA2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B3BDB-665E-C647-8FF1-0BA2F44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2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5453-5A40-0842-9878-6EB0200A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14C7A-A0F8-3A4C-B826-518E6BBE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28D6D-B49F-7242-8573-B4F257DE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F9A38-BC4C-C646-BD47-CEBFE07BA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8724C-467B-1642-B423-B051C3C64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34564-BDEA-6F47-9A78-1BEC0D14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45A46-D3FB-BA4C-A25A-2C89F2D8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7BAF8-C6D5-2240-9091-98C048ED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18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735B-51DE-C248-9E1C-F124FCCE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26697-E13D-D340-8EF3-0458605D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6D26F-C353-0D4E-AC79-F0BB1F1B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EF9C7-F318-D644-AE84-B115EAF9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5F8D4-2E24-424C-AA88-015ACCD5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7615-F114-ED41-8674-1BBFFCF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73FB0-080F-F74B-9873-ECBF40E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04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7A70-B616-1744-B1C4-243C4C24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3019-CBB3-0D45-AB4D-3DDBC957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A4B00-A84D-A147-8A55-D6AE8BCE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47751-1DB3-DE4B-BC11-66F66610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9B04-DFAD-A94E-86F7-A18268CE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D1F1-A06A-2241-9DAF-D8F0E07A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2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65F-0003-3A4C-9BBB-2AF0684C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7CB9A-5785-5547-AB09-C340CC7A1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6995F-1ABB-1F47-BDD3-3EF1CEB0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EF363-53A3-7D47-81FE-1892D87D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4B40-3559-144F-86EF-447C1091B87C}" type="datetimeFigureOut">
              <a:rPr lang="pt-PT" smtClean="0"/>
              <a:t>27/05/21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964F-418A-624E-AA06-CB0673DB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2451E-85DD-5045-A250-12ED1434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F8F7-124B-DA47-B16D-38BCB38683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5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73851-AE33-F14E-8A02-C1E7B33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B11C-EE51-3A4B-968F-C957CDBA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C473-BF50-2346-981C-849B7E68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A854B40-3559-144F-86EF-447C1091B87C}" type="datetimeFigureOut">
              <a:rPr lang="pt-PT" smtClean="0"/>
              <a:pPr/>
              <a:t>27/05/21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505C-1FF9-8844-8430-7BDEBDFBA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E97C-7395-9246-8226-FFF6DA18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9B4F8F7-124B-DA47-B16D-38BCB386839E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57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3331461" y="574985"/>
            <a:ext cx="552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Century Gothic" panose="020B0502020202020204" pitchFamily="34" charset="0"/>
              </a:rPr>
              <a:t>Parallelizing MDAnalysis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9A36257-B5DB-0E41-B0AA-6A17B803E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550" y="1763183"/>
            <a:ext cx="1866900" cy="2146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612A497-80FD-5F49-AE73-DD45CF089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2142" y="4451350"/>
            <a:ext cx="1866900" cy="21463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28F54DE-FF67-4345-9D7C-D5D517144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6525" y="4451350"/>
            <a:ext cx="1866900" cy="21463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F99D205-93FC-9D42-800E-FE948E282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0908" y="4451350"/>
            <a:ext cx="1866900" cy="21463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E52BB17-B7BD-5144-9249-59EAD7EAA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291" y="4451350"/>
            <a:ext cx="1866900" cy="21463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D3E455C-33E0-7D4F-8189-0B796C4D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9674" y="4451350"/>
            <a:ext cx="1866900" cy="21463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B2E8F6-CFC7-A04C-9AD1-6F5BA3927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4056" y="4451350"/>
            <a:ext cx="1866900" cy="21463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04ADC-8C7D-1349-A6B1-81AD45414240}"/>
              </a:ext>
            </a:extLst>
          </p:cNvPr>
          <p:cNvCxnSpPr>
            <a:cxnSpLocks/>
          </p:cNvCxnSpPr>
          <p:nvPr/>
        </p:nvCxnSpPr>
        <p:spPr>
          <a:xfrm flipV="1">
            <a:off x="3911600" y="3677712"/>
            <a:ext cx="1066800" cy="70273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6B4C0-865D-BC46-BC68-0CD27DD93457}"/>
              </a:ext>
            </a:extLst>
          </p:cNvPr>
          <p:cNvCxnSpPr>
            <a:cxnSpLocks/>
          </p:cNvCxnSpPr>
          <p:nvPr/>
        </p:nvCxnSpPr>
        <p:spPr>
          <a:xfrm flipV="1">
            <a:off x="4689042" y="3845984"/>
            <a:ext cx="499324" cy="53446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E7CA54-1C6D-3C4D-97AB-81A27DAC21B4}"/>
              </a:ext>
            </a:extLst>
          </p:cNvPr>
          <p:cNvCxnSpPr>
            <a:cxnSpLocks/>
          </p:cNvCxnSpPr>
          <p:nvPr/>
        </p:nvCxnSpPr>
        <p:spPr>
          <a:xfrm flipV="1">
            <a:off x="5535291" y="4011084"/>
            <a:ext cx="58134" cy="36936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6B437-DCAE-274D-B66F-FC14F91E3A4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909483"/>
            <a:ext cx="133558" cy="47096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6D7D21-BC1B-C942-ADEA-6D84435BF1F6}"/>
              </a:ext>
            </a:extLst>
          </p:cNvPr>
          <p:cNvCxnSpPr>
            <a:cxnSpLocks/>
          </p:cNvCxnSpPr>
          <p:nvPr/>
        </p:nvCxnSpPr>
        <p:spPr>
          <a:xfrm flipH="1" flipV="1">
            <a:off x="6600437" y="3676650"/>
            <a:ext cx="613163" cy="70379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BFAE96-40E6-C149-BE04-8D9DB999F8B0}"/>
              </a:ext>
            </a:extLst>
          </p:cNvPr>
          <p:cNvCxnSpPr>
            <a:cxnSpLocks/>
          </p:cNvCxnSpPr>
          <p:nvPr/>
        </p:nvCxnSpPr>
        <p:spPr>
          <a:xfrm flipH="1" flipV="1">
            <a:off x="6907018" y="3499908"/>
            <a:ext cx="1168273" cy="88053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5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065878" y="95620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Century Gothic" panose="020B0502020202020204" pitchFamily="34" charset="0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8542364" y="986981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Speed!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FAB67-C7C5-FA49-80A1-68845AE6B12D}"/>
              </a:ext>
            </a:extLst>
          </p:cNvPr>
          <p:cNvSpPr txBox="1"/>
          <p:nvPr/>
        </p:nvSpPr>
        <p:spPr>
          <a:xfrm>
            <a:off x="1065878" y="278266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How?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05A0-8E5B-5A4A-99BF-DF03E49DDA06}"/>
              </a:ext>
            </a:extLst>
          </p:cNvPr>
          <p:cNvSpPr txBox="1"/>
          <p:nvPr/>
        </p:nvSpPr>
        <p:spPr>
          <a:xfrm>
            <a:off x="7340112" y="2813446"/>
            <a:ext cx="280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Century Gothic" panose="020B0502020202020204" pitchFamily="34" charset="0"/>
              </a:rPr>
              <a:t>Over frames!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5D150-9110-AC47-863B-D829D2FF6FF3}"/>
              </a:ext>
            </a:extLst>
          </p:cNvPr>
          <p:cNvSpPr txBox="1"/>
          <p:nvPr/>
        </p:nvSpPr>
        <p:spPr>
          <a:xfrm>
            <a:off x="2787760" y="3487794"/>
            <a:ext cx="408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Most MD analyses are over trajectory 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97165-8A55-4648-BE5F-C1AC0FD8375A}"/>
              </a:ext>
            </a:extLst>
          </p:cNvPr>
          <p:cNvSpPr txBox="1"/>
          <p:nvPr/>
        </p:nvSpPr>
        <p:spPr>
          <a:xfrm>
            <a:off x="2787760" y="4313985"/>
            <a:ext cx="408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Most of those involve calculations independent from other 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5021F-7241-414E-9144-4F61BC19E95D}"/>
              </a:ext>
            </a:extLst>
          </p:cNvPr>
          <p:cNvSpPr txBox="1"/>
          <p:nvPr/>
        </p:nvSpPr>
        <p:spPr>
          <a:xfrm>
            <a:off x="2792169" y="5447953"/>
            <a:ext cx="408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Almost embarrassingly parallel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(linear scaling vs. serial)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2E145-3E07-0B4A-8318-F81E130F3C64}"/>
              </a:ext>
            </a:extLst>
          </p:cNvPr>
          <p:cNvSpPr txBox="1"/>
          <p:nvPr/>
        </p:nvSpPr>
        <p:spPr>
          <a:xfrm>
            <a:off x="2787760" y="6274144"/>
            <a:ext cx="40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Generic implementation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0E47B-432A-CA4C-9FC8-49C7A1A45ED8}"/>
              </a:ext>
            </a:extLst>
          </p:cNvPr>
          <p:cNvGrpSpPr/>
          <p:nvPr/>
        </p:nvGrpSpPr>
        <p:grpSpPr>
          <a:xfrm>
            <a:off x="8068283" y="4255191"/>
            <a:ext cx="4063858" cy="2261067"/>
            <a:chOff x="8068283" y="4255191"/>
            <a:chExt cx="4063858" cy="2261067"/>
          </a:xfrm>
        </p:grpSpPr>
        <p:pic>
          <p:nvPicPr>
            <p:cNvPr id="2050" name="Picture 2" descr="Wikipedian Protester">
              <a:extLst>
                <a:ext uri="{FF2B5EF4-FFF2-40B4-BE49-F238E27FC236}">
                  <a16:creationId xmlns:a16="http://schemas.microsoft.com/office/drawing/2014/main" id="{A9F27D8C-E9A1-844A-959A-31B3B28AA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2" t="36962" r="2238" b="1694"/>
            <a:stretch/>
          </p:blipFill>
          <p:spPr bwMode="auto">
            <a:xfrm>
              <a:off x="8068283" y="4255191"/>
              <a:ext cx="3761075" cy="2111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D5C68-DFAB-9740-8A21-7F82EADAEA5C}"/>
                </a:ext>
              </a:extLst>
            </p:cNvPr>
            <p:cNvSpPr txBox="1"/>
            <p:nvPr/>
          </p:nvSpPr>
          <p:spPr>
            <a:xfrm rot="16200000">
              <a:off x="11055758" y="5439875"/>
              <a:ext cx="19065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From https://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xkcd.com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/285/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82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ECADA4-2939-2040-80CB-EC137FBF0A84}"/>
              </a:ext>
            </a:extLst>
          </p:cNvPr>
          <p:cNvSpPr txBox="1"/>
          <p:nvPr/>
        </p:nvSpPr>
        <p:spPr>
          <a:xfrm>
            <a:off x="1016000" y="696780"/>
            <a:ext cx="546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Parallelization over frames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46D03-890D-0F44-8624-16FFC5C98334}"/>
              </a:ext>
            </a:extLst>
          </p:cNvPr>
          <p:cNvSpPr/>
          <p:nvPr/>
        </p:nvSpPr>
        <p:spPr>
          <a:xfrm>
            <a:off x="924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0FCA7-1D93-5A44-B3F9-97AD7E289975}"/>
              </a:ext>
            </a:extLst>
          </p:cNvPr>
          <p:cNvSpPr/>
          <p:nvPr/>
        </p:nvSpPr>
        <p:spPr>
          <a:xfrm>
            <a:off x="1432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1A026-BBC7-5F41-84A9-7148C3C0D64E}"/>
              </a:ext>
            </a:extLst>
          </p:cNvPr>
          <p:cNvSpPr/>
          <p:nvPr/>
        </p:nvSpPr>
        <p:spPr>
          <a:xfrm>
            <a:off x="1940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AFEAF-BF86-DB43-90E0-4907A22FD768}"/>
              </a:ext>
            </a:extLst>
          </p:cNvPr>
          <p:cNvSpPr/>
          <p:nvPr/>
        </p:nvSpPr>
        <p:spPr>
          <a:xfrm>
            <a:off x="2448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C4C34-EC70-B14C-9AE3-BC2542381299}"/>
              </a:ext>
            </a:extLst>
          </p:cNvPr>
          <p:cNvSpPr/>
          <p:nvPr/>
        </p:nvSpPr>
        <p:spPr>
          <a:xfrm>
            <a:off x="2956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270A2-B316-C040-A553-A1A480A13CAD}"/>
              </a:ext>
            </a:extLst>
          </p:cNvPr>
          <p:cNvSpPr/>
          <p:nvPr/>
        </p:nvSpPr>
        <p:spPr>
          <a:xfrm>
            <a:off x="3464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77B4F-82C9-8D4D-B2AC-FA42FE26837D}"/>
              </a:ext>
            </a:extLst>
          </p:cNvPr>
          <p:cNvSpPr/>
          <p:nvPr/>
        </p:nvSpPr>
        <p:spPr>
          <a:xfrm>
            <a:off x="3972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39BFA-5F42-C341-A4D3-12FC7C667904}"/>
              </a:ext>
            </a:extLst>
          </p:cNvPr>
          <p:cNvSpPr/>
          <p:nvPr/>
        </p:nvSpPr>
        <p:spPr>
          <a:xfrm>
            <a:off x="4480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31CB5-6020-A643-B6C8-E101B95A62D6}"/>
              </a:ext>
            </a:extLst>
          </p:cNvPr>
          <p:cNvSpPr/>
          <p:nvPr/>
        </p:nvSpPr>
        <p:spPr>
          <a:xfrm>
            <a:off x="4988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0A4928-7EAD-2C41-B757-C3C12DA22E40}"/>
              </a:ext>
            </a:extLst>
          </p:cNvPr>
          <p:cNvSpPr/>
          <p:nvPr/>
        </p:nvSpPr>
        <p:spPr>
          <a:xfrm>
            <a:off x="5496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06218-CAC1-4145-82DE-0638C69B6AE5}"/>
              </a:ext>
            </a:extLst>
          </p:cNvPr>
          <p:cNvSpPr/>
          <p:nvPr/>
        </p:nvSpPr>
        <p:spPr>
          <a:xfrm>
            <a:off x="6004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115C2-7963-8A41-B005-6B1CB53997FB}"/>
              </a:ext>
            </a:extLst>
          </p:cNvPr>
          <p:cNvSpPr/>
          <p:nvPr/>
        </p:nvSpPr>
        <p:spPr>
          <a:xfrm>
            <a:off x="6512078" y="2921000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F9713-972B-334A-80D4-587988799CC9}"/>
              </a:ext>
            </a:extLst>
          </p:cNvPr>
          <p:cNvSpPr txBox="1"/>
          <p:nvPr/>
        </p:nvSpPr>
        <p:spPr>
          <a:xfrm>
            <a:off x="924078" y="1735636"/>
            <a:ext cx="159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Block-wise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0CAE2-9141-8F49-9524-872DE00B0EFC}"/>
              </a:ext>
            </a:extLst>
          </p:cNvPr>
          <p:cNvSpPr txBox="1"/>
          <p:nvPr/>
        </p:nvSpPr>
        <p:spPr>
          <a:xfrm>
            <a:off x="1006341" y="2303900"/>
            <a:ext cx="159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2600"/>
                </a:solidFill>
                <a:latin typeface="Century Gothic" panose="020B0502020202020204" pitchFamily="34" charset="0"/>
              </a:rPr>
              <a:t>Worker 1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CDA157B1-FB93-C344-8010-CD82E52006B5}"/>
              </a:ext>
            </a:extLst>
          </p:cNvPr>
          <p:cNvSpPr/>
          <p:nvPr/>
        </p:nvSpPr>
        <p:spPr>
          <a:xfrm flipV="1">
            <a:off x="924078" y="2400058"/>
            <a:ext cx="394330" cy="420914"/>
          </a:xfrm>
          <a:prstGeom prst="bentArrow">
            <a:avLst>
              <a:gd name="adj1" fmla="val 11052"/>
              <a:gd name="adj2" fmla="val 13667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476DE-4397-6547-9283-AB71DBE2DA8D}"/>
              </a:ext>
            </a:extLst>
          </p:cNvPr>
          <p:cNvSpPr txBox="1"/>
          <p:nvPr/>
        </p:nvSpPr>
        <p:spPr>
          <a:xfrm>
            <a:off x="3038341" y="2303900"/>
            <a:ext cx="159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8F00"/>
                </a:solidFill>
                <a:latin typeface="Century Gothic" panose="020B0502020202020204" pitchFamily="34" charset="0"/>
              </a:rPr>
              <a:t>Worker 2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818BFE5A-8D2E-524B-B06D-8AC31C3E4DEB}"/>
              </a:ext>
            </a:extLst>
          </p:cNvPr>
          <p:cNvSpPr/>
          <p:nvPr/>
        </p:nvSpPr>
        <p:spPr>
          <a:xfrm flipV="1">
            <a:off x="2956078" y="2400058"/>
            <a:ext cx="394330" cy="420914"/>
          </a:xfrm>
          <a:prstGeom prst="bentArrow">
            <a:avLst>
              <a:gd name="adj1" fmla="val 11052"/>
              <a:gd name="adj2" fmla="val 13667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0C3D0-FA34-A848-82CB-2F7449A715BC}"/>
              </a:ext>
            </a:extLst>
          </p:cNvPr>
          <p:cNvSpPr txBox="1"/>
          <p:nvPr/>
        </p:nvSpPr>
        <p:spPr>
          <a:xfrm>
            <a:off x="5070341" y="2303900"/>
            <a:ext cx="159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96FF"/>
                </a:solidFill>
                <a:latin typeface="Century Gothic" panose="020B0502020202020204" pitchFamily="34" charset="0"/>
              </a:rPr>
              <a:t>Worker 3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1D9779B6-83DA-E243-BF2F-F50D86D6F3DD}"/>
              </a:ext>
            </a:extLst>
          </p:cNvPr>
          <p:cNvSpPr/>
          <p:nvPr/>
        </p:nvSpPr>
        <p:spPr>
          <a:xfrm flipV="1">
            <a:off x="4988078" y="2400058"/>
            <a:ext cx="394330" cy="420914"/>
          </a:xfrm>
          <a:prstGeom prst="bentArrow">
            <a:avLst>
              <a:gd name="adj1" fmla="val 11052"/>
              <a:gd name="adj2" fmla="val 13667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D50F6-00B1-F54A-9F72-7E0314D613EC}"/>
              </a:ext>
            </a:extLst>
          </p:cNvPr>
          <p:cNvSpPr/>
          <p:nvPr/>
        </p:nvSpPr>
        <p:spPr>
          <a:xfrm>
            <a:off x="924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476A5E-55AC-F94E-B997-DEB2E353AB89}"/>
              </a:ext>
            </a:extLst>
          </p:cNvPr>
          <p:cNvSpPr/>
          <p:nvPr/>
        </p:nvSpPr>
        <p:spPr>
          <a:xfrm>
            <a:off x="1432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5EAA5B-759D-8A45-938B-A3D8288C4D5E}"/>
              </a:ext>
            </a:extLst>
          </p:cNvPr>
          <p:cNvSpPr/>
          <p:nvPr/>
        </p:nvSpPr>
        <p:spPr>
          <a:xfrm>
            <a:off x="1940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598320-F068-0943-A6B8-33CBF7EAF403}"/>
              </a:ext>
            </a:extLst>
          </p:cNvPr>
          <p:cNvSpPr/>
          <p:nvPr/>
        </p:nvSpPr>
        <p:spPr>
          <a:xfrm>
            <a:off x="2448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D860B-9A16-1D4D-B3D2-5FC81D91E452}"/>
              </a:ext>
            </a:extLst>
          </p:cNvPr>
          <p:cNvSpPr/>
          <p:nvPr/>
        </p:nvSpPr>
        <p:spPr>
          <a:xfrm>
            <a:off x="2956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6AB9DF-D74D-804D-A267-D0C9195D5614}"/>
              </a:ext>
            </a:extLst>
          </p:cNvPr>
          <p:cNvSpPr/>
          <p:nvPr/>
        </p:nvSpPr>
        <p:spPr>
          <a:xfrm>
            <a:off x="3464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757CFF-24EF-5E42-9099-E369FE20EAA6}"/>
              </a:ext>
            </a:extLst>
          </p:cNvPr>
          <p:cNvSpPr/>
          <p:nvPr/>
        </p:nvSpPr>
        <p:spPr>
          <a:xfrm>
            <a:off x="3972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86984F-084C-F646-826B-1D3784CB0A7E}"/>
              </a:ext>
            </a:extLst>
          </p:cNvPr>
          <p:cNvSpPr/>
          <p:nvPr/>
        </p:nvSpPr>
        <p:spPr>
          <a:xfrm>
            <a:off x="4480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1147D-8032-1D40-ACDA-B8E3DC9FEE8E}"/>
              </a:ext>
            </a:extLst>
          </p:cNvPr>
          <p:cNvSpPr/>
          <p:nvPr/>
        </p:nvSpPr>
        <p:spPr>
          <a:xfrm>
            <a:off x="4988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62AB4B-0DC9-B847-AE90-8A1089EBF1C9}"/>
              </a:ext>
            </a:extLst>
          </p:cNvPr>
          <p:cNvSpPr/>
          <p:nvPr/>
        </p:nvSpPr>
        <p:spPr>
          <a:xfrm>
            <a:off x="5496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01B96-20CE-3A48-9165-4CFC740950EB}"/>
              </a:ext>
            </a:extLst>
          </p:cNvPr>
          <p:cNvSpPr/>
          <p:nvPr/>
        </p:nvSpPr>
        <p:spPr>
          <a:xfrm>
            <a:off x="6004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510609-2A77-CB43-AD31-5633C726F61A}"/>
              </a:ext>
            </a:extLst>
          </p:cNvPr>
          <p:cNvSpPr/>
          <p:nvPr/>
        </p:nvSpPr>
        <p:spPr>
          <a:xfrm>
            <a:off x="6512078" y="5555343"/>
            <a:ext cx="508000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7C641F-08CF-564F-925E-BA24515B87CA}"/>
              </a:ext>
            </a:extLst>
          </p:cNvPr>
          <p:cNvSpPr txBox="1"/>
          <p:nvPr/>
        </p:nvSpPr>
        <p:spPr>
          <a:xfrm>
            <a:off x="924078" y="4183715"/>
            <a:ext cx="159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Interleaved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9C3FF-DB07-7049-BA01-DA93BA52F199}"/>
              </a:ext>
            </a:extLst>
          </p:cNvPr>
          <p:cNvSpPr txBox="1"/>
          <p:nvPr/>
        </p:nvSpPr>
        <p:spPr>
          <a:xfrm>
            <a:off x="516672" y="4665069"/>
            <a:ext cx="86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2600"/>
                </a:solidFill>
                <a:latin typeface="Century Gothic" panose="020B0502020202020204" pitchFamily="34" charset="0"/>
              </a:rPr>
              <a:t>Wk1</a:t>
            </a:r>
          </a:p>
        </p:txBody>
      </p:sp>
      <p:sp>
        <p:nvSpPr>
          <p:cNvPr id="38" name="Bent Arrow 37">
            <a:extLst>
              <a:ext uri="{FF2B5EF4-FFF2-40B4-BE49-F238E27FC236}">
                <a16:creationId xmlns:a16="http://schemas.microsoft.com/office/drawing/2014/main" id="{211BB549-D719-294E-B91E-F6B00D94667B}"/>
              </a:ext>
            </a:extLst>
          </p:cNvPr>
          <p:cNvSpPr/>
          <p:nvPr/>
        </p:nvSpPr>
        <p:spPr>
          <a:xfrm flipV="1">
            <a:off x="924078" y="5034401"/>
            <a:ext cx="394330" cy="420914"/>
          </a:xfrm>
          <a:prstGeom prst="bentArrow">
            <a:avLst>
              <a:gd name="adj1" fmla="val 11052"/>
              <a:gd name="adj2" fmla="val 13667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D38F8-580E-664D-8668-EC1AE101D671}"/>
              </a:ext>
            </a:extLst>
          </p:cNvPr>
          <p:cNvSpPr txBox="1"/>
          <p:nvPr/>
        </p:nvSpPr>
        <p:spPr>
          <a:xfrm>
            <a:off x="1066031" y="4665069"/>
            <a:ext cx="771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8F00"/>
                </a:solidFill>
                <a:latin typeface="Century Gothic" panose="020B0502020202020204" pitchFamily="34" charset="0"/>
              </a:rPr>
              <a:t>Wk2</a:t>
            </a: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92AB6D31-C671-EB4E-BE04-37CA7674F61B}"/>
              </a:ext>
            </a:extLst>
          </p:cNvPr>
          <p:cNvSpPr/>
          <p:nvPr/>
        </p:nvSpPr>
        <p:spPr>
          <a:xfrm flipV="1">
            <a:off x="1432078" y="5034401"/>
            <a:ext cx="394330" cy="420914"/>
          </a:xfrm>
          <a:prstGeom prst="bentArrow">
            <a:avLst>
              <a:gd name="adj1" fmla="val 11052"/>
              <a:gd name="adj2" fmla="val 13667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FCB08-F0CF-E841-92B5-43759D499A31}"/>
              </a:ext>
            </a:extLst>
          </p:cNvPr>
          <p:cNvSpPr txBox="1"/>
          <p:nvPr/>
        </p:nvSpPr>
        <p:spPr>
          <a:xfrm>
            <a:off x="1590207" y="4665069"/>
            <a:ext cx="74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96FF"/>
                </a:solidFill>
                <a:latin typeface="Century Gothic" panose="020B0502020202020204" pitchFamily="34" charset="0"/>
              </a:rPr>
              <a:t>Wk3</a:t>
            </a:r>
          </a:p>
        </p:txBody>
      </p:sp>
      <p:sp>
        <p:nvSpPr>
          <p:cNvPr id="42" name="Bent Arrow 41">
            <a:extLst>
              <a:ext uri="{FF2B5EF4-FFF2-40B4-BE49-F238E27FC236}">
                <a16:creationId xmlns:a16="http://schemas.microsoft.com/office/drawing/2014/main" id="{C5F07F5C-954E-3A4F-A8DB-C2B805F1208E}"/>
              </a:ext>
            </a:extLst>
          </p:cNvPr>
          <p:cNvSpPr/>
          <p:nvPr/>
        </p:nvSpPr>
        <p:spPr>
          <a:xfrm flipV="1">
            <a:off x="1937056" y="5034401"/>
            <a:ext cx="394330" cy="420914"/>
          </a:xfrm>
          <a:prstGeom prst="bentArrow">
            <a:avLst>
              <a:gd name="adj1" fmla="val 11052"/>
              <a:gd name="adj2" fmla="val 13667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F95499-9081-C84E-82D2-A22CBCA3CB24}"/>
              </a:ext>
            </a:extLst>
          </p:cNvPr>
          <p:cNvSpPr txBox="1"/>
          <p:nvPr/>
        </p:nvSpPr>
        <p:spPr>
          <a:xfrm>
            <a:off x="7627860" y="4674422"/>
            <a:ext cx="40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Simpler to implement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C1386-189B-454C-B4DF-7C19AB301220}"/>
              </a:ext>
            </a:extLst>
          </p:cNvPr>
          <p:cNvSpPr txBox="1"/>
          <p:nvPr/>
        </p:nvSpPr>
        <p:spPr>
          <a:xfrm>
            <a:off x="7627860" y="5255260"/>
            <a:ext cx="40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Better load-balanced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F2090-888C-1F4B-B6B3-73B7B3A4D18C}"/>
              </a:ext>
            </a:extLst>
          </p:cNvPr>
          <p:cNvSpPr txBox="1"/>
          <p:nvPr/>
        </p:nvSpPr>
        <p:spPr>
          <a:xfrm>
            <a:off x="7627860" y="5836098"/>
            <a:ext cx="408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May require sorting of results</a:t>
            </a:r>
          </a:p>
        </p:txBody>
      </p:sp>
    </p:spTree>
    <p:extLst>
      <p:ext uri="{BB962C8B-B14F-4D97-AF65-F5344CB8AC3E}">
        <p14:creationId xmlns:p14="http://schemas.microsoft.com/office/powerpoint/2010/main" val="33398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5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1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50"/>
                            </p:stCondLst>
                            <p:childTnLst>
                              <p:par>
                                <p:cTn id="1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1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50"/>
                            </p:stCondLst>
                            <p:childTnLst>
                              <p:par>
                                <p:cTn id="2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250"/>
                            </p:stCondLst>
                            <p:childTnLst>
                              <p:par>
                                <p:cTn id="2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F00"/>
                                      </p:to>
                                    </p:animClr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701848" y="789648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entury Gothic" panose="020B0502020202020204" pitchFamily="34" charset="0"/>
              </a:rPr>
              <a:t>Parallelization Modes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1276860" y="2116497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Thread-based</a:t>
            </a:r>
            <a:br>
              <a:rPr lang="en-US" b="1">
                <a:latin typeface="Century Gothic" panose="020B0502020202020204" pitchFamily="34" charset="0"/>
              </a:rPr>
            </a:br>
            <a:r>
              <a:rPr lang="en-US">
                <a:latin typeface="Century Gothic" panose="020B0502020202020204" pitchFamily="34" charset="0"/>
              </a:rPr>
              <a:t>(full memory sharing)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28938-5084-424B-9D9E-F3D330E3BB02}"/>
              </a:ext>
            </a:extLst>
          </p:cNvPr>
          <p:cNvSpPr txBox="1"/>
          <p:nvPr/>
        </p:nvSpPr>
        <p:spPr>
          <a:xfrm>
            <a:off x="5676737" y="2116496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Process-based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(requires inter-process communication)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EF7AF-7424-EC44-AA2A-10111F3CF843}"/>
              </a:ext>
            </a:extLst>
          </p:cNvPr>
          <p:cNvSpPr txBox="1"/>
          <p:nvPr/>
        </p:nvSpPr>
        <p:spPr>
          <a:xfrm>
            <a:off x="5266442" y="2831205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Fork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(child processes)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F03AA-5AEE-9146-9FF0-C3A7687684C5}"/>
              </a:ext>
            </a:extLst>
          </p:cNvPr>
          <p:cNvSpPr txBox="1"/>
          <p:nvPr/>
        </p:nvSpPr>
        <p:spPr>
          <a:xfrm>
            <a:off x="8295211" y="283120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Independent processes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B6D6-4ECE-3643-9584-29B0F43B10EE}"/>
              </a:ext>
            </a:extLst>
          </p:cNvPr>
          <p:cNvSpPr txBox="1"/>
          <p:nvPr/>
        </p:nvSpPr>
        <p:spPr>
          <a:xfrm>
            <a:off x="740655" y="2935516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Thread safety can be complex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7909C-0F6B-DF46-8E26-CB1A77DDD2FE}"/>
              </a:ext>
            </a:extLst>
          </p:cNvPr>
          <p:cNvSpPr txBox="1"/>
          <p:nvPr/>
        </p:nvSpPr>
        <p:spPr>
          <a:xfrm>
            <a:off x="694463" y="3477536"/>
            <a:ext cx="371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 Gothic" panose="020B0502020202020204" pitchFamily="34" charset="0"/>
              </a:rPr>
              <a:t>CPython</a:t>
            </a:r>
            <a:r>
              <a:rPr lang="en-US" dirty="0">
                <a:latin typeface="Century Gothic" panose="020B0502020202020204" pitchFamily="34" charset="0"/>
              </a:rPr>
              <a:t> implementation is </a:t>
            </a:r>
            <a:r>
              <a:rPr lang="en-US" i="1" dirty="0">
                <a:latin typeface="Century Gothic" panose="020B0502020202020204" pitchFamily="34" charset="0"/>
              </a:rPr>
              <a:t>very</a:t>
            </a:r>
            <a:r>
              <a:rPr lang="en-US" dirty="0">
                <a:latin typeface="Century Gothic" panose="020B0502020202020204" pitchFamily="34" charset="0"/>
              </a:rPr>
              <a:t> inefficient because of the GIL (Global Interpreter Lock)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D74BE-AA0B-0E47-81F0-36BE3FAC316A}"/>
              </a:ext>
            </a:extLst>
          </p:cNvPr>
          <p:cNvSpPr txBox="1"/>
          <p:nvPr/>
        </p:nvSpPr>
        <p:spPr>
          <a:xfrm>
            <a:off x="4805112" y="3619444"/>
            <a:ext cx="2976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Sub processes start from the state in the code when they were spawned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E5AFA-DDC0-F443-885C-55E3C9C9CE42}"/>
              </a:ext>
            </a:extLst>
          </p:cNvPr>
          <p:cNvSpPr txBox="1"/>
          <p:nvPr/>
        </p:nvSpPr>
        <p:spPr>
          <a:xfrm>
            <a:off x="8213538" y="3616035"/>
            <a:ext cx="297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Each process starts from scratch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A0044-205F-BD4E-8F1E-49F687E716CE}"/>
              </a:ext>
            </a:extLst>
          </p:cNvPr>
          <p:cNvSpPr txBox="1"/>
          <p:nvPr/>
        </p:nvSpPr>
        <p:spPr>
          <a:xfrm>
            <a:off x="4805111" y="5139338"/>
            <a:ext cx="297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72382-F6F0-BF41-8A5F-EFD8FCE5E7B2}"/>
              </a:ext>
            </a:extLst>
          </p:cNvPr>
          <p:cNvSpPr txBox="1"/>
          <p:nvPr/>
        </p:nvSpPr>
        <p:spPr>
          <a:xfrm>
            <a:off x="8213537" y="5139338"/>
            <a:ext cx="297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MPI (mpi4py)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495E4-B338-884A-B6BD-8F7513FC5F35}"/>
              </a:ext>
            </a:extLst>
          </p:cNvPr>
          <p:cNvSpPr txBox="1"/>
          <p:nvPr/>
        </p:nvSpPr>
        <p:spPr>
          <a:xfrm>
            <a:off x="4623754" y="5828235"/>
            <a:ext cx="333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Cannot</a:t>
            </a:r>
            <a:r>
              <a:rPr lang="en-US" dirty="0">
                <a:latin typeface="Century Gothic" panose="020B0502020202020204" pitchFamily="34" charset="0"/>
              </a:rPr>
              <a:t> parallelize over different nodes (computers)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9C7E1-2A8F-4C44-A21F-3C1D4F49B35D}"/>
              </a:ext>
            </a:extLst>
          </p:cNvPr>
          <p:cNvSpPr txBox="1"/>
          <p:nvPr/>
        </p:nvSpPr>
        <p:spPr>
          <a:xfrm>
            <a:off x="8032180" y="5828234"/>
            <a:ext cx="333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Can</a:t>
            </a:r>
            <a:r>
              <a:rPr lang="en-US" dirty="0">
                <a:latin typeface="Century Gothic" panose="020B0502020202020204" pitchFamily="34" charset="0"/>
              </a:rPr>
              <a:t> parallelize over different nodes (computers)</a:t>
            </a:r>
          </a:p>
        </p:txBody>
      </p:sp>
    </p:spTree>
    <p:extLst>
      <p:ext uri="{BB962C8B-B14F-4D97-AF65-F5344CB8AC3E}">
        <p14:creationId xmlns:p14="http://schemas.microsoft.com/office/powerpoint/2010/main" val="17593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701848" y="789648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Typical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1050262" y="2048999"/>
            <a:ext cx="3395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import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functions/Analyses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load Universe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84E68-5387-884E-ABB0-1EA396702A40}"/>
              </a:ext>
            </a:extLst>
          </p:cNvPr>
          <p:cNvSpPr txBox="1"/>
          <p:nvPr/>
        </p:nvSpPr>
        <p:spPr>
          <a:xfrm>
            <a:off x="4531733" y="912758"/>
            <a:ext cx="297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466DB-68C4-FC46-A163-C07CDA986A36}"/>
              </a:ext>
            </a:extLst>
          </p:cNvPr>
          <p:cNvSpPr txBox="1"/>
          <p:nvPr/>
        </p:nvSpPr>
        <p:spPr>
          <a:xfrm>
            <a:off x="1419044" y="160817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Parent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FDF4C-472C-FF48-A131-CB3264235AE2}"/>
              </a:ext>
            </a:extLst>
          </p:cNvPr>
          <p:cNvSpPr txBox="1"/>
          <p:nvPr/>
        </p:nvSpPr>
        <p:spPr>
          <a:xfrm>
            <a:off x="6907578" y="287999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Children processes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1AC2A-A415-6A49-9299-5093E8407DBF}"/>
              </a:ext>
            </a:extLst>
          </p:cNvPr>
          <p:cNvSpPr txBox="1"/>
          <p:nvPr/>
        </p:nvSpPr>
        <p:spPr>
          <a:xfrm>
            <a:off x="6387404" y="3429000"/>
            <a:ext cx="5735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receive work/parallelization data (</a:t>
            </a:r>
            <a:r>
              <a:rPr lang="en-US" b="1" dirty="0">
                <a:latin typeface="Century Gothic" panose="020B0502020202020204" pitchFamily="34" charset="0"/>
              </a:rPr>
              <a:t>worker id</a:t>
            </a:r>
            <a:r>
              <a:rPr lang="en-US" dirty="0">
                <a:latin typeface="Century Gothic" panose="020B0502020202020204" pitchFamily="34" charset="0"/>
              </a:rPr>
              <a:t>) as target function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8F00"/>
                </a:solidFill>
                <a:latin typeface="Century Gothic" panose="020B0502020202020204" pitchFamily="34" charset="0"/>
              </a:rPr>
              <a:t>iterate/compute over respective frames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if needed, do some post-processing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communicate results back to parent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quit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CE22E-B11F-8444-82E4-19C21C4A9367}"/>
              </a:ext>
            </a:extLst>
          </p:cNvPr>
          <p:cNvSpPr/>
          <p:nvPr/>
        </p:nvSpPr>
        <p:spPr>
          <a:xfrm>
            <a:off x="1051481" y="4978990"/>
            <a:ext cx="504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Century Gothic" panose="020B0502020202020204" pitchFamily="34" charset="0"/>
              </a:rPr>
              <a:t>receive list of results per worker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Century Gothic" panose="020B0502020202020204" pitchFamily="34" charset="0"/>
              </a:rPr>
              <a:t>combine results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Century Gothic" panose="020B0502020202020204" pitchFamily="34" charset="0"/>
              </a:rPr>
              <a:t>output and quit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8808A4A-A3B0-1144-A1C0-6520ACCF5121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4872308" y="2161354"/>
            <a:ext cx="170960" cy="2859233"/>
          </a:xfrm>
          <a:prstGeom prst="bentConnector2">
            <a:avLst/>
          </a:prstGeom>
          <a:ln w="762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9F7F165-CBEB-B748-BC1B-73A3F6515E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0878" y="4722827"/>
            <a:ext cx="1405309" cy="455505"/>
          </a:xfrm>
          <a:prstGeom prst="bentConnector3">
            <a:avLst>
              <a:gd name="adj1" fmla="val 50000"/>
            </a:avLst>
          </a:prstGeom>
          <a:ln w="762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4CA27A-7827-7545-9AF9-6F48113981FD}"/>
              </a:ext>
            </a:extLst>
          </p:cNvPr>
          <p:cNvSpPr/>
          <p:nvPr/>
        </p:nvSpPr>
        <p:spPr>
          <a:xfrm>
            <a:off x="1036143" y="3136159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>
                <a:latin typeface="Century Gothic" panose="020B0502020202020204" pitchFamily="34" charset="0"/>
              </a:rPr>
              <a:t>communicate work/parallelization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4A9D4D-30AD-3B41-861D-7EF3C2DB8DBC}"/>
              </a:ext>
            </a:extLst>
          </p:cNvPr>
          <p:cNvSpPr/>
          <p:nvPr/>
        </p:nvSpPr>
        <p:spPr>
          <a:xfrm>
            <a:off x="1036143" y="2868587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06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701848" y="789648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Typical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1267079" y="2369510"/>
            <a:ext cx="504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import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functions/Analyses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load Universe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84E68-5387-884E-ABB0-1EA396702A40}"/>
              </a:ext>
            </a:extLst>
          </p:cNvPr>
          <p:cNvSpPr txBox="1"/>
          <p:nvPr/>
        </p:nvSpPr>
        <p:spPr>
          <a:xfrm>
            <a:off x="4531733" y="912758"/>
            <a:ext cx="297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466DB-68C4-FC46-A163-C07CDA986A36}"/>
              </a:ext>
            </a:extLst>
          </p:cNvPr>
          <p:cNvSpPr txBox="1"/>
          <p:nvPr/>
        </p:nvSpPr>
        <p:spPr>
          <a:xfrm>
            <a:off x="1635861" y="192868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All ’ranks’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CE22E-B11F-8444-82E4-19C21C4A9367}"/>
              </a:ext>
            </a:extLst>
          </p:cNvPr>
          <p:cNvSpPr/>
          <p:nvPr/>
        </p:nvSpPr>
        <p:spPr>
          <a:xfrm>
            <a:off x="1268298" y="5299501"/>
            <a:ext cx="5045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>
                <a:latin typeface="Century Gothic" panose="020B0502020202020204" pitchFamily="34" charset="0"/>
              </a:rPr>
              <a:t>quit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9F7F165-CBEB-B748-BC1B-73A3F6515E0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41134" y="4499328"/>
            <a:ext cx="1405309" cy="455505"/>
          </a:xfrm>
          <a:prstGeom prst="bentConnector3">
            <a:avLst>
              <a:gd name="adj1" fmla="val 50000"/>
            </a:avLst>
          </a:prstGeom>
          <a:ln w="76200"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DCCAA3-854D-3742-8707-ED235F654FC8}"/>
              </a:ext>
            </a:extLst>
          </p:cNvPr>
          <p:cNvSpPr txBox="1"/>
          <p:nvPr/>
        </p:nvSpPr>
        <p:spPr>
          <a:xfrm>
            <a:off x="1559032" y="486833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Other ranks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980CB-59A6-BA4C-B707-16ABA8EFD0C0}"/>
              </a:ext>
            </a:extLst>
          </p:cNvPr>
          <p:cNvSpPr txBox="1"/>
          <p:nvPr/>
        </p:nvSpPr>
        <p:spPr>
          <a:xfrm>
            <a:off x="6787408" y="431466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Rank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9CC288-4089-7E49-AD9F-F20DB79F08F8}"/>
              </a:ext>
            </a:extLst>
          </p:cNvPr>
          <p:cNvSpPr/>
          <p:nvPr/>
        </p:nvSpPr>
        <p:spPr>
          <a:xfrm>
            <a:off x="6726417" y="4804135"/>
            <a:ext cx="504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>
                <a:latin typeface="Century Gothic" panose="020B0502020202020204" pitchFamily="34" charset="0"/>
              </a:rPr>
              <a:t>receive list of results per worker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>
                <a:latin typeface="Century Gothic" panose="020B0502020202020204" pitchFamily="34" charset="0"/>
              </a:rPr>
              <a:t>combine results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>
                <a:latin typeface="Century Gothic" panose="020B0502020202020204" pitchFamily="34" charset="0"/>
              </a:rPr>
              <a:t>output and quit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1363-91BC-1D41-B1AF-1AD88D3D1579}"/>
              </a:ext>
            </a:extLst>
          </p:cNvPr>
          <p:cNvSpPr/>
          <p:nvPr/>
        </p:nvSpPr>
        <p:spPr>
          <a:xfrm>
            <a:off x="1267079" y="3211036"/>
            <a:ext cx="5143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Century Gothic" panose="020B0502020202020204" pitchFamily="34" charset="0"/>
              </a:rPr>
              <a:t>determine parallelization division from rank id and pool size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rgbClr val="008F00"/>
                </a:solidFill>
                <a:latin typeface="Century Gothic" panose="020B0502020202020204" pitchFamily="34" charset="0"/>
              </a:rPr>
              <a:t>iterate/compute over respective frames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Century Gothic" panose="020B0502020202020204" pitchFamily="34" charset="0"/>
              </a:rPr>
              <a:t>if needed, do some post-processing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9501A-9E9D-0549-936A-F7CD43C6B82A}"/>
              </a:ext>
            </a:extLst>
          </p:cNvPr>
          <p:cNvSpPr/>
          <p:nvPr/>
        </p:nvSpPr>
        <p:spPr>
          <a:xfrm>
            <a:off x="1267079" y="4310454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Century Gothic" panose="020B0502020202020204" pitchFamily="34" charset="0"/>
              </a:rPr>
              <a:t>communicate results to rank 0</a:t>
            </a:r>
          </a:p>
        </p:txBody>
      </p:sp>
    </p:spTree>
    <p:extLst>
      <p:ext uri="{BB962C8B-B14F-4D97-AF65-F5344CB8AC3E}">
        <p14:creationId xmlns:p14="http://schemas.microsoft.com/office/powerpoint/2010/main" val="8471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20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701848" y="789648"/>
            <a:ext cx="516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How much to parallelize?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4720464" y="1851977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More is usually faster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1DE57-D505-9F45-9858-C9208ED75009}"/>
              </a:ext>
            </a:extLst>
          </p:cNvPr>
          <p:cNvSpPr txBox="1"/>
          <p:nvPr/>
        </p:nvSpPr>
        <p:spPr>
          <a:xfrm>
            <a:off x="5824131" y="23495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Century Gothic" panose="020B0502020202020204" pitchFamily="34" charset="0"/>
              </a:rPr>
              <a:t>but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C5E74-8838-1448-9B3C-AE480F5772FA}"/>
              </a:ext>
            </a:extLst>
          </p:cNvPr>
          <p:cNvSpPr txBox="1"/>
          <p:nvPr/>
        </p:nvSpPr>
        <p:spPr>
          <a:xfrm>
            <a:off x="1699997" y="4140373"/>
            <a:ext cx="87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Beware of disk I/O bottlenecks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worse if the computation time per frame is fast compared to frame reading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D2834-7C17-A347-A6B2-5756060B4697}"/>
              </a:ext>
            </a:extLst>
          </p:cNvPr>
          <p:cNvSpPr txBox="1"/>
          <p:nvPr/>
        </p:nvSpPr>
        <p:spPr>
          <a:xfrm>
            <a:off x="1831972" y="2811509"/>
            <a:ext cx="852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Avoid oversubscribing cores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 </a:t>
            </a:r>
            <a:r>
              <a:rPr lang="en-US" dirty="0">
                <a:latin typeface="Century Gothic" panose="020B0502020202020204" pitchFamily="34" charset="0"/>
              </a:rPr>
              <a:t>uses all cores by default</a:t>
            </a:r>
          </a:p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os.get_schedaffinity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shows you available cores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(or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/proc/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dirty="0">
                <a:latin typeface="Century Gothic" panose="020B0502020202020204" pitchFamily="34" charset="0"/>
              </a:rPr>
              <a:t>,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htop</a:t>
            </a:r>
            <a:r>
              <a:rPr lang="en-US" dirty="0">
                <a:latin typeface="Century Gothic" panose="020B0502020202020204" pitchFamily="34" charset="0"/>
              </a:rPr>
              <a:t>,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C7945-99F9-7B4F-98B5-A752CFB2004E}"/>
              </a:ext>
            </a:extLst>
          </p:cNvPr>
          <p:cNvSpPr txBox="1"/>
          <p:nvPr/>
        </p:nvSpPr>
        <p:spPr>
          <a:xfrm>
            <a:off x="3699151" y="4915239"/>
            <a:ext cx="4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RAM may become limiting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depending on the analysis 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241B4E-5FD6-AD46-981D-95220BAB835A}"/>
              </a:ext>
            </a:extLst>
          </p:cNvPr>
          <p:cNvSpPr txBox="1"/>
          <p:nvPr/>
        </p:nvSpPr>
        <p:spPr>
          <a:xfrm>
            <a:off x="3699151" y="5690105"/>
            <a:ext cx="4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Respect imposed limits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</a:rPr>
              <a:t>HPC use may impose core limits</a:t>
            </a:r>
          </a:p>
        </p:txBody>
      </p:sp>
    </p:spTree>
    <p:extLst>
      <p:ext uri="{BB962C8B-B14F-4D97-AF65-F5344CB8AC3E}">
        <p14:creationId xmlns:p14="http://schemas.microsoft.com/office/powerpoint/2010/main" val="15395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701848" y="789648"/>
            <a:ext cx="6994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Advanced strategies </a:t>
            </a:r>
            <a:r>
              <a:rPr lang="en-US" sz="2000" dirty="0">
                <a:latin typeface="Century Gothic" panose="020B0502020202020204" pitchFamily="34" charset="0"/>
              </a:rPr>
              <a:t>(not in the practical)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722974" y="1966888"/>
            <a:ext cx="85530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0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en-US" dirty="0">
                <a:latin typeface="Century Gothic" panose="020B0502020202020204" pitchFamily="34" charset="0"/>
              </a:rPr>
              <a:t>avoid initial communication by finding own worker id and taking advantage of access to parent memory</a:t>
            </a:r>
          </a:p>
          <a:p>
            <a:r>
              <a:rPr lang="en-US" dirty="0">
                <a:latin typeface="Century Gothic" panose="020B0502020202020204" pitchFamily="34" charset="0"/>
              </a:rPr>
              <a:t>(requires reopening open </a:t>
            </a:r>
            <a:r>
              <a:rPr lang="en-US" dirty="0" err="1">
                <a:latin typeface="Century Gothic" panose="020B0502020202020204" pitchFamily="34" charset="0"/>
              </a:rPr>
              <a:t>filehandles</a:t>
            </a:r>
            <a:r>
              <a:rPr lang="en-US" dirty="0">
                <a:latin typeface="Century Gothic" panose="020B0502020202020204" pitchFamily="34" charset="0"/>
              </a:rPr>
              <a:t> to trajectories)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0F45A-03BC-D54D-BE83-4D184308B40A}"/>
              </a:ext>
            </a:extLst>
          </p:cNvPr>
          <p:cNvSpPr txBox="1"/>
          <p:nvPr/>
        </p:nvSpPr>
        <p:spPr>
          <a:xfrm>
            <a:off x="722974" y="3798118"/>
            <a:ext cx="855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MPI:</a:t>
            </a:r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avoid initializing one Universe per rank by initializing only for rank 0 and then broadcasting to all ranks.</a:t>
            </a:r>
          </a:p>
        </p:txBody>
      </p:sp>
    </p:spTree>
    <p:extLst>
      <p:ext uri="{BB962C8B-B14F-4D97-AF65-F5344CB8AC3E}">
        <p14:creationId xmlns:p14="http://schemas.microsoft.com/office/powerpoint/2010/main" val="54133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C755-D25F-DF4D-BED0-DB5757C71659}"/>
              </a:ext>
            </a:extLst>
          </p:cNvPr>
          <p:cNvSpPr txBox="1"/>
          <p:nvPr/>
        </p:nvSpPr>
        <p:spPr>
          <a:xfrm>
            <a:off x="1701848" y="789648"/>
            <a:ext cx="3520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Implementations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30CD8-E09B-DB47-BF2D-B7CA3F7F0511}"/>
              </a:ext>
            </a:extLst>
          </p:cNvPr>
          <p:cNvSpPr txBox="1"/>
          <p:nvPr/>
        </p:nvSpPr>
        <p:spPr>
          <a:xfrm>
            <a:off x="722974" y="1966888"/>
            <a:ext cx="85530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Pure </a:t>
            </a:r>
            <a:r>
              <a:rPr lang="en-US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MDAnalysis</a:t>
            </a:r>
            <a:r>
              <a:rPr lang="en-US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multiprocessing/MPI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 in the practical!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0F45A-03BC-D54D-BE83-4D184308B40A}"/>
              </a:ext>
            </a:extLst>
          </p:cNvPr>
          <p:cNvSpPr txBox="1"/>
          <p:nvPr/>
        </p:nvSpPr>
        <p:spPr>
          <a:xfrm>
            <a:off x="722974" y="3236461"/>
            <a:ext cx="855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PMDA </a:t>
            </a:r>
            <a:r>
              <a:rPr lang="en-US" sz="1400" dirty="0">
                <a:latin typeface="Century Gothic" panose="020B0502020202020204" pitchFamily="34" charset="0"/>
                <a:cs typeface="Courier New" panose="02070309020205020404" pitchFamily="49" charset="0"/>
              </a:rPr>
              <a:t>https://</a:t>
            </a:r>
            <a:r>
              <a:rPr lang="en-US" sz="14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github.com</a:t>
            </a:r>
            <a:r>
              <a:rPr lang="en-US" sz="1400" dirty="0">
                <a:latin typeface="Century Gothic" panose="020B0502020202020204" pitchFamily="34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MDAnalysis</a:t>
            </a:r>
            <a:r>
              <a:rPr lang="en-US" sz="1400" dirty="0">
                <a:latin typeface="Century Gothic" panose="020B0502020202020204" pitchFamily="34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pmda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Implementation of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ParallelAnalysisBase</a:t>
            </a:r>
            <a:r>
              <a:rPr lang="en-US" dirty="0">
                <a:latin typeface="Century Gothic" panose="020B0502020202020204" pitchFamily="34" charset="0"/>
              </a:rPr>
              <a:t>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dask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, a flexible and scalable parallel scheduler.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7EC5-D774-6446-A855-8594C3989CBD}"/>
              </a:ext>
            </a:extLst>
          </p:cNvPr>
          <p:cNvSpPr txBox="1"/>
          <p:nvPr/>
        </p:nvSpPr>
        <p:spPr>
          <a:xfrm>
            <a:off x="722973" y="4506034"/>
            <a:ext cx="9391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MDreader</a:t>
            </a:r>
            <a:r>
              <a:rPr lang="en-US" sz="20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  <a:cs typeface="Courier New" panose="02070309020205020404" pitchFamily="49" charset="0"/>
              </a:rPr>
              <a:t>https://</a:t>
            </a:r>
            <a:r>
              <a:rPr lang="en-US" sz="14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github.com</a:t>
            </a:r>
            <a:r>
              <a:rPr lang="en-US" sz="1400" dirty="0">
                <a:latin typeface="Century Gothic" panose="020B0502020202020204" pitchFamily="34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mnmelo</a:t>
            </a:r>
            <a:r>
              <a:rPr lang="en-US" sz="1400" dirty="0">
                <a:latin typeface="Century Gothic" panose="020B0502020202020204" pitchFamily="34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mdreader</a:t>
            </a:r>
            <a:endParaRPr lang="en-US" sz="1400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Implementation of per-frame parallelization using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>
                <a:latin typeface="Century Gothic" panose="020B0502020202020204" pitchFamily="34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dirty="0">
                <a:latin typeface="Century Gothic" panose="020B0502020202020204" pitchFamily="34" charset="0"/>
              </a:rPr>
              <a:t>, plus some command-line convenience.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471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N. Melo</dc:creator>
  <cp:lastModifiedBy>Manuel N. Melo</cp:lastModifiedBy>
  <cp:revision>44</cp:revision>
  <dcterms:created xsi:type="dcterms:W3CDTF">2021-05-27T13:18:22Z</dcterms:created>
  <dcterms:modified xsi:type="dcterms:W3CDTF">2021-05-28T04:00:48Z</dcterms:modified>
</cp:coreProperties>
</file>