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71" r:id="rId9"/>
    <p:sldId id="272" r:id="rId10"/>
    <p:sldId id="273" r:id="rId11"/>
    <p:sldId id="274" r:id="rId12"/>
    <p:sldId id="275" r:id="rId13"/>
    <p:sldId id="280" r:id="rId14"/>
    <p:sldId id="263" r:id="rId15"/>
    <p:sldId id="281" r:id="rId16"/>
    <p:sldId id="282" r:id="rId17"/>
    <p:sldId id="284" r:id="rId18"/>
    <p:sldId id="285" r:id="rId19"/>
    <p:sldId id="283" r:id="rId20"/>
    <p:sldId id="286" r:id="rId21"/>
    <p:sldId id="287" r:id="rId22"/>
    <p:sldId id="288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1" r:id="rId33"/>
    <p:sldId id="30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D54B-4AC4-49A9-A32E-BEFB5106EA22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F505-A82A-4A0D-805D-03AA8FF0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89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D54B-4AC4-49A9-A32E-BEFB5106EA22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F505-A82A-4A0D-805D-03AA8FF0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39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D54B-4AC4-49A9-A32E-BEFB5106EA22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F505-A82A-4A0D-805D-03AA8FF0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D54B-4AC4-49A9-A32E-BEFB5106EA22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F505-A82A-4A0D-805D-03AA8FF0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58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D54B-4AC4-49A9-A32E-BEFB5106EA22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F505-A82A-4A0D-805D-03AA8FF0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41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D54B-4AC4-49A9-A32E-BEFB5106EA22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F505-A82A-4A0D-805D-03AA8FF0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8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D54B-4AC4-49A9-A32E-BEFB5106EA22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F505-A82A-4A0D-805D-03AA8FF0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70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D54B-4AC4-49A9-A32E-BEFB5106EA22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F505-A82A-4A0D-805D-03AA8FF0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05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D54B-4AC4-49A9-A32E-BEFB5106EA22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F505-A82A-4A0D-805D-03AA8FF0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2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D54B-4AC4-49A9-A32E-BEFB5106EA22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F505-A82A-4A0D-805D-03AA8FF0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4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D54B-4AC4-49A9-A32E-BEFB5106EA22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F505-A82A-4A0D-805D-03AA8FF0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44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FD54B-4AC4-49A9-A32E-BEFB5106EA22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F505-A82A-4A0D-805D-03AA8FF0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27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10641" y="1673509"/>
            <a:ext cx="9949841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태양 흑점 관련 태양에너지의 생산과 소비에 대한 상관 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91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468" y="100209"/>
            <a:ext cx="11837096" cy="1227550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데이터 구축 및 분석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분석 프로세스 및 분석 방법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   1) </a:t>
            </a:r>
            <a:r>
              <a:rPr lang="ko-KR" altLang="en-US" sz="2000" dirty="0" smtClean="0"/>
              <a:t>태양 흑점과 대한민국 지역별 태양에너지 생산량 상관 관계</a:t>
            </a:r>
            <a:r>
              <a:rPr lang="en-US" altLang="ko-KR" sz="2000" dirty="0" smtClean="0"/>
              <a:t> 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25468" y="1290181"/>
            <a:ext cx="10672176" cy="51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데이터 전처리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컬럼 </a:t>
            </a:r>
            <a:r>
              <a:rPr lang="en-US" altLang="ko-KR" sz="2400" dirty="0" smtClean="0"/>
              <a:t>rename, </a:t>
            </a:r>
            <a:r>
              <a:rPr lang="ko-KR" altLang="en-US" sz="2400" dirty="0" smtClean="0"/>
              <a:t>날짜 형식 변경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97" y="1928094"/>
            <a:ext cx="5068007" cy="46355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016" y="1928094"/>
            <a:ext cx="5655502" cy="46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468" y="100209"/>
            <a:ext cx="11837096" cy="1227550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데이터 구축 및 분석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분석 프로세스 및 분석 방법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   1) </a:t>
            </a:r>
            <a:r>
              <a:rPr lang="ko-KR" altLang="en-US" sz="2000" dirty="0" smtClean="0"/>
              <a:t>태양 흑점과 대한민국 지역별 태양에너지 생산량 상관 관계</a:t>
            </a:r>
            <a:r>
              <a:rPr lang="en-US" altLang="ko-KR" sz="2000" dirty="0" smtClean="0"/>
              <a:t> 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25468" y="1290181"/>
            <a:ext cx="11523946" cy="51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데이터 전처리 및 시각화 </a:t>
            </a:r>
            <a:r>
              <a:rPr lang="en-US" altLang="ko-KR" sz="2400" dirty="0" smtClean="0"/>
              <a:t>: filtering </a:t>
            </a:r>
            <a:r>
              <a:rPr lang="ko-KR" altLang="en-US" sz="2400" dirty="0" smtClean="0"/>
              <a:t>및 데이터 정제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정제된 데이터 기반으로 그래프 그리기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4" y="1803748"/>
            <a:ext cx="5085567" cy="49352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780" y="1803748"/>
            <a:ext cx="5828634" cy="493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468" y="100209"/>
            <a:ext cx="11837096" cy="1227550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데이터 구축 및 분석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분석 프로세스 및 분석 방법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   1) </a:t>
            </a:r>
            <a:r>
              <a:rPr lang="ko-KR" altLang="en-US" sz="2000" dirty="0" smtClean="0"/>
              <a:t>태양 흑점과 대한민국 지역별 태양에너지 생산량 상관 관계</a:t>
            </a:r>
            <a:r>
              <a:rPr lang="en-US" altLang="ko-KR" sz="2000" dirty="0" smtClean="0"/>
              <a:t> 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25468" y="1290181"/>
            <a:ext cx="4233798" cy="51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데이터 시각화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도수분포표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8" y="2089459"/>
            <a:ext cx="5235878" cy="44616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493" y="2089459"/>
            <a:ext cx="5586608" cy="446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1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468" y="100209"/>
            <a:ext cx="11837096" cy="1227550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데이터 구축 및 분석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분석 프로세스 및 분석 방법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   1) </a:t>
            </a:r>
            <a:r>
              <a:rPr lang="ko-KR" altLang="en-US" sz="2000" dirty="0" smtClean="0"/>
              <a:t>태양 흑점과 대한민국 지역별 태양에너지 생산량 상관 관계</a:t>
            </a:r>
            <a:r>
              <a:rPr lang="en-US" altLang="ko-KR" sz="2000" dirty="0" smtClean="0"/>
              <a:t> 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25468" y="1290181"/>
            <a:ext cx="4233798" cy="51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데이터 시각화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도수분포표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8" y="1803748"/>
            <a:ext cx="5649239" cy="48600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016" y="1803747"/>
            <a:ext cx="5718132" cy="486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468" y="100209"/>
            <a:ext cx="11837096" cy="1227550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데이터 구축 및 분석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분석 프로세스 및 분석 방법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   2) </a:t>
            </a:r>
            <a:r>
              <a:rPr lang="ko-KR" altLang="en-US" sz="2000" dirty="0" smtClean="0"/>
              <a:t>태양 에너지 생산량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날짜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지역</a:t>
            </a:r>
            <a:r>
              <a:rPr lang="en-US" altLang="ko-KR" sz="2000" dirty="0" smtClean="0"/>
              <a:t>)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25468" y="1290181"/>
            <a:ext cx="11398685" cy="51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데이터 전처리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데이터 가져오기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30" y="1803748"/>
            <a:ext cx="10185928" cy="47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1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468" y="100209"/>
            <a:ext cx="11837096" cy="1227550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데이터 구축 및 분석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분석 프로세스 및 분석 방법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   2) </a:t>
            </a:r>
            <a:r>
              <a:rPr lang="ko-KR" altLang="en-US" sz="2000" dirty="0" smtClean="0"/>
              <a:t>태양 에너지 생산량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날짜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지역</a:t>
            </a:r>
            <a:r>
              <a:rPr lang="en-US" altLang="ko-KR" sz="2000" dirty="0" smtClean="0"/>
              <a:t>)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25468" y="1290181"/>
            <a:ext cx="11398685" cy="51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데이터 전처리 </a:t>
            </a:r>
            <a:r>
              <a:rPr lang="en-US" altLang="ko-KR" sz="2400" dirty="0" smtClean="0"/>
              <a:t>: 2021</a:t>
            </a:r>
            <a:r>
              <a:rPr lang="ko-KR" altLang="en-US" sz="2400" dirty="0" smtClean="0"/>
              <a:t>년도 데이터 산출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32" y="1803748"/>
            <a:ext cx="10532439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7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468" y="100209"/>
            <a:ext cx="11837096" cy="1227550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데이터 구축 및 분석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분석 프로세스 및 분석 방법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   2) </a:t>
            </a:r>
            <a:r>
              <a:rPr lang="ko-KR" altLang="en-US" sz="2000" dirty="0" smtClean="0"/>
              <a:t>태양 에너지 생산량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날짜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지역</a:t>
            </a:r>
            <a:r>
              <a:rPr lang="en-US" altLang="ko-KR" sz="2000" dirty="0" smtClean="0"/>
              <a:t>)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25468" y="1290181"/>
            <a:ext cx="11398685" cy="51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데이터 전처리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날짜와 지역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태양에너지 정제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96" y="1996542"/>
            <a:ext cx="6194070" cy="425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47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468" y="100209"/>
            <a:ext cx="11837096" cy="1227550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데이터 구축 및 분석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분석 프로세스 및 분석 방법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   2) </a:t>
            </a:r>
            <a:r>
              <a:rPr lang="ko-KR" altLang="en-US" sz="2000" dirty="0" smtClean="0"/>
              <a:t>태양 에너지 생산량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날짜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지역</a:t>
            </a:r>
            <a:r>
              <a:rPr lang="en-US" altLang="ko-KR" sz="2000" dirty="0" smtClean="0"/>
              <a:t>)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25468" y="1290181"/>
            <a:ext cx="11398685" cy="51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데이터 전처리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날짜별</a:t>
            </a:r>
            <a:r>
              <a:rPr lang="ko-KR" altLang="en-US" sz="2400" dirty="0" smtClean="0"/>
              <a:t> 태양에너지 데이터 정제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08" y="1803747"/>
            <a:ext cx="5632977" cy="48475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7" y="1803747"/>
            <a:ext cx="5536505" cy="484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79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468" y="100209"/>
            <a:ext cx="11837096" cy="1227550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데이터 구축 및 분석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분석 프로세스 및 분석 방법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   2) </a:t>
            </a:r>
            <a:r>
              <a:rPr lang="ko-KR" altLang="en-US" sz="2000" dirty="0" smtClean="0"/>
              <a:t>태양 에너지 생산량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날짜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지역</a:t>
            </a:r>
            <a:r>
              <a:rPr lang="en-US" altLang="ko-KR" sz="2000" dirty="0" smtClean="0"/>
              <a:t>)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25468" y="1290181"/>
            <a:ext cx="11398685" cy="51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데이터 전처리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지역별 태양에너지 데이터 정제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78" y="1803748"/>
            <a:ext cx="9411076" cy="493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72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468" y="100209"/>
            <a:ext cx="11837096" cy="1227550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데이터 구축 및 분석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분석 프로세스 및 분석 방법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   3) </a:t>
            </a:r>
            <a:r>
              <a:rPr lang="ko-KR" altLang="en-US" sz="2000" dirty="0" smtClean="0"/>
              <a:t>태양 에너지 소비량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지역</a:t>
            </a:r>
            <a:r>
              <a:rPr lang="en-US" altLang="ko-KR" sz="2000" dirty="0" smtClean="0"/>
              <a:t>)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25468" y="1290181"/>
            <a:ext cx="11398685" cy="51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데이터 전처리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데이터 가져오기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1" y="1803748"/>
            <a:ext cx="11152259" cy="48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7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270"/>
          </a:xfrm>
        </p:spPr>
        <p:txBody>
          <a:bodyPr/>
          <a:lstStyle/>
          <a:p>
            <a:pPr algn="ctr"/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81609" y="1152396"/>
            <a:ext cx="5099137" cy="568681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분석 개요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분석의 배경 및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분석 범위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구축 및 분석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수집 방법</a:t>
            </a:r>
            <a:endParaRPr lang="en-US" altLang="ko-KR" dirty="0"/>
          </a:p>
          <a:p>
            <a:pPr lvl="1"/>
            <a:r>
              <a:rPr lang="ko-KR" altLang="en-US" dirty="0" smtClean="0"/>
              <a:t>분석 프로세스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분석 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분석 결과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결론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36913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468" y="100209"/>
            <a:ext cx="11837096" cy="1227550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데이터 구축 및 분석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분석 프로세스 및 분석 방법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   3) </a:t>
            </a:r>
            <a:r>
              <a:rPr lang="ko-KR" altLang="en-US" sz="2000" dirty="0" smtClean="0"/>
              <a:t>태양 에너지 소비량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지역</a:t>
            </a:r>
            <a:r>
              <a:rPr lang="en-US" altLang="ko-KR" sz="2000" dirty="0" smtClean="0"/>
              <a:t>)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25468" y="1290181"/>
            <a:ext cx="11398685" cy="51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데이터 전처리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지역별 에너지 소비량 데이터 전처리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9" y="1803748"/>
            <a:ext cx="8316714" cy="486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49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468" y="100209"/>
            <a:ext cx="11837096" cy="1227550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데이터 구축 및 분석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분석 프로세스 및 분석 방법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   3) </a:t>
            </a:r>
            <a:r>
              <a:rPr lang="ko-KR" altLang="en-US" sz="2000" dirty="0" smtClean="0"/>
              <a:t>태양 에너지 소비량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지역</a:t>
            </a:r>
            <a:r>
              <a:rPr lang="en-US" altLang="ko-KR" sz="2000" dirty="0" smtClean="0"/>
              <a:t>)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25468" y="1290181"/>
            <a:ext cx="11398685" cy="51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데이터 전처리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지역 </a:t>
            </a:r>
            <a:r>
              <a:rPr lang="en-US" altLang="ko-KR" sz="2400" dirty="0" smtClean="0"/>
              <a:t>column </a:t>
            </a:r>
            <a:r>
              <a:rPr lang="ko-KR" altLang="en-US" sz="2400" dirty="0" smtClean="0"/>
              <a:t>의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값을 </a:t>
            </a:r>
            <a:r>
              <a:rPr lang="en-US" altLang="ko-KR" sz="2400" dirty="0" smtClean="0"/>
              <a:t>rename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5" y="1991639"/>
            <a:ext cx="9038841" cy="46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72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468" y="100209"/>
            <a:ext cx="11837096" cy="1227550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데이터 구축 및 분석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분석 프로세스 및 분석 방법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   3) </a:t>
            </a:r>
            <a:r>
              <a:rPr lang="ko-KR" altLang="en-US" sz="2000" dirty="0" smtClean="0"/>
              <a:t>태양 에너지 소비량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지역</a:t>
            </a:r>
            <a:r>
              <a:rPr lang="en-US" altLang="ko-KR" sz="2000" dirty="0" smtClean="0"/>
              <a:t>)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25468" y="1290181"/>
            <a:ext cx="11398685" cy="51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데이터 전처리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소비전력에</a:t>
            </a:r>
            <a:r>
              <a:rPr lang="ko-KR" altLang="en-US" sz="2400" dirty="0" smtClean="0"/>
              <a:t> 가중치를 부여하여 태양에너지 소비량 구하기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8" y="1803748"/>
            <a:ext cx="5758897" cy="46722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776" y="1803748"/>
            <a:ext cx="5476949" cy="46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42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468" y="100209"/>
            <a:ext cx="11837096" cy="1227550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데이터 구축 및 분석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분석 프로세스 및 분석 방법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   3) </a:t>
            </a:r>
            <a:r>
              <a:rPr lang="ko-KR" altLang="en-US" sz="2000" dirty="0" smtClean="0"/>
              <a:t>태양 에너지 소비량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지역</a:t>
            </a:r>
            <a:r>
              <a:rPr lang="en-US" altLang="ko-KR" sz="2000" dirty="0" smtClean="0"/>
              <a:t>)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25468" y="1290181"/>
            <a:ext cx="11398685" cy="51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데이터 전처리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지역별 태양에너지소비전력 최종 데이터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570" y="1803748"/>
            <a:ext cx="5860023" cy="505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90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468" y="100209"/>
            <a:ext cx="11837096" cy="1227550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데이터 구축 및 분석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분석 프로세스 및 분석 방법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   4) </a:t>
            </a:r>
            <a:r>
              <a:rPr lang="ko-KR" altLang="en-US" sz="2000" dirty="0" smtClean="0"/>
              <a:t>태양의 흑점 수와 태양에너지 생산량 날짜 데이터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25468" y="1290181"/>
            <a:ext cx="11398685" cy="51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데이터 전처리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데이터 가져오기 및 </a:t>
            </a:r>
            <a:r>
              <a:rPr lang="ko-KR" altLang="en-US" sz="2400" dirty="0" err="1" smtClean="0"/>
              <a:t>결측치</a:t>
            </a:r>
            <a:r>
              <a:rPr lang="ko-KR" altLang="en-US" sz="2400" dirty="0" smtClean="0"/>
              <a:t> 처리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4" y="1980965"/>
            <a:ext cx="5360062" cy="4595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908" y="1980964"/>
            <a:ext cx="5411245" cy="45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76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468" y="100209"/>
            <a:ext cx="11837096" cy="1227550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데이터 구축 및 분석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분석 프로세스 및 분석 방법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   5) </a:t>
            </a:r>
            <a:r>
              <a:rPr lang="ko-KR" altLang="en-US" sz="2000" dirty="0" smtClean="0"/>
              <a:t>최종 데이터 정리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25468" y="1327759"/>
            <a:ext cx="11398685" cy="51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데이터 전처리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데이터 가져오기 및 시각화 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2" y="1952110"/>
            <a:ext cx="5344271" cy="45821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84" y="1952110"/>
            <a:ext cx="5268060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83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468" y="100209"/>
            <a:ext cx="11837096" cy="1227550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데이터 구축 및 분석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분석 프로세스 및 분석 방법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   5) </a:t>
            </a:r>
            <a:r>
              <a:rPr lang="ko-KR" altLang="en-US" sz="2000" dirty="0" smtClean="0"/>
              <a:t>최종 데이터 정리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25468" y="1327759"/>
            <a:ext cx="11398685" cy="51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데이터 전처리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데이터 가져오기 및 시각화 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8" y="1841326"/>
            <a:ext cx="5258534" cy="47849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31" y="1841326"/>
            <a:ext cx="5315692" cy="478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43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468" y="100209"/>
            <a:ext cx="11837096" cy="1227550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데이터 구축 및 분석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분석 프로세스 및 분석 방법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   5) </a:t>
            </a:r>
            <a:r>
              <a:rPr lang="ko-KR" altLang="en-US" sz="2000" dirty="0" smtClean="0"/>
              <a:t>최종 데이터 정리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25468" y="1327759"/>
            <a:ext cx="11398685" cy="51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데이터 전처리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데이터 가져오기 및 시각화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8" y="1878260"/>
            <a:ext cx="5448822" cy="47981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016" y="1878259"/>
            <a:ext cx="5401429" cy="479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44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468" y="100209"/>
            <a:ext cx="11837096" cy="1227550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데이터 구축 및 분석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분석 프로세스 및 분석 방법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   5) </a:t>
            </a:r>
            <a:r>
              <a:rPr lang="ko-KR" altLang="en-US" sz="2000" dirty="0" smtClean="0"/>
              <a:t>최종 데이터 정리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25468" y="1327759"/>
            <a:ext cx="11398685" cy="51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데이터 전처리 </a:t>
            </a:r>
            <a:r>
              <a:rPr lang="en-US" altLang="ko-KR" sz="2400" dirty="0" smtClean="0"/>
              <a:t>: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전국 지도 시각화를 위한 데이터 가져오기 및 </a:t>
            </a:r>
            <a:r>
              <a:rPr lang="en-US" altLang="ko-KR" sz="2400" dirty="0" smtClean="0"/>
              <a:t>index values </a:t>
            </a:r>
            <a:r>
              <a:rPr lang="ko-KR" altLang="en-US" sz="2400" dirty="0" smtClean="0"/>
              <a:t>값 변경 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29" y="1929008"/>
            <a:ext cx="7986292" cy="479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90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468" y="100209"/>
            <a:ext cx="11837096" cy="53861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3. </a:t>
            </a:r>
            <a:r>
              <a:rPr lang="ko-KR" altLang="en-US" sz="2800" dirty="0" smtClean="0"/>
              <a:t>분석 결과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44673" y="638827"/>
            <a:ext cx="11398685" cy="1490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귀무</a:t>
            </a:r>
            <a:r>
              <a:rPr lang="ko-KR" altLang="en-US" sz="2400" dirty="0" smtClean="0"/>
              <a:t> 가설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우리나라의 태양열 생산량은 태양의 흑점의 수에 영향을 받는 요인이 아닐 것이다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결과 해석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태양의 흑점의 수가 가장 많은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월은 태양열 에너지 생산량은 비례하게 나타났지만 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    </a:t>
            </a:r>
            <a:r>
              <a:rPr lang="ko-KR" altLang="en-US" sz="2400" dirty="0" smtClean="0"/>
              <a:t>흑점의 수가 점차 감소하기 시작하는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월부터 태양열 에너지 생산량은 비례하게 감소하지 않는다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                 </a:t>
            </a:r>
            <a:r>
              <a:rPr lang="ko-KR" altLang="en-US" sz="2400" dirty="0" smtClean="0"/>
              <a:t>이 결과로 흑점의 수가 아니라 지역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기상 등의 다른 변수에 의해 태양열 에너지 생산량에 영향 있을 수</a:t>
            </a:r>
            <a:endParaRPr lang="en-US" altLang="ko-KR" sz="2400" dirty="0"/>
          </a:p>
          <a:p>
            <a:pPr>
              <a:lnSpc>
                <a:spcPct val="120000"/>
              </a:lnSpc>
            </a:pPr>
            <a:r>
              <a:rPr lang="ko-KR" altLang="en-US" sz="2400" dirty="0" smtClean="0"/>
              <a:t>                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2" y="2129424"/>
            <a:ext cx="11398686" cy="46408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76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468" y="100209"/>
            <a:ext cx="11837096" cy="1227550"/>
          </a:xfrm>
        </p:spPr>
        <p:txBody>
          <a:bodyPr/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 smtClean="0"/>
              <a:t>분석 개요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분석의 배경 및 목적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54904" y="2091845"/>
            <a:ext cx="11837096" cy="2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/>
              <a:t>1) </a:t>
            </a:r>
            <a:r>
              <a:rPr lang="ko-KR" altLang="en-US" sz="2400" dirty="0" smtClean="0"/>
              <a:t>태양의 흑점의 수는 태양의 활동이 활발할 수록 그 수가 점차 증가하는 경향이 있으며 생산하는 에너지는 비례적으로 증가한다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따라서 태양의 흑점의 수가 증가할수록 우리나라의 태양에너지 발전량이 증가하는지 알아보고자 한다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2) </a:t>
            </a:r>
            <a:r>
              <a:rPr lang="ko-KR" altLang="en-US" sz="2400" dirty="0" smtClean="0"/>
              <a:t>우리나라의 태양에너지의 시장을 날짜와 지역으로 조사하여 태양에너지의 시장의 동향을 살피고자 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2433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468" y="100209"/>
            <a:ext cx="11837096" cy="53861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3. </a:t>
            </a:r>
            <a:r>
              <a:rPr lang="ko-KR" altLang="en-US" sz="2800" dirty="0" smtClean="0"/>
              <a:t>분석 결과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82044" y="275574"/>
            <a:ext cx="11398685" cy="1490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dirty="0" smtClean="0"/>
          </a:p>
          <a:p>
            <a:pPr>
              <a:lnSpc>
                <a:spcPct val="11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귀무</a:t>
            </a:r>
            <a:r>
              <a:rPr lang="ko-KR" altLang="en-US" sz="2000" dirty="0" smtClean="0"/>
              <a:t> 가설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지역별 태양에너지 생산량은 분기에 따라 차이가 있고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소비량은 차이가 없다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4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결과 해석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가중치를 부여하여 계산한 태양광 에너지 소비량이 생산량보다 많다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데이터는 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   </a:t>
            </a:r>
            <a:r>
              <a:rPr lang="ko-KR" altLang="en-US" sz="2000" dirty="0" smtClean="0"/>
              <a:t>데이터를 분석하기에는 부적합하며 결과 해석을 내릴 수 없다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데이터 </a:t>
            </a:r>
            <a:r>
              <a:rPr lang="ko-KR" altLang="en-US" sz="2000" dirty="0" err="1" smtClean="0"/>
              <a:t>재수집을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해야한다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9" y="2129424"/>
            <a:ext cx="11962356" cy="47285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784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468" y="100209"/>
            <a:ext cx="11837096" cy="53861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3. </a:t>
            </a:r>
            <a:r>
              <a:rPr lang="ko-KR" altLang="en-US" sz="2800" dirty="0" smtClean="0"/>
              <a:t>분석 결과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82044" y="275574"/>
            <a:ext cx="11398685" cy="1490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dirty="0" smtClean="0"/>
          </a:p>
          <a:p>
            <a:pPr>
              <a:lnSpc>
                <a:spcPct val="11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귀무</a:t>
            </a:r>
            <a:r>
              <a:rPr lang="ko-KR" altLang="en-US" sz="2000" dirty="0" smtClean="0"/>
              <a:t> 가설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비중에 가중치를 준 신재생에너지와 태양광 에너지 소비량은 비례하지 않는다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>
              <a:lnSpc>
                <a:spcPct val="11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결과 해석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가중치를 부여하여 계산된 신재생에너지와 태양광 에너지 소비량은 비례하게 나타난다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44" y="1766171"/>
            <a:ext cx="11398685" cy="466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12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"/>
          <a:stretch/>
        </p:blipFill>
        <p:spPr>
          <a:xfrm>
            <a:off x="6425637" y="0"/>
            <a:ext cx="5077645" cy="6807896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382045" y="275574"/>
            <a:ext cx="4878888" cy="611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지역별 태양광 에너지 생산량에 따른 </a:t>
            </a:r>
            <a:endParaRPr lang="en-US" altLang="ko-KR" sz="2000" dirty="0" smtClean="0"/>
          </a:p>
          <a:p>
            <a:r>
              <a:rPr lang="ko-KR" altLang="en-US" sz="2000" dirty="0" smtClean="0"/>
              <a:t>시각화 지도</a:t>
            </a:r>
            <a:endParaRPr lang="en-US" altLang="ko-KR" sz="2000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 err="1" smtClean="0"/>
              <a:t>귀무</a:t>
            </a:r>
            <a:r>
              <a:rPr lang="ko-KR" altLang="en-US" sz="2000" dirty="0" smtClean="0"/>
              <a:t> 가설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산악 지대가 많은 강원도 지역이 태양광 에너지 생산량이 많을 것이다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결론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강원도 보다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전라남도 지역이 태양광 에너지 생산량이 많다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1210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468" y="100209"/>
            <a:ext cx="11837096" cy="53861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결론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56991" y="1014609"/>
            <a:ext cx="11398685" cy="4246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dirty="0" smtClean="0"/>
          </a:p>
          <a:p>
            <a:pPr>
              <a:lnSpc>
                <a:spcPct val="11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1) </a:t>
            </a:r>
            <a:r>
              <a:rPr lang="ko-KR" altLang="en-US" sz="2000" dirty="0" smtClean="0"/>
              <a:t>태양의 흑점의 수와 태양 에너지 생산량의 상관 관계</a:t>
            </a:r>
            <a:endParaRPr lang="en-US" altLang="ko-KR" sz="2000" dirty="0" smtClean="0"/>
          </a:p>
          <a:p>
            <a:pPr>
              <a:lnSpc>
                <a:spcPct val="110000"/>
              </a:lnSpc>
            </a:pPr>
            <a:r>
              <a:rPr lang="en-US" altLang="ko-KR" sz="2000" dirty="0" smtClean="0"/>
              <a:t>    - </a:t>
            </a:r>
            <a:r>
              <a:rPr lang="ko-KR" altLang="en-US" sz="2000" dirty="0" smtClean="0"/>
              <a:t>흑점의 수와 태양 에너지 생산량은 서로 크게 상관 관계가 없다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10000"/>
              </a:lnSpc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>
              <a:lnSpc>
                <a:spcPct val="11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2) </a:t>
            </a:r>
            <a:r>
              <a:rPr lang="ko-KR" altLang="en-US" sz="2000" dirty="0" smtClean="0"/>
              <a:t>지역별 태양 에너지 생산량과 소비량의 상관 관계</a:t>
            </a:r>
            <a:endParaRPr lang="en-US" altLang="ko-KR" sz="2000" dirty="0" smtClean="0"/>
          </a:p>
          <a:p>
            <a:pPr>
              <a:lnSpc>
                <a:spcPct val="11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- </a:t>
            </a:r>
            <a:r>
              <a:rPr lang="ko-KR" altLang="en-US" sz="2000" dirty="0" smtClean="0"/>
              <a:t>소비 전력에서 가중치로 계산된 태양 에너지의 소비량은 상관 관계를 분석하기에는 적합한 데이터가 아니다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>
              <a:lnSpc>
                <a:spcPct val="11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3) </a:t>
            </a:r>
            <a:r>
              <a:rPr lang="ko-KR" altLang="en-US" sz="2000" dirty="0" smtClean="0"/>
              <a:t>소비전력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신재생에너지소비전력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태양에너지소비전력</a:t>
            </a:r>
            <a:endParaRPr lang="en-US" altLang="ko-KR" sz="2000" dirty="0" smtClean="0"/>
          </a:p>
          <a:p>
            <a:pPr>
              <a:lnSpc>
                <a:spcPct val="11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- </a:t>
            </a:r>
            <a:r>
              <a:rPr lang="ko-KR" altLang="en-US" sz="2000" dirty="0" smtClean="0"/>
              <a:t>소비 전력에 가중치를 줘서 계산된 신재생에너지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태양에너지 소비전력은 비례한다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10000"/>
              </a:lnSpc>
            </a:pPr>
            <a:endParaRPr lang="en-US" altLang="ko-KR" sz="2000" dirty="0"/>
          </a:p>
          <a:p>
            <a:r>
              <a:rPr lang="en-US" altLang="ko-KR" sz="2000" dirty="0" smtClean="0"/>
              <a:t>4) </a:t>
            </a:r>
            <a:r>
              <a:rPr lang="ko-KR" altLang="en-US" sz="2000" dirty="0"/>
              <a:t>지역별 태양광 에너지 생산량에 따른 </a:t>
            </a:r>
            <a:r>
              <a:rPr lang="ko-KR" altLang="en-US" sz="2000" dirty="0" smtClean="0"/>
              <a:t>시각화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- </a:t>
            </a:r>
            <a:r>
              <a:rPr lang="ko-KR" altLang="en-US" sz="2000" smtClean="0"/>
              <a:t>전라남도 </a:t>
            </a:r>
            <a:r>
              <a:rPr lang="ko-KR" altLang="en-US" sz="2000" dirty="0"/>
              <a:t>지역이 태양광 에너지 생산량이 많다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073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468" y="100209"/>
            <a:ext cx="11837096" cy="1227550"/>
          </a:xfrm>
        </p:spPr>
        <p:txBody>
          <a:bodyPr/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 smtClean="0"/>
              <a:t>분석 개요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분석 범위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54904" y="2091845"/>
            <a:ext cx="11837096" cy="2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/>
              <a:t>1) </a:t>
            </a:r>
            <a:r>
              <a:rPr lang="ko-KR" altLang="en-US" sz="2400" dirty="0" smtClean="0"/>
              <a:t>태양의 흑점은 </a:t>
            </a:r>
            <a:r>
              <a:rPr lang="en-US" altLang="ko-KR" sz="2400" dirty="0" smtClean="0"/>
              <a:t>2021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월부터 </a:t>
            </a:r>
            <a:r>
              <a:rPr lang="en-US" altLang="ko-KR" sz="2400" dirty="0" smtClean="0"/>
              <a:t>12</a:t>
            </a:r>
            <a:r>
              <a:rPr lang="ko-KR" altLang="en-US" sz="2400" dirty="0" smtClean="0"/>
              <a:t>월까지의 관찰된 흑점 데이터를 사용하였다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smtClean="0"/>
              <a:t>2) </a:t>
            </a:r>
            <a:r>
              <a:rPr lang="ko-KR" altLang="en-US" sz="2400" dirty="0" smtClean="0"/>
              <a:t>태양에너지의 생산량과 소비량은 </a:t>
            </a:r>
            <a:r>
              <a:rPr lang="en-US" altLang="ko-KR" sz="2400" dirty="0" smtClean="0"/>
              <a:t>2021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월부터 </a:t>
            </a:r>
            <a:r>
              <a:rPr lang="en-US" altLang="ko-KR" sz="2400" dirty="0" smtClean="0"/>
              <a:t>12</a:t>
            </a:r>
            <a:r>
              <a:rPr lang="ko-KR" altLang="en-US" sz="2400" dirty="0" smtClean="0"/>
              <a:t>월까지의 대한민국 전국을 </a:t>
            </a:r>
            <a:endParaRPr lang="en-US" altLang="ko-KR" sz="2400" dirty="0" smtClean="0"/>
          </a:p>
          <a:p>
            <a:r>
              <a:rPr lang="ko-KR" altLang="en-US" sz="2400" dirty="0" smtClean="0"/>
              <a:t>대상으로 선정하였다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808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468" y="100209"/>
            <a:ext cx="11837096" cy="1227550"/>
          </a:xfrm>
        </p:spPr>
        <p:txBody>
          <a:bodyPr/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데이터 구축 및 분석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데이터 수집 방법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3775" y="1327760"/>
            <a:ext cx="9624164" cy="1052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/>
              <a:t>1) </a:t>
            </a:r>
            <a:r>
              <a:rPr lang="ko-KR" altLang="en-US" sz="2400" dirty="0" smtClean="0"/>
              <a:t>태양의 흑점</a:t>
            </a:r>
            <a:endParaRPr lang="en-US" altLang="ko-KR" sz="2400" dirty="0" smtClean="0"/>
          </a:p>
          <a:p>
            <a:r>
              <a:rPr lang="en-US" altLang="ko-KR" sz="2400" dirty="0" smtClean="0"/>
              <a:t>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데이터 출처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https://</a:t>
            </a:r>
            <a:r>
              <a:rPr lang="en-US" altLang="ko-KR" sz="1600" dirty="0" smtClean="0"/>
              <a:t>spaceweather.rra.go.kr/openpotal/datasetInfo/dataSetDtlInfo.do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00" dirty="0" smtClean="0"/>
          </a:p>
          <a:p>
            <a:pPr lvl="1"/>
            <a:r>
              <a:rPr lang="ko-KR" altLang="en-US" sz="100" dirty="0" err="1"/>
              <a:t>ㅁ</a:t>
            </a:r>
            <a:endParaRPr lang="en-US" altLang="ko-KR" sz="100" dirty="0" smtClean="0"/>
          </a:p>
          <a:p>
            <a:pPr lvl="1"/>
            <a:endParaRPr lang="en-US" altLang="ko-KR" sz="1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25" y="2379946"/>
            <a:ext cx="10678264" cy="42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2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468" y="100209"/>
            <a:ext cx="11837096" cy="1227550"/>
          </a:xfrm>
        </p:spPr>
        <p:txBody>
          <a:bodyPr/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데이터 구축 및 분석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데이터 수집 방법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780789" y="1240076"/>
            <a:ext cx="9565710" cy="1177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en-US" altLang="ko-KR" sz="1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2) </a:t>
            </a:r>
            <a:r>
              <a:rPr lang="ko-KR" altLang="en-US" sz="2400" dirty="0" smtClean="0"/>
              <a:t>태양에너지의 생산량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en-US" altLang="ko-KR" sz="1700" dirty="0" smtClean="0"/>
              <a:t>- 2021</a:t>
            </a:r>
            <a:r>
              <a:rPr lang="ko-KR" altLang="en-US" sz="1700" dirty="0" smtClean="0"/>
              <a:t>년 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월 </a:t>
            </a:r>
            <a:r>
              <a:rPr lang="en-US" altLang="ko-KR" sz="1700" dirty="0" smtClean="0"/>
              <a:t>~ 2021</a:t>
            </a:r>
            <a:r>
              <a:rPr lang="ko-KR" altLang="en-US" sz="1700" dirty="0" smtClean="0"/>
              <a:t>년 </a:t>
            </a:r>
            <a:r>
              <a:rPr lang="en-US" altLang="ko-KR" sz="1700" dirty="0" smtClean="0"/>
              <a:t>12</a:t>
            </a:r>
            <a:r>
              <a:rPr lang="ko-KR" altLang="en-US" sz="1700" dirty="0" smtClean="0"/>
              <a:t>월 데이터</a:t>
            </a:r>
            <a:endParaRPr lang="en-US" altLang="ko-KR" sz="17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데이터 출처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https://www.data.go.kr/data/15065269/fileData.do#layer_data_infomation</a:t>
            </a:r>
          </a:p>
          <a:p>
            <a:endParaRPr lang="en-US" altLang="ko-KR" sz="2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7524"/>
            <a:ext cx="12192000" cy="444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6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468" y="100209"/>
            <a:ext cx="11837096" cy="1227550"/>
          </a:xfrm>
        </p:spPr>
        <p:txBody>
          <a:bodyPr/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데이터 구축 및 분석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데이터 수집 방법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80581" y="1077237"/>
            <a:ext cx="11837096" cy="108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dirty="0" smtClean="0"/>
          </a:p>
          <a:p>
            <a:r>
              <a:rPr lang="en-US" altLang="ko-KR" sz="2400" dirty="0" smtClean="0"/>
              <a:t>3) </a:t>
            </a:r>
            <a:r>
              <a:rPr lang="ko-KR" altLang="en-US" sz="2400" dirty="0" smtClean="0"/>
              <a:t>태양에너지의 소비량</a:t>
            </a:r>
            <a:endParaRPr lang="en-US" altLang="ko-KR" sz="2400" dirty="0" smtClean="0"/>
          </a:p>
          <a:p>
            <a:r>
              <a:rPr lang="en-US" altLang="ko-KR" sz="1600" dirty="0" smtClean="0"/>
              <a:t>    - </a:t>
            </a:r>
            <a:r>
              <a:rPr lang="ko-KR" altLang="en-US" sz="1600" dirty="0" smtClean="0"/>
              <a:t>지역별 에너지 소비전력 </a:t>
            </a:r>
            <a:r>
              <a:rPr lang="en-US" altLang="ko-KR" sz="1600" dirty="0" smtClean="0"/>
              <a:t>2021</a:t>
            </a:r>
            <a:r>
              <a:rPr lang="ko-KR" altLang="en-US" sz="1600" dirty="0" smtClean="0"/>
              <a:t>년도 데이터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데이터 출처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https://kosis.kr/search/search.do#none</a:t>
            </a:r>
          </a:p>
          <a:p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9320"/>
            <a:ext cx="12192000" cy="477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8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468" y="100209"/>
            <a:ext cx="11837096" cy="1227550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데이터 구축 및 분석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분석 프로세스 및 분석 방법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   1) </a:t>
            </a:r>
            <a:r>
              <a:rPr lang="ko-KR" altLang="en-US" sz="2000" dirty="0" smtClean="0"/>
              <a:t>태양 흑점과 대한민국 지역별 태양에너지 생산량 상관 관계</a:t>
            </a:r>
            <a:r>
              <a:rPr lang="en-US" altLang="ko-KR" sz="2000" dirty="0" smtClean="0"/>
              <a:t> 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25468" y="1290181"/>
            <a:ext cx="5348614" cy="51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데이터 전처리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데이터 가져오기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8" y="1803748"/>
            <a:ext cx="11837096" cy="494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3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468" y="100209"/>
            <a:ext cx="11837096" cy="1227550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데이터 구축 및 분석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분석 프로세스 및 분석 방법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   1) </a:t>
            </a:r>
            <a:r>
              <a:rPr lang="ko-KR" altLang="en-US" sz="2000" dirty="0" smtClean="0"/>
              <a:t>태양 흑점과 대한민국 지역별 태양에너지 생산량 상관 관계</a:t>
            </a:r>
            <a:r>
              <a:rPr lang="en-US" altLang="ko-KR" sz="2000" dirty="0" smtClean="0"/>
              <a:t> 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25468" y="1290181"/>
            <a:ext cx="5110620" cy="51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데이터 전처리 </a:t>
            </a:r>
            <a:r>
              <a:rPr lang="en-US" altLang="ko-KR" sz="2400" dirty="0" smtClean="0"/>
              <a:t>: filtering, </a:t>
            </a:r>
            <a:r>
              <a:rPr lang="ko-KR" altLang="en-US" sz="2400" dirty="0" smtClean="0"/>
              <a:t>데이터 오름차순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5"/>
          <a:stretch/>
        </p:blipFill>
        <p:spPr>
          <a:xfrm>
            <a:off x="476646" y="1803747"/>
            <a:ext cx="11297819" cy="487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8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838</Words>
  <Application>Microsoft Office PowerPoint</Application>
  <PresentationFormat>와이드스크린</PresentationFormat>
  <Paragraphs>141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Calibri</vt:lpstr>
      <vt:lpstr>Calibri Light</vt:lpstr>
      <vt:lpstr>Office Theme</vt:lpstr>
      <vt:lpstr>태양 흑점 관련 태양에너지의 생산과 소비에 대한 상관 관계</vt:lpstr>
      <vt:lpstr>목 차</vt:lpstr>
      <vt:lpstr>1. 분석 개요  - 분석의 배경 및 목적</vt:lpstr>
      <vt:lpstr>1. 분석 개요  - 분석 범위</vt:lpstr>
      <vt:lpstr>2. 데이터 구축 및 분석 방법  - 데이터 수집 방법</vt:lpstr>
      <vt:lpstr>2. 데이터 구축 및 분석 방법  - 데이터 수집 방법</vt:lpstr>
      <vt:lpstr>2. 데이터 구축 및 분석 방법  - 데이터 수집 방법</vt:lpstr>
      <vt:lpstr>2. 데이터 구축 및 분석 방법  - 분석 프로세스 및 분석 방법     1) 태양 흑점과 대한민국 지역별 태양에너지 생산량 상관 관계 </vt:lpstr>
      <vt:lpstr>2. 데이터 구축 및 분석 방법  - 분석 프로세스 및 분석 방법     1) 태양 흑점과 대한민국 지역별 태양에너지 생산량 상관 관계 </vt:lpstr>
      <vt:lpstr>2. 데이터 구축 및 분석 방법  - 분석 프로세스 및 분석 방법     1) 태양 흑점과 대한민국 지역별 태양에너지 생산량 상관 관계 </vt:lpstr>
      <vt:lpstr>2. 데이터 구축 및 분석 방법  - 분석 프로세스 및 분석 방법     1) 태양 흑점과 대한민국 지역별 태양에너지 생산량 상관 관계 </vt:lpstr>
      <vt:lpstr>2. 데이터 구축 및 분석 방법  - 분석 프로세스 및 분석 방법     1) 태양 흑점과 대한민국 지역별 태양에너지 생산량 상관 관계 </vt:lpstr>
      <vt:lpstr>2. 데이터 구축 및 분석 방법  - 분석 프로세스 및 분석 방법     1) 태양 흑점과 대한민국 지역별 태양에너지 생산량 상관 관계 </vt:lpstr>
      <vt:lpstr>2. 데이터 구축 및 분석 방법  - 분석 프로세스 및 분석 방법     2) 태양 에너지 생산량 (날짜, 지역)</vt:lpstr>
      <vt:lpstr>2. 데이터 구축 및 분석 방법  - 분석 프로세스 및 분석 방법     2) 태양 에너지 생산량 (날짜, 지역)</vt:lpstr>
      <vt:lpstr>2. 데이터 구축 및 분석 방법  - 분석 프로세스 및 분석 방법     2) 태양 에너지 생산량 (날짜, 지역)</vt:lpstr>
      <vt:lpstr>2. 데이터 구축 및 분석 방법  - 분석 프로세스 및 분석 방법     2) 태양 에너지 생산량 (날짜, 지역)</vt:lpstr>
      <vt:lpstr>2. 데이터 구축 및 분석 방법  - 분석 프로세스 및 분석 방법     2) 태양 에너지 생산량 (날짜, 지역)</vt:lpstr>
      <vt:lpstr>2. 데이터 구축 및 분석 방법  - 분석 프로세스 및 분석 방법     3) 태양 에너지 소비량 (지역)</vt:lpstr>
      <vt:lpstr>2. 데이터 구축 및 분석 방법  - 분석 프로세스 및 분석 방법     3) 태양 에너지 소비량 (지역)</vt:lpstr>
      <vt:lpstr>2. 데이터 구축 및 분석 방법  - 분석 프로세스 및 분석 방법     3) 태양 에너지 소비량 (지역)</vt:lpstr>
      <vt:lpstr>2. 데이터 구축 및 분석 방법  - 분석 프로세스 및 분석 방법     3) 태양 에너지 소비량 (지역)</vt:lpstr>
      <vt:lpstr>2. 데이터 구축 및 분석 방법  - 분석 프로세스 및 분석 방법     3) 태양 에너지 소비량 (지역)</vt:lpstr>
      <vt:lpstr>2. 데이터 구축 및 분석 방법  - 분석 프로세스 및 분석 방법     4) 태양의 흑점 수와 태양에너지 생산량 날짜 데이터</vt:lpstr>
      <vt:lpstr>2. 데이터 구축 및 분석 방법  - 분석 프로세스 및 분석 방법     5) 최종 데이터 정리</vt:lpstr>
      <vt:lpstr>2. 데이터 구축 및 분석 방법  - 분석 프로세스 및 분석 방법     5) 최종 데이터 정리</vt:lpstr>
      <vt:lpstr>2. 데이터 구축 및 분석 방법  - 분석 프로세스 및 분석 방법     5) 최종 데이터 정리</vt:lpstr>
      <vt:lpstr>2. 데이터 구축 및 분석 방법  - 분석 프로세스 및 분석 방법     5) 최종 데이터 정리</vt:lpstr>
      <vt:lpstr>3. 분석 결과</vt:lpstr>
      <vt:lpstr>3. 분석 결과</vt:lpstr>
      <vt:lpstr>3. 분석 결과</vt:lpstr>
      <vt:lpstr>PowerPoint 프레젠테이션</vt:lpstr>
      <vt:lpstr>4. 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</cp:revision>
  <dcterms:created xsi:type="dcterms:W3CDTF">2023-07-17T02:53:30Z</dcterms:created>
  <dcterms:modified xsi:type="dcterms:W3CDTF">2023-07-17T07:39:55Z</dcterms:modified>
</cp:coreProperties>
</file>