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36D93-C8BC-4513-8851-16C3996E84A3}" type="datetimeFigureOut">
              <a:rPr lang="en-US"/>
              <a:pPr>
                <a:defRPr/>
              </a:pPr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231ED-18DF-45F1-9F16-88E6153AF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B2F71-5F8E-4893-8A8F-9560BFCA9EA7}" type="datetimeFigureOut">
              <a:rPr lang="en-US"/>
              <a:pPr>
                <a:defRPr/>
              </a:pPr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13F81-F920-4392-BBFC-A0BA975D3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E1056-E7D4-4A46-92E8-286DC9C58F9B}" type="datetimeFigureOut">
              <a:rPr lang="en-US"/>
              <a:pPr>
                <a:defRPr/>
              </a:pPr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80DA9-2B79-4757-95C4-B608F99550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1213D-4530-4522-B962-98BE1900F28E}" type="datetimeFigureOut">
              <a:rPr lang="en-US"/>
              <a:pPr>
                <a:defRPr/>
              </a:pPr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E5420-B8C3-4816-96B2-3EC390061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B6057-55D8-43A3-B2F8-3ADFADD576C9}" type="datetimeFigureOut">
              <a:rPr lang="en-US"/>
              <a:pPr>
                <a:defRPr/>
              </a:pPr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BD598-EAF7-4F69-A25E-2EC97F5E4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C2E41-4292-4B13-B3CF-3A8245A50ADA}" type="datetimeFigureOut">
              <a:rPr lang="en-US"/>
              <a:pPr>
                <a:defRPr/>
              </a:pPr>
              <a:t>1/6/2011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2DC35-92C7-4965-BC57-4FB9B7759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E0F45-4099-4CB2-93B4-3D98D5A126FB}" type="datetimeFigureOut">
              <a:rPr lang="en-US"/>
              <a:pPr>
                <a:defRPr/>
              </a:pPr>
              <a:t>1/6/2011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A3353-BF3A-46C9-96D1-5555D867D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B284B-7722-4DDE-B063-1BA04FDE121F}" type="datetimeFigureOut">
              <a:rPr lang="en-US"/>
              <a:pPr>
                <a:defRPr/>
              </a:pPr>
              <a:t>1/6/2011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B1F18-0CFD-4332-B41E-16BEB329B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45CCC-60B3-4874-A5AD-71FF853C250A}" type="datetimeFigureOut">
              <a:rPr lang="en-US"/>
              <a:pPr>
                <a:defRPr/>
              </a:pPr>
              <a:t>1/6/2011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AC908-B7F6-4A7A-912D-19EAF5611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F395B-92C0-4BFE-A6AA-9DBA484FFB8D}" type="datetimeFigureOut">
              <a:rPr lang="en-US"/>
              <a:pPr>
                <a:defRPr/>
              </a:pPr>
              <a:t>1/6/2011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B547D-595E-4485-A447-C7F2A17D2A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39C63-F87C-4ECA-ACF4-2344F7FCA98C}" type="datetimeFigureOut">
              <a:rPr lang="en-US"/>
              <a:pPr>
                <a:defRPr/>
              </a:pPr>
              <a:t>1/6/2011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6F07D-6CD2-42DD-AFAA-8A8303F08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6A0CCED-43B9-4F21-B47D-F2850EB7597D}" type="datetimeFigureOut">
              <a:rPr lang="en-US"/>
              <a:pPr>
                <a:defRPr/>
              </a:pPr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48B5513-A6D6-424A-A8FC-8BFAFF07B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3" name="Group 51"/>
          <p:cNvGrpSpPr>
            <a:grpSpLocks/>
          </p:cNvGrpSpPr>
          <p:nvPr/>
        </p:nvGrpSpPr>
        <p:grpSpPr bwMode="auto">
          <a:xfrm>
            <a:off x="917575" y="1824038"/>
            <a:ext cx="6034088" cy="500062"/>
            <a:chOff x="917645" y="857232"/>
            <a:chExt cx="6033843" cy="500066"/>
          </a:xfrm>
        </p:grpSpPr>
        <p:grpSp>
          <p:nvGrpSpPr>
            <p:cNvPr id="13453" name="Group 17"/>
            <p:cNvGrpSpPr>
              <a:grpSpLocks/>
            </p:cNvGrpSpPr>
            <p:nvPr/>
          </p:nvGrpSpPr>
          <p:grpSpPr bwMode="auto">
            <a:xfrm>
              <a:off x="917645" y="857232"/>
              <a:ext cx="1522232" cy="500066"/>
              <a:chOff x="917645" y="857232"/>
              <a:chExt cx="1522232" cy="50006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17645" y="857232"/>
                <a:ext cx="1522351" cy="5000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rot="5400000">
                <a:off x="821594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973988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1126381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1278775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1431169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1583563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1735956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1888350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2040744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54" name="Group 18"/>
            <p:cNvGrpSpPr>
              <a:grpSpLocks/>
            </p:cNvGrpSpPr>
            <p:nvPr/>
          </p:nvGrpSpPr>
          <p:grpSpPr bwMode="auto">
            <a:xfrm>
              <a:off x="2428860" y="857232"/>
              <a:ext cx="1522232" cy="500066"/>
              <a:chOff x="917645" y="857232"/>
              <a:chExt cx="1522232" cy="50006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17669" y="857232"/>
                <a:ext cx="1522351" cy="5000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rot="5400000">
                <a:off x="821618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>
                <a:off x="974012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1126405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1278799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1431193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1583587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1735980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1888374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2040768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55" name="Group 29"/>
            <p:cNvGrpSpPr>
              <a:grpSpLocks/>
            </p:cNvGrpSpPr>
            <p:nvPr/>
          </p:nvGrpSpPr>
          <p:grpSpPr bwMode="auto">
            <a:xfrm>
              <a:off x="3929058" y="857232"/>
              <a:ext cx="1522232" cy="500066"/>
              <a:chOff x="917645" y="857232"/>
              <a:chExt cx="1522232" cy="50006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917598" y="857232"/>
                <a:ext cx="1522350" cy="5000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rot="5400000">
                <a:off x="821546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973940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>
                <a:off x="1126333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>
                <a:off x="1278727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>
                <a:off x="1431121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>
                <a:off x="1583515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1735908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1888302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2040696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56" name="Group 40"/>
            <p:cNvGrpSpPr>
              <a:grpSpLocks/>
            </p:cNvGrpSpPr>
            <p:nvPr/>
          </p:nvGrpSpPr>
          <p:grpSpPr bwMode="auto">
            <a:xfrm>
              <a:off x="5429256" y="857232"/>
              <a:ext cx="1522232" cy="500066"/>
              <a:chOff x="917645" y="857232"/>
              <a:chExt cx="1522232" cy="50006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917526" y="857232"/>
                <a:ext cx="1522351" cy="5000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rot="5400000">
                <a:off x="821475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>
                <a:off x="973869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>
                <a:off x="1126262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1278656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>
                <a:off x="1431050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1583444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1735837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>
                <a:off x="1888231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>
                <a:off x="2040625" y="1107265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Left Brace 52"/>
          <p:cNvSpPr/>
          <p:nvPr/>
        </p:nvSpPr>
        <p:spPr>
          <a:xfrm rot="5400000">
            <a:off x="1607344" y="735807"/>
            <a:ext cx="142875" cy="15001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5" name="TextBox 53"/>
          <p:cNvSpPr txBox="1">
            <a:spLocks noChangeArrowheads="1"/>
          </p:cNvSpPr>
          <p:nvPr/>
        </p:nvSpPr>
        <p:spPr bwMode="auto">
          <a:xfrm>
            <a:off x="1385888" y="1200150"/>
            <a:ext cx="603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Av bits</a:t>
            </a:r>
          </a:p>
        </p:txBody>
      </p:sp>
      <p:sp>
        <p:nvSpPr>
          <p:cNvPr id="13316" name="TextBox 54"/>
          <p:cNvSpPr txBox="1">
            <a:spLocks noChangeArrowheads="1"/>
          </p:cNvSpPr>
          <p:nvPr/>
        </p:nvSpPr>
        <p:spPr bwMode="auto">
          <a:xfrm>
            <a:off x="901700" y="2527300"/>
            <a:ext cx="811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>
                <a:latin typeface="Calibri" pitchFamily="34" charset="0"/>
              </a:rPr>
              <a:t>Reference</a:t>
            </a:r>
          </a:p>
          <a:p>
            <a:pPr algn="ctr"/>
            <a:r>
              <a:rPr lang="en-US" sz="1200">
                <a:latin typeface="Calibri" pitchFamily="34" charset="0"/>
              </a:rPr>
              <a:t>Position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5400000" flipH="1" flipV="1">
            <a:off x="1154907" y="2472531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eft Brace 57"/>
          <p:cNvSpPr/>
          <p:nvPr/>
        </p:nvSpPr>
        <p:spPr>
          <a:xfrm rot="5400000">
            <a:off x="3803650" y="-1809750"/>
            <a:ext cx="214313" cy="60372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9" name="TextBox 58"/>
          <p:cNvSpPr txBox="1">
            <a:spLocks noChangeArrowheads="1"/>
          </p:cNvSpPr>
          <p:nvPr/>
        </p:nvSpPr>
        <p:spPr bwMode="auto">
          <a:xfrm>
            <a:off x="3125788" y="815975"/>
            <a:ext cx="1597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RTP packet Payload</a:t>
            </a:r>
          </a:p>
        </p:txBody>
      </p:sp>
      <p:sp>
        <p:nvSpPr>
          <p:cNvPr id="13320" name="TextBox 71"/>
          <p:cNvSpPr txBox="1">
            <a:spLocks noChangeArrowheads="1"/>
          </p:cNvSpPr>
          <p:nvPr/>
        </p:nvSpPr>
        <p:spPr bwMode="auto">
          <a:xfrm>
            <a:off x="2786063" y="1458913"/>
            <a:ext cx="11715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db                  de </a:t>
            </a:r>
          </a:p>
        </p:txBody>
      </p:sp>
      <p:grpSp>
        <p:nvGrpSpPr>
          <p:cNvPr id="13321" name="Group 81"/>
          <p:cNvGrpSpPr>
            <a:grpSpLocks/>
          </p:cNvGrpSpPr>
          <p:nvPr/>
        </p:nvGrpSpPr>
        <p:grpSpPr bwMode="auto">
          <a:xfrm>
            <a:off x="917575" y="1601788"/>
            <a:ext cx="1511300" cy="142875"/>
            <a:chOff x="917645" y="1071546"/>
            <a:chExt cx="1511215" cy="142876"/>
          </a:xfrm>
        </p:grpSpPr>
        <p:grpSp>
          <p:nvGrpSpPr>
            <p:cNvPr id="13445" name="Group 78"/>
            <p:cNvGrpSpPr>
              <a:grpSpLocks/>
            </p:cNvGrpSpPr>
            <p:nvPr/>
          </p:nvGrpSpPr>
          <p:grpSpPr bwMode="auto">
            <a:xfrm>
              <a:off x="917645" y="1071546"/>
              <a:ext cx="1500198" cy="142876"/>
              <a:chOff x="917645" y="1071546"/>
              <a:chExt cx="1500198" cy="142876"/>
            </a:xfrm>
          </p:grpSpPr>
          <p:grpSp>
            <p:nvGrpSpPr>
              <p:cNvPr id="13447" name="Group 77"/>
              <p:cNvGrpSpPr>
                <a:grpSpLocks/>
              </p:cNvGrpSpPr>
              <p:nvPr/>
            </p:nvGrpSpPr>
            <p:grpSpPr bwMode="auto">
              <a:xfrm>
                <a:off x="917645" y="1071546"/>
                <a:ext cx="1500198" cy="142876"/>
                <a:chOff x="917645" y="1071546"/>
                <a:chExt cx="1500198" cy="142876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 rot="5400000">
                  <a:off x="1230360" y="1142985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50" name="Group 76"/>
                <p:cNvGrpSpPr>
                  <a:grpSpLocks/>
                </p:cNvGrpSpPr>
                <p:nvPr/>
              </p:nvGrpSpPr>
              <p:grpSpPr bwMode="auto">
                <a:xfrm>
                  <a:off x="917645" y="1131967"/>
                  <a:ext cx="1500198" cy="1588"/>
                  <a:chOff x="917645" y="1203405"/>
                  <a:chExt cx="1500198" cy="1588"/>
                </a:xfrm>
              </p:grpSpPr>
              <p:cxnSp>
                <p:nvCxnSpPr>
                  <p:cNvPr id="71" name="Straight Arrow Connector 70"/>
                  <p:cNvCxnSpPr/>
                  <p:nvPr/>
                </p:nvCxnSpPr>
                <p:spPr>
                  <a:xfrm rot="10800000">
                    <a:off x="917645" y="1203309"/>
                    <a:ext cx="357168" cy="158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/>
                  <p:cNvCxnSpPr/>
                  <p:nvPr/>
                </p:nvCxnSpPr>
                <p:spPr>
                  <a:xfrm>
                    <a:off x="1274813" y="1203309"/>
                    <a:ext cx="1142936" cy="158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round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4" name="Straight Connector 73"/>
              <p:cNvCxnSpPr/>
              <p:nvPr/>
            </p:nvCxnSpPr>
            <p:spPr>
              <a:xfrm rot="5400000">
                <a:off x="857319" y="1142985"/>
                <a:ext cx="1428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/>
            <p:nvPr/>
          </p:nvCxnSpPr>
          <p:spPr>
            <a:xfrm rot="5400000">
              <a:off x="2357422" y="1142985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22" name="TextBox 83"/>
          <p:cNvSpPr txBox="1">
            <a:spLocks noChangeArrowheads="1"/>
          </p:cNvSpPr>
          <p:nvPr/>
        </p:nvSpPr>
        <p:spPr bwMode="auto">
          <a:xfrm>
            <a:off x="1928813" y="1887538"/>
            <a:ext cx="284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</a:t>
            </a:r>
          </a:p>
        </p:txBody>
      </p:sp>
      <p:sp>
        <p:nvSpPr>
          <p:cNvPr id="13323" name="TextBox 84"/>
          <p:cNvSpPr txBox="1">
            <a:spLocks noChangeArrowheads="1"/>
          </p:cNvSpPr>
          <p:nvPr/>
        </p:nvSpPr>
        <p:spPr bwMode="auto">
          <a:xfrm>
            <a:off x="1654175" y="2538413"/>
            <a:ext cx="835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>
                <a:latin typeface="Calibri" pitchFamily="34" charset="0"/>
              </a:rPr>
              <a:t>Bit-flipped</a:t>
            </a:r>
          </a:p>
          <a:p>
            <a:pPr algn="ctr"/>
            <a:r>
              <a:rPr lang="en-US" sz="1200">
                <a:latin typeface="Calibri" pitchFamily="34" charset="0"/>
              </a:rPr>
              <a:t>position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5400000" flipH="1" flipV="1">
            <a:off x="1928019" y="2458244"/>
            <a:ext cx="28575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236663" y="1827213"/>
            <a:ext cx="142875" cy="500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500438" y="1816100"/>
            <a:ext cx="142875" cy="5000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3327" name="Group 88"/>
          <p:cNvGrpSpPr>
            <a:grpSpLocks/>
          </p:cNvGrpSpPr>
          <p:nvPr/>
        </p:nvGrpSpPr>
        <p:grpSpPr bwMode="auto">
          <a:xfrm flipH="1">
            <a:off x="2428875" y="1601788"/>
            <a:ext cx="1511300" cy="142875"/>
            <a:chOff x="917645" y="1071546"/>
            <a:chExt cx="1511215" cy="142876"/>
          </a:xfrm>
        </p:grpSpPr>
        <p:grpSp>
          <p:nvGrpSpPr>
            <p:cNvPr id="13437" name="Group 78"/>
            <p:cNvGrpSpPr>
              <a:grpSpLocks/>
            </p:cNvGrpSpPr>
            <p:nvPr/>
          </p:nvGrpSpPr>
          <p:grpSpPr bwMode="auto">
            <a:xfrm>
              <a:off x="917645" y="1071546"/>
              <a:ext cx="1500198" cy="142876"/>
              <a:chOff x="917645" y="1071546"/>
              <a:chExt cx="1500198" cy="142876"/>
            </a:xfrm>
          </p:grpSpPr>
          <p:grpSp>
            <p:nvGrpSpPr>
              <p:cNvPr id="13439" name="Group 77"/>
              <p:cNvGrpSpPr>
                <a:grpSpLocks/>
              </p:cNvGrpSpPr>
              <p:nvPr/>
            </p:nvGrpSpPr>
            <p:grpSpPr bwMode="auto">
              <a:xfrm>
                <a:off x="917645" y="1071546"/>
                <a:ext cx="1500198" cy="142876"/>
                <a:chOff x="917645" y="1071546"/>
                <a:chExt cx="1500198" cy="142876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 rot="5400000">
                  <a:off x="1230361" y="1142985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42" name="Group 76"/>
                <p:cNvGrpSpPr>
                  <a:grpSpLocks/>
                </p:cNvGrpSpPr>
                <p:nvPr/>
              </p:nvGrpSpPr>
              <p:grpSpPr bwMode="auto">
                <a:xfrm>
                  <a:off x="917645" y="1131967"/>
                  <a:ext cx="1500198" cy="1588"/>
                  <a:chOff x="917645" y="1203405"/>
                  <a:chExt cx="1500198" cy="1588"/>
                </a:xfrm>
              </p:grpSpPr>
              <p:cxnSp>
                <p:nvCxnSpPr>
                  <p:cNvPr id="96" name="Straight Arrow Connector 95"/>
                  <p:cNvCxnSpPr/>
                  <p:nvPr/>
                </p:nvCxnSpPr>
                <p:spPr>
                  <a:xfrm rot="10800000">
                    <a:off x="917645" y="1203309"/>
                    <a:ext cx="357167" cy="158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1274812" y="1203309"/>
                    <a:ext cx="1142936" cy="158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round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3" name="Straight Connector 92"/>
              <p:cNvCxnSpPr/>
              <p:nvPr/>
            </p:nvCxnSpPr>
            <p:spPr>
              <a:xfrm rot="5400000">
                <a:off x="857319" y="1142985"/>
                <a:ext cx="1428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 rot="5400000">
              <a:off x="2357422" y="1142985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28" name="TextBox 97"/>
          <p:cNvSpPr txBox="1">
            <a:spLocks noChangeArrowheads="1"/>
          </p:cNvSpPr>
          <p:nvPr/>
        </p:nvSpPr>
        <p:spPr bwMode="auto">
          <a:xfrm>
            <a:off x="2359025" y="1887538"/>
            <a:ext cx="284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</a:t>
            </a:r>
          </a:p>
        </p:txBody>
      </p:sp>
      <p:sp>
        <p:nvSpPr>
          <p:cNvPr id="13329" name="TextBox 98"/>
          <p:cNvSpPr txBox="1">
            <a:spLocks noChangeArrowheads="1"/>
          </p:cNvSpPr>
          <p:nvPr/>
        </p:nvSpPr>
        <p:spPr bwMode="auto">
          <a:xfrm>
            <a:off x="928688" y="1458913"/>
            <a:ext cx="9953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db             de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94163" y="1816100"/>
            <a:ext cx="142875" cy="5000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31" name="TextBox 100"/>
          <p:cNvSpPr txBox="1">
            <a:spLocks noChangeArrowheads="1"/>
          </p:cNvSpPr>
          <p:nvPr/>
        </p:nvSpPr>
        <p:spPr bwMode="auto">
          <a:xfrm>
            <a:off x="5216525" y="1887538"/>
            <a:ext cx="284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6040438" y="1816100"/>
            <a:ext cx="142875" cy="5000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33" name="TextBox 102"/>
          <p:cNvSpPr txBox="1">
            <a:spLocks noChangeArrowheads="1"/>
          </p:cNvSpPr>
          <p:nvPr/>
        </p:nvSpPr>
        <p:spPr bwMode="auto">
          <a:xfrm>
            <a:off x="6145213" y="1887538"/>
            <a:ext cx="284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</a:t>
            </a:r>
          </a:p>
        </p:txBody>
      </p:sp>
      <p:sp>
        <p:nvSpPr>
          <p:cNvPr id="13334" name="TextBox 103"/>
          <p:cNvSpPr txBox="1">
            <a:spLocks noChangeArrowheads="1"/>
          </p:cNvSpPr>
          <p:nvPr/>
        </p:nvSpPr>
        <p:spPr bwMode="auto">
          <a:xfrm>
            <a:off x="5337175" y="630238"/>
            <a:ext cx="3362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I think Av=(1/3) shufflingBlockSize</a:t>
            </a:r>
          </a:p>
        </p:txBody>
      </p:sp>
      <p:grpSp>
        <p:nvGrpSpPr>
          <p:cNvPr id="13335" name="Group 104"/>
          <p:cNvGrpSpPr>
            <a:grpSpLocks/>
          </p:cNvGrpSpPr>
          <p:nvPr/>
        </p:nvGrpSpPr>
        <p:grpSpPr bwMode="auto">
          <a:xfrm>
            <a:off x="1069975" y="4752975"/>
            <a:ext cx="6034088" cy="500063"/>
            <a:chOff x="917645" y="857232"/>
            <a:chExt cx="6033843" cy="500066"/>
          </a:xfrm>
        </p:grpSpPr>
        <p:grpSp>
          <p:nvGrpSpPr>
            <p:cNvPr id="13393" name="Group 17"/>
            <p:cNvGrpSpPr>
              <a:grpSpLocks/>
            </p:cNvGrpSpPr>
            <p:nvPr/>
          </p:nvGrpSpPr>
          <p:grpSpPr bwMode="auto">
            <a:xfrm>
              <a:off x="917645" y="857232"/>
              <a:ext cx="1522232" cy="500066"/>
              <a:chOff x="917645" y="857232"/>
              <a:chExt cx="1522232" cy="500066"/>
            </a:xfrm>
          </p:grpSpPr>
          <p:sp>
            <p:nvSpPr>
              <p:cNvPr id="140" name="Rectangle 3"/>
              <p:cNvSpPr/>
              <p:nvPr/>
            </p:nvSpPr>
            <p:spPr>
              <a:xfrm>
                <a:off x="917645" y="857232"/>
                <a:ext cx="1522351" cy="5000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 rot="5400000">
                <a:off x="821593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rot="5400000">
                <a:off x="973987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rot="5400000">
                <a:off x="1126381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rot="5400000">
                <a:off x="1278775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rot="5400000">
                <a:off x="1431168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5400000">
                <a:off x="1583562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rot="5400000">
                <a:off x="1735956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rot="5400000">
                <a:off x="1888350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rot="5400000">
                <a:off x="2040744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94" name="Group 18"/>
            <p:cNvGrpSpPr>
              <a:grpSpLocks/>
            </p:cNvGrpSpPr>
            <p:nvPr/>
          </p:nvGrpSpPr>
          <p:grpSpPr bwMode="auto">
            <a:xfrm>
              <a:off x="2428860" y="857232"/>
              <a:ext cx="1522232" cy="500066"/>
              <a:chOff x="917645" y="857232"/>
              <a:chExt cx="1522232" cy="500066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917669" y="857232"/>
                <a:ext cx="1522351" cy="5000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 rot="5400000">
                <a:off x="821617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rot="5400000">
                <a:off x="974011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rot="5400000">
                <a:off x="1126405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rot="5400000">
                <a:off x="1278799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rot="5400000">
                <a:off x="1431192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5400000">
                <a:off x="1583586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rot="5400000">
                <a:off x="1735980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rot="5400000">
                <a:off x="1888374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rot="5400000">
                <a:off x="2040768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95" name="Group 29"/>
            <p:cNvGrpSpPr>
              <a:grpSpLocks/>
            </p:cNvGrpSpPr>
            <p:nvPr/>
          </p:nvGrpSpPr>
          <p:grpSpPr bwMode="auto">
            <a:xfrm>
              <a:off x="3929058" y="857232"/>
              <a:ext cx="1522232" cy="500066"/>
              <a:chOff x="917645" y="857232"/>
              <a:chExt cx="1522232" cy="500066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917598" y="857232"/>
                <a:ext cx="1522350" cy="5000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 rot="5400000">
                <a:off x="821545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5400000">
                <a:off x="973939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5400000">
                <a:off x="1126333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5400000">
                <a:off x="1278727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5400000">
                <a:off x="1431120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rot="5400000">
                <a:off x="1583514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rot="5400000">
                <a:off x="1735908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rot="5400000">
                <a:off x="1888302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rot="5400000">
                <a:off x="2040696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96" name="Group 40"/>
            <p:cNvGrpSpPr>
              <a:grpSpLocks/>
            </p:cNvGrpSpPr>
            <p:nvPr/>
          </p:nvGrpSpPr>
          <p:grpSpPr bwMode="auto">
            <a:xfrm>
              <a:off x="5429256" y="857232"/>
              <a:ext cx="1522232" cy="500066"/>
              <a:chOff x="917645" y="857232"/>
              <a:chExt cx="1522232" cy="500066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917526" y="857232"/>
                <a:ext cx="1522351" cy="5000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 rot="5400000">
                <a:off x="821474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400000">
                <a:off x="973868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5400000">
                <a:off x="1126262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rot="5400000">
                <a:off x="1278656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rot="5400000">
                <a:off x="1431049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5400000">
                <a:off x="1583443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rot="5400000">
                <a:off x="1735837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rot="5400000">
                <a:off x="1888231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5400000">
                <a:off x="2040625" y="1107266"/>
                <a:ext cx="500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0" name="Left Brace 149"/>
          <p:cNvSpPr/>
          <p:nvPr/>
        </p:nvSpPr>
        <p:spPr>
          <a:xfrm rot="5400000">
            <a:off x="1759744" y="3321844"/>
            <a:ext cx="142875" cy="15001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37" name="TextBox 150"/>
          <p:cNvSpPr txBox="1">
            <a:spLocks noChangeArrowheads="1"/>
          </p:cNvSpPr>
          <p:nvPr/>
        </p:nvSpPr>
        <p:spPr bwMode="auto">
          <a:xfrm>
            <a:off x="1538288" y="3786188"/>
            <a:ext cx="603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Av bits</a:t>
            </a:r>
          </a:p>
        </p:txBody>
      </p:sp>
      <p:sp>
        <p:nvSpPr>
          <p:cNvPr id="13338" name="TextBox 151"/>
          <p:cNvSpPr txBox="1">
            <a:spLocks noChangeArrowheads="1"/>
          </p:cNvSpPr>
          <p:nvPr/>
        </p:nvSpPr>
        <p:spPr bwMode="auto">
          <a:xfrm>
            <a:off x="1054100" y="5456238"/>
            <a:ext cx="811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>
                <a:latin typeface="Calibri" pitchFamily="34" charset="0"/>
              </a:rPr>
              <a:t>Reference</a:t>
            </a:r>
          </a:p>
          <a:p>
            <a:pPr algn="ctr"/>
            <a:r>
              <a:rPr lang="en-US" sz="1200">
                <a:latin typeface="Calibri" pitchFamily="34" charset="0"/>
              </a:rPr>
              <a:t>Position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 rot="5400000" flipH="1" flipV="1">
            <a:off x="1307307" y="540146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0" name="TextBox 153"/>
          <p:cNvSpPr txBox="1">
            <a:spLocks noChangeArrowheads="1"/>
          </p:cNvSpPr>
          <p:nvPr/>
        </p:nvSpPr>
        <p:spPr bwMode="auto">
          <a:xfrm>
            <a:off x="2571750" y="4224338"/>
            <a:ext cx="11715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db                  de </a:t>
            </a:r>
          </a:p>
        </p:txBody>
      </p:sp>
      <p:grpSp>
        <p:nvGrpSpPr>
          <p:cNvPr id="13341" name="Group 154"/>
          <p:cNvGrpSpPr>
            <a:grpSpLocks/>
          </p:cNvGrpSpPr>
          <p:nvPr/>
        </p:nvGrpSpPr>
        <p:grpSpPr bwMode="auto">
          <a:xfrm>
            <a:off x="1069975" y="4214813"/>
            <a:ext cx="1511300" cy="142875"/>
            <a:chOff x="917645" y="1071546"/>
            <a:chExt cx="1511215" cy="142876"/>
          </a:xfrm>
        </p:grpSpPr>
        <p:grpSp>
          <p:nvGrpSpPr>
            <p:cNvPr id="13385" name="Group 78"/>
            <p:cNvGrpSpPr>
              <a:grpSpLocks/>
            </p:cNvGrpSpPr>
            <p:nvPr/>
          </p:nvGrpSpPr>
          <p:grpSpPr bwMode="auto">
            <a:xfrm>
              <a:off x="917645" y="1071546"/>
              <a:ext cx="1500198" cy="142876"/>
              <a:chOff x="917645" y="1071546"/>
              <a:chExt cx="1500198" cy="142876"/>
            </a:xfrm>
          </p:grpSpPr>
          <p:grpSp>
            <p:nvGrpSpPr>
              <p:cNvPr id="13387" name="Group 77"/>
              <p:cNvGrpSpPr>
                <a:grpSpLocks/>
              </p:cNvGrpSpPr>
              <p:nvPr/>
            </p:nvGrpSpPr>
            <p:grpSpPr bwMode="auto">
              <a:xfrm>
                <a:off x="917645" y="1071546"/>
                <a:ext cx="1500198" cy="142876"/>
                <a:chOff x="917645" y="1071546"/>
                <a:chExt cx="1500198" cy="142876"/>
              </a:xfrm>
            </p:grpSpPr>
            <p:cxnSp>
              <p:nvCxnSpPr>
                <p:cNvPr id="160" name="Straight Connector 159"/>
                <p:cNvCxnSpPr/>
                <p:nvPr/>
              </p:nvCxnSpPr>
              <p:spPr>
                <a:xfrm rot="5400000">
                  <a:off x="1230360" y="1142985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390" name="Group 76"/>
                <p:cNvGrpSpPr>
                  <a:grpSpLocks/>
                </p:cNvGrpSpPr>
                <p:nvPr/>
              </p:nvGrpSpPr>
              <p:grpSpPr bwMode="auto">
                <a:xfrm>
                  <a:off x="917645" y="1131967"/>
                  <a:ext cx="1500198" cy="1588"/>
                  <a:chOff x="917645" y="1203405"/>
                  <a:chExt cx="1500198" cy="1588"/>
                </a:xfrm>
              </p:grpSpPr>
              <p:cxnSp>
                <p:nvCxnSpPr>
                  <p:cNvPr id="162" name="Straight Arrow Connector 161"/>
                  <p:cNvCxnSpPr/>
                  <p:nvPr/>
                </p:nvCxnSpPr>
                <p:spPr>
                  <a:xfrm rot="10800000">
                    <a:off x="917645" y="1203309"/>
                    <a:ext cx="357168" cy="158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>
                    <a:off x="1274813" y="1203309"/>
                    <a:ext cx="1142936" cy="158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round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9" name="Straight Connector 158"/>
              <p:cNvCxnSpPr/>
              <p:nvPr/>
            </p:nvCxnSpPr>
            <p:spPr>
              <a:xfrm rot="5400000">
                <a:off x="857319" y="1142985"/>
                <a:ext cx="14287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Straight Connector 156"/>
            <p:cNvCxnSpPr/>
            <p:nvPr/>
          </p:nvCxnSpPr>
          <p:spPr>
            <a:xfrm rot="5400000">
              <a:off x="2357422" y="1142985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42" name="TextBox 163"/>
          <p:cNvSpPr txBox="1">
            <a:spLocks noChangeArrowheads="1"/>
          </p:cNvSpPr>
          <p:nvPr/>
        </p:nvSpPr>
        <p:spPr bwMode="auto">
          <a:xfrm>
            <a:off x="2081213" y="4816475"/>
            <a:ext cx="284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</a:t>
            </a:r>
          </a:p>
        </p:txBody>
      </p:sp>
      <p:sp>
        <p:nvSpPr>
          <p:cNvPr id="13343" name="TextBox 164"/>
          <p:cNvSpPr txBox="1">
            <a:spLocks noChangeArrowheads="1"/>
          </p:cNvSpPr>
          <p:nvPr/>
        </p:nvSpPr>
        <p:spPr bwMode="auto">
          <a:xfrm>
            <a:off x="1806575" y="5467350"/>
            <a:ext cx="835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>
                <a:latin typeface="Calibri" pitchFamily="34" charset="0"/>
              </a:rPr>
              <a:t>Bit-flipped</a:t>
            </a:r>
          </a:p>
          <a:p>
            <a:pPr algn="ctr"/>
            <a:r>
              <a:rPr lang="en-US" sz="1200">
                <a:latin typeface="Calibri" pitchFamily="34" charset="0"/>
              </a:rPr>
              <a:t>position</a:t>
            </a:r>
          </a:p>
        </p:txBody>
      </p:sp>
      <p:cxnSp>
        <p:nvCxnSpPr>
          <p:cNvPr id="166" name="Straight Arrow Connector 165"/>
          <p:cNvCxnSpPr/>
          <p:nvPr/>
        </p:nvCxnSpPr>
        <p:spPr>
          <a:xfrm rot="5400000" flipH="1" flipV="1">
            <a:off x="2080419" y="5387181"/>
            <a:ext cx="28575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1379538" y="4756150"/>
            <a:ext cx="142875" cy="5000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194050" y="4745038"/>
            <a:ext cx="142875" cy="500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47" name="TextBox 177"/>
          <p:cNvSpPr txBox="1">
            <a:spLocks noChangeArrowheads="1"/>
          </p:cNvSpPr>
          <p:nvPr/>
        </p:nvSpPr>
        <p:spPr bwMode="auto">
          <a:xfrm>
            <a:off x="2511425" y="4816475"/>
            <a:ext cx="284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</a:t>
            </a:r>
          </a:p>
        </p:txBody>
      </p:sp>
      <p:sp>
        <p:nvSpPr>
          <p:cNvPr id="13348" name="TextBox 178"/>
          <p:cNvSpPr txBox="1">
            <a:spLocks noChangeArrowheads="1"/>
          </p:cNvSpPr>
          <p:nvPr/>
        </p:nvSpPr>
        <p:spPr bwMode="auto">
          <a:xfrm>
            <a:off x="1081088" y="4071938"/>
            <a:ext cx="9953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db             de 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3500438" y="4745038"/>
            <a:ext cx="142875" cy="500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50" name="TextBox 180"/>
          <p:cNvSpPr txBox="1">
            <a:spLocks noChangeArrowheads="1"/>
          </p:cNvSpPr>
          <p:nvPr/>
        </p:nvSpPr>
        <p:spPr bwMode="auto">
          <a:xfrm>
            <a:off x="4022725" y="4816475"/>
            <a:ext cx="284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192838" y="4745038"/>
            <a:ext cx="142875" cy="500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52" name="TextBox 182"/>
          <p:cNvSpPr txBox="1">
            <a:spLocks noChangeArrowheads="1"/>
          </p:cNvSpPr>
          <p:nvPr/>
        </p:nvSpPr>
        <p:spPr bwMode="auto">
          <a:xfrm>
            <a:off x="6297613" y="4816475"/>
            <a:ext cx="284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</a:t>
            </a:r>
          </a:p>
        </p:txBody>
      </p:sp>
      <p:sp>
        <p:nvSpPr>
          <p:cNvPr id="13353" name="TextBox 183"/>
          <p:cNvSpPr txBox="1">
            <a:spLocks noChangeArrowheads="1"/>
          </p:cNvSpPr>
          <p:nvPr/>
        </p:nvSpPr>
        <p:spPr bwMode="auto">
          <a:xfrm>
            <a:off x="357188" y="142875"/>
            <a:ext cx="5184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  <a:r>
              <a:rPr lang="en-US" baseline="30000">
                <a:latin typeface="Calibri" pitchFamily="34" charset="0"/>
              </a:rPr>
              <a:t>st</a:t>
            </a:r>
            <a:r>
              <a:rPr lang="en-US">
                <a:latin typeface="Calibri" pitchFamily="34" charset="0"/>
              </a:rPr>
              <a:t> Scheme: new position with reference to beginning</a:t>
            </a:r>
          </a:p>
          <a:p>
            <a:r>
              <a:rPr lang="en-US">
                <a:latin typeface="Calibri" pitchFamily="34" charset="0"/>
              </a:rPr>
              <a:t>of the block (gap can be considerable)</a:t>
            </a:r>
          </a:p>
        </p:txBody>
      </p:sp>
      <p:sp>
        <p:nvSpPr>
          <p:cNvPr id="13354" name="TextBox 184"/>
          <p:cNvSpPr txBox="1">
            <a:spLocks noChangeArrowheads="1"/>
          </p:cNvSpPr>
          <p:nvPr/>
        </p:nvSpPr>
        <p:spPr bwMode="auto">
          <a:xfrm>
            <a:off x="357188" y="3000375"/>
            <a:ext cx="74850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2</a:t>
            </a:r>
            <a:r>
              <a:rPr lang="en-US" baseline="30000">
                <a:latin typeface="Calibri" pitchFamily="34" charset="0"/>
              </a:rPr>
              <a:t>nd</a:t>
            </a:r>
            <a:r>
              <a:rPr lang="en-US">
                <a:latin typeface="Calibri" pitchFamily="34" charset="0"/>
              </a:rPr>
              <a:t> Scheme: new position with reference to previous x. It assures that every</a:t>
            </a:r>
          </a:p>
          <a:p>
            <a:r>
              <a:rPr lang="en-US">
                <a:latin typeface="Calibri" pitchFamily="34" charset="0"/>
              </a:rPr>
              <a:t>flipped bit is not separated by more than Av bits. The total bits flipped may be</a:t>
            </a:r>
          </a:p>
          <a:p>
            <a:r>
              <a:rPr lang="en-US">
                <a:latin typeface="Calibri" pitchFamily="34" charset="0"/>
              </a:rPr>
              <a:t>Higher than the average Av.</a:t>
            </a:r>
          </a:p>
        </p:txBody>
      </p:sp>
      <p:sp>
        <p:nvSpPr>
          <p:cNvPr id="13355" name="TextBox 185"/>
          <p:cNvSpPr txBox="1">
            <a:spLocks noChangeArrowheads="1"/>
          </p:cNvSpPr>
          <p:nvPr/>
        </p:nvSpPr>
        <p:spPr bwMode="auto">
          <a:xfrm>
            <a:off x="3006725" y="4427538"/>
            <a:ext cx="11715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db                  de </a:t>
            </a:r>
          </a:p>
        </p:txBody>
      </p:sp>
      <p:grpSp>
        <p:nvGrpSpPr>
          <p:cNvPr id="13356" name="Group 200"/>
          <p:cNvGrpSpPr>
            <a:grpSpLocks/>
          </p:cNvGrpSpPr>
          <p:nvPr/>
        </p:nvGrpSpPr>
        <p:grpSpPr bwMode="auto">
          <a:xfrm>
            <a:off x="2757488" y="4572000"/>
            <a:ext cx="1500187" cy="144463"/>
            <a:chOff x="2756942" y="4572793"/>
            <a:chExt cx="1500198" cy="142876"/>
          </a:xfrm>
        </p:grpSpPr>
        <p:cxnSp>
          <p:nvCxnSpPr>
            <p:cNvPr id="176" name="Straight Arrow Connector 175"/>
            <p:cNvCxnSpPr/>
            <p:nvPr/>
          </p:nvCxnSpPr>
          <p:spPr>
            <a:xfrm rot="10800000" flipH="1">
              <a:off x="3896775" y="4627746"/>
              <a:ext cx="357190" cy="15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3499896" y="4644231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H="1">
              <a:off x="2768054" y="4632455"/>
              <a:ext cx="1143008" cy="1571"/>
            </a:xfrm>
            <a:prstGeom prst="straightConnector1">
              <a:avLst/>
            </a:prstGeom>
            <a:ln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4185701" y="4644231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2685503" y="4644231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57" name="Group 191"/>
          <p:cNvGrpSpPr>
            <a:grpSpLocks/>
          </p:cNvGrpSpPr>
          <p:nvPr/>
        </p:nvGrpSpPr>
        <p:grpSpPr bwMode="auto">
          <a:xfrm>
            <a:off x="2297113" y="4387850"/>
            <a:ext cx="1500187" cy="142875"/>
            <a:chOff x="2297001" y="4387342"/>
            <a:chExt cx="1500199" cy="142876"/>
          </a:xfrm>
        </p:grpSpPr>
        <p:cxnSp>
          <p:nvCxnSpPr>
            <p:cNvPr id="174" name="Straight Connector 173"/>
            <p:cNvCxnSpPr/>
            <p:nvPr/>
          </p:nvCxnSpPr>
          <p:spPr>
            <a:xfrm rot="16200000" flipH="1">
              <a:off x="3203470" y="4458781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1">
              <a:off x="2308113" y="4447667"/>
              <a:ext cx="1143009" cy="1588"/>
            </a:xfrm>
            <a:prstGeom prst="straightConnector1">
              <a:avLst/>
            </a:prstGeom>
            <a:ln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16200000" flipH="1">
              <a:off x="3725761" y="4458781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16200000" flipH="1">
              <a:off x="2225562" y="4458781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rot="10800000" flipH="1">
              <a:off x="3440010" y="4450842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58" name="Group 208"/>
          <p:cNvGrpSpPr>
            <a:grpSpLocks/>
          </p:cNvGrpSpPr>
          <p:nvPr/>
        </p:nvGrpSpPr>
        <p:grpSpPr bwMode="auto">
          <a:xfrm>
            <a:off x="4237038" y="5380038"/>
            <a:ext cx="1500187" cy="142875"/>
            <a:chOff x="4236843" y="5379860"/>
            <a:chExt cx="1500199" cy="142876"/>
          </a:xfrm>
        </p:grpSpPr>
        <p:cxnSp>
          <p:nvCxnSpPr>
            <p:cNvPr id="194" name="Straight Connector 193"/>
            <p:cNvCxnSpPr/>
            <p:nvPr/>
          </p:nvCxnSpPr>
          <p:spPr>
            <a:xfrm rot="16200000" flipH="1">
              <a:off x="5605278" y="5451299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H="1">
              <a:off x="4247955" y="5440185"/>
              <a:ext cx="1143009" cy="1587"/>
            </a:xfrm>
            <a:prstGeom prst="straightConnector1">
              <a:avLst/>
            </a:prstGeom>
            <a:ln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16200000" flipH="1">
              <a:off x="5665603" y="5451299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16200000" flipH="1">
              <a:off x="4165404" y="5451299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rot="10800000" flipH="1">
              <a:off x="5379852" y="5443360"/>
              <a:ext cx="357190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Rectangle 198"/>
          <p:cNvSpPr/>
          <p:nvPr/>
        </p:nvSpPr>
        <p:spPr>
          <a:xfrm>
            <a:off x="5599113" y="4764088"/>
            <a:ext cx="142875" cy="500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60" name="TextBox 199"/>
          <p:cNvSpPr txBox="1">
            <a:spLocks noChangeArrowheads="1"/>
          </p:cNvSpPr>
          <p:nvPr/>
        </p:nvSpPr>
        <p:spPr bwMode="auto">
          <a:xfrm>
            <a:off x="5238750" y="4786313"/>
            <a:ext cx="2841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x</a:t>
            </a:r>
          </a:p>
        </p:txBody>
      </p:sp>
      <p:grpSp>
        <p:nvGrpSpPr>
          <p:cNvPr id="13361" name="Group 209"/>
          <p:cNvGrpSpPr>
            <a:grpSpLocks/>
          </p:cNvGrpSpPr>
          <p:nvPr/>
        </p:nvGrpSpPr>
        <p:grpSpPr bwMode="auto">
          <a:xfrm>
            <a:off x="5500688" y="5643563"/>
            <a:ext cx="1500187" cy="142875"/>
            <a:chOff x="5500693" y="5643578"/>
            <a:chExt cx="1500199" cy="142876"/>
          </a:xfrm>
        </p:grpSpPr>
        <p:cxnSp>
          <p:nvCxnSpPr>
            <p:cNvPr id="202" name="Straight Connector 201"/>
            <p:cNvCxnSpPr/>
            <p:nvPr/>
          </p:nvCxnSpPr>
          <p:spPr>
            <a:xfrm rot="16200000" flipH="1">
              <a:off x="6248411" y="5715017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H="1">
              <a:off x="5511805" y="5703903"/>
              <a:ext cx="1143009" cy="1587"/>
            </a:xfrm>
            <a:prstGeom prst="straightConnector1">
              <a:avLst/>
            </a:prstGeom>
            <a:ln>
              <a:solidFill>
                <a:schemeClr val="tx1"/>
              </a:solidFill>
              <a:round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16200000" flipH="1">
              <a:off x="6929453" y="5715017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16200000" flipH="1">
              <a:off x="5429254" y="5715017"/>
              <a:ext cx="1428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rot="10800000" flipH="1">
              <a:off x="6643702" y="5707078"/>
              <a:ext cx="357190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62" name="TextBox 210"/>
          <p:cNvSpPr txBox="1">
            <a:spLocks noChangeArrowheads="1"/>
          </p:cNvSpPr>
          <p:nvPr/>
        </p:nvSpPr>
        <p:spPr bwMode="auto">
          <a:xfrm>
            <a:off x="4757738" y="5224463"/>
            <a:ext cx="379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db </a:t>
            </a:r>
          </a:p>
        </p:txBody>
      </p:sp>
      <p:sp>
        <p:nvSpPr>
          <p:cNvPr id="13363" name="TextBox 211"/>
          <p:cNvSpPr txBox="1">
            <a:spLocks noChangeArrowheads="1"/>
          </p:cNvSpPr>
          <p:nvPr/>
        </p:nvSpPr>
        <p:spPr bwMode="auto">
          <a:xfrm>
            <a:off x="5757863" y="5510213"/>
            <a:ext cx="11715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db                 de </a:t>
            </a:r>
          </a:p>
        </p:txBody>
      </p:sp>
      <p:sp>
        <p:nvSpPr>
          <p:cNvPr id="13364" name="TextBox 192"/>
          <p:cNvSpPr txBox="1">
            <a:spLocks noChangeArrowheads="1"/>
          </p:cNvSpPr>
          <p:nvPr/>
        </p:nvSpPr>
        <p:spPr bwMode="auto">
          <a:xfrm>
            <a:off x="857250" y="6429375"/>
            <a:ext cx="679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Fig.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1"/>
          <p:cNvSpPr txBox="1">
            <a:spLocks noChangeArrowheads="1"/>
          </p:cNvSpPr>
          <p:nvPr/>
        </p:nvSpPr>
        <p:spPr bwMode="auto">
          <a:xfrm>
            <a:off x="3357563" y="5773738"/>
            <a:ext cx="679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Fig. 2</a:t>
            </a:r>
          </a:p>
        </p:txBody>
      </p:sp>
      <p:grpSp>
        <p:nvGrpSpPr>
          <p:cNvPr id="14338" name="Group 14"/>
          <p:cNvGrpSpPr>
            <a:grpSpLocks/>
          </p:cNvGrpSpPr>
          <p:nvPr/>
        </p:nvGrpSpPr>
        <p:grpSpPr bwMode="auto">
          <a:xfrm>
            <a:off x="1785938" y="2000250"/>
            <a:ext cx="7000875" cy="357188"/>
            <a:chOff x="857224" y="2143116"/>
            <a:chExt cx="7000924" cy="357190"/>
          </a:xfrm>
        </p:grpSpPr>
        <p:sp>
          <p:nvSpPr>
            <p:cNvPr id="3" name="Rectangle 2"/>
            <p:cNvSpPr/>
            <p:nvPr/>
          </p:nvSpPr>
          <p:spPr>
            <a:xfrm>
              <a:off x="857224" y="2143116"/>
              <a:ext cx="7000924" cy="3571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rot="5400000">
              <a:off x="1321570" y="2321711"/>
              <a:ext cx="3571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1964513" y="2321711"/>
              <a:ext cx="3571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2607454" y="2321711"/>
              <a:ext cx="3571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3250397" y="2321711"/>
              <a:ext cx="3571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893338" y="2321711"/>
              <a:ext cx="3571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4536281" y="2321711"/>
              <a:ext cx="3571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179222" y="2321711"/>
              <a:ext cx="3571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5822165" y="2321711"/>
              <a:ext cx="3571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6465106" y="2321711"/>
              <a:ext cx="3571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108049" y="2321711"/>
              <a:ext cx="3571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39" name="TextBox 15"/>
          <p:cNvSpPr txBox="1">
            <a:spLocks noChangeArrowheads="1"/>
          </p:cNvSpPr>
          <p:nvPr/>
        </p:nvSpPr>
        <p:spPr bwMode="auto">
          <a:xfrm>
            <a:off x="71438" y="428625"/>
            <a:ext cx="2222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Array of byte pointers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606550" y="1749425"/>
            <a:ext cx="3571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249488" y="1749425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2892425" y="1749425"/>
            <a:ext cx="3571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535363" y="1749425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178300" y="1749425"/>
            <a:ext cx="3571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821238" y="1749425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464175" y="1749425"/>
            <a:ext cx="3571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6107113" y="1749425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6750050" y="1749425"/>
            <a:ext cx="3571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7392988" y="1749425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8035925" y="1749425"/>
            <a:ext cx="3571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1" name="TextBox 29"/>
          <p:cNvSpPr txBox="1">
            <a:spLocks noChangeArrowheads="1"/>
          </p:cNvSpPr>
          <p:nvPr/>
        </p:nvSpPr>
        <p:spPr bwMode="auto">
          <a:xfrm>
            <a:off x="1500188" y="1214438"/>
            <a:ext cx="7007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a[1]     a[2]     a[3] …                                                                                       a[n]</a:t>
            </a:r>
          </a:p>
        </p:txBody>
      </p:sp>
      <p:sp>
        <p:nvSpPr>
          <p:cNvPr id="14352" name="TextBox 30"/>
          <p:cNvSpPr txBox="1">
            <a:spLocks noChangeArrowheads="1"/>
          </p:cNvSpPr>
          <p:nvPr/>
        </p:nvSpPr>
        <p:spPr bwMode="auto">
          <a:xfrm>
            <a:off x="2786063" y="2928938"/>
            <a:ext cx="4967287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Assume a simplified bit flipping where Av=8bits.</a:t>
            </a:r>
          </a:p>
          <a:p>
            <a:r>
              <a:rPr lang="en-US">
                <a:latin typeface="Calibri" pitchFamily="34" charset="0"/>
              </a:rPr>
              <a:t>Bit flipping algorithm:</a:t>
            </a:r>
          </a:p>
          <a:p>
            <a:r>
              <a:rPr lang="en-US">
                <a:latin typeface="Calibri" pitchFamily="34" charset="0"/>
              </a:rPr>
              <a:t>k = bit to be flipped in the corresponding byte a[m]</a:t>
            </a:r>
          </a:p>
          <a:p>
            <a:r>
              <a:rPr lang="en-US">
                <a:latin typeface="Calibri" pitchFamily="34" charset="0"/>
              </a:rPr>
              <a:t>*(a+m) ^= (1 &lt;&lt; k);</a:t>
            </a:r>
          </a:p>
          <a:p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2 bit operations and 3 memory access.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133</Words>
  <Application>Microsoft Office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Rogelio</dc:creator>
  <cp:lastModifiedBy>Rogelio Hasimoto</cp:lastModifiedBy>
  <cp:revision>21</cp:revision>
  <dcterms:created xsi:type="dcterms:W3CDTF">2010-04-25T00:43:02Z</dcterms:created>
  <dcterms:modified xsi:type="dcterms:W3CDTF">2011-01-06T19:04:15Z</dcterms:modified>
</cp:coreProperties>
</file>