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11.jpg" ContentType="image/pn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42" r:id="rId5"/>
    <p:sldId id="387" r:id="rId6"/>
    <p:sldId id="359" r:id="rId7"/>
    <p:sldId id="373" r:id="rId8"/>
    <p:sldId id="374" r:id="rId9"/>
    <p:sldId id="388" r:id="rId10"/>
    <p:sldId id="382" r:id="rId11"/>
    <p:sldId id="383" r:id="rId12"/>
    <p:sldId id="384" r:id="rId13"/>
    <p:sldId id="375" r:id="rId14"/>
    <p:sldId id="385" r:id="rId15"/>
    <p:sldId id="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FBFE"/>
    <a:srgbClr val="000000"/>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74433" autoAdjust="0"/>
  </p:normalViewPr>
  <p:slideViewPr>
    <p:cSldViewPr snapToGrid="0" snapToObjects="1" showGuides="1">
      <p:cViewPr varScale="1">
        <p:scale>
          <a:sx n="66" d="100"/>
          <a:sy n="66" d="100"/>
        </p:scale>
        <p:origin x="81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5/15/2025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5/15/2025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1" dirty="0"/>
              <a:t>オープンソースに必要（ひつよう）なのは、スキルよりも</a:t>
            </a:r>
            <a:r>
              <a:rPr lang="en-US" altLang="ja-JP" b="1" dirty="0"/>
              <a:t>Idea</a:t>
            </a:r>
            <a:r>
              <a:rPr lang="ja-JP" altLang="en-US" b="1" dirty="0"/>
              <a:t>です。</a:t>
            </a:r>
            <a:endParaRPr lang="en-US" altLang="ja-JP" b="1" dirty="0"/>
          </a:p>
          <a:p>
            <a:r>
              <a:rPr lang="ja-JP" altLang="en-US" b="1" dirty="0"/>
              <a:t>自分（じぶん）が何（なに）を望ん（のぞむ）でいるのかを明確（めいかく）に説明（せつめい）できれば、</a:t>
            </a:r>
            <a:endParaRPr lang="en-US" altLang="ja-JP" b="1" dirty="0"/>
          </a:p>
          <a:p>
            <a:r>
              <a:rPr lang="ja-JP" altLang="en-US" b="1" dirty="0"/>
              <a:t>それを実装（じっそう）してくれる人（ひと）はたくさんいます。</a:t>
            </a:r>
            <a:endParaRPr lang="en-US" altLang="ja-JP" b="1" dirty="0"/>
          </a:p>
          <a:p>
            <a:r>
              <a:rPr lang="ja-JP" altLang="en-US" b="1" dirty="0"/>
              <a:t>コードをあまり下手（へた）に書（か）かなければ、修正（しゅうせい）して使（つか）えるようになるでしょう。</a:t>
            </a:r>
            <a:endParaRPr lang="ja-JP" alt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AF9D3-9E45-AD1B-5431-67D184B861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E9D46-A0B6-AFF2-1A6C-4B0411149F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A1ECC4-F1AC-5B9C-8E37-40CE3924698F}"/>
              </a:ext>
            </a:extLst>
          </p:cNvPr>
          <p:cNvSpPr>
            <a:spLocks noGrp="1"/>
          </p:cNvSpPr>
          <p:nvPr>
            <p:ph type="body" idx="1"/>
          </p:nvPr>
        </p:nvSpPr>
        <p:spPr/>
        <p:txBody>
          <a:bodyPr/>
          <a:lstStyle/>
          <a:p>
            <a:r>
              <a:rPr lang="ja-JP" altLang="en-US" dirty="0"/>
              <a:t>オープンソースの利点</a:t>
            </a:r>
            <a:endParaRPr lang="en-US" altLang="ja-JP" dirty="0"/>
          </a:p>
          <a:p>
            <a:endParaRPr lang="en-US" dirty="0"/>
          </a:p>
          <a:p>
            <a:r>
              <a:rPr lang="en-US" altLang="ja-JP" dirty="0"/>
              <a:t>Transparency</a:t>
            </a:r>
            <a:r>
              <a:rPr lang="ja-JP" altLang="en-US" dirty="0"/>
              <a:t>：　コードはレビュー用（よう）に公開（こうかい）されており、信頼性（しんらいせい）とセキュリティが向上（こうじょう）します。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2"/>
                </a:solidFill>
              </a:rPr>
              <a:t>Collaboration</a:t>
            </a:r>
            <a:r>
              <a:rPr lang="ja-JP" altLang="en-US" b="1" dirty="0">
                <a:solidFill>
                  <a:schemeClr val="bg2"/>
                </a:solidFill>
              </a:rPr>
              <a:t>　：　</a:t>
            </a:r>
            <a:r>
              <a:rPr lang="ja-JP" altLang="en-US" dirty="0"/>
              <a:t>世界中（せかいじゅう）の開発者（かいはつしゃ）がソフトウェアに貢献（こうけん）し、改善（かいぜん）することができます。</a:t>
            </a:r>
            <a:endParaRPr lang="en-US" dirty="0">
              <a:solidFill>
                <a:schemeClr val="bg2"/>
              </a:solidFill>
            </a:endParaRPr>
          </a:p>
          <a:p>
            <a:r>
              <a:rPr lang="en-US" b="1" dirty="0">
                <a:solidFill>
                  <a:schemeClr val="bg2"/>
                </a:solidFill>
              </a:rPr>
              <a:t>Cost-Effective</a:t>
            </a:r>
            <a:r>
              <a:rPr lang="ja-JP" altLang="en-US" b="1" dirty="0">
                <a:solidFill>
                  <a:schemeClr val="bg2"/>
                </a:solidFill>
              </a:rPr>
              <a:t>：ほとんどのオープンソースソフトウェアは無料で使用できます。</a:t>
            </a:r>
            <a:endParaRPr lang="en-US" b="1" dirty="0">
              <a:solidFill>
                <a:schemeClr val="bg2"/>
              </a:solidFill>
            </a:endParaRPr>
          </a:p>
          <a:p>
            <a:r>
              <a:rPr lang="en-US" b="1" dirty="0">
                <a:solidFill>
                  <a:schemeClr val="bg2"/>
                </a:solidFill>
              </a:rPr>
              <a:t>Flexibility</a:t>
            </a:r>
            <a:r>
              <a:rPr lang="ja-JP" altLang="en-US" b="1" dirty="0">
                <a:solidFill>
                  <a:schemeClr val="bg2"/>
                </a:solidFill>
              </a:rPr>
              <a:t>：ユーザーは、特定の必要に合わせてソフトウェアを変更できます。</a:t>
            </a:r>
            <a:endParaRPr lang="en-US" b="1" dirty="0">
              <a:solidFill>
                <a:schemeClr val="bg2"/>
              </a:solidFill>
            </a:endParaRPr>
          </a:p>
          <a:p>
            <a:r>
              <a:rPr lang="en-US" b="1" dirty="0">
                <a:solidFill>
                  <a:schemeClr val="bg2"/>
                </a:solidFill>
              </a:rPr>
              <a:t>Innovation</a:t>
            </a:r>
            <a:r>
              <a:rPr lang="ja-JP" altLang="en-US" b="1" dirty="0">
                <a:solidFill>
                  <a:schemeClr val="bg2"/>
                </a:solidFill>
              </a:rPr>
              <a:t>：</a:t>
            </a:r>
            <a:r>
              <a:rPr lang="ja-JP" altLang="en-US" dirty="0"/>
              <a:t>多様（たよう）な貢献者（こうけんしゃ）による迅速（じんそく）な開発（かいはつ）。</a:t>
            </a:r>
            <a:endParaRPr lang="en-US" b="1"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2"/>
                </a:solidFill>
              </a:rPr>
              <a:t>Community Support</a:t>
            </a:r>
            <a:r>
              <a:rPr lang="ja-JP" altLang="en-US" b="1" dirty="0">
                <a:solidFill>
                  <a:schemeClr val="bg2"/>
                </a:solidFill>
              </a:rPr>
              <a:t>：</a:t>
            </a:r>
            <a:r>
              <a:rPr lang="ja-JP" altLang="en-US" dirty="0"/>
              <a:t>多くのプロジェクトには、無料（むりょう）のサポートとドキュメントを提供（ていきょう）する</a:t>
            </a:r>
            <a:r>
              <a:rPr lang="en-US" altLang="ja-JP" dirty="0"/>
              <a:t>Active Community</a:t>
            </a:r>
            <a:r>
              <a:rPr lang="ja-JP" altLang="en-US" dirty="0"/>
              <a:t>があります。</a:t>
            </a:r>
            <a:endParaRPr lang="en-US" dirty="0">
              <a:solidFill>
                <a:schemeClr val="bg2"/>
              </a:solidFill>
            </a:endParaRPr>
          </a:p>
          <a:p>
            <a:endParaRPr lang="en-US" dirty="0"/>
          </a:p>
        </p:txBody>
      </p:sp>
      <p:sp>
        <p:nvSpPr>
          <p:cNvPr id="4" name="Slide Number Placeholder 3">
            <a:extLst>
              <a:ext uri="{FF2B5EF4-FFF2-40B4-BE49-F238E27FC236}">
                <a16:creationId xmlns:a16="http://schemas.microsoft.com/office/drawing/2014/main" id="{B1FD5D86-2A15-DD35-AC10-78968FA5B167}"/>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164583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3A7EE-A587-59D2-D331-AB2C818CC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B0A457-097A-2E34-AD7D-0063270694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F6DFBD-4B83-46CD-D2A5-FAA782CA270C}"/>
              </a:ext>
            </a:extLst>
          </p:cNvPr>
          <p:cNvSpPr>
            <a:spLocks noGrp="1"/>
          </p:cNvSpPr>
          <p:nvPr>
            <p:ph type="body" idx="1"/>
          </p:nvPr>
        </p:nvSpPr>
        <p:spPr/>
        <p:txBody>
          <a:bodyPr/>
          <a:lstStyle/>
          <a:p>
            <a:r>
              <a:rPr lang="ja-JP" altLang="en-US" dirty="0"/>
              <a:t>目的：</a:t>
            </a:r>
            <a:endParaRPr lang="en-US" dirty="0"/>
          </a:p>
        </p:txBody>
      </p:sp>
      <p:sp>
        <p:nvSpPr>
          <p:cNvPr id="4" name="Slide Number Placeholder 3">
            <a:extLst>
              <a:ext uri="{FF2B5EF4-FFF2-40B4-BE49-F238E27FC236}">
                <a16:creationId xmlns:a16="http://schemas.microsoft.com/office/drawing/2014/main" id="{A4CB77E1-216D-8791-B4C6-9EE84B03B1A4}"/>
              </a:ext>
            </a:extLst>
          </p:cNvPr>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40964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オープンソースとは、ソースコードが誰（だれ）でも自由（じゆう）に閲覧（えつらん）、変更（へんこう）、配布（はいふ）できるソフトウェアを指（さ）します。</a:t>
            </a:r>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ja-JP" altLang="en-US" dirty="0"/>
              <a:t>初期（しょき）の基盤（きばん）</a:t>
            </a:r>
            <a:endParaRPr lang="en-US" altLang="ja-JP" b="1" dirty="0"/>
          </a:p>
          <a:p>
            <a:pPr>
              <a:buNone/>
            </a:pPr>
            <a:endParaRPr lang="en-US" altLang="ja-JP" b="1" dirty="0"/>
          </a:p>
          <a:p>
            <a:pPr>
              <a:buNone/>
            </a:pPr>
            <a:r>
              <a:rPr lang="ja-JP" altLang="en-US" b="1" dirty="0"/>
              <a:t>コンピュータの黎明期（れいめいき）には、ソフトウェアは一般的（いっぱんてき）に学者（がくしゃ）や研究者（けんきゅうしゃ）の間（あいだ）で自由（じゆう）に共有（きょうゆう）されていました。</a:t>
            </a:r>
            <a:endParaRPr lang="ja-JP" altLang="en-US" dirty="0"/>
          </a:p>
          <a:p>
            <a:r>
              <a:rPr lang="en-US" altLang="ja-JP" b="1" dirty="0"/>
              <a:t>AT&amp;T</a:t>
            </a:r>
            <a:r>
              <a:rPr lang="ja-JP" altLang="en-US" b="1" dirty="0"/>
              <a:t>のベル研究所（けんきゅうじょ）は</a:t>
            </a:r>
            <a:r>
              <a:rPr lang="en-US" altLang="ja-JP" b="1" dirty="0"/>
              <a:t>Unix</a:t>
            </a:r>
            <a:r>
              <a:rPr lang="ja-JP" altLang="en-US" b="1" dirty="0"/>
              <a:t>を開発（かいはつ）し、ソースコードは大学（だいがく）や研究者間（けんきゅうしゃかん）で共有（きょうゆう）されていました。</a:t>
            </a:r>
            <a:endParaRPr lang="ja-JP" altLang="en-US" dirty="0"/>
          </a:p>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DB62A-4A67-95C6-4E28-0FB3B580C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214FDC-BF2E-18B6-3E93-F60BC13DF1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4034CF-1F2B-71C4-C68A-029CB3027165}"/>
              </a:ext>
            </a:extLst>
          </p:cNvPr>
          <p:cNvSpPr>
            <a:spLocks noGrp="1"/>
          </p:cNvSpPr>
          <p:nvPr>
            <p:ph type="body" idx="1"/>
          </p:nvPr>
        </p:nvSpPr>
        <p:spPr/>
        <p:txBody>
          <a:bodyPr/>
          <a:lstStyle/>
          <a:p>
            <a:pPr>
              <a:buNone/>
            </a:pPr>
            <a:r>
              <a:rPr lang="ja-JP" altLang="en-US" b="1" dirty="0"/>
              <a:t>フリーソフトウェア運動（うんどう）</a:t>
            </a:r>
            <a:endParaRPr lang="ja-JP" altLang="en-US" dirty="0"/>
          </a:p>
          <a:p>
            <a:pPr>
              <a:buNone/>
            </a:pPr>
            <a:r>
              <a:rPr lang="en-US" altLang="ja-JP" b="1" dirty="0"/>
              <a:t>Richar Stallman </a:t>
            </a:r>
            <a:r>
              <a:rPr lang="ja-JP" altLang="en-US" b="1" dirty="0"/>
              <a:t>は</a:t>
            </a:r>
            <a:r>
              <a:rPr lang="en-US" altLang="ja-JP" b="1" dirty="0"/>
              <a:t>GNU</a:t>
            </a:r>
            <a:r>
              <a:rPr lang="ja-JP" altLang="en-US" b="1" dirty="0"/>
              <a:t>プロジェクトをしょうかいしました。後で</a:t>
            </a:r>
            <a:r>
              <a:rPr lang="en-US" altLang="en-US" sz="1200" b="1" dirty="0">
                <a:solidFill>
                  <a:schemeClr val="bg2"/>
                </a:solidFill>
                <a:latin typeface="Biome 見出し"/>
              </a:rPr>
              <a:t>Free Software Foundation</a:t>
            </a:r>
            <a:r>
              <a:rPr lang="en-US" altLang="en-US" sz="1200" dirty="0">
                <a:solidFill>
                  <a:schemeClr val="bg2"/>
                </a:solidFill>
                <a:latin typeface="Biome 見出し"/>
              </a:rPr>
              <a:t> (FSF).</a:t>
            </a:r>
            <a:r>
              <a:rPr lang="ja-JP" altLang="en-US" b="1" dirty="0"/>
              <a:t>をたちあげしました。</a:t>
            </a:r>
            <a:endParaRPr lang="ja-JP" altLang="en-US" dirty="0"/>
          </a:p>
          <a:p>
            <a:r>
              <a:rPr lang="ja-JP" altLang="en-US" dirty="0"/>
              <a:t>彼（かれ）は「</a:t>
            </a:r>
            <a:r>
              <a:rPr lang="en-US" altLang="en-US" sz="1200" dirty="0">
                <a:solidFill>
                  <a:schemeClr val="bg2"/>
                </a:solidFill>
                <a:latin typeface="Biome 見出し"/>
              </a:rPr>
              <a:t>free software</a:t>
            </a:r>
            <a:r>
              <a:rPr lang="ja-JP" altLang="en-US" dirty="0"/>
              <a:t>」のコンセプトをていしゅつしました。意味は　</a:t>
            </a:r>
            <a:r>
              <a:rPr lang="en-US" altLang="en-US" sz="1200" dirty="0">
                <a:solidFill>
                  <a:schemeClr val="bg2"/>
                </a:solidFill>
                <a:latin typeface="Biome 見出し"/>
              </a:rPr>
              <a:t>free software</a:t>
            </a:r>
            <a:r>
              <a:rPr lang="ja-JP" altLang="en-US" sz="1200" dirty="0">
                <a:solidFill>
                  <a:schemeClr val="bg2"/>
                </a:solidFill>
                <a:latin typeface="Biome 見出し"/>
              </a:rPr>
              <a:t>　</a:t>
            </a:r>
            <a:r>
              <a:rPr lang="en-US" altLang="ja-JP" sz="1200" dirty="0">
                <a:solidFill>
                  <a:schemeClr val="bg2"/>
                </a:solidFill>
                <a:latin typeface="Biome 見出し"/>
              </a:rPr>
              <a:t>is </a:t>
            </a:r>
            <a:r>
              <a:rPr lang="en-US" altLang="en-US" sz="1200" dirty="0">
                <a:solidFill>
                  <a:schemeClr val="bg2"/>
                </a:solidFill>
                <a:latin typeface="Biome 見出し"/>
              </a:rPr>
              <a:t>as in freedom, not price</a:t>
            </a:r>
            <a:r>
              <a:rPr lang="ja-JP" altLang="en-US" sz="1200" dirty="0">
                <a:solidFill>
                  <a:schemeClr val="bg2"/>
                </a:solidFill>
                <a:latin typeface="Biome 見出し"/>
              </a:rPr>
              <a:t>　です。</a:t>
            </a:r>
            <a:endParaRPr lang="en-US" altLang="ja-JP" sz="1200" dirty="0">
              <a:solidFill>
                <a:schemeClr val="bg2"/>
              </a:solidFill>
              <a:latin typeface="Biome 見出し"/>
            </a:endParaRPr>
          </a:p>
          <a:p>
            <a:endParaRPr lang="en-US" dirty="0"/>
          </a:p>
        </p:txBody>
      </p:sp>
      <p:sp>
        <p:nvSpPr>
          <p:cNvPr id="4" name="Slide Number Placeholder 3">
            <a:extLst>
              <a:ext uri="{FF2B5EF4-FFF2-40B4-BE49-F238E27FC236}">
                <a16:creationId xmlns:a16="http://schemas.microsoft.com/office/drawing/2014/main" id="{6A453F4B-1B38-5461-1E5B-038DFACD5015}"/>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523274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CA26-26CC-3A35-9066-86441D5BC3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730BA-BE56-ADFE-BC69-158D5CCD9F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E8DCD-3544-6BF7-C5C6-C33A3FFCEB71}"/>
              </a:ext>
            </a:extLst>
          </p:cNvPr>
          <p:cNvSpPr>
            <a:spLocks noGrp="1"/>
          </p:cNvSpPr>
          <p:nvPr>
            <p:ph type="body" idx="1"/>
          </p:nvPr>
        </p:nvSpPr>
        <p:spPr/>
        <p:txBody>
          <a:bodyPr/>
          <a:lstStyle/>
          <a:p>
            <a:pPr>
              <a:buNone/>
            </a:pPr>
            <a:r>
              <a:rPr lang="ja-JP" altLang="en-US" b="1" dirty="0"/>
              <a:t>オープンソース運動（うんどう）</a:t>
            </a:r>
            <a:endParaRPr lang="en-US" altLang="ja-JP" b="1" dirty="0"/>
          </a:p>
          <a:p>
            <a:pPr>
              <a:buNone/>
            </a:pPr>
            <a:endParaRPr lang="ja-JP" altLang="en-US" dirty="0"/>
          </a:p>
          <a:p>
            <a:pPr>
              <a:buNone/>
            </a:pPr>
            <a:r>
              <a:rPr lang="en-US" altLang="ja-JP" b="1" dirty="0"/>
              <a:t>Free Software </a:t>
            </a:r>
            <a:r>
              <a:rPr lang="ja-JP" altLang="en-US" b="1" dirty="0"/>
              <a:t>は「</a:t>
            </a:r>
            <a:r>
              <a:rPr lang="en-US" sz="1200" dirty="0">
                <a:solidFill>
                  <a:schemeClr val="bg2"/>
                </a:solidFill>
                <a:latin typeface="Biome 見出し"/>
              </a:rPr>
              <a:t>Open Source Initiative </a:t>
            </a:r>
            <a:r>
              <a:rPr lang="ja-JP" altLang="en-US" b="1" dirty="0"/>
              <a:t>（</a:t>
            </a:r>
            <a:r>
              <a:rPr lang="en-US" altLang="ja-JP" b="1" dirty="0"/>
              <a:t>OSI</a:t>
            </a:r>
            <a:r>
              <a:rPr lang="ja-JP" altLang="en-US" b="1" dirty="0"/>
              <a:t>）」、別名（べつめい）「</a:t>
            </a:r>
            <a:r>
              <a:rPr lang="en-US" altLang="ja-JP" b="1" dirty="0"/>
              <a:t>Open Source</a:t>
            </a:r>
            <a:r>
              <a:rPr lang="ja-JP" altLang="en-US" b="1" dirty="0"/>
              <a:t>」としてブランド名（めい）を変更しました。</a:t>
            </a:r>
            <a:endParaRPr lang="ja-JP" altLang="en-US" dirty="0"/>
          </a:p>
          <a:p>
            <a:r>
              <a:rPr lang="ja-JP" altLang="en-US" b="1" dirty="0"/>
              <a:t>大（おお）きな出来事（できごと）：</a:t>
            </a:r>
            <a:r>
              <a:rPr lang="en-US" altLang="ja-JP" b="1" dirty="0"/>
              <a:t>Netscape</a:t>
            </a:r>
            <a:r>
              <a:rPr lang="ja-JP" altLang="en-US" b="1" dirty="0"/>
              <a:t>がブラウザのソースコードを公開（こうかい）し、後（のち）に</a:t>
            </a:r>
            <a:r>
              <a:rPr lang="en-US" altLang="ja-JP" b="1" dirty="0"/>
              <a:t>Mozilla Firefox</a:t>
            </a:r>
            <a:r>
              <a:rPr lang="ja-JP" altLang="en-US" b="1" dirty="0"/>
              <a:t>となりました。</a:t>
            </a:r>
            <a:endParaRPr lang="ja-JP" altLang="en-US" dirty="0"/>
          </a:p>
          <a:p>
            <a:endParaRPr lang="en-US" dirty="0"/>
          </a:p>
        </p:txBody>
      </p:sp>
      <p:sp>
        <p:nvSpPr>
          <p:cNvPr id="4" name="Slide Number Placeholder 3">
            <a:extLst>
              <a:ext uri="{FF2B5EF4-FFF2-40B4-BE49-F238E27FC236}">
                <a16:creationId xmlns:a16="http://schemas.microsoft.com/office/drawing/2014/main" id="{A33CC9CE-FD87-696A-1B04-20A06A5614F9}"/>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1424396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E5484-27E0-AA1C-4E9C-03DC034E7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B3B650-28E1-E1C4-6036-67471B0C88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1D76F6-7BB4-8EEF-4B72-73A1920431E2}"/>
              </a:ext>
            </a:extLst>
          </p:cNvPr>
          <p:cNvSpPr>
            <a:spLocks noGrp="1"/>
          </p:cNvSpPr>
          <p:nvPr>
            <p:ph type="body" idx="1"/>
          </p:nvPr>
        </p:nvSpPr>
        <p:spPr/>
        <p:txBody>
          <a:bodyPr/>
          <a:lstStyle/>
          <a:p>
            <a:pPr>
              <a:buNone/>
            </a:pPr>
            <a:r>
              <a:rPr lang="ja-JP" altLang="en-US" b="1" dirty="0"/>
              <a:t>メインストリーム</a:t>
            </a:r>
            <a:endParaRPr lang="ja-JP" altLang="en-US" dirty="0"/>
          </a:p>
          <a:p>
            <a:pPr>
              <a:buNone/>
            </a:pPr>
            <a:r>
              <a:rPr lang="en-US" altLang="ja-JP" b="1" dirty="0"/>
              <a:t>Linux</a:t>
            </a:r>
            <a:r>
              <a:rPr lang="ja-JP" altLang="en-US" b="1" dirty="0"/>
              <a:t>、</a:t>
            </a:r>
            <a:r>
              <a:rPr lang="en-US" altLang="ja-JP" b="1" dirty="0"/>
              <a:t>Apache</a:t>
            </a:r>
            <a:r>
              <a:rPr lang="ja-JP" altLang="en-US" b="1" dirty="0"/>
              <a:t>、</a:t>
            </a:r>
            <a:r>
              <a:rPr lang="en-US" altLang="ja-JP" b="1" dirty="0"/>
              <a:t>MySQL</a:t>
            </a:r>
            <a:r>
              <a:rPr lang="ja-JP" altLang="en-US" b="1" dirty="0"/>
              <a:t>とその他（そのた）の</a:t>
            </a:r>
            <a:r>
              <a:rPr lang="en-US" altLang="ja-JP" b="1" dirty="0"/>
              <a:t>Open Source Project</a:t>
            </a:r>
            <a:r>
              <a:rPr lang="ja-JP" altLang="en-US" b="1" dirty="0"/>
              <a:t>が大（おお）きな注目（ちゅうもく）を集（あつ）めました。</a:t>
            </a:r>
            <a:endParaRPr lang="ja-JP" altLang="en-US" dirty="0"/>
          </a:p>
          <a:p>
            <a:r>
              <a:rPr lang="en-US" altLang="ja-JP" b="1" dirty="0"/>
              <a:t>Google</a:t>
            </a:r>
            <a:r>
              <a:rPr lang="ja-JP" altLang="en-US" b="1" dirty="0"/>
              <a:t>（ぐーぐる）、</a:t>
            </a:r>
            <a:r>
              <a:rPr lang="en-US" altLang="ja-JP" b="1" dirty="0"/>
              <a:t>Microsoft</a:t>
            </a:r>
            <a:r>
              <a:rPr lang="ja-JP" altLang="en-US" b="1" dirty="0"/>
              <a:t>、</a:t>
            </a:r>
            <a:r>
              <a:rPr lang="en-US" altLang="ja-JP" b="1" dirty="0"/>
              <a:t>Amazon</a:t>
            </a:r>
            <a:r>
              <a:rPr lang="ja-JP" altLang="en-US" b="1" dirty="0"/>
              <a:t>などの大きな技術（ぎじゅつ）会社が</a:t>
            </a:r>
            <a:r>
              <a:rPr lang="en-US" altLang="ja-JP" b="1" dirty="0"/>
              <a:t>Open Source Project</a:t>
            </a:r>
            <a:r>
              <a:rPr lang="ja-JP" altLang="en-US" b="1" dirty="0"/>
              <a:t>の活用（かつよう）と貢献（こうけん）を開始（かいし）しました。</a:t>
            </a:r>
            <a:r>
              <a:rPr lang="en-US" altLang="ja-JP" b="1" dirty="0"/>
              <a:t>Spring Framework</a:t>
            </a:r>
            <a:r>
              <a:rPr lang="ja-JP" altLang="en-US" b="1" dirty="0"/>
              <a:t>　、</a:t>
            </a:r>
            <a:r>
              <a:rPr lang="en-US" altLang="ja-JP" b="1" dirty="0"/>
              <a:t>.NET Framework/Core</a:t>
            </a:r>
            <a:r>
              <a:rPr lang="ja-JP" altLang="en-US" b="1" dirty="0"/>
              <a:t>など色々</a:t>
            </a:r>
            <a:r>
              <a:rPr lang="en-US" altLang="ja-JP" b="1" dirty="0"/>
              <a:t>Framework</a:t>
            </a:r>
            <a:r>
              <a:rPr lang="ja-JP" altLang="en-US" b="1" dirty="0"/>
              <a:t>がである。</a:t>
            </a:r>
            <a:endParaRPr lang="ja-JP" altLang="en-US" dirty="0"/>
          </a:p>
          <a:p>
            <a:endParaRPr lang="en-US" dirty="0"/>
          </a:p>
        </p:txBody>
      </p:sp>
      <p:sp>
        <p:nvSpPr>
          <p:cNvPr id="4" name="Slide Number Placeholder 3">
            <a:extLst>
              <a:ext uri="{FF2B5EF4-FFF2-40B4-BE49-F238E27FC236}">
                <a16:creationId xmlns:a16="http://schemas.microsoft.com/office/drawing/2014/main" id="{F619F02B-BFB2-BCA4-3109-9F96F63C6FD3}"/>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1207486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11C80-63E5-742E-7E3F-DDDF0FA350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4C9B94-673A-A122-F9CC-B0C5D2312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92448-DAE5-B456-15A8-CD9CD3B6C8E7}"/>
              </a:ext>
            </a:extLst>
          </p:cNvPr>
          <p:cNvSpPr>
            <a:spLocks noGrp="1"/>
          </p:cNvSpPr>
          <p:nvPr>
            <p:ph type="body" idx="1"/>
          </p:nvPr>
        </p:nvSpPr>
        <p:spPr/>
        <p:txBody>
          <a:bodyPr/>
          <a:lstStyle/>
          <a:p>
            <a:pPr>
              <a:buNone/>
            </a:pPr>
            <a:r>
              <a:rPr lang="en-US" altLang="ja-JP" b="1" dirty="0"/>
              <a:t>License</a:t>
            </a:r>
          </a:p>
          <a:p>
            <a:pPr>
              <a:buNone/>
            </a:pPr>
            <a:endParaRPr lang="en-US" altLang="ja-JP" b="1" dirty="0"/>
          </a:p>
          <a:p>
            <a:pPr>
              <a:buNone/>
            </a:pPr>
            <a:r>
              <a:rPr lang="ja-JP" altLang="en-US" b="1" dirty="0"/>
              <a:t>オープンソースは無料（むりょう）で提供（ていきょう）されているものとして簡単（かんたん）に理解（りかい）できますが、関連（かんれん）するライセンス（</a:t>
            </a:r>
            <a:r>
              <a:rPr lang="en-US" altLang="ja-JP" b="1" dirty="0"/>
              <a:t>MIT</a:t>
            </a:r>
            <a:r>
              <a:rPr lang="ja-JP" altLang="en-US" b="1" dirty="0"/>
              <a:t>（えむあいてぃー）など）も存在（そんざい）します。</a:t>
            </a:r>
            <a:endParaRPr lang="ja-JP" altLang="en-US" dirty="0"/>
          </a:p>
          <a:p>
            <a:endParaRPr lang="en-US" dirty="0"/>
          </a:p>
        </p:txBody>
      </p:sp>
      <p:sp>
        <p:nvSpPr>
          <p:cNvPr id="4" name="Slide Number Placeholder 3">
            <a:extLst>
              <a:ext uri="{FF2B5EF4-FFF2-40B4-BE49-F238E27FC236}">
                <a16:creationId xmlns:a16="http://schemas.microsoft.com/office/drawing/2014/main" id="{F472F08D-94AB-8F8D-6F41-381B7CD90C49}"/>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3501676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ja-JP" altLang="en-US"/>
              <a:t>アイコンをクリックして図を追加</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ja-JP" altLang="en-US"/>
              <a:t>表を追加</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ja-JP" altLang="en-US"/>
              <a:t>表を追加</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のみ">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ja-JP" altLang="en-US"/>
              <a:t>マスター タイトルの書式設定</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ja-JP" altLang="en-US"/>
              <a:t>アイコンをクリックして図を追加</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ja-JP" altLang="en-US"/>
              <a:t>マスター タイトルの書式設定</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800"/>
            <a:ext cx="12191998" cy="1301262"/>
          </a:xfrm>
        </p:spPr>
        <p:txBody>
          <a:bodyPr anchor="b"/>
          <a:lstStyle/>
          <a:p>
            <a:r>
              <a:rPr lang="ja-JP" altLang="en-US" dirty="0">
                <a:solidFill>
                  <a:schemeClr val="bg1"/>
                </a:solidFill>
              </a:rPr>
              <a:t>おはようございます。</a:t>
            </a:r>
            <a:endParaRPr lang="en-US" dirty="0">
              <a:solidFill>
                <a:schemeClr val="bg1"/>
              </a:solidFill>
            </a:endParaRPr>
          </a:p>
        </p:txBody>
      </p:sp>
      <p:sp>
        <p:nvSpPr>
          <p:cNvPr id="5" name="テキスト ボックス 4">
            <a:extLst>
              <a:ext uri="{FF2B5EF4-FFF2-40B4-BE49-F238E27FC236}">
                <a16:creationId xmlns:a16="http://schemas.microsoft.com/office/drawing/2014/main" id="{D5FAB215-9BC8-3EC1-211B-5BD65FBCC6E2}"/>
              </a:ext>
            </a:extLst>
          </p:cNvPr>
          <p:cNvSpPr txBox="1"/>
          <p:nvPr/>
        </p:nvSpPr>
        <p:spPr>
          <a:xfrm>
            <a:off x="2184591" y="2562215"/>
            <a:ext cx="8287201" cy="2523768"/>
          </a:xfrm>
          <a:prstGeom prst="rect">
            <a:avLst/>
          </a:prstGeom>
          <a:noFill/>
        </p:spPr>
        <p:txBody>
          <a:bodyPr wrap="square">
            <a:spAutoFit/>
          </a:bodyPr>
          <a:lstStyle/>
          <a:p>
            <a:pPr marL="285750" indent="-285750" algn="just">
              <a:buFont typeface="Wingdings" panose="05000000000000000000" pitchFamily="2" charset="2"/>
              <a:buChar char="Ø"/>
            </a:pPr>
            <a:r>
              <a:rPr lang="ja-JP" altLang="en-US" sz="2000" b="1" i="0" dirty="0">
                <a:solidFill>
                  <a:schemeClr val="bg1"/>
                </a:solidFill>
                <a:effectLst/>
                <a:latin typeface="Meiryo" panose="020B0604030504040204" pitchFamily="50" charset="-128"/>
                <a:ea typeface="Meiryo" panose="020B0604030504040204" pitchFamily="50" charset="-128"/>
              </a:rPr>
              <a:t>名前        　　　　</a:t>
            </a:r>
            <a:r>
              <a:rPr lang="en-US" altLang="ja-JP" sz="2000" b="1" i="0" dirty="0">
                <a:solidFill>
                  <a:schemeClr val="bg1"/>
                </a:solidFill>
                <a:effectLst/>
                <a:latin typeface="Meiryo" panose="020B0604030504040204" pitchFamily="50" charset="-128"/>
                <a:ea typeface="Meiryo" panose="020B0604030504040204" pitchFamily="50" charset="-128"/>
              </a:rPr>
              <a:t> THAN TOE AUNG</a:t>
            </a:r>
            <a:r>
              <a:rPr lang="ja-JP" altLang="en-US" sz="2000" b="1" i="0" dirty="0">
                <a:solidFill>
                  <a:schemeClr val="bg1"/>
                </a:solidFill>
                <a:effectLst/>
                <a:latin typeface="Meiryo" panose="020B0604030504040204" pitchFamily="50" charset="-128"/>
                <a:ea typeface="Meiryo" panose="020B0604030504040204" pitchFamily="50" charset="-128"/>
              </a:rPr>
              <a:t> </a:t>
            </a:r>
            <a:r>
              <a:rPr lang="en-US" altLang="ja-JP" sz="2000" b="1" i="0" dirty="0">
                <a:solidFill>
                  <a:schemeClr val="bg1"/>
                </a:solidFill>
                <a:effectLst/>
                <a:latin typeface="Meiryo" panose="020B0604030504040204" pitchFamily="50" charset="-128"/>
                <a:ea typeface="Meiryo" panose="020B0604030504040204" pitchFamily="50" charset="-128"/>
              </a:rPr>
              <a:t>(</a:t>
            </a:r>
            <a:r>
              <a:rPr lang="ja-JP" altLang="en-US" sz="2000" b="1" i="0" dirty="0">
                <a:solidFill>
                  <a:schemeClr val="bg1"/>
                </a:solidFill>
                <a:effectLst/>
                <a:latin typeface="Meiryo" panose="020B0604030504040204" pitchFamily="50" charset="-128"/>
                <a:ea typeface="Meiryo" panose="020B0604030504040204" pitchFamily="50" charset="-128"/>
              </a:rPr>
              <a:t>タン・トー・アウン</a:t>
            </a:r>
            <a:r>
              <a:rPr lang="en-US" altLang="ja-JP" sz="2000" b="1" i="0" dirty="0">
                <a:solidFill>
                  <a:schemeClr val="bg1"/>
                </a:solidFill>
                <a:effectLst/>
                <a:latin typeface="Meiryo" panose="020B0604030504040204" pitchFamily="50" charset="-128"/>
                <a:ea typeface="Meiryo" panose="020B0604030504040204" pitchFamily="50" charset="-128"/>
              </a:rPr>
              <a:t>)</a:t>
            </a:r>
          </a:p>
          <a:p>
            <a:pPr marL="285750" indent="-285750" algn="just">
              <a:buFont typeface="Wingdings" panose="05000000000000000000" pitchFamily="2" charset="2"/>
              <a:buChar char="Ø"/>
            </a:pPr>
            <a:endParaRPr lang="en-US" altLang="ja-JP" sz="2000" b="1" dirty="0">
              <a:solidFill>
                <a:schemeClr val="bg1"/>
              </a:solidFill>
              <a:latin typeface="Meiryo" panose="020B0604030504040204" pitchFamily="50" charset="-128"/>
              <a:ea typeface="Meiryo" panose="020B0604030504040204" pitchFamily="50" charset="-128"/>
            </a:endParaRPr>
          </a:p>
          <a:p>
            <a:pPr marL="285750" indent="-285750" algn="just">
              <a:buFont typeface="Wingdings" panose="05000000000000000000" pitchFamily="2" charset="2"/>
              <a:buChar char="Ø"/>
            </a:pPr>
            <a:endParaRPr lang="en-US" altLang="ja-JP" sz="2000" b="1" i="0" dirty="0">
              <a:solidFill>
                <a:schemeClr val="bg1"/>
              </a:solidFill>
              <a:effectLst/>
              <a:latin typeface="Meiryo" panose="020B0604030504040204" pitchFamily="50" charset="-128"/>
              <a:ea typeface="Meiryo" panose="020B0604030504040204" pitchFamily="50" charset="-128"/>
            </a:endParaRPr>
          </a:p>
          <a:p>
            <a:pPr marL="285750" indent="-285750" algn="just">
              <a:buFont typeface="Wingdings" panose="05000000000000000000" pitchFamily="2" charset="2"/>
              <a:buChar char="Ø"/>
            </a:pPr>
            <a:r>
              <a:rPr lang="ja-JP" altLang="en-US" sz="2000" b="1" dirty="0">
                <a:solidFill>
                  <a:schemeClr val="bg1"/>
                </a:solidFill>
                <a:latin typeface="Meiryo" panose="020B0604030504040204" pitchFamily="50" charset="-128"/>
                <a:ea typeface="Meiryo" panose="020B0604030504040204" pitchFamily="50" charset="-128"/>
              </a:rPr>
              <a:t>社員番号  　　　　 </a:t>
            </a:r>
            <a:r>
              <a:rPr lang="en-US" altLang="ja-JP" sz="2000" b="1" dirty="0">
                <a:solidFill>
                  <a:schemeClr val="bg1"/>
                </a:solidFill>
                <a:latin typeface="Meiryo" panose="020B0604030504040204" pitchFamily="50" charset="-128"/>
                <a:ea typeface="Meiryo" panose="020B0604030504040204" pitchFamily="50" charset="-128"/>
              </a:rPr>
              <a:t>22224</a:t>
            </a:r>
          </a:p>
          <a:p>
            <a:pPr marL="285750" indent="-285750" algn="just">
              <a:buFont typeface="Wingdings" panose="05000000000000000000" pitchFamily="2" charset="2"/>
              <a:buChar char="Ø"/>
            </a:pPr>
            <a:endParaRPr lang="en-US" altLang="ja-JP" sz="2000" b="1" dirty="0">
              <a:solidFill>
                <a:schemeClr val="bg1"/>
              </a:solidFill>
              <a:latin typeface="Meiryo" panose="020B0604030504040204" pitchFamily="50" charset="-128"/>
              <a:ea typeface="Meiryo" panose="020B0604030504040204" pitchFamily="50" charset="-128"/>
            </a:endParaRPr>
          </a:p>
          <a:p>
            <a:pPr marL="285750" indent="-285750" algn="just">
              <a:buFont typeface="Wingdings" panose="05000000000000000000" pitchFamily="2" charset="2"/>
              <a:buChar char="Ø"/>
            </a:pPr>
            <a:endParaRPr lang="en-US" altLang="ja-JP" sz="2000" b="1" dirty="0">
              <a:solidFill>
                <a:schemeClr val="bg1"/>
              </a:solidFill>
              <a:latin typeface="Meiryo" panose="020B0604030504040204" pitchFamily="50" charset="-128"/>
              <a:ea typeface="Meiryo" panose="020B0604030504040204" pitchFamily="50" charset="-128"/>
            </a:endParaRPr>
          </a:p>
          <a:p>
            <a:pPr marL="285750" indent="-285750" algn="just">
              <a:buFont typeface="Wingdings" panose="05000000000000000000" pitchFamily="2" charset="2"/>
              <a:buChar char="Ø"/>
            </a:pPr>
            <a:r>
              <a:rPr lang="ja-JP" altLang="en-US" sz="2000" b="1" dirty="0">
                <a:solidFill>
                  <a:schemeClr val="bg1"/>
                </a:solidFill>
                <a:latin typeface="Meiryo" panose="020B0604030504040204" pitchFamily="50" charset="-128"/>
                <a:ea typeface="Meiryo" panose="020B0604030504040204" pitchFamily="50" charset="-128"/>
              </a:rPr>
              <a:t>プロジェクト名　　</a:t>
            </a:r>
            <a:r>
              <a:rPr lang="en-US" altLang="ja-JP" sz="2000" b="1" dirty="0">
                <a:solidFill>
                  <a:schemeClr val="bg1"/>
                </a:solidFill>
                <a:latin typeface="Meiryo" panose="020B0604030504040204" pitchFamily="50" charset="-128"/>
                <a:ea typeface="Meiryo" panose="020B0604030504040204" pitchFamily="50" charset="-128"/>
              </a:rPr>
              <a:t>S3</a:t>
            </a:r>
            <a:r>
              <a:rPr lang="ja-JP" altLang="en-US" sz="2000" b="1" dirty="0">
                <a:solidFill>
                  <a:schemeClr val="bg1"/>
                </a:solidFill>
                <a:latin typeface="Meiryo" panose="020B0604030504040204" pitchFamily="50" charset="-128"/>
                <a:ea typeface="Meiryo" panose="020B0604030504040204" pitchFamily="50" charset="-128"/>
              </a:rPr>
              <a:t>　（新債権債務）</a:t>
            </a:r>
            <a:endParaRPr lang="en-US" altLang="ja-JP" sz="2000" b="1" i="0" dirty="0">
              <a:solidFill>
                <a:schemeClr val="bg1"/>
              </a:solidFill>
              <a:effectLst/>
              <a:latin typeface="Meiryo" panose="020B0604030504040204" pitchFamily="50" charset="-128"/>
              <a:ea typeface="Meiryo" panose="020B0604030504040204" pitchFamily="50" charset="-128"/>
            </a:endParaRPr>
          </a:p>
          <a:p>
            <a:endParaRPr lang="en-US" dirty="0">
              <a:solidFill>
                <a:schemeClr val="bg1"/>
              </a:solidFill>
            </a:endParaRPr>
          </a:p>
        </p:txBody>
      </p:sp>
      <p:sp>
        <p:nvSpPr>
          <p:cNvPr id="7" name="テキスト ボックス 6">
            <a:extLst>
              <a:ext uri="{FF2B5EF4-FFF2-40B4-BE49-F238E27FC236}">
                <a16:creationId xmlns:a16="http://schemas.microsoft.com/office/drawing/2014/main" id="{82C00D98-1B96-53B3-2DAA-6C375DC6062F}"/>
              </a:ext>
            </a:extLst>
          </p:cNvPr>
          <p:cNvSpPr txBox="1"/>
          <p:nvPr/>
        </p:nvSpPr>
        <p:spPr>
          <a:xfrm>
            <a:off x="9162046" y="6042136"/>
            <a:ext cx="4963027" cy="369332"/>
          </a:xfrm>
          <a:prstGeom prst="rect">
            <a:avLst/>
          </a:prstGeom>
          <a:noFill/>
        </p:spPr>
        <p:txBody>
          <a:bodyPr wrap="square">
            <a:spAutoFit/>
          </a:bodyPr>
          <a:lstStyle/>
          <a:p>
            <a:r>
              <a:rPr lang="en-US" altLang="ja-JP" b="1" i="0" dirty="0">
                <a:solidFill>
                  <a:schemeClr val="bg1"/>
                </a:solidFill>
                <a:effectLst/>
                <a:latin typeface="Meiryo" panose="020B0604030504040204" pitchFamily="50" charset="-128"/>
                <a:ea typeface="Meiryo" panose="020B0604030504040204" pitchFamily="50" charset="-128"/>
              </a:rPr>
              <a:t>2025/05/19(</a:t>
            </a:r>
            <a:r>
              <a:rPr lang="ja-JP" altLang="en-US" b="1" i="0" dirty="0">
                <a:solidFill>
                  <a:schemeClr val="bg1"/>
                </a:solidFill>
                <a:effectLst/>
                <a:latin typeface="Meiryo" panose="020B0604030504040204" pitchFamily="50" charset="-128"/>
                <a:ea typeface="Meiryo" panose="020B0604030504040204" pitchFamily="50" charset="-128"/>
              </a:rPr>
              <a:t>月曜日）</a:t>
            </a:r>
            <a:endParaRPr lang="en-US" dirty="0">
              <a:solidFill>
                <a:schemeClr val="bg1"/>
              </a:solidFill>
            </a:endParaRP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p:txBody>
          <a:bodyPr/>
          <a:lstStyle/>
          <a:p>
            <a:r>
              <a:rPr lang="en-US" sz="4000" b="1" i="0" dirty="0">
                <a:solidFill>
                  <a:srgbClr val="FAFAFA"/>
                </a:solidFill>
                <a:effectLst/>
                <a:latin typeface="Suisse Intl"/>
              </a:rPr>
              <a:t>Skills vs Ideas</a:t>
            </a:r>
            <a:endParaRPr lang="en-US" sz="4000" dirty="0"/>
          </a:p>
        </p:txBody>
      </p:sp>
      <p:sp>
        <p:nvSpPr>
          <p:cNvPr id="5" name="表プレースホルダー 4">
            <a:extLst>
              <a:ext uri="{FF2B5EF4-FFF2-40B4-BE49-F238E27FC236}">
                <a16:creationId xmlns:a16="http://schemas.microsoft.com/office/drawing/2014/main" id="{52F15414-5EBF-C6DA-4FB9-E5C3943058B7}"/>
              </a:ext>
            </a:extLst>
          </p:cNvPr>
          <p:cNvSpPr>
            <a:spLocks noGrp="1"/>
          </p:cNvSpPr>
          <p:nvPr>
            <p:ph type="tbl" sz="quarter" idx="13"/>
          </p:nvPr>
        </p:nvSpPr>
        <p:spPr/>
        <p:txBody>
          <a:bodyPr/>
          <a:lstStyle/>
          <a:p>
            <a:endParaRPr lang="en-US"/>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p:txBody>
          <a:bodyPr/>
          <a:lstStyle/>
          <a:p>
            <a:fld id="{FE024F78-56A6-7740-B68D-8D4D026EDF3F}" type="slidenum">
              <a:rPr lang="en-US" smtClean="0"/>
              <a:pPr/>
              <a:t>10</a:t>
            </a:fld>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type="subTitle" idx="4294967295"/>
          </p:nvPr>
        </p:nvSpPr>
        <p:spPr>
          <a:xfrm>
            <a:off x="841374" y="2560638"/>
            <a:ext cx="10515601" cy="3687762"/>
          </a:xfrm>
        </p:spPr>
        <p:txBody>
          <a:bodyPr/>
          <a:lstStyle/>
          <a:p>
            <a:r>
              <a:rPr lang="en-US" sz="3000" dirty="0">
                <a:solidFill>
                  <a:schemeClr val="bg1"/>
                </a:solidFill>
                <a:latin typeface="Biome 見出し"/>
              </a:rPr>
              <a:t>The main requirement for open-source is more idea than skill. If you can clearly explain what you want, there are many people who will implement it. If you don't write the code too badly, you will get to a point where you can modify it and use it.</a:t>
            </a:r>
          </a:p>
        </p:txBody>
      </p:sp>
    </p:spTree>
    <p:extLst>
      <p:ext uri="{BB962C8B-B14F-4D97-AF65-F5344CB8AC3E}">
        <p14:creationId xmlns:p14="http://schemas.microsoft.com/office/powerpoint/2010/main" val="1962637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F31F1-7888-49E3-35AA-C1E9D9C1A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5C971-318C-CEFD-C2B6-87615C6EFC92}"/>
              </a:ext>
            </a:extLst>
          </p:cNvPr>
          <p:cNvSpPr>
            <a:spLocks noGrp="1"/>
          </p:cNvSpPr>
          <p:nvPr>
            <p:ph type="title"/>
          </p:nvPr>
        </p:nvSpPr>
        <p:spPr>
          <a:xfrm>
            <a:off x="2559690" y="385983"/>
            <a:ext cx="9324481" cy="974167"/>
          </a:xfrm>
        </p:spPr>
        <p:txBody>
          <a:bodyPr/>
          <a:lstStyle/>
          <a:p>
            <a:r>
              <a:rPr lang="en-US" sz="4000" dirty="0">
                <a:solidFill>
                  <a:schemeClr val="bg2"/>
                </a:solidFill>
              </a:rPr>
              <a:t>Advantages of Open Sources</a:t>
            </a:r>
          </a:p>
        </p:txBody>
      </p:sp>
      <p:sp>
        <p:nvSpPr>
          <p:cNvPr id="3" name="Slide Number Placeholder 2">
            <a:extLst>
              <a:ext uri="{FF2B5EF4-FFF2-40B4-BE49-F238E27FC236}">
                <a16:creationId xmlns:a16="http://schemas.microsoft.com/office/drawing/2014/main" id="{C17BD354-01A9-2416-4719-43BB8D5BEC5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graphicFrame>
        <p:nvGraphicFramePr>
          <p:cNvPr id="5" name="表 4">
            <a:extLst>
              <a:ext uri="{FF2B5EF4-FFF2-40B4-BE49-F238E27FC236}">
                <a16:creationId xmlns:a16="http://schemas.microsoft.com/office/drawing/2014/main" id="{14A55954-DF8F-486E-5162-56AEB80A0F08}"/>
              </a:ext>
            </a:extLst>
          </p:cNvPr>
          <p:cNvGraphicFramePr>
            <a:graphicFrameLocks noGrp="1"/>
          </p:cNvGraphicFramePr>
          <p:nvPr>
            <p:extLst>
              <p:ext uri="{D42A27DB-BD31-4B8C-83A1-F6EECF244321}">
                <p14:modId xmlns:p14="http://schemas.microsoft.com/office/powerpoint/2010/main" val="807353788"/>
              </p:ext>
            </p:extLst>
          </p:nvPr>
        </p:nvGraphicFramePr>
        <p:xfrm>
          <a:off x="21035" y="1354563"/>
          <a:ext cx="11887200" cy="5135676"/>
        </p:xfrm>
        <a:graphic>
          <a:graphicData uri="http://schemas.openxmlformats.org/drawingml/2006/table">
            <a:tbl>
              <a:tblPr/>
              <a:tblGrid>
                <a:gridCol w="2709227">
                  <a:extLst>
                    <a:ext uri="{9D8B030D-6E8A-4147-A177-3AD203B41FA5}">
                      <a16:colId xmlns:a16="http://schemas.microsoft.com/office/drawing/2014/main" val="3394683439"/>
                    </a:ext>
                  </a:extLst>
                </a:gridCol>
                <a:gridCol w="9177973">
                  <a:extLst>
                    <a:ext uri="{9D8B030D-6E8A-4147-A177-3AD203B41FA5}">
                      <a16:colId xmlns:a16="http://schemas.microsoft.com/office/drawing/2014/main" val="2943487467"/>
                    </a:ext>
                  </a:extLst>
                </a:gridCol>
              </a:tblGrid>
              <a:tr h="733668">
                <a:tc>
                  <a:txBody>
                    <a:bodyPr/>
                    <a:lstStyle/>
                    <a:p>
                      <a:endParaRPr lang="en-US" dirty="0">
                        <a:solidFill>
                          <a:schemeClr val="bg2"/>
                        </a:solidFill>
                      </a:endParaRPr>
                    </a:p>
                  </a:txBody>
                  <a:tcPr anchor="ctr">
                    <a:lnL>
                      <a:noFill/>
                    </a:lnL>
                    <a:lnR>
                      <a:noFill/>
                    </a:lnR>
                    <a:lnT>
                      <a:noFill/>
                    </a:lnT>
                    <a:lnB>
                      <a:noFill/>
                    </a:lnB>
                    <a:noFill/>
                  </a:tcPr>
                </a:tc>
                <a:tc>
                  <a:txBody>
                    <a:bodyPr/>
                    <a:lstStyle/>
                    <a:p>
                      <a:endParaRPr lang="en-US" dirty="0">
                        <a:solidFill>
                          <a:schemeClr val="bg2"/>
                        </a:solidFill>
                      </a:endParaRPr>
                    </a:p>
                  </a:txBody>
                  <a:tcPr anchor="ctr">
                    <a:lnL>
                      <a:noFill/>
                    </a:lnL>
                    <a:lnR>
                      <a:noFill/>
                    </a:lnR>
                    <a:lnT>
                      <a:noFill/>
                    </a:lnT>
                    <a:lnB>
                      <a:noFill/>
                    </a:lnB>
                    <a:noFill/>
                  </a:tcPr>
                </a:tc>
                <a:extLst>
                  <a:ext uri="{0D108BD9-81ED-4DB2-BD59-A6C34878D82A}">
                    <a16:rowId xmlns:a16="http://schemas.microsoft.com/office/drawing/2014/main" val="3216141337"/>
                  </a:ext>
                </a:extLst>
              </a:tr>
              <a:tr h="733668">
                <a:tc>
                  <a:txBody>
                    <a:bodyPr/>
                    <a:lstStyle/>
                    <a:p>
                      <a:r>
                        <a:rPr lang="en-US" b="1" dirty="0">
                          <a:solidFill>
                            <a:schemeClr val="bg2"/>
                          </a:solidFill>
                        </a:rPr>
                        <a:t>Transparency</a:t>
                      </a:r>
                      <a:endParaRPr lang="en-US" dirty="0">
                        <a:solidFill>
                          <a:schemeClr val="bg2"/>
                        </a:solidFill>
                      </a:endParaRPr>
                    </a:p>
                  </a:txBody>
                  <a:tcPr anchor="ctr">
                    <a:lnL>
                      <a:noFill/>
                    </a:lnL>
                    <a:lnR>
                      <a:noFill/>
                    </a:lnR>
                    <a:lnT>
                      <a:noFill/>
                    </a:lnT>
                    <a:lnB>
                      <a:noFill/>
                    </a:lnB>
                    <a:noFill/>
                  </a:tcPr>
                </a:tc>
                <a:tc>
                  <a:txBody>
                    <a:bodyPr/>
                    <a:lstStyle/>
                    <a:p>
                      <a:r>
                        <a:rPr lang="en-US" dirty="0">
                          <a:solidFill>
                            <a:schemeClr val="bg2"/>
                          </a:solidFill>
                        </a:rPr>
                        <a:t>Code is open for review, increasing trust and security.</a:t>
                      </a:r>
                    </a:p>
                  </a:txBody>
                  <a:tcPr anchor="ctr">
                    <a:lnL>
                      <a:noFill/>
                    </a:lnL>
                    <a:lnR>
                      <a:noFill/>
                    </a:lnR>
                    <a:lnT>
                      <a:noFill/>
                    </a:lnT>
                    <a:lnB>
                      <a:noFill/>
                    </a:lnB>
                    <a:noFill/>
                  </a:tcPr>
                </a:tc>
                <a:extLst>
                  <a:ext uri="{0D108BD9-81ED-4DB2-BD59-A6C34878D82A}">
                    <a16:rowId xmlns:a16="http://schemas.microsoft.com/office/drawing/2014/main" val="2794242249"/>
                  </a:ext>
                </a:extLst>
              </a:tr>
              <a:tr h="733668">
                <a:tc>
                  <a:txBody>
                    <a:bodyPr/>
                    <a:lstStyle/>
                    <a:p>
                      <a:r>
                        <a:rPr lang="en-US" b="1" dirty="0">
                          <a:solidFill>
                            <a:schemeClr val="bg2"/>
                          </a:solidFill>
                        </a:rPr>
                        <a:t>Collaboration</a:t>
                      </a:r>
                      <a:endParaRPr lang="en-US" dirty="0">
                        <a:solidFill>
                          <a:schemeClr val="bg2"/>
                        </a:solidFill>
                      </a:endParaRPr>
                    </a:p>
                  </a:txBody>
                  <a:tcPr anchor="ctr">
                    <a:lnL>
                      <a:noFill/>
                    </a:lnL>
                    <a:lnR>
                      <a:noFill/>
                    </a:lnR>
                    <a:lnT>
                      <a:noFill/>
                    </a:lnT>
                    <a:lnB>
                      <a:noFill/>
                    </a:lnB>
                    <a:noFill/>
                  </a:tcPr>
                </a:tc>
                <a:tc>
                  <a:txBody>
                    <a:bodyPr/>
                    <a:lstStyle/>
                    <a:p>
                      <a:r>
                        <a:rPr lang="en-US" dirty="0">
                          <a:solidFill>
                            <a:schemeClr val="bg2"/>
                          </a:solidFill>
                        </a:rPr>
                        <a:t>Developers worldwide can contribute and improve the software.</a:t>
                      </a:r>
                    </a:p>
                  </a:txBody>
                  <a:tcPr anchor="ctr">
                    <a:lnL>
                      <a:noFill/>
                    </a:lnL>
                    <a:lnR>
                      <a:noFill/>
                    </a:lnR>
                    <a:lnT>
                      <a:noFill/>
                    </a:lnT>
                    <a:lnB>
                      <a:noFill/>
                    </a:lnB>
                    <a:noFill/>
                  </a:tcPr>
                </a:tc>
                <a:extLst>
                  <a:ext uri="{0D108BD9-81ED-4DB2-BD59-A6C34878D82A}">
                    <a16:rowId xmlns:a16="http://schemas.microsoft.com/office/drawing/2014/main" val="2167300140"/>
                  </a:ext>
                </a:extLst>
              </a:tr>
              <a:tr h="733668">
                <a:tc>
                  <a:txBody>
                    <a:bodyPr/>
                    <a:lstStyle/>
                    <a:p>
                      <a:r>
                        <a:rPr lang="en-US" b="1" dirty="0">
                          <a:solidFill>
                            <a:schemeClr val="bg2"/>
                          </a:solidFill>
                        </a:rPr>
                        <a:t>Cost-Effective</a:t>
                      </a:r>
                      <a:endParaRPr lang="en-US" dirty="0">
                        <a:solidFill>
                          <a:schemeClr val="bg2"/>
                        </a:solidFill>
                      </a:endParaRPr>
                    </a:p>
                  </a:txBody>
                  <a:tcPr anchor="ctr">
                    <a:lnL>
                      <a:noFill/>
                    </a:lnL>
                    <a:lnR>
                      <a:noFill/>
                    </a:lnR>
                    <a:lnT>
                      <a:noFill/>
                    </a:lnT>
                    <a:lnB>
                      <a:noFill/>
                    </a:lnB>
                    <a:noFill/>
                  </a:tcPr>
                </a:tc>
                <a:tc>
                  <a:txBody>
                    <a:bodyPr/>
                    <a:lstStyle/>
                    <a:p>
                      <a:r>
                        <a:rPr lang="en-US" dirty="0">
                          <a:solidFill>
                            <a:schemeClr val="bg2"/>
                          </a:solidFill>
                        </a:rPr>
                        <a:t>Most open-source software is free to use.</a:t>
                      </a:r>
                    </a:p>
                  </a:txBody>
                  <a:tcPr anchor="ctr">
                    <a:lnL>
                      <a:noFill/>
                    </a:lnL>
                    <a:lnR>
                      <a:noFill/>
                    </a:lnR>
                    <a:lnT>
                      <a:noFill/>
                    </a:lnT>
                    <a:lnB>
                      <a:noFill/>
                    </a:lnB>
                    <a:noFill/>
                  </a:tcPr>
                </a:tc>
                <a:extLst>
                  <a:ext uri="{0D108BD9-81ED-4DB2-BD59-A6C34878D82A}">
                    <a16:rowId xmlns:a16="http://schemas.microsoft.com/office/drawing/2014/main" val="592754222"/>
                  </a:ext>
                </a:extLst>
              </a:tr>
              <a:tr h="733668">
                <a:tc>
                  <a:txBody>
                    <a:bodyPr/>
                    <a:lstStyle/>
                    <a:p>
                      <a:r>
                        <a:rPr lang="en-US" b="1" dirty="0">
                          <a:solidFill>
                            <a:schemeClr val="bg2"/>
                          </a:solidFill>
                        </a:rPr>
                        <a:t>Flexibility</a:t>
                      </a:r>
                      <a:endParaRPr lang="en-US" dirty="0">
                        <a:solidFill>
                          <a:schemeClr val="bg2"/>
                        </a:solidFill>
                      </a:endParaRPr>
                    </a:p>
                  </a:txBody>
                  <a:tcPr anchor="ctr">
                    <a:lnL>
                      <a:noFill/>
                    </a:lnL>
                    <a:lnR>
                      <a:noFill/>
                    </a:lnR>
                    <a:lnT>
                      <a:noFill/>
                    </a:lnT>
                    <a:lnB>
                      <a:noFill/>
                    </a:lnB>
                    <a:noFill/>
                  </a:tcPr>
                </a:tc>
                <a:tc>
                  <a:txBody>
                    <a:bodyPr/>
                    <a:lstStyle/>
                    <a:p>
                      <a:r>
                        <a:rPr lang="en-US" dirty="0">
                          <a:solidFill>
                            <a:schemeClr val="bg2"/>
                          </a:solidFill>
                        </a:rPr>
                        <a:t>Users can modify the software to suit their specific needs.</a:t>
                      </a:r>
                    </a:p>
                  </a:txBody>
                  <a:tcPr anchor="ctr">
                    <a:lnL>
                      <a:noFill/>
                    </a:lnL>
                    <a:lnR>
                      <a:noFill/>
                    </a:lnR>
                    <a:lnT>
                      <a:noFill/>
                    </a:lnT>
                    <a:lnB>
                      <a:noFill/>
                    </a:lnB>
                    <a:noFill/>
                  </a:tcPr>
                </a:tc>
                <a:extLst>
                  <a:ext uri="{0D108BD9-81ED-4DB2-BD59-A6C34878D82A}">
                    <a16:rowId xmlns:a16="http://schemas.microsoft.com/office/drawing/2014/main" val="1215233810"/>
                  </a:ext>
                </a:extLst>
              </a:tr>
              <a:tr h="733668">
                <a:tc>
                  <a:txBody>
                    <a:bodyPr/>
                    <a:lstStyle/>
                    <a:p>
                      <a:r>
                        <a:rPr lang="en-US" b="1" dirty="0">
                          <a:solidFill>
                            <a:schemeClr val="bg2"/>
                          </a:solidFill>
                        </a:rPr>
                        <a:t>Innovation</a:t>
                      </a:r>
                      <a:endParaRPr lang="en-US" dirty="0">
                        <a:solidFill>
                          <a:schemeClr val="bg2"/>
                        </a:solidFill>
                      </a:endParaRPr>
                    </a:p>
                  </a:txBody>
                  <a:tcPr anchor="ctr">
                    <a:lnL>
                      <a:noFill/>
                    </a:lnL>
                    <a:lnR>
                      <a:noFill/>
                    </a:lnR>
                    <a:lnT>
                      <a:noFill/>
                    </a:lnT>
                    <a:lnB>
                      <a:noFill/>
                    </a:lnB>
                    <a:noFill/>
                  </a:tcPr>
                </a:tc>
                <a:tc>
                  <a:txBody>
                    <a:bodyPr/>
                    <a:lstStyle/>
                    <a:p>
                      <a:r>
                        <a:rPr lang="en-US" dirty="0">
                          <a:solidFill>
                            <a:schemeClr val="bg2"/>
                          </a:solidFill>
                        </a:rPr>
                        <a:t>Rapid development due to diverse contributors.</a:t>
                      </a:r>
                    </a:p>
                  </a:txBody>
                  <a:tcPr anchor="ctr">
                    <a:lnL>
                      <a:noFill/>
                    </a:lnL>
                    <a:lnR>
                      <a:noFill/>
                    </a:lnR>
                    <a:lnT>
                      <a:noFill/>
                    </a:lnT>
                    <a:lnB>
                      <a:noFill/>
                    </a:lnB>
                    <a:noFill/>
                  </a:tcPr>
                </a:tc>
                <a:extLst>
                  <a:ext uri="{0D108BD9-81ED-4DB2-BD59-A6C34878D82A}">
                    <a16:rowId xmlns:a16="http://schemas.microsoft.com/office/drawing/2014/main" val="1944438197"/>
                  </a:ext>
                </a:extLst>
              </a:tr>
              <a:tr h="733668">
                <a:tc>
                  <a:txBody>
                    <a:bodyPr/>
                    <a:lstStyle/>
                    <a:p>
                      <a:r>
                        <a:rPr lang="en-US" b="1" dirty="0">
                          <a:solidFill>
                            <a:schemeClr val="bg2"/>
                          </a:solidFill>
                        </a:rPr>
                        <a:t>Community Support</a:t>
                      </a:r>
                      <a:endParaRPr lang="en-US" dirty="0">
                        <a:solidFill>
                          <a:schemeClr val="bg2"/>
                        </a:solidFill>
                      </a:endParaRPr>
                    </a:p>
                  </a:txBody>
                  <a:tcPr anchor="ctr">
                    <a:lnL>
                      <a:noFill/>
                    </a:lnL>
                    <a:lnR>
                      <a:noFill/>
                    </a:lnR>
                    <a:lnT>
                      <a:noFill/>
                    </a:lnT>
                    <a:lnB>
                      <a:noFill/>
                    </a:lnB>
                    <a:noFill/>
                  </a:tcPr>
                </a:tc>
                <a:tc>
                  <a:txBody>
                    <a:bodyPr/>
                    <a:lstStyle/>
                    <a:p>
                      <a:r>
                        <a:rPr lang="en-US" dirty="0">
                          <a:solidFill>
                            <a:schemeClr val="bg2"/>
                          </a:solidFill>
                        </a:rPr>
                        <a:t>Many projects have active communities offering free support and documentation.</a:t>
                      </a:r>
                    </a:p>
                  </a:txBody>
                  <a:tcPr anchor="ctr">
                    <a:lnL>
                      <a:noFill/>
                    </a:lnL>
                    <a:lnR>
                      <a:noFill/>
                    </a:lnR>
                    <a:lnT>
                      <a:noFill/>
                    </a:lnT>
                    <a:lnB>
                      <a:noFill/>
                    </a:lnB>
                    <a:noFill/>
                  </a:tcPr>
                </a:tc>
                <a:extLst>
                  <a:ext uri="{0D108BD9-81ED-4DB2-BD59-A6C34878D82A}">
                    <a16:rowId xmlns:a16="http://schemas.microsoft.com/office/drawing/2014/main" val="3183666351"/>
                  </a:ext>
                </a:extLst>
              </a:tr>
            </a:tbl>
          </a:graphicData>
        </a:graphic>
      </p:graphicFrame>
    </p:spTree>
    <p:extLst>
      <p:ext uri="{BB962C8B-B14F-4D97-AF65-F5344CB8AC3E}">
        <p14:creationId xmlns:p14="http://schemas.microsoft.com/office/powerpoint/2010/main" val="176483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449946" y="1689407"/>
            <a:ext cx="11379198" cy="2490707"/>
          </a:xfrm>
        </p:spPr>
        <p:txBody>
          <a:bodyPr/>
          <a:lstStyle/>
          <a:p>
            <a:r>
              <a:rPr lang="ja-JP" altLang="en-US" dirty="0">
                <a:solidFill>
                  <a:schemeClr val="bg2"/>
                </a:solidFill>
              </a:rPr>
              <a:t>ありがとうございました</a:t>
            </a:r>
            <a:r>
              <a:rPr lang="en-US" altLang="ja-JP" dirty="0">
                <a:solidFill>
                  <a:schemeClr val="bg2"/>
                </a:solidFill>
              </a:rPr>
              <a:t>!</a:t>
            </a:r>
            <a:r>
              <a:rPr lang="ja-JP" altLang="en-US" dirty="0">
                <a:solidFill>
                  <a:schemeClr val="bg2"/>
                </a:solidFill>
              </a:rPr>
              <a:t>。</a:t>
            </a:r>
            <a:endParaRPr lang="en-US" dirty="0">
              <a:solidFill>
                <a:schemeClr val="bg2"/>
              </a:solidFill>
            </a:endParaRPr>
          </a:p>
        </p:txBody>
      </p:sp>
      <p:sp>
        <p:nvSpPr>
          <p:cNvPr id="2" name="テキスト ボックス 1">
            <a:extLst>
              <a:ext uri="{FF2B5EF4-FFF2-40B4-BE49-F238E27FC236}">
                <a16:creationId xmlns:a16="http://schemas.microsoft.com/office/drawing/2014/main" id="{89A6BE1E-7AA2-D00F-C3F2-10272ED7C560}"/>
              </a:ext>
            </a:extLst>
          </p:cNvPr>
          <p:cNvSpPr txBox="1"/>
          <p:nvPr/>
        </p:nvSpPr>
        <p:spPr>
          <a:xfrm>
            <a:off x="8833801" y="6046887"/>
            <a:ext cx="2877554" cy="369332"/>
          </a:xfrm>
          <a:prstGeom prst="rect">
            <a:avLst/>
          </a:prstGeom>
          <a:noFill/>
        </p:spPr>
        <p:txBody>
          <a:bodyPr wrap="square">
            <a:spAutoFit/>
          </a:bodyPr>
          <a:lstStyle/>
          <a:p>
            <a:r>
              <a:rPr lang="en-US" altLang="ja-JP" b="1" i="0" dirty="0">
                <a:solidFill>
                  <a:schemeClr val="bg1"/>
                </a:solidFill>
                <a:effectLst/>
                <a:latin typeface="Meiryo" panose="020B0604030504040204" pitchFamily="50" charset="-128"/>
                <a:ea typeface="Meiryo" panose="020B0604030504040204" pitchFamily="50" charset="-128"/>
              </a:rPr>
              <a:t>2025/05/19(</a:t>
            </a:r>
            <a:r>
              <a:rPr lang="ja-JP" altLang="en-US" b="1" i="0" dirty="0">
                <a:solidFill>
                  <a:schemeClr val="bg1"/>
                </a:solidFill>
                <a:effectLst/>
                <a:latin typeface="Meiryo" panose="020B0604030504040204" pitchFamily="50" charset="-128"/>
                <a:ea typeface="Meiryo" panose="020B0604030504040204" pitchFamily="50" charset="-128"/>
              </a:rPr>
              <a:t>月曜日）</a:t>
            </a:r>
            <a:endParaRPr lang="en-US" dirty="0">
              <a:solidFill>
                <a:schemeClr val="bg1"/>
              </a:solidFill>
            </a:endParaRP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702E0-C57C-D360-9B4B-73B0CE595249}"/>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48A33DDF-145C-F99A-FD32-8D28BE349B28}"/>
              </a:ext>
            </a:extLst>
          </p:cNvPr>
          <p:cNvSpPr>
            <a:spLocks noGrp="1"/>
          </p:cNvSpPr>
          <p:nvPr>
            <p:ph type="title"/>
          </p:nvPr>
        </p:nvSpPr>
        <p:spPr>
          <a:xfrm>
            <a:off x="0" y="304799"/>
            <a:ext cx="12191998" cy="3215641"/>
          </a:xfrm>
        </p:spPr>
        <p:txBody>
          <a:bodyPr anchor="b"/>
          <a:lstStyle/>
          <a:p>
            <a:r>
              <a:rPr lang="en-US" dirty="0">
                <a:solidFill>
                  <a:schemeClr val="bg1"/>
                </a:solidFill>
              </a:rPr>
              <a:t>Open-source</a:t>
            </a:r>
          </a:p>
        </p:txBody>
      </p:sp>
    </p:spTree>
    <p:extLst>
      <p:ext uri="{BB962C8B-B14F-4D97-AF65-F5344CB8AC3E}">
        <p14:creationId xmlns:p14="http://schemas.microsoft.com/office/powerpoint/2010/main" val="330501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4434841" y="902970"/>
            <a:ext cx="3120390" cy="708854"/>
          </a:xfrm>
        </p:spPr>
        <p:txBody>
          <a:bodyPr/>
          <a:lstStyle/>
          <a:p>
            <a:r>
              <a:rPr lang="en-US" sz="4000" dirty="0">
                <a:solidFill>
                  <a:schemeClr val="bg1"/>
                </a:solidFill>
              </a:rPr>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4294967295"/>
          </p:nvPr>
        </p:nvSpPr>
        <p:spPr>
          <a:xfrm>
            <a:off x="2220686" y="2411413"/>
            <a:ext cx="5936343" cy="3405187"/>
          </a:xfrm>
        </p:spPr>
        <p:txBody>
          <a:bodyPr anchor="t"/>
          <a:lstStyle/>
          <a:p>
            <a:r>
              <a:rPr lang="en-US" sz="3000" dirty="0">
                <a:solidFill>
                  <a:schemeClr val="bg1"/>
                </a:solidFill>
                <a:latin typeface="Biome 見出し"/>
              </a:rPr>
              <a:t>Introduction</a:t>
            </a:r>
          </a:p>
          <a:p>
            <a:r>
              <a:rPr lang="en-US" sz="3000" dirty="0">
                <a:solidFill>
                  <a:schemeClr val="bg1"/>
                </a:solidFill>
                <a:latin typeface="Biome 見出し"/>
              </a:rPr>
              <a:t>History of Open Source</a:t>
            </a:r>
          </a:p>
          <a:p>
            <a:r>
              <a:rPr lang="en-US" sz="3000" i="0" dirty="0">
                <a:solidFill>
                  <a:schemeClr val="bg1"/>
                </a:solidFill>
                <a:effectLst/>
                <a:latin typeface="Biome 見出し"/>
              </a:rPr>
              <a:t>License</a:t>
            </a:r>
            <a:endParaRPr lang="en-US" sz="3000" dirty="0">
              <a:solidFill>
                <a:schemeClr val="bg1"/>
              </a:solidFill>
              <a:latin typeface="Biome 見出し"/>
            </a:endParaRPr>
          </a:p>
          <a:p>
            <a:r>
              <a:rPr lang="en-US" sz="3000" i="0" dirty="0">
                <a:solidFill>
                  <a:schemeClr val="bg1"/>
                </a:solidFill>
                <a:effectLst/>
                <a:latin typeface="Biome 見出し"/>
              </a:rPr>
              <a:t>Skill vs Idea</a:t>
            </a:r>
            <a:endParaRPr lang="en-US" sz="3000" dirty="0">
              <a:solidFill>
                <a:schemeClr val="bg1"/>
              </a:solidFill>
              <a:latin typeface="Biome 見出し"/>
            </a:endParaRPr>
          </a:p>
          <a:p>
            <a:r>
              <a:rPr lang="en-US" sz="3000" dirty="0">
                <a:solidFill>
                  <a:schemeClr val="bg1"/>
                </a:solidFill>
                <a:latin typeface="Biome 見出し"/>
              </a:rPr>
              <a:t>Advantages of Open Sources</a:t>
            </a:r>
          </a:p>
          <a:p>
            <a:r>
              <a:rPr lang="en-US" sz="3000" dirty="0">
                <a:solidFill>
                  <a:schemeClr val="bg1"/>
                </a:solidFill>
                <a:latin typeface="Biome 見出し"/>
              </a:rPr>
              <a:t>References</a:t>
            </a:r>
          </a:p>
        </p:txBody>
      </p:sp>
    </p:spTree>
    <p:extLst>
      <p:ext uri="{BB962C8B-B14F-4D97-AF65-F5344CB8AC3E}">
        <p14:creationId xmlns:p14="http://schemas.microsoft.com/office/powerpoint/2010/main" val="146015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2184959" y="748337"/>
            <a:ext cx="7656271" cy="586740"/>
          </a:xfrm>
        </p:spPr>
        <p:txBody>
          <a:bodyPr/>
          <a:lstStyle/>
          <a:p>
            <a:r>
              <a:rPr lang="en-US" sz="4000" dirty="0"/>
              <a:t>Introduction</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1897379" y="2343150"/>
            <a:ext cx="7943851" cy="2330450"/>
          </a:xfrm>
        </p:spPr>
        <p:txBody>
          <a:bodyPr/>
          <a:lstStyle/>
          <a:p>
            <a:pPr algn="l"/>
            <a:r>
              <a:rPr lang="en-US" sz="3000" b="1" dirty="0">
                <a:solidFill>
                  <a:schemeClr val="bg1"/>
                </a:solidFill>
                <a:latin typeface="Biome 見出し"/>
              </a:rPr>
              <a:t>Open source refers to software whose source code is freely available for anyone to inspect, modify, and distribute</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69008" y="335377"/>
            <a:ext cx="6257528" cy="473758"/>
          </a:xfrm>
        </p:spPr>
        <p:txBody>
          <a:bodyPr/>
          <a:lstStyle/>
          <a:p>
            <a:r>
              <a:rPr lang="en-US" sz="2500" dirty="0"/>
              <a:t>History of Open Source</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116840" y="1114395"/>
            <a:ext cx="6476465" cy="473758"/>
          </a:xfrm>
        </p:spPr>
        <p:txBody>
          <a:bodyPr/>
          <a:lstStyle/>
          <a:p>
            <a:r>
              <a:rPr lang="en-US" sz="1600" dirty="0">
                <a:solidFill>
                  <a:srgbClr val="FFFFFF"/>
                </a:solidFill>
              </a:rPr>
              <a:t>Early Foundations (1950–1970)</a:t>
            </a:r>
          </a:p>
        </p:txBody>
      </p:sp>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7" name="Subtitle 4">
            <a:extLst>
              <a:ext uri="{FF2B5EF4-FFF2-40B4-BE49-F238E27FC236}">
                <a16:creationId xmlns:a16="http://schemas.microsoft.com/office/drawing/2014/main" id="{6457014B-85F3-DF8A-AD10-55ECF722BC9B}"/>
              </a:ext>
            </a:extLst>
          </p:cNvPr>
          <p:cNvSpPr txBox="1">
            <a:spLocks/>
          </p:cNvSpPr>
          <p:nvPr/>
        </p:nvSpPr>
        <p:spPr>
          <a:xfrm>
            <a:off x="69008" y="1892240"/>
            <a:ext cx="5850530" cy="33655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lumMod val="75000"/>
                  </a:schemeClr>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dirty="0"/>
          </a:p>
        </p:txBody>
      </p:sp>
      <p:sp>
        <p:nvSpPr>
          <p:cNvPr id="11" name="Rectangle 3">
            <a:extLst>
              <a:ext uri="{FF2B5EF4-FFF2-40B4-BE49-F238E27FC236}">
                <a16:creationId xmlns:a16="http://schemas.microsoft.com/office/drawing/2014/main" id="{6DA092DC-5054-9AE0-C854-2D0407BF1186}"/>
              </a:ext>
            </a:extLst>
          </p:cNvPr>
          <p:cNvSpPr>
            <a:spLocks noChangeArrowheads="1"/>
          </p:cNvSpPr>
          <p:nvPr/>
        </p:nvSpPr>
        <p:spPr bwMode="auto">
          <a:xfrm>
            <a:off x="116841" y="1997841"/>
            <a:ext cx="59791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sz="2000" dirty="0">
                <a:solidFill>
                  <a:srgbClr val="FFFFFF"/>
                </a:solidFill>
                <a:latin typeface="Biome 見出し"/>
              </a:rPr>
              <a:t>In the early days of computing, software was generally shared freely among academics and researchers.</a:t>
            </a:r>
          </a:p>
          <a:p>
            <a:pPr lvl="0" eaLnBrk="0" fontAlgn="base" hangingPunct="0">
              <a:spcBef>
                <a:spcPct val="0"/>
              </a:spcBef>
              <a:spcAft>
                <a:spcPct val="0"/>
              </a:spcAft>
              <a:buFontTx/>
              <a:buChar char="•"/>
            </a:pPr>
            <a:endParaRPr lang="en-US" altLang="en-US" sz="2000" dirty="0">
              <a:solidFill>
                <a:srgbClr val="FFFFFF"/>
              </a:solidFill>
              <a:latin typeface="Biome 見出し"/>
            </a:endParaRPr>
          </a:p>
          <a:p>
            <a:pPr lvl="0" eaLnBrk="0" fontAlgn="base" hangingPunct="0">
              <a:spcBef>
                <a:spcPct val="0"/>
              </a:spcBef>
              <a:spcAft>
                <a:spcPct val="0"/>
              </a:spcAft>
              <a:buFontTx/>
              <a:buChar char="•"/>
            </a:pPr>
            <a:endParaRPr lang="en-US" altLang="en-US" sz="2000" dirty="0">
              <a:solidFill>
                <a:schemeClr val="bg2"/>
              </a:solidFill>
              <a:latin typeface="Biome 見出し"/>
            </a:endParaRPr>
          </a:p>
          <a:p>
            <a:pPr lvl="0" eaLnBrk="0" fontAlgn="base" hangingPunct="0">
              <a:spcBef>
                <a:spcPct val="0"/>
              </a:spcBef>
              <a:spcAft>
                <a:spcPct val="0"/>
              </a:spcAft>
              <a:buFontTx/>
              <a:buChar char="•"/>
            </a:pPr>
            <a:r>
              <a:rPr lang="en-US" sz="2000" dirty="0">
                <a:solidFill>
                  <a:srgbClr val="FFFFFF"/>
                </a:solidFill>
                <a:latin typeface="Biome 見出し"/>
              </a:rPr>
              <a:t>AT&amp;T's Bell Labs developed Unix and source code was shared with universities and researchers</a:t>
            </a:r>
            <a:endParaRPr lang="en-US" altLang="en-US" sz="2000" dirty="0">
              <a:solidFill>
                <a:srgbClr val="FFFFFF"/>
              </a:solidFill>
              <a:latin typeface="Biome 見出し"/>
            </a:endParaRPr>
          </a:p>
        </p:txBody>
      </p:sp>
      <p:pic>
        <p:nvPicPr>
          <p:cNvPr id="9" name="図プレースホルダー 8" descr="ロゴ, 会社名&#10;&#10;AI によって生成されたコンテンツは間違っている可能性があります。">
            <a:extLst>
              <a:ext uri="{FF2B5EF4-FFF2-40B4-BE49-F238E27FC236}">
                <a16:creationId xmlns:a16="http://schemas.microsoft.com/office/drawing/2014/main" id="{4B1A492B-02E5-4A08-E716-B77B560E296C}"/>
              </a:ext>
            </a:extLst>
          </p:cNvPr>
          <p:cNvPicPr>
            <a:picLocks noGrp="1" noChangeAspect="1"/>
          </p:cNvPicPr>
          <p:nvPr>
            <p:ph type="pic" sz="quarter" idx="13"/>
          </p:nvPr>
        </p:nvPicPr>
        <p:blipFill>
          <a:blip r:embed="rId3"/>
          <a:srcRect l="6969" r="6969"/>
          <a:stretch>
            <a:fillRect/>
          </a:stretch>
        </p:blipFill>
        <p:spPr>
          <a:xfrm>
            <a:off x="6096002" y="0"/>
            <a:ext cx="6095998" cy="6858000"/>
          </a:xfrm>
        </p:spPr>
      </p:pic>
    </p:spTree>
    <p:extLst>
      <p:ext uri="{BB962C8B-B14F-4D97-AF65-F5344CB8AC3E}">
        <p14:creationId xmlns:p14="http://schemas.microsoft.com/office/powerpoint/2010/main" val="59814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465A5CAD-EF86-5276-E7B7-6909504D0B6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0DF8AF-E246-B96D-84A5-87382FFCD231}"/>
              </a:ext>
            </a:extLst>
          </p:cNvPr>
          <p:cNvSpPr>
            <a:spLocks noGrp="1"/>
          </p:cNvSpPr>
          <p:nvPr>
            <p:ph type="title"/>
          </p:nvPr>
        </p:nvSpPr>
        <p:spPr>
          <a:xfrm>
            <a:off x="335777" y="195591"/>
            <a:ext cx="6257528" cy="473758"/>
          </a:xfrm>
        </p:spPr>
        <p:txBody>
          <a:bodyPr/>
          <a:lstStyle/>
          <a:p>
            <a:r>
              <a:rPr lang="en-US" sz="2500" dirty="0"/>
              <a:t>History of Open Source</a:t>
            </a:r>
          </a:p>
        </p:txBody>
      </p:sp>
      <p:sp>
        <p:nvSpPr>
          <p:cNvPr id="5" name="Subtitle 4">
            <a:extLst>
              <a:ext uri="{FF2B5EF4-FFF2-40B4-BE49-F238E27FC236}">
                <a16:creationId xmlns:a16="http://schemas.microsoft.com/office/drawing/2014/main" id="{20A1EDF6-3DE2-8C32-E364-C5E1250C0700}"/>
              </a:ext>
            </a:extLst>
          </p:cNvPr>
          <p:cNvSpPr>
            <a:spLocks noGrp="1"/>
          </p:cNvSpPr>
          <p:nvPr>
            <p:ph type="subTitle" idx="1"/>
          </p:nvPr>
        </p:nvSpPr>
        <p:spPr>
          <a:xfrm>
            <a:off x="116840" y="1114395"/>
            <a:ext cx="6476465" cy="473758"/>
          </a:xfrm>
        </p:spPr>
        <p:txBody>
          <a:bodyPr/>
          <a:lstStyle/>
          <a:p>
            <a:r>
              <a:rPr lang="en-US" sz="1600" dirty="0">
                <a:solidFill>
                  <a:schemeClr val="bg1"/>
                </a:solidFill>
              </a:rPr>
              <a:t>Free Software Movement (1983)</a:t>
            </a:r>
          </a:p>
        </p:txBody>
      </p:sp>
      <p:sp>
        <p:nvSpPr>
          <p:cNvPr id="4" name="Slide Number Placeholder 3">
            <a:extLst>
              <a:ext uri="{FF2B5EF4-FFF2-40B4-BE49-F238E27FC236}">
                <a16:creationId xmlns:a16="http://schemas.microsoft.com/office/drawing/2014/main" id="{99B4E8F8-1D17-C65A-2718-E941C32C047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
        <p:nvSpPr>
          <p:cNvPr id="7" name="Subtitle 4">
            <a:extLst>
              <a:ext uri="{FF2B5EF4-FFF2-40B4-BE49-F238E27FC236}">
                <a16:creationId xmlns:a16="http://schemas.microsoft.com/office/drawing/2014/main" id="{636BB6B1-DEAD-987F-207F-4E6D46554361}"/>
              </a:ext>
            </a:extLst>
          </p:cNvPr>
          <p:cNvSpPr txBox="1">
            <a:spLocks/>
          </p:cNvSpPr>
          <p:nvPr/>
        </p:nvSpPr>
        <p:spPr>
          <a:xfrm>
            <a:off x="69008" y="1892240"/>
            <a:ext cx="5850530" cy="33655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lumMod val="75000"/>
                  </a:schemeClr>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dirty="0"/>
          </a:p>
        </p:txBody>
      </p:sp>
      <p:sp>
        <p:nvSpPr>
          <p:cNvPr id="11" name="Rectangle 3">
            <a:extLst>
              <a:ext uri="{FF2B5EF4-FFF2-40B4-BE49-F238E27FC236}">
                <a16:creationId xmlns:a16="http://schemas.microsoft.com/office/drawing/2014/main" id="{E98386BE-D5CB-11B0-6683-B13E8C8C6092}"/>
              </a:ext>
            </a:extLst>
          </p:cNvPr>
          <p:cNvSpPr>
            <a:spLocks noChangeArrowheads="1"/>
          </p:cNvSpPr>
          <p:nvPr/>
        </p:nvSpPr>
        <p:spPr bwMode="auto">
          <a:xfrm>
            <a:off x="116841" y="1997840"/>
            <a:ext cx="59791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2000" dirty="0">
                <a:solidFill>
                  <a:schemeClr val="bg2"/>
                </a:solidFill>
                <a:latin typeface="Biome 見出し"/>
              </a:rPr>
              <a:t>Richard Stallman launched the </a:t>
            </a:r>
            <a:r>
              <a:rPr lang="en-US" altLang="en-US" sz="2000" b="1" dirty="0">
                <a:solidFill>
                  <a:schemeClr val="bg2"/>
                </a:solidFill>
                <a:latin typeface="Biome 見出し"/>
              </a:rPr>
              <a:t>GNU Project</a:t>
            </a:r>
            <a:r>
              <a:rPr lang="en-US" altLang="en-US" sz="2000" dirty="0">
                <a:solidFill>
                  <a:schemeClr val="bg2"/>
                </a:solidFill>
                <a:latin typeface="Biome 見出し"/>
              </a:rPr>
              <a:t> and later founded the </a:t>
            </a:r>
            <a:r>
              <a:rPr lang="en-US" altLang="en-US" sz="2000" b="1" dirty="0">
                <a:solidFill>
                  <a:schemeClr val="bg2"/>
                </a:solidFill>
                <a:latin typeface="Biome 見出し"/>
              </a:rPr>
              <a:t>Free Software Foundation</a:t>
            </a:r>
            <a:r>
              <a:rPr lang="en-US" altLang="en-US" sz="2000" dirty="0">
                <a:solidFill>
                  <a:schemeClr val="bg2"/>
                </a:solidFill>
                <a:latin typeface="Biome 見出し"/>
              </a:rPr>
              <a:t> (FSF).</a:t>
            </a:r>
          </a:p>
          <a:p>
            <a:pPr lvl="0" eaLnBrk="0" fontAlgn="base" hangingPunct="0">
              <a:spcBef>
                <a:spcPct val="0"/>
              </a:spcBef>
              <a:spcAft>
                <a:spcPct val="0"/>
              </a:spcAft>
              <a:buFontTx/>
              <a:buChar char="•"/>
            </a:pPr>
            <a:endParaRPr lang="en-US" altLang="en-US" sz="2000" dirty="0">
              <a:solidFill>
                <a:schemeClr val="bg2"/>
              </a:solidFill>
              <a:latin typeface="Biome 見出し"/>
            </a:endParaRPr>
          </a:p>
          <a:p>
            <a:pPr lvl="0" eaLnBrk="0" fontAlgn="base" hangingPunct="0">
              <a:spcBef>
                <a:spcPct val="0"/>
              </a:spcBef>
              <a:spcAft>
                <a:spcPct val="0"/>
              </a:spcAft>
              <a:buFontTx/>
              <a:buChar char="•"/>
            </a:pPr>
            <a:endParaRPr lang="en-US" altLang="en-US" sz="2000" dirty="0">
              <a:solidFill>
                <a:schemeClr val="bg2"/>
              </a:solidFill>
              <a:latin typeface="Biome 見出し"/>
            </a:endParaRPr>
          </a:p>
          <a:p>
            <a:pPr lvl="0" eaLnBrk="0" fontAlgn="base" hangingPunct="0">
              <a:spcBef>
                <a:spcPct val="0"/>
              </a:spcBef>
              <a:spcAft>
                <a:spcPct val="0"/>
              </a:spcAft>
              <a:buFontTx/>
              <a:buChar char="•"/>
            </a:pPr>
            <a:r>
              <a:rPr lang="en-US" altLang="en-US" sz="2000" dirty="0">
                <a:solidFill>
                  <a:schemeClr val="bg2"/>
                </a:solidFill>
                <a:latin typeface="Biome 見出し"/>
              </a:rPr>
              <a:t>Introduced the concept of “free software” (as in freedom, not price).</a:t>
            </a:r>
          </a:p>
        </p:txBody>
      </p:sp>
      <p:pic>
        <p:nvPicPr>
          <p:cNvPr id="15" name="図プレースホルダー 14" descr="人, 男, 衣類, 女性 が含まれている画像&#10;&#10;AI によって生成されたコンテンツは間違っている可能性があります。">
            <a:extLst>
              <a:ext uri="{FF2B5EF4-FFF2-40B4-BE49-F238E27FC236}">
                <a16:creationId xmlns:a16="http://schemas.microsoft.com/office/drawing/2014/main" id="{5CD7AFE7-3048-10CE-50A2-E4B7D49915C2}"/>
              </a:ext>
            </a:extLst>
          </p:cNvPr>
          <p:cNvPicPr>
            <a:picLocks noGrp="1" noChangeAspect="1"/>
          </p:cNvPicPr>
          <p:nvPr>
            <p:ph type="pic" sz="quarter" idx="13"/>
          </p:nvPr>
        </p:nvPicPr>
        <p:blipFill>
          <a:blip r:embed="rId3"/>
          <a:srcRect l="6969" r="6969"/>
          <a:stretch>
            <a:fillRect/>
          </a:stretch>
        </p:blipFill>
        <p:spPr>
          <a:xfrm>
            <a:off x="6092971" y="-112607"/>
            <a:ext cx="6096000" cy="7083214"/>
          </a:xfrm>
        </p:spPr>
      </p:pic>
    </p:spTree>
    <p:extLst>
      <p:ext uri="{BB962C8B-B14F-4D97-AF65-F5344CB8AC3E}">
        <p14:creationId xmlns:p14="http://schemas.microsoft.com/office/powerpoint/2010/main" val="393995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C7CC8C79-045D-BA7E-7EA5-BD0533E9E39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2EBB89-637D-5014-603C-DFC06E85E9BF}"/>
              </a:ext>
            </a:extLst>
          </p:cNvPr>
          <p:cNvSpPr>
            <a:spLocks noGrp="1"/>
          </p:cNvSpPr>
          <p:nvPr>
            <p:ph type="title"/>
          </p:nvPr>
        </p:nvSpPr>
        <p:spPr>
          <a:xfrm>
            <a:off x="408935" y="243233"/>
            <a:ext cx="5170676" cy="473758"/>
          </a:xfrm>
        </p:spPr>
        <p:txBody>
          <a:bodyPr/>
          <a:lstStyle/>
          <a:p>
            <a:r>
              <a:rPr lang="en-US" dirty="0"/>
              <a:t>History of Open Source</a:t>
            </a:r>
          </a:p>
        </p:txBody>
      </p:sp>
      <p:sp>
        <p:nvSpPr>
          <p:cNvPr id="5" name="Subtitle 4">
            <a:extLst>
              <a:ext uri="{FF2B5EF4-FFF2-40B4-BE49-F238E27FC236}">
                <a16:creationId xmlns:a16="http://schemas.microsoft.com/office/drawing/2014/main" id="{CE6D7C40-8127-4CA5-69CE-7826E9778897}"/>
              </a:ext>
            </a:extLst>
          </p:cNvPr>
          <p:cNvSpPr>
            <a:spLocks noGrp="1"/>
          </p:cNvSpPr>
          <p:nvPr>
            <p:ph type="subTitle" idx="1"/>
          </p:nvPr>
        </p:nvSpPr>
        <p:spPr>
          <a:xfrm>
            <a:off x="116840" y="1114395"/>
            <a:ext cx="7210392" cy="473758"/>
          </a:xfrm>
        </p:spPr>
        <p:txBody>
          <a:bodyPr/>
          <a:lstStyle/>
          <a:p>
            <a:r>
              <a:rPr lang="en-US" sz="1600" dirty="0">
                <a:solidFill>
                  <a:schemeClr val="bg1"/>
                </a:solidFill>
              </a:rPr>
              <a:t>Open Source Movement (1998)</a:t>
            </a:r>
            <a:r>
              <a:rPr lang="en-US" sz="1800" dirty="0"/>
              <a:t>:</a:t>
            </a:r>
          </a:p>
        </p:txBody>
      </p:sp>
      <p:sp>
        <p:nvSpPr>
          <p:cNvPr id="4" name="Slide Number Placeholder 3">
            <a:extLst>
              <a:ext uri="{FF2B5EF4-FFF2-40B4-BE49-F238E27FC236}">
                <a16:creationId xmlns:a16="http://schemas.microsoft.com/office/drawing/2014/main" id="{624FCDDC-1F49-3372-B154-EEEC0577683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7" name="Subtitle 4">
            <a:extLst>
              <a:ext uri="{FF2B5EF4-FFF2-40B4-BE49-F238E27FC236}">
                <a16:creationId xmlns:a16="http://schemas.microsoft.com/office/drawing/2014/main" id="{7951018A-07D9-BF4C-7E34-20ED6AA1F21C}"/>
              </a:ext>
            </a:extLst>
          </p:cNvPr>
          <p:cNvSpPr txBox="1">
            <a:spLocks/>
          </p:cNvSpPr>
          <p:nvPr/>
        </p:nvSpPr>
        <p:spPr>
          <a:xfrm>
            <a:off x="69008" y="1892240"/>
            <a:ext cx="5850530" cy="33655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lumMod val="75000"/>
                  </a:schemeClr>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dirty="0"/>
          </a:p>
        </p:txBody>
      </p:sp>
      <p:sp>
        <p:nvSpPr>
          <p:cNvPr id="11" name="Rectangle 3">
            <a:extLst>
              <a:ext uri="{FF2B5EF4-FFF2-40B4-BE49-F238E27FC236}">
                <a16:creationId xmlns:a16="http://schemas.microsoft.com/office/drawing/2014/main" id="{C8EC5826-02DA-0B19-13A7-48883BC6ABBF}"/>
              </a:ext>
            </a:extLst>
          </p:cNvPr>
          <p:cNvSpPr>
            <a:spLocks noChangeArrowheads="1"/>
          </p:cNvSpPr>
          <p:nvPr/>
        </p:nvSpPr>
        <p:spPr bwMode="auto">
          <a:xfrm>
            <a:off x="69008" y="2076308"/>
            <a:ext cx="597916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chemeClr val="bg2"/>
                </a:solidFill>
                <a:latin typeface="Biome 見出し"/>
              </a:rPr>
              <a:t>Free software has r</a:t>
            </a:r>
            <a:r>
              <a:rPr lang="en-US" sz="2000" dirty="0">
                <a:solidFill>
                  <a:schemeClr val="bg2"/>
                </a:solidFill>
                <a:latin typeface="Biome 見出し"/>
              </a:rPr>
              <a:t>ebranded </a:t>
            </a:r>
            <a:r>
              <a:rPr lang="en-US" altLang="en-US" sz="2000" dirty="0">
                <a:solidFill>
                  <a:schemeClr val="bg2"/>
                </a:solidFill>
                <a:latin typeface="Biome 見出し"/>
              </a:rPr>
              <a:t>as “</a:t>
            </a:r>
            <a:r>
              <a:rPr lang="en-US" sz="2000" dirty="0">
                <a:solidFill>
                  <a:schemeClr val="bg2"/>
                </a:solidFill>
                <a:latin typeface="Biome 見出し"/>
              </a:rPr>
              <a:t>Open Source Initiative (OSI)</a:t>
            </a:r>
            <a:r>
              <a:rPr lang="en-US" altLang="en-US" sz="2000" dirty="0">
                <a:solidFill>
                  <a:schemeClr val="bg2"/>
                </a:solidFill>
                <a:latin typeface="Biome 見出し"/>
              </a:rPr>
              <a:t>” also known as </a:t>
            </a:r>
            <a:r>
              <a:rPr lang="en-US" sz="2000" dirty="0">
                <a:solidFill>
                  <a:schemeClr val="bg2"/>
                </a:solidFill>
                <a:latin typeface="Biome 見出し"/>
              </a:rPr>
              <a:t>“open source”</a:t>
            </a:r>
          </a:p>
          <a:p>
            <a:pPr lvl="0" eaLnBrk="0" fontAlgn="base" hangingPunct="0">
              <a:spcBef>
                <a:spcPct val="0"/>
              </a:spcBef>
              <a:spcAft>
                <a:spcPct val="0"/>
              </a:spcAft>
            </a:pPr>
            <a:endParaRPr lang="en-US" sz="2000" dirty="0">
              <a:solidFill>
                <a:schemeClr val="bg2"/>
              </a:solidFill>
              <a:latin typeface="Biome 見出し"/>
            </a:endParaRPr>
          </a:p>
          <a:p>
            <a:pPr lvl="0" eaLnBrk="0" fontAlgn="base" hangingPunct="0">
              <a:spcBef>
                <a:spcPct val="0"/>
              </a:spcBef>
              <a:spcAft>
                <a:spcPct val="0"/>
              </a:spcAft>
            </a:pPr>
            <a:endParaRPr lang="en-US" sz="2000" dirty="0">
              <a:solidFill>
                <a:schemeClr val="bg2"/>
              </a:solidFill>
              <a:latin typeface="Biome 見出し"/>
            </a:endParaRPr>
          </a:p>
          <a:p>
            <a:pPr eaLnBrk="0" fontAlgn="base" hangingPunct="0">
              <a:spcBef>
                <a:spcPct val="0"/>
              </a:spcBef>
              <a:spcAft>
                <a:spcPct val="0"/>
              </a:spcAft>
            </a:pPr>
            <a:r>
              <a:rPr lang="en-US" sz="2000" dirty="0">
                <a:solidFill>
                  <a:schemeClr val="bg2"/>
                </a:solidFill>
                <a:latin typeface="Biome 見出し"/>
              </a:rPr>
              <a:t>Major moment: Netscape released its browser source code, which later became Mozilla Firefox.</a:t>
            </a:r>
          </a:p>
          <a:p>
            <a:pPr lvl="0" eaLnBrk="0" fontAlgn="base" hangingPunct="0">
              <a:spcBef>
                <a:spcPct val="0"/>
              </a:spcBef>
              <a:spcAft>
                <a:spcPct val="0"/>
              </a:spcAft>
            </a:pPr>
            <a:endParaRPr lang="en-US" altLang="en-US" sz="2000" dirty="0">
              <a:solidFill>
                <a:schemeClr val="bg2"/>
              </a:solidFill>
              <a:latin typeface="Biome 見出し"/>
            </a:endParaRPr>
          </a:p>
        </p:txBody>
      </p:sp>
      <p:pic>
        <p:nvPicPr>
          <p:cNvPr id="12" name="図プレースホルダー 11" descr="ロゴ&#10;&#10;AI によって生成されたコンテンツは間違っている可能性があります。">
            <a:extLst>
              <a:ext uri="{FF2B5EF4-FFF2-40B4-BE49-F238E27FC236}">
                <a16:creationId xmlns:a16="http://schemas.microsoft.com/office/drawing/2014/main" id="{E6B353FF-387A-B8B9-980D-14F430B0BF83}"/>
              </a:ext>
            </a:extLst>
          </p:cNvPr>
          <p:cNvPicPr>
            <a:picLocks noGrp="1" noChangeAspect="1"/>
          </p:cNvPicPr>
          <p:nvPr>
            <p:ph type="pic" sz="quarter" idx="13"/>
          </p:nvPr>
        </p:nvPicPr>
        <p:blipFill>
          <a:blip r:embed="rId3"/>
          <a:srcRect l="6969" r="6969"/>
          <a:stretch>
            <a:fillRect/>
          </a:stretch>
        </p:blipFill>
        <p:spPr>
          <a:xfrm>
            <a:off x="6096000" y="-25210"/>
            <a:ext cx="6095999" cy="7083213"/>
          </a:xfrm>
        </p:spPr>
      </p:pic>
    </p:spTree>
    <p:extLst>
      <p:ext uri="{BB962C8B-B14F-4D97-AF65-F5344CB8AC3E}">
        <p14:creationId xmlns:p14="http://schemas.microsoft.com/office/powerpoint/2010/main" val="318068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2BEF9435-78E4-67AD-AF77-C2545058591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A269416-8659-F5EE-FC53-8BE942AEC527}"/>
              </a:ext>
            </a:extLst>
          </p:cNvPr>
          <p:cNvSpPr>
            <a:spLocks noGrp="1"/>
          </p:cNvSpPr>
          <p:nvPr>
            <p:ph type="title"/>
          </p:nvPr>
        </p:nvSpPr>
        <p:spPr>
          <a:xfrm>
            <a:off x="408935" y="262222"/>
            <a:ext cx="5170676" cy="473758"/>
          </a:xfrm>
        </p:spPr>
        <p:txBody>
          <a:bodyPr/>
          <a:lstStyle/>
          <a:p>
            <a:r>
              <a:rPr lang="en-US" dirty="0"/>
              <a:t>History of Open Source</a:t>
            </a:r>
          </a:p>
        </p:txBody>
      </p:sp>
      <p:sp>
        <p:nvSpPr>
          <p:cNvPr id="5" name="Subtitle 4">
            <a:extLst>
              <a:ext uri="{FF2B5EF4-FFF2-40B4-BE49-F238E27FC236}">
                <a16:creationId xmlns:a16="http://schemas.microsoft.com/office/drawing/2014/main" id="{91116668-7104-9AB4-26B4-38AFEE05E9CA}"/>
              </a:ext>
            </a:extLst>
          </p:cNvPr>
          <p:cNvSpPr>
            <a:spLocks noGrp="1"/>
          </p:cNvSpPr>
          <p:nvPr>
            <p:ph type="subTitle" idx="1"/>
          </p:nvPr>
        </p:nvSpPr>
        <p:spPr>
          <a:xfrm>
            <a:off x="408935" y="1122811"/>
            <a:ext cx="5979160" cy="382598"/>
          </a:xfrm>
        </p:spPr>
        <p:txBody>
          <a:bodyPr/>
          <a:lstStyle/>
          <a:p>
            <a:r>
              <a:rPr lang="en-US" sz="1600" dirty="0">
                <a:solidFill>
                  <a:schemeClr val="bg1"/>
                </a:solidFill>
              </a:rPr>
              <a:t>Mainstream (2000s–Today)</a:t>
            </a:r>
          </a:p>
        </p:txBody>
      </p:sp>
      <p:sp>
        <p:nvSpPr>
          <p:cNvPr id="4" name="Slide Number Placeholder 3">
            <a:extLst>
              <a:ext uri="{FF2B5EF4-FFF2-40B4-BE49-F238E27FC236}">
                <a16:creationId xmlns:a16="http://schemas.microsoft.com/office/drawing/2014/main" id="{087AA203-2017-90F2-B134-0D9EBDA93A8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7" name="Subtitle 4">
            <a:extLst>
              <a:ext uri="{FF2B5EF4-FFF2-40B4-BE49-F238E27FC236}">
                <a16:creationId xmlns:a16="http://schemas.microsoft.com/office/drawing/2014/main" id="{83985E83-2B93-D413-8068-D56BE89794C3}"/>
              </a:ext>
            </a:extLst>
          </p:cNvPr>
          <p:cNvSpPr txBox="1">
            <a:spLocks/>
          </p:cNvSpPr>
          <p:nvPr/>
        </p:nvSpPr>
        <p:spPr>
          <a:xfrm>
            <a:off x="69008" y="1892240"/>
            <a:ext cx="5850530" cy="33655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lumMod val="75000"/>
                  </a:schemeClr>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dirty="0"/>
          </a:p>
        </p:txBody>
      </p:sp>
      <p:sp>
        <p:nvSpPr>
          <p:cNvPr id="11" name="Rectangle 3">
            <a:extLst>
              <a:ext uri="{FF2B5EF4-FFF2-40B4-BE49-F238E27FC236}">
                <a16:creationId xmlns:a16="http://schemas.microsoft.com/office/drawing/2014/main" id="{E40C5BFC-2D38-FFD2-5B26-48890315E321}"/>
              </a:ext>
            </a:extLst>
          </p:cNvPr>
          <p:cNvSpPr>
            <a:spLocks noChangeArrowheads="1"/>
          </p:cNvSpPr>
          <p:nvPr/>
        </p:nvSpPr>
        <p:spPr bwMode="auto">
          <a:xfrm>
            <a:off x="293304" y="2151727"/>
            <a:ext cx="597916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sz="2000" dirty="0">
                <a:solidFill>
                  <a:schemeClr val="bg2"/>
                </a:solidFill>
                <a:latin typeface="Biome 見出し"/>
              </a:rPr>
              <a:t>Linux, Apache, MySQL, and other open-source projects gained massive traction.</a:t>
            </a:r>
          </a:p>
          <a:p>
            <a:pPr marL="285750" lvl="0" indent="-285750" eaLnBrk="0" fontAlgn="base" hangingPunct="0">
              <a:spcBef>
                <a:spcPct val="0"/>
              </a:spcBef>
              <a:spcAft>
                <a:spcPct val="0"/>
              </a:spcAft>
              <a:buFont typeface="Arial" panose="020B0604020202020204" pitchFamily="34" charset="0"/>
              <a:buChar char="•"/>
            </a:pPr>
            <a:endParaRPr lang="en-US" altLang="en-US" sz="2000" dirty="0">
              <a:solidFill>
                <a:schemeClr val="bg2"/>
              </a:solidFill>
              <a:latin typeface="Biome 見出し"/>
            </a:endParaRPr>
          </a:p>
          <a:p>
            <a:pPr marL="285750" indent="-285750" eaLnBrk="0" fontAlgn="base" hangingPunct="0">
              <a:spcBef>
                <a:spcPct val="0"/>
              </a:spcBef>
              <a:spcAft>
                <a:spcPct val="0"/>
              </a:spcAft>
              <a:buFont typeface="Arial" panose="020B0604020202020204" pitchFamily="34" charset="0"/>
              <a:buChar char="•"/>
            </a:pPr>
            <a:r>
              <a:rPr lang="en-US" sz="2000" dirty="0">
                <a:solidFill>
                  <a:schemeClr val="bg2"/>
                </a:solidFill>
                <a:latin typeface="Biome 見出し"/>
              </a:rPr>
              <a:t>Major companies like Google, Microsoft, and Amazon began using and contributing to open-source projects</a:t>
            </a:r>
            <a:r>
              <a:rPr lang="en-US" sz="2000" dirty="0">
                <a:solidFill>
                  <a:srgbClr val="FFFFFF"/>
                </a:solidFill>
                <a:latin typeface="Biome 見出し"/>
              </a:rPr>
              <a:t>. </a:t>
            </a:r>
            <a:r>
              <a:rPr lang="en-US" sz="2000" b="0" i="0" dirty="0">
                <a:solidFill>
                  <a:srgbClr val="FFFFFF"/>
                </a:solidFill>
                <a:effectLst/>
                <a:latin typeface="Biome 見出し"/>
              </a:rPr>
              <a:t>Spring Framework, NET Framework/Core , etc.</a:t>
            </a:r>
          </a:p>
          <a:p>
            <a:pPr marL="285750" lvl="0" indent="-285750" eaLnBrk="0" fontAlgn="base" hangingPunct="0">
              <a:spcBef>
                <a:spcPct val="0"/>
              </a:spcBef>
              <a:spcAft>
                <a:spcPct val="0"/>
              </a:spcAft>
              <a:buFont typeface="Arial" panose="020B0604020202020204" pitchFamily="34" charset="0"/>
              <a:buChar char="•"/>
            </a:pPr>
            <a:endParaRPr lang="en-US" altLang="en-US" sz="2000" dirty="0">
              <a:solidFill>
                <a:schemeClr val="bg2"/>
              </a:solidFill>
              <a:latin typeface="Biome 見出し"/>
            </a:endParaRPr>
          </a:p>
        </p:txBody>
      </p:sp>
      <p:pic>
        <p:nvPicPr>
          <p:cNvPr id="22" name="図プレースホルダー 21" descr="ロゴ, 会社名&#10;&#10;AI によって生成されたコンテンツは間違っている可能性があります。">
            <a:extLst>
              <a:ext uri="{FF2B5EF4-FFF2-40B4-BE49-F238E27FC236}">
                <a16:creationId xmlns:a16="http://schemas.microsoft.com/office/drawing/2014/main" id="{EB623B5F-3D13-0A3F-B0DD-5C9BF9B6A2D8}"/>
              </a:ext>
              <a:ext uri="{C183D7F6-B498-43B3-948B-1728B52AA6E4}">
                <adec:decorative xmlns:adec="http://schemas.microsoft.com/office/drawing/2017/decorative" val="0"/>
              </a:ext>
            </a:extLst>
          </p:cNvPr>
          <p:cNvPicPr>
            <a:picLocks noGrp="1" noChangeAspect="1"/>
          </p:cNvPicPr>
          <p:nvPr>
            <p:ph type="pic" sz="quarter" idx="13"/>
          </p:nvPr>
        </p:nvPicPr>
        <p:blipFill>
          <a:blip r:embed="rId3"/>
          <a:srcRect l="22556" r="22556"/>
          <a:stretch>
            <a:fillRect/>
          </a:stretch>
        </p:blipFill>
        <p:spPr>
          <a:xfrm>
            <a:off x="6156426" y="48126"/>
            <a:ext cx="5850530" cy="6797992"/>
          </a:xfrm>
        </p:spPr>
      </p:pic>
    </p:spTree>
    <p:extLst>
      <p:ext uri="{BB962C8B-B14F-4D97-AF65-F5344CB8AC3E}">
        <p14:creationId xmlns:p14="http://schemas.microsoft.com/office/powerpoint/2010/main" val="248260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E387490E-7875-7008-A78E-0761E4D4430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9591B6-452B-1E2D-6EBA-1C353FF9AB95}"/>
              </a:ext>
            </a:extLst>
          </p:cNvPr>
          <p:cNvSpPr>
            <a:spLocks noGrp="1"/>
          </p:cNvSpPr>
          <p:nvPr>
            <p:ph type="title"/>
          </p:nvPr>
        </p:nvSpPr>
        <p:spPr>
          <a:xfrm>
            <a:off x="1302504" y="491639"/>
            <a:ext cx="3728683" cy="1015663"/>
          </a:xfrm>
        </p:spPr>
        <p:txBody>
          <a:bodyPr/>
          <a:lstStyle/>
          <a:p>
            <a:br>
              <a:rPr lang="en-US" b="1" i="0" dirty="0">
                <a:solidFill>
                  <a:srgbClr val="FAFAFA"/>
                </a:solidFill>
                <a:effectLst/>
                <a:latin typeface="Suisse Intl"/>
              </a:rPr>
            </a:br>
            <a:br>
              <a:rPr lang="en-US" b="1" i="0" dirty="0">
                <a:solidFill>
                  <a:srgbClr val="FAFAFA"/>
                </a:solidFill>
                <a:effectLst/>
                <a:latin typeface="Suisse Intl"/>
              </a:rPr>
            </a:br>
            <a:br>
              <a:rPr lang="en-US" b="1" i="0" dirty="0">
                <a:solidFill>
                  <a:srgbClr val="FAFAFA"/>
                </a:solidFill>
                <a:effectLst/>
                <a:latin typeface="Suisse Intl"/>
              </a:rPr>
            </a:br>
            <a:br>
              <a:rPr lang="en-US" b="1" i="0" dirty="0">
                <a:solidFill>
                  <a:srgbClr val="FAFAFA"/>
                </a:solidFill>
                <a:effectLst/>
                <a:latin typeface="Suisse Intl"/>
              </a:rPr>
            </a:br>
            <a:br>
              <a:rPr lang="en-US" b="1" i="0" dirty="0">
                <a:solidFill>
                  <a:srgbClr val="FAFAFA"/>
                </a:solidFill>
                <a:effectLst/>
                <a:latin typeface="Suisse Intl"/>
              </a:rPr>
            </a:br>
            <a:br>
              <a:rPr lang="en-US" b="1" i="0" dirty="0">
                <a:solidFill>
                  <a:srgbClr val="FAFAFA"/>
                </a:solidFill>
                <a:effectLst/>
                <a:latin typeface="Suisse Intl"/>
              </a:rPr>
            </a:br>
            <a:r>
              <a:rPr lang="en-US" sz="4000" b="1" i="0" dirty="0">
                <a:solidFill>
                  <a:schemeClr val="bg2"/>
                </a:solidFill>
                <a:effectLst/>
                <a:latin typeface="Suisse Intl"/>
              </a:rPr>
              <a:t>License</a:t>
            </a:r>
            <a:br>
              <a:rPr lang="en-US" b="1" i="0" dirty="0">
                <a:solidFill>
                  <a:srgbClr val="FAFAFA"/>
                </a:solidFill>
                <a:effectLst/>
                <a:latin typeface="Suisse Intl"/>
              </a:rPr>
            </a:br>
            <a:endParaRPr lang="en-US" dirty="0"/>
          </a:p>
        </p:txBody>
      </p:sp>
      <p:sp>
        <p:nvSpPr>
          <p:cNvPr id="4" name="Slide Number Placeholder 3">
            <a:extLst>
              <a:ext uri="{FF2B5EF4-FFF2-40B4-BE49-F238E27FC236}">
                <a16:creationId xmlns:a16="http://schemas.microsoft.com/office/drawing/2014/main" id="{D84231ED-5B0F-D723-D736-4E3BF94B874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7" name="Subtitle 4">
            <a:extLst>
              <a:ext uri="{FF2B5EF4-FFF2-40B4-BE49-F238E27FC236}">
                <a16:creationId xmlns:a16="http://schemas.microsoft.com/office/drawing/2014/main" id="{68D78F22-A720-B74A-C289-4FABAA3A0F1A}"/>
              </a:ext>
            </a:extLst>
          </p:cNvPr>
          <p:cNvSpPr txBox="1">
            <a:spLocks/>
          </p:cNvSpPr>
          <p:nvPr/>
        </p:nvSpPr>
        <p:spPr>
          <a:xfrm>
            <a:off x="69008" y="1892240"/>
            <a:ext cx="5850530" cy="33655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cap="all" spc="600" baseline="0">
                <a:solidFill>
                  <a:schemeClr val="accent3">
                    <a:lumMod val="75000"/>
                  </a:schemeClr>
                </a:solidFill>
                <a:latin typeface="+mj-lt"/>
                <a:ea typeface="+mn-ea"/>
                <a:cs typeface="Biome Light" panose="020B0303030204020804" pitchFamily="34" charset="0"/>
              </a:defRPr>
            </a:lvl1pPr>
            <a:lvl2pPr marL="457200" indent="0" algn="ctr" defTabSz="914400" rtl="0" eaLnBrk="1" latinLnBrk="0" hangingPunct="1">
              <a:lnSpc>
                <a:spcPct val="90000"/>
              </a:lnSpc>
              <a:spcBef>
                <a:spcPts val="500"/>
              </a:spcBef>
              <a:buClr>
                <a:schemeClr val="accent6"/>
              </a:buClr>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Clr>
                <a:schemeClr val="accent6"/>
              </a:buClr>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Clr>
                <a:schemeClr val="accent6"/>
              </a:buClr>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dirty="0"/>
          </a:p>
        </p:txBody>
      </p:sp>
      <p:sp>
        <p:nvSpPr>
          <p:cNvPr id="11" name="Rectangle 3">
            <a:extLst>
              <a:ext uri="{FF2B5EF4-FFF2-40B4-BE49-F238E27FC236}">
                <a16:creationId xmlns:a16="http://schemas.microsoft.com/office/drawing/2014/main" id="{6D0DF3E1-C42C-212B-B1B0-4FAC035F2391}"/>
              </a:ext>
            </a:extLst>
          </p:cNvPr>
          <p:cNvSpPr>
            <a:spLocks noChangeArrowheads="1"/>
          </p:cNvSpPr>
          <p:nvPr/>
        </p:nvSpPr>
        <p:spPr bwMode="auto">
          <a:xfrm>
            <a:off x="177266" y="2138026"/>
            <a:ext cx="59791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Font typeface="Arial" panose="020B0604020202020204" pitchFamily="34" charset="0"/>
              <a:buChar char="•"/>
            </a:pPr>
            <a:r>
              <a:rPr lang="en-US" sz="2000" dirty="0">
                <a:solidFill>
                  <a:schemeClr val="bg2"/>
                </a:solidFill>
              </a:rPr>
              <a:t>Open-source is easily understood as something that is provided for free, but there are also related licenses (e.g. MIT).</a:t>
            </a:r>
            <a:endParaRPr lang="en-US" altLang="en-US" sz="2000" dirty="0">
              <a:solidFill>
                <a:schemeClr val="bg2"/>
              </a:solidFill>
              <a:latin typeface="Arial" panose="020B0604020202020204" pitchFamily="34" charset="0"/>
            </a:endParaRPr>
          </a:p>
        </p:txBody>
      </p:sp>
      <p:pic>
        <p:nvPicPr>
          <p:cNvPr id="33" name="図プレースホルダー 32" descr="ロゴ&#10;&#10;AI によって生成されたコンテンツは間違っている可能性があります。">
            <a:extLst>
              <a:ext uri="{FF2B5EF4-FFF2-40B4-BE49-F238E27FC236}">
                <a16:creationId xmlns:a16="http://schemas.microsoft.com/office/drawing/2014/main" id="{6F142A0A-914D-9011-AC23-92C195612826}"/>
              </a:ext>
            </a:extLst>
          </p:cNvPr>
          <p:cNvPicPr>
            <a:picLocks noGrp="1" noChangeAspect="1"/>
          </p:cNvPicPr>
          <p:nvPr>
            <p:ph type="pic" sz="quarter" idx="13"/>
          </p:nvPr>
        </p:nvPicPr>
        <p:blipFill>
          <a:blip r:embed="rId3"/>
          <a:srcRect l="6969" r="6969"/>
          <a:stretch>
            <a:fillRect/>
          </a:stretch>
        </p:blipFill>
        <p:spPr>
          <a:xfrm>
            <a:off x="6096000" y="0"/>
            <a:ext cx="6096000" cy="6858000"/>
          </a:xfrm>
        </p:spPr>
      </p:pic>
    </p:spTree>
    <p:extLst>
      <p:ext uri="{BB962C8B-B14F-4D97-AF65-F5344CB8AC3E}">
        <p14:creationId xmlns:p14="http://schemas.microsoft.com/office/powerpoint/2010/main" val="111912851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{91E87B70-0F47-4949-9013-4266D7604C76}tf11936837_win32</Template>
  <TotalTime>264</TotalTime>
  <Words>1077</Words>
  <Application>Microsoft Office PowerPoint</Application>
  <PresentationFormat>ワイド画面</PresentationFormat>
  <Paragraphs>112</Paragraphs>
  <Slides>12</Slides>
  <Notes>12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12</vt:i4>
      </vt:variant>
    </vt:vector>
  </HeadingPairs>
  <TitlesOfParts>
    <vt:vector size="21" baseType="lpstr">
      <vt:lpstr>Biome 見出し</vt:lpstr>
      <vt:lpstr>Suisse Intl</vt:lpstr>
      <vt:lpstr>Meiryo</vt:lpstr>
      <vt:lpstr>Arial</vt:lpstr>
      <vt:lpstr>Arial Nova</vt:lpstr>
      <vt:lpstr>Biome</vt:lpstr>
      <vt:lpstr>Calibri</vt:lpstr>
      <vt:lpstr>Wingdings</vt:lpstr>
      <vt:lpstr>Custom</vt:lpstr>
      <vt:lpstr>おはようございます。</vt:lpstr>
      <vt:lpstr>Open-source</vt:lpstr>
      <vt:lpstr>Agenda</vt:lpstr>
      <vt:lpstr>Introduction</vt:lpstr>
      <vt:lpstr>History of Open Source</vt:lpstr>
      <vt:lpstr>History of Open Source</vt:lpstr>
      <vt:lpstr>History of Open Source</vt:lpstr>
      <vt:lpstr>History of Open Source</vt:lpstr>
      <vt:lpstr>      License </vt:lpstr>
      <vt:lpstr>Skills vs Ideas</vt:lpstr>
      <vt:lpstr>Advantages of Open Sources</vt:lpstr>
      <vt:lpstr>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Than Toe Aung</dc:creator>
  <cp:lastModifiedBy>Than Toe Aung</cp:lastModifiedBy>
  <cp:revision>42</cp:revision>
  <dcterms:created xsi:type="dcterms:W3CDTF">2025-05-12T02:34:35Z</dcterms:created>
  <dcterms:modified xsi:type="dcterms:W3CDTF">2025-05-15T04:28:19Z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