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8" r:id="rId6"/>
    <p:sldId id="260" r:id="rId7"/>
    <p:sldId id="265" r:id="rId8"/>
    <p:sldId id="266" r:id="rId9"/>
    <p:sldId id="267" r:id="rId10"/>
    <p:sldId id="261" r:id="rId11"/>
    <p:sldId id="262" r:id="rId12"/>
    <p:sldId id="263" r:id="rId13"/>
    <p:sldId id="269" r:id="rId14"/>
    <p:sldId id="270"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43"/>
    <p:restoredTop sz="96327"/>
  </p:normalViewPr>
  <p:slideViewPr>
    <p:cSldViewPr snapToGrid="0" snapToObjects="1">
      <p:cViewPr>
        <p:scale>
          <a:sx n="90" d="100"/>
          <a:sy n="90" d="100"/>
        </p:scale>
        <p:origin x="768" y="10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4/25/22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4/25/22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4/25/22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4/25/22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4/25/22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4/25/22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ser.oc-static.com/upload/2020/09/18/1600429119334_P6.png"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0B9812-ABC7-DC4C-85D7-4BDB611339F3}"/>
              </a:ext>
            </a:extLst>
          </p:cNvPr>
          <p:cNvSpPr>
            <a:spLocks noGrp="1"/>
          </p:cNvSpPr>
          <p:nvPr>
            <p:ph type="subTitle" idx="1"/>
          </p:nvPr>
        </p:nvSpPr>
        <p:spPr>
          <a:xfrm>
            <a:off x="6742112" y="4763342"/>
            <a:ext cx="4802187" cy="1485055"/>
          </a:xfrm>
        </p:spPr>
        <p:txBody>
          <a:bodyPr>
            <a:normAutofit/>
          </a:bodyPr>
          <a:lstStyle/>
          <a:p>
            <a:r>
              <a:rPr lang="en-FR"/>
              <a:t>Algoinvest&amp;trade</a:t>
            </a:r>
          </a:p>
        </p:txBody>
      </p:sp>
      <p:pic>
        <p:nvPicPr>
          <p:cNvPr id="1026" name="Picture 2" descr="Le logo de l’entreprise">
            <a:hlinkClick r:id="rId3"/>
            <a:extLst>
              <a:ext uri="{FF2B5EF4-FFF2-40B4-BE49-F238E27FC236}">
                <a16:creationId xmlns:a16="http://schemas.microsoft.com/office/drawing/2014/main" id="{A1C316A2-F492-EB48-A410-7794B74FFED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9044" r="2" b="2"/>
          <a:stretch/>
        </p:blipFill>
        <p:spPr bwMode="auto">
          <a:xfrm>
            <a:off x="607848" y="609601"/>
            <a:ext cx="5486561" cy="5638797"/>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45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05057DAB-E94F-C342-920E-BB82D108520F}"/>
              </a:ext>
            </a:extLst>
          </p:cNvPr>
          <p:cNvSpPr>
            <a:spLocks noGrp="1"/>
          </p:cNvSpPr>
          <p:nvPr>
            <p:ph type="title"/>
          </p:nvPr>
        </p:nvSpPr>
        <p:spPr>
          <a:xfrm>
            <a:off x="1103312" y="452718"/>
            <a:ext cx="8947522" cy="1400530"/>
          </a:xfrm>
        </p:spPr>
        <p:txBody>
          <a:bodyPr anchor="ctr">
            <a:normAutofit/>
          </a:bodyPr>
          <a:lstStyle/>
          <a:p>
            <a:r>
              <a:rPr lang="en-FR">
                <a:solidFill>
                  <a:srgbClr val="FFFFFF"/>
                </a:solidFill>
              </a:rPr>
              <a:t>Pseudocode de la solution optimisée:</a:t>
            </a:r>
          </a:p>
        </p:txBody>
      </p:sp>
      <p:sp>
        <p:nvSpPr>
          <p:cNvPr id="3" name="Content Placeholder 2">
            <a:extLst>
              <a:ext uri="{FF2B5EF4-FFF2-40B4-BE49-F238E27FC236}">
                <a16:creationId xmlns:a16="http://schemas.microsoft.com/office/drawing/2014/main" id="{6167509D-590C-7647-959D-59D9A2951E75}"/>
              </a:ext>
            </a:extLst>
          </p:cNvPr>
          <p:cNvSpPr>
            <a:spLocks noGrp="1"/>
          </p:cNvSpPr>
          <p:nvPr>
            <p:ph idx="1"/>
          </p:nvPr>
        </p:nvSpPr>
        <p:spPr>
          <a:xfrm>
            <a:off x="1103312" y="2763520"/>
            <a:ext cx="10020300" cy="3484879"/>
          </a:xfrm>
        </p:spPr>
        <p:txBody>
          <a:bodyPr>
            <a:normAutofit/>
          </a:bodyPr>
          <a:lstStyle/>
          <a:p>
            <a:pPr marL="0" indent="0">
              <a:lnSpc>
                <a:spcPct val="90000"/>
              </a:lnSpc>
              <a:buNone/>
            </a:pPr>
            <a:r>
              <a:rPr lang="en-FR" dirty="0"/>
              <a:t>Pour l’index d’une action jusqu’au nombre d’actions:</a:t>
            </a:r>
          </a:p>
          <a:p>
            <a:pPr marL="0" indent="0">
              <a:lnSpc>
                <a:spcPct val="90000"/>
              </a:lnSpc>
              <a:buNone/>
            </a:pPr>
            <a:r>
              <a:rPr lang="en-FR" dirty="0"/>
              <a:t>	pour le budget courant jusqu’au budget maximal:</a:t>
            </a:r>
          </a:p>
          <a:p>
            <a:pPr marL="0" indent="0">
              <a:lnSpc>
                <a:spcPct val="90000"/>
              </a:lnSpc>
              <a:buNone/>
            </a:pPr>
            <a:r>
              <a:rPr lang="en-FR" dirty="0"/>
              <a:t>		si c’est la premiere action ou si le budget courant est 0:</a:t>
            </a:r>
          </a:p>
          <a:p>
            <a:pPr marL="0" indent="0">
              <a:lnSpc>
                <a:spcPct val="90000"/>
              </a:lnSpc>
              <a:buNone/>
            </a:pPr>
            <a:r>
              <a:rPr lang="en-FR" dirty="0"/>
              <a:t>			</a:t>
            </a:r>
            <a:r>
              <a:rPr lang="en-FR" dirty="0">
                <a:sym typeface="Wingdings" pitchFamily="2" charset="2"/>
              </a:rPr>
              <a:t> </a:t>
            </a:r>
            <a:r>
              <a:rPr lang="en-FR" dirty="0"/>
              <a:t>ne rien faire</a:t>
            </a:r>
          </a:p>
          <a:p>
            <a:pPr marL="0" indent="0">
              <a:lnSpc>
                <a:spcPct val="90000"/>
              </a:lnSpc>
              <a:buNone/>
            </a:pPr>
            <a:r>
              <a:rPr lang="en-FR" dirty="0"/>
              <a:t>		si le prix de l’action envisagée est inferieur ou egal au budget courant:</a:t>
            </a:r>
          </a:p>
          <a:p>
            <a:pPr marL="0" indent="0">
              <a:lnSpc>
                <a:spcPct val="90000"/>
              </a:lnSpc>
              <a:buNone/>
            </a:pPr>
            <a:r>
              <a:rPr lang="en-FR" dirty="0"/>
              <a:t>			</a:t>
            </a:r>
            <a:r>
              <a:rPr lang="en-FR" dirty="0">
                <a:sym typeface="Wingdings" pitchFamily="2" charset="2"/>
              </a:rPr>
              <a:t> </a:t>
            </a:r>
            <a:r>
              <a:rPr lang="en-FR" dirty="0"/>
              <a:t>acheter l’action envisagée et mettre à jour le profit</a:t>
            </a:r>
          </a:p>
          <a:p>
            <a:pPr marL="0" indent="0">
              <a:lnSpc>
                <a:spcPct val="90000"/>
              </a:lnSpc>
              <a:buNone/>
            </a:pPr>
            <a:r>
              <a:rPr lang="en-FR" dirty="0"/>
              <a:t>		sinon:</a:t>
            </a:r>
          </a:p>
          <a:p>
            <a:pPr marL="0" indent="0">
              <a:lnSpc>
                <a:spcPct val="90000"/>
              </a:lnSpc>
              <a:buNone/>
            </a:pPr>
            <a:r>
              <a:rPr lang="en-FR" dirty="0"/>
              <a:t>			</a:t>
            </a:r>
            <a:r>
              <a:rPr lang="en-FR" dirty="0">
                <a:sym typeface="Wingdings" pitchFamily="2" charset="2"/>
              </a:rPr>
              <a:t> </a:t>
            </a:r>
            <a:r>
              <a:rPr lang="en-FR" dirty="0"/>
              <a:t>ne rien acheter et garder le meme profit</a:t>
            </a:r>
          </a:p>
        </p:txBody>
      </p:sp>
    </p:spTree>
    <p:extLst>
      <p:ext uri="{BB962C8B-B14F-4D97-AF65-F5344CB8AC3E}">
        <p14:creationId xmlns:p14="http://schemas.microsoft.com/office/powerpoint/2010/main" val="1454780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8C3BE18-C6D0-B744-A8D1-723925D552C9}"/>
              </a:ext>
            </a:extLst>
          </p:cNvPr>
          <p:cNvSpPr>
            <a:spLocks noGrp="1"/>
          </p:cNvSpPr>
          <p:nvPr>
            <p:ph type="title"/>
          </p:nvPr>
        </p:nvSpPr>
        <p:spPr>
          <a:xfrm>
            <a:off x="653143" y="1645920"/>
            <a:ext cx="3522879" cy="4470821"/>
          </a:xfrm>
        </p:spPr>
        <p:txBody>
          <a:bodyPr>
            <a:normAutofit/>
          </a:bodyPr>
          <a:lstStyle/>
          <a:p>
            <a:pPr algn="r"/>
            <a:r>
              <a:rPr lang="en-FR" sz="3900">
                <a:solidFill>
                  <a:schemeClr val="bg2"/>
                </a:solidFill>
              </a:rPr>
              <a:t>Avantages &amp; inconvénients de la solution optimisée:</a:t>
            </a:r>
          </a:p>
        </p:txBody>
      </p:sp>
      <p:sp>
        <p:nvSpPr>
          <p:cNvPr id="3" name="Content Placeholder 2">
            <a:extLst>
              <a:ext uri="{FF2B5EF4-FFF2-40B4-BE49-F238E27FC236}">
                <a16:creationId xmlns:a16="http://schemas.microsoft.com/office/drawing/2014/main" id="{13C4CF4C-E321-6749-A841-BD94ED01F4BC}"/>
              </a:ext>
            </a:extLst>
          </p:cNvPr>
          <p:cNvSpPr>
            <a:spLocks noGrp="1"/>
          </p:cNvSpPr>
          <p:nvPr>
            <p:ph idx="1"/>
          </p:nvPr>
        </p:nvSpPr>
        <p:spPr>
          <a:xfrm>
            <a:off x="5204109" y="1645920"/>
            <a:ext cx="6269434" cy="4470821"/>
          </a:xfrm>
        </p:spPr>
        <p:txBody>
          <a:bodyPr>
            <a:normAutofit/>
          </a:bodyPr>
          <a:lstStyle/>
          <a:p>
            <a:r>
              <a:rPr lang="en-FR" dirty="0"/>
              <a:t>Avantage:</a:t>
            </a:r>
          </a:p>
          <a:p>
            <a:pPr lvl="1"/>
            <a:r>
              <a:rPr lang="en-FR" dirty="0"/>
              <a:t>La solution optimisée se débarasse d’un certain nombre d’opérations CPU superflues et arrive donc à ses fins avec une time complexity de O(N^P) et une space complexity de O(N^P) ce qui permet de trouver la solution sur un jeu d’actions de taille plus grande qu’avec la solution bruteforce qui est exponentielle.</a:t>
            </a:r>
          </a:p>
          <a:p>
            <a:r>
              <a:rPr lang="en-FR" dirty="0"/>
              <a:t>Inconvénient:</a:t>
            </a:r>
          </a:p>
          <a:p>
            <a:pPr lvl="1"/>
            <a:r>
              <a:rPr lang="en-FR" dirty="0"/>
              <a:t>La memoization de l’algorithme ne s’effectuant que sur les profits obtenus, pour obtenir la liste des actions achetées par l’algorithme il faut reparcourir la table précédemment générée ce qui détériore légerement les performances.</a:t>
            </a:r>
          </a:p>
        </p:txBody>
      </p:sp>
    </p:spTree>
    <p:extLst>
      <p:ext uri="{BB962C8B-B14F-4D97-AF65-F5344CB8AC3E}">
        <p14:creationId xmlns:p14="http://schemas.microsoft.com/office/powerpoint/2010/main" val="164825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0"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CFE06EF-80AF-6246-8AC4-B43F4A63D123}"/>
              </a:ext>
            </a:extLst>
          </p:cNvPr>
          <p:cNvSpPr>
            <a:spLocks noGrp="1"/>
          </p:cNvSpPr>
          <p:nvPr>
            <p:ph type="title"/>
          </p:nvPr>
        </p:nvSpPr>
        <p:spPr>
          <a:xfrm>
            <a:off x="653143" y="1645920"/>
            <a:ext cx="3522879" cy="4470821"/>
          </a:xfrm>
        </p:spPr>
        <p:txBody>
          <a:bodyPr>
            <a:normAutofit/>
          </a:bodyPr>
          <a:lstStyle/>
          <a:p>
            <a:pPr algn="r"/>
            <a:r>
              <a:rPr lang="en-FR" sz="3600">
                <a:solidFill>
                  <a:schemeClr val="bg2"/>
                </a:solidFill>
              </a:rPr>
              <a:t>Analyse des performances solution optimisée vs bruteforce:</a:t>
            </a:r>
          </a:p>
        </p:txBody>
      </p:sp>
      <p:sp>
        <p:nvSpPr>
          <p:cNvPr id="3" name="Content Placeholder 2">
            <a:extLst>
              <a:ext uri="{FF2B5EF4-FFF2-40B4-BE49-F238E27FC236}">
                <a16:creationId xmlns:a16="http://schemas.microsoft.com/office/drawing/2014/main" id="{E2686314-C756-7649-8CDD-1C585CD3E0F5}"/>
              </a:ext>
            </a:extLst>
          </p:cNvPr>
          <p:cNvSpPr>
            <a:spLocks noGrp="1"/>
          </p:cNvSpPr>
          <p:nvPr>
            <p:ph idx="1"/>
          </p:nvPr>
        </p:nvSpPr>
        <p:spPr>
          <a:xfrm>
            <a:off x="5204109" y="1645920"/>
            <a:ext cx="6269434" cy="4470821"/>
          </a:xfrm>
        </p:spPr>
        <p:txBody>
          <a:bodyPr>
            <a:normAutofit/>
          </a:bodyPr>
          <a:lstStyle/>
          <a:p>
            <a:r>
              <a:rPr lang="en-FR" dirty="0"/>
              <a:t>Nombre d’actions disponibles: 20</a:t>
            </a:r>
          </a:p>
          <a:p>
            <a:pPr lvl="1"/>
            <a:r>
              <a:rPr lang="en-FR" dirty="0"/>
              <a:t>Bruteforce:</a:t>
            </a:r>
          </a:p>
          <a:p>
            <a:pPr lvl="2"/>
            <a:r>
              <a:rPr lang="en-FR" dirty="0"/>
              <a:t>Temps d’execution: 2.36 s</a:t>
            </a:r>
          </a:p>
          <a:p>
            <a:pPr lvl="2"/>
            <a:r>
              <a:rPr lang="en-FR" dirty="0"/>
              <a:t>Maximum RAM utilisée: 200456 kbytes</a:t>
            </a:r>
          </a:p>
          <a:p>
            <a:pPr lvl="1"/>
            <a:r>
              <a:rPr lang="en-FR" dirty="0"/>
              <a:t>Solution optimisée:</a:t>
            </a:r>
          </a:p>
          <a:p>
            <a:pPr lvl="2"/>
            <a:r>
              <a:rPr lang="en-FR" dirty="0"/>
              <a:t>Temps d’execution: 0.87 s</a:t>
            </a:r>
          </a:p>
          <a:p>
            <a:pPr lvl="2"/>
            <a:r>
              <a:rPr lang="en-FR" dirty="0"/>
              <a:t>Maximum RAM utilisée: 34816 kbytes</a:t>
            </a:r>
          </a:p>
        </p:txBody>
      </p:sp>
    </p:spTree>
    <p:extLst>
      <p:ext uri="{BB962C8B-B14F-4D97-AF65-F5344CB8AC3E}">
        <p14:creationId xmlns:p14="http://schemas.microsoft.com/office/powerpoint/2010/main" val="2620024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CFE06EF-80AF-6246-8AC4-B43F4A63D123}"/>
              </a:ext>
            </a:extLst>
          </p:cNvPr>
          <p:cNvSpPr>
            <a:spLocks noGrp="1"/>
          </p:cNvSpPr>
          <p:nvPr>
            <p:ph type="title"/>
          </p:nvPr>
        </p:nvSpPr>
        <p:spPr>
          <a:xfrm>
            <a:off x="653143" y="1645920"/>
            <a:ext cx="3522879" cy="4470821"/>
          </a:xfrm>
        </p:spPr>
        <p:txBody>
          <a:bodyPr>
            <a:normAutofit/>
          </a:bodyPr>
          <a:lstStyle/>
          <a:p>
            <a:pPr algn="r"/>
            <a:r>
              <a:rPr lang="en-FR" sz="3600">
                <a:solidFill>
                  <a:schemeClr val="bg2"/>
                </a:solidFill>
              </a:rPr>
              <a:t>Analyse des performances solution optimisée vs bruteforce:</a:t>
            </a:r>
          </a:p>
        </p:txBody>
      </p:sp>
      <p:sp>
        <p:nvSpPr>
          <p:cNvPr id="3" name="Content Placeholder 2">
            <a:extLst>
              <a:ext uri="{FF2B5EF4-FFF2-40B4-BE49-F238E27FC236}">
                <a16:creationId xmlns:a16="http://schemas.microsoft.com/office/drawing/2014/main" id="{E2686314-C756-7649-8CDD-1C585CD3E0F5}"/>
              </a:ext>
            </a:extLst>
          </p:cNvPr>
          <p:cNvSpPr>
            <a:spLocks noGrp="1"/>
          </p:cNvSpPr>
          <p:nvPr>
            <p:ph idx="1"/>
          </p:nvPr>
        </p:nvSpPr>
        <p:spPr>
          <a:xfrm>
            <a:off x="5204109" y="1645920"/>
            <a:ext cx="6269434" cy="4470821"/>
          </a:xfrm>
        </p:spPr>
        <p:txBody>
          <a:bodyPr>
            <a:normAutofit/>
          </a:bodyPr>
          <a:lstStyle/>
          <a:p>
            <a:r>
              <a:rPr lang="en-FR" dirty="0"/>
              <a:t>Nombre d’actions disponibles: 1000</a:t>
            </a:r>
          </a:p>
          <a:p>
            <a:pPr lvl="1"/>
            <a:r>
              <a:rPr lang="en-FR" dirty="0"/>
              <a:t>Bruteforce:</a:t>
            </a:r>
          </a:p>
          <a:p>
            <a:pPr lvl="2"/>
            <a:r>
              <a:rPr lang="en-FR" dirty="0"/>
              <a:t>Temps d’execution: </a:t>
            </a:r>
            <a:r>
              <a:rPr lang="en-FR" dirty="0">
                <a:solidFill>
                  <a:schemeClr val="accent3">
                    <a:lumMod val="60000"/>
                    <a:lumOff val="40000"/>
                  </a:schemeClr>
                </a:solidFill>
              </a:rPr>
              <a:t>infini</a:t>
            </a:r>
          </a:p>
          <a:p>
            <a:pPr lvl="2"/>
            <a:r>
              <a:rPr lang="en-FR" dirty="0"/>
              <a:t>Maximum RAM utilisée: </a:t>
            </a:r>
            <a:r>
              <a:rPr lang="en-FR" dirty="0">
                <a:solidFill>
                  <a:schemeClr val="accent3">
                    <a:lumMod val="60000"/>
                    <a:lumOff val="40000"/>
                  </a:schemeClr>
                </a:solidFill>
              </a:rPr>
              <a:t>inconnu</a:t>
            </a:r>
          </a:p>
          <a:p>
            <a:pPr lvl="1"/>
            <a:r>
              <a:rPr lang="en-FR" dirty="0"/>
              <a:t>Solution optimisée:</a:t>
            </a:r>
          </a:p>
          <a:p>
            <a:pPr lvl="2"/>
            <a:r>
              <a:rPr lang="en-FR" dirty="0"/>
              <a:t>Temps d’execution: 24.54 s</a:t>
            </a:r>
          </a:p>
          <a:p>
            <a:pPr lvl="2"/>
            <a:r>
              <a:rPr lang="en-FR" dirty="0"/>
              <a:t>Maximum RAM utilisée: 302112 kbytes</a:t>
            </a:r>
          </a:p>
        </p:txBody>
      </p:sp>
    </p:spTree>
    <p:extLst>
      <p:ext uri="{BB962C8B-B14F-4D97-AF65-F5344CB8AC3E}">
        <p14:creationId xmlns:p14="http://schemas.microsoft.com/office/powerpoint/2010/main" val="3479179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42834-5245-004D-AC55-A1ACCDCC5BFA}"/>
              </a:ext>
            </a:extLst>
          </p:cNvPr>
          <p:cNvSpPr>
            <a:spLocks noGrp="1"/>
          </p:cNvSpPr>
          <p:nvPr>
            <p:ph type="title"/>
          </p:nvPr>
        </p:nvSpPr>
        <p:spPr/>
        <p:txBody>
          <a:bodyPr/>
          <a:lstStyle/>
          <a:p>
            <a:r>
              <a:rPr lang="en-FR" dirty="0"/>
              <a:t>Rapport d’exploration (Solution optimisée vs Sienna):</a:t>
            </a:r>
          </a:p>
        </p:txBody>
      </p:sp>
      <p:sp>
        <p:nvSpPr>
          <p:cNvPr id="3" name="Content Placeholder 2">
            <a:extLst>
              <a:ext uri="{FF2B5EF4-FFF2-40B4-BE49-F238E27FC236}">
                <a16:creationId xmlns:a16="http://schemas.microsoft.com/office/drawing/2014/main" id="{47310576-D9F8-E246-B0C9-44BEA6A20E36}"/>
              </a:ext>
            </a:extLst>
          </p:cNvPr>
          <p:cNvSpPr>
            <a:spLocks noGrp="1"/>
          </p:cNvSpPr>
          <p:nvPr>
            <p:ph idx="1"/>
          </p:nvPr>
        </p:nvSpPr>
        <p:spPr/>
        <p:txBody>
          <a:bodyPr/>
          <a:lstStyle/>
          <a:p>
            <a:r>
              <a:rPr lang="en-FR" dirty="0"/>
              <a:t>Jeu d’actions 1:</a:t>
            </a:r>
          </a:p>
          <a:p>
            <a:pPr marL="0" indent="0">
              <a:buNone/>
            </a:pPr>
            <a:r>
              <a:rPr lang="en-FR" dirty="0"/>
              <a:t>	Sienna:								AlgoInvest&amp;Trade:</a:t>
            </a:r>
          </a:p>
        </p:txBody>
      </p:sp>
      <p:pic>
        <p:nvPicPr>
          <p:cNvPr id="6" name="Picture 5">
            <a:extLst>
              <a:ext uri="{FF2B5EF4-FFF2-40B4-BE49-F238E27FC236}">
                <a16:creationId xmlns:a16="http://schemas.microsoft.com/office/drawing/2014/main" id="{00932BBE-8EF4-1A42-85A2-5BF9A82198B6}"/>
              </a:ext>
            </a:extLst>
          </p:cNvPr>
          <p:cNvPicPr>
            <a:picLocks noChangeAspect="1"/>
          </p:cNvPicPr>
          <p:nvPr/>
        </p:nvPicPr>
        <p:blipFill>
          <a:blip r:embed="rId2"/>
          <a:stretch>
            <a:fillRect/>
          </a:stretch>
        </p:blipFill>
        <p:spPr>
          <a:xfrm>
            <a:off x="2723111" y="2488406"/>
            <a:ext cx="2616200" cy="1765300"/>
          </a:xfrm>
          <a:prstGeom prst="rect">
            <a:avLst/>
          </a:prstGeom>
        </p:spPr>
      </p:pic>
      <p:pic>
        <p:nvPicPr>
          <p:cNvPr id="7" name="Picture 6">
            <a:extLst>
              <a:ext uri="{FF2B5EF4-FFF2-40B4-BE49-F238E27FC236}">
                <a16:creationId xmlns:a16="http://schemas.microsoft.com/office/drawing/2014/main" id="{FB7065EF-9F1C-DB48-B558-89A56485D5B6}"/>
              </a:ext>
            </a:extLst>
          </p:cNvPr>
          <p:cNvPicPr>
            <a:picLocks noChangeAspect="1"/>
          </p:cNvPicPr>
          <p:nvPr/>
        </p:nvPicPr>
        <p:blipFill>
          <a:blip r:embed="rId3"/>
          <a:stretch>
            <a:fillRect/>
          </a:stretch>
        </p:blipFill>
        <p:spPr>
          <a:xfrm>
            <a:off x="8160790" y="2488406"/>
            <a:ext cx="1555882" cy="4176712"/>
          </a:xfrm>
          <a:prstGeom prst="rect">
            <a:avLst/>
          </a:prstGeom>
        </p:spPr>
      </p:pic>
    </p:spTree>
    <p:extLst>
      <p:ext uri="{BB962C8B-B14F-4D97-AF65-F5344CB8AC3E}">
        <p14:creationId xmlns:p14="http://schemas.microsoft.com/office/powerpoint/2010/main" val="1888743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42834-5245-004D-AC55-A1ACCDCC5BFA}"/>
              </a:ext>
            </a:extLst>
          </p:cNvPr>
          <p:cNvSpPr>
            <a:spLocks noGrp="1"/>
          </p:cNvSpPr>
          <p:nvPr>
            <p:ph type="title"/>
          </p:nvPr>
        </p:nvSpPr>
        <p:spPr/>
        <p:txBody>
          <a:bodyPr/>
          <a:lstStyle/>
          <a:p>
            <a:r>
              <a:rPr lang="en-FR" dirty="0"/>
              <a:t>Rapport d’exploration (Solution optimisée vs Sienna):</a:t>
            </a:r>
          </a:p>
        </p:txBody>
      </p:sp>
      <p:sp>
        <p:nvSpPr>
          <p:cNvPr id="3" name="Content Placeholder 2">
            <a:extLst>
              <a:ext uri="{FF2B5EF4-FFF2-40B4-BE49-F238E27FC236}">
                <a16:creationId xmlns:a16="http://schemas.microsoft.com/office/drawing/2014/main" id="{47310576-D9F8-E246-B0C9-44BEA6A20E36}"/>
              </a:ext>
            </a:extLst>
          </p:cNvPr>
          <p:cNvSpPr>
            <a:spLocks noGrp="1"/>
          </p:cNvSpPr>
          <p:nvPr>
            <p:ph idx="1"/>
          </p:nvPr>
        </p:nvSpPr>
        <p:spPr/>
        <p:txBody>
          <a:bodyPr/>
          <a:lstStyle/>
          <a:p>
            <a:r>
              <a:rPr lang="en-FR" dirty="0"/>
              <a:t>Jeu d’actions 2:</a:t>
            </a:r>
          </a:p>
          <a:p>
            <a:pPr marL="0" indent="0">
              <a:buNone/>
            </a:pPr>
            <a:r>
              <a:rPr lang="en-FR" dirty="0"/>
              <a:t>	Sienna:								AlgoInvest&amp;Trade:</a:t>
            </a:r>
          </a:p>
        </p:txBody>
      </p:sp>
      <p:pic>
        <p:nvPicPr>
          <p:cNvPr id="4" name="Picture 3">
            <a:extLst>
              <a:ext uri="{FF2B5EF4-FFF2-40B4-BE49-F238E27FC236}">
                <a16:creationId xmlns:a16="http://schemas.microsoft.com/office/drawing/2014/main" id="{E0E515D6-7939-4148-B99B-21CFA8822172}"/>
              </a:ext>
            </a:extLst>
          </p:cNvPr>
          <p:cNvPicPr>
            <a:picLocks noChangeAspect="1"/>
          </p:cNvPicPr>
          <p:nvPr/>
        </p:nvPicPr>
        <p:blipFill>
          <a:blip r:embed="rId2"/>
          <a:stretch>
            <a:fillRect/>
          </a:stretch>
        </p:blipFill>
        <p:spPr>
          <a:xfrm>
            <a:off x="2813050" y="2681288"/>
            <a:ext cx="1461697" cy="3876674"/>
          </a:xfrm>
          <a:prstGeom prst="rect">
            <a:avLst/>
          </a:prstGeom>
        </p:spPr>
      </p:pic>
      <p:pic>
        <p:nvPicPr>
          <p:cNvPr id="5" name="Picture 4">
            <a:extLst>
              <a:ext uri="{FF2B5EF4-FFF2-40B4-BE49-F238E27FC236}">
                <a16:creationId xmlns:a16="http://schemas.microsoft.com/office/drawing/2014/main" id="{C7721C21-DAA3-764F-B266-2E707C1DB08C}"/>
              </a:ext>
            </a:extLst>
          </p:cNvPr>
          <p:cNvPicPr>
            <a:picLocks noChangeAspect="1"/>
          </p:cNvPicPr>
          <p:nvPr/>
        </p:nvPicPr>
        <p:blipFill>
          <a:blip r:embed="rId3"/>
          <a:stretch>
            <a:fillRect/>
          </a:stretch>
        </p:blipFill>
        <p:spPr>
          <a:xfrm>
            <a:off x="8256588" y="2681288"/>
            <a:ext cx="1581376" cy="3876674"/>
          </a:xfrm>
          <a:prstGeom prst="rect">
            <a:avLst/>
          </a:prstGeom>
        </p:spPr>
      </p:pic>
    </p:spTree>
    <p:extLst>
      <p:ext uri="{BB962C8B-B14F-4D97-AF65-F5344CB8AC3E}">
        <p14:creationId xmlns:p14="http://schemas.microsoft.com/office/powerpoint/2010/main" val="581730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C49CEE-2E4F-D245-ABE6-ABEBE057ADD0}"/>
              </a:ext>
            </a:extLst>
          </p:cNvPr>
          <p:cNvSpPr>
            <a:spLocks noGrp="1"/>
          </p:cNvSpPr>
          <p:nvPr>
            <p:ph type="title"/>
          </p:nvPr>
        </p:nvSpPr>
        <p:spPr>
          <a:xfrm>
            <a:off x="648930" y="629266"/>
            <a:ext cx="6188190" cy="1622321"/>
          </a:xfrm>
        </p:spPr>
        <p:txBody>
          <a:bodyPr>
            <a:normAutofit/>
          </a:bodyPr>
          <a:lstStyle/>
          <a:p>
            <a:r>
              <a:rPr lang="en-FR">
                <a:solidFill>
                  <a:srgbClr val="EBEBEB"/>
                </a:solidFill>
              </a:rPr>
              <a:t>Sommaire</a:t>
            </a:r>
          </a:p>
        </p:txBody>
      </p:sp>
      <p:sp>
        <p:nvSpPr>
          <p:cNvPr id="3" name="Content Placeholder 2">
            <a:extLst>
              <a:ext uri="{FF2B5EF4-FFF2-40B4-BE49-F238E27FC236}">
                <a16:creationId xmlns:a16="http://schemas.microsoft.com/office/drawing/2014/main" id="{8C873C12-4485-0B47-8B0F-5E4E47DF0B4E}"/>
              </a:ext>
            </a:extLst>
          </p:cNvPr>
          <p:cNvSpPr>
            <a:spLocks noGrp="1"/>
          </p:cNvSpPr>
          <p:nvPr>
            <p:ph idx="1"/>
          </p:nvPr>
        </p:nvSpPr>
        <p:spPr>
          <a:xfrm>
            <a:off x="648930" y="2438400"/>
            <a:ext cx="6188189" cy="3785419"/>
          </a:xfrm>
        </p:spPr>
        <p:txBody>
          <a:bodyPr>
            <a:normAutofit/>
          </a:bodyPr>
          <a:lstStyle/>
          <a:p>
            <a:r>
              <a:rPr lang="en-FR" dirty="0">
                <a:solidFill>
                  <a:srgbClr val="FFFFFF"/>
                </a:solidFill>
              </a:rPr>
              <a:t>Analyse de l’algorithme bruteforce</a:t>
            </a:r>
          </a:p>
          <a:p>
            <a:r>
              <a:rPr lang="en-FR" dirty="0">
                <a:solidFill>
                  <a:srgbClr val="FFFFFF"/>
                </a:solidFill>
              </a:rPr>
              <a:t>Présentation de l’algorithme optimisé</a:t>
            </a:r>
          </a:p>
          <a:p>
            <a:pPr lvl="1"/>
            <a:r>
              <a:rPr lang="en-FR" dirty="0">
                <a:solidFill>
                  <a:srgbClr val="FFFFFF"/>
                </a:solidFill>
              </a:rPr>
              <a:t>Exemple illustré</a:t>
            </a:r>
          </a:p>
          <a:p>
            <a:pPr lvl="1"/>
            <a:r>
              <a:rPr lang="en-FR" dirty="0">
                <a:solidFill>
                  <a:srgbClr val="FFFFFF"/>
                </a:solidFill>
              </a:rPr>
              <a:t>Pseudocode</a:t>
            </a:r>
          </a:p>
          <a:p>
            <a:pPr lvl="1"/>
            <a:r>
              <a:rPr lang="en-FR" dirty="0">
                <a:solidFill>
                  <a:srgbClr val="FFFFFF"/>
                </a:solidFill>
              </a:rPr>
              <a:t>Avantages &amp; Inconvénients</a:t>
            </a:r>
          </a:p>
          <a:p>
            <a:pPr lvl="1"/>
            <a:r>
              <a:rPr lang="en-FR" dirty="0">
                <a:solidFill>
                  <a:srgbClr val="FFFFFF"/>
                </a:solidFill>
              </a:rPr>
              <a:t>Analyse des performances</a:t>
            </a:r>
          </a:p>
          <a:p>
            <a:pPr lvl="1"/>
            <a:r>
              <a:rPr lang="en-FR" dirty="0">
                <a:solidFill>
                  <a:srgbClr val="FFFFFF"/>
                </a:solidFill>
              </a:rPr>
              <a:t>Rapport d’exploration Optimized vs Sienna</a:t>
            </a:r>
          </a:p>
          <a:p>
            <a:endParaRPr lang="en-FR" dirty="0">
              <a:solidFill>
                <a:srgbClr val="FFFFFF"/>
              </a:solidFill>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Bureau avec des éléments de productivité">
            <a:extLst>
              <a:ext uri="{FF2B5EF4-FFF2-40B4-BE49-F238E27FC236}">
                <a16:creationId xmlns:a16="http://schemas.microsoft.com/office/drawing/2014/main" id="{B0A33DFB-7A13-04F0-3815-EFB9F339A602}"/>
              </a:ext>
            </a:extLst>
          </p:cNvPr>
          <p:cNvPicPr>
            <a:picLocks noChangeAspect="1"/>
          </p:cNvPicPr>
          <p:nvPr/>
        </p:nvPicPr>
        <p:blipFill rotWithShape="1">
          <a:blip r:embed="rId3"/>
          <a:srcRect l="33471" r="18221"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613368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0"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9399F51-607E-D14E-9EFB-0EC6DEE061B3}"/>
              </a:ext>
            </a:extLst>
          </p:cNvPr>
          <p:cNvSpPr>
            <a:spLocks noGrp="1"/>
          </p:cNvSpPr>
          <p:nvPr>
            <p:ph type="title"/>
          </p:nvPr>
        </p:nvSpPr>
        <p:spPr>
          <a:xfrm>
            <a:off x="653143" y="1645920"/>
            <a:ext cx="3522879" cy="4470821"/>
          </a:xfrm>
        </p:spPr>
        <p:txBody>
          <a:bodyPr>
            <a:normAutofit/>
          </a:bodyPr>
          <a:lstStyle/>
          <a:p>
            <a:pPr algn="r"/>
            <a:r>
              <a:rPr lang="en-FR">
                <a:solidFill>
                  <a:schemeClr val="bg2"/>
                </a:solidFill>
              </a:rPr>
              <a:t>Algorithme Bruteforce:</a:t>
            </a:r>
          </a:p>
        </p:txBody>
      </p:sp>
      <p:sp>
        <p:nvSpPr>
          <p:cNvPr id="3" name="Content Placeholder 2">
            <a:extLst>
              <a:ext uri="{FF2B5EF4-FFF2-40B4-BE49-F238E27FC236}">
                <a16:creationId xmlns:a16="http://schemas.microsoft.com/office/drawing/2014/main" id="{CAB2B4DD-349B-AD43-8713-BD1F44A2ACAA}"/>
              </a:ext>
            </a:extLst>
          </p:cNvPr>
          <p:cNvSpPr>
            <a:spLocks noGrp="1"/>
          </p:cNvSpPr>
          <p:nvPr>
            <p:ph idx="1"/>
          </p:nvPr>
        </p:nvSpPr>
        <p:spPr>
          <a:xfrm>
            <a:off x="5204109" y="1645920"/>
            <a:ext cx="6269434" cy="4470821"/>
          </a:xfrm>
        </p:spPr>
        <p:txBody>
          <a:bodyPr>
            <a:normAutofit/>
          </a:bodyPr>
          <a:lstStyle/>
          <a:p>
            <a:pPr>
              <a:lnSpc>
                <a:spcPct val="90000"/>
              </a:lnSpc>
            </a:pPr>
            <a:r>
              <a:rPr lang="en-FR" dirty="0"/>
              <a:t>Principe:</a:t>
            </a:r>
          </a:p>
          <a:p>
            <a:pPr marL="457200" lvl="1" indent="0">
              <a:lnSpc>
                <a:spcPct val="90000"/>
              </a:lnSpc>
              <a:buNone/>
            </a:pPr>
            <a:r>
              <a:rPr lang="en-FR" dirty="0"/>
              <a:t>1. L’algorithme génère toutes les combinaisons possibles de la liste d’actions à acheter.</a:t>
            </a:r>
          </a:p>
          <a:p>
            <a:pPr marL="457200" lvl="1" indent="0">
              <a:lnSpc>
                <a:spcPct val="90000"/>
              </a:lnSpc>
              <a:buNone/>
            </a:pPr>
            <a:r>
              <a:rPr lang="en-FR" dirty="0"/>
              <a:t>2. Puis il retire de la liste de combinaisons, toutes celles qui sont hors budget.</a:t>
            </a:r>
          </a:p>
          <a:p>
            <a:pPr marL="457200" lvl="1" indent="0">
              <a:lnSpc>
                <a:spcPct val="90000"/>
              </a:lnSpc>
              <a:buNone/>
            </a:pPr>
            <a:r>
              <a:rPr lang="en-FR" dirty="0"/>
              <a:t>3. Enfin, il selectionne celle qui occasionne le maximum de profit.</a:t>
            </a:r>
          </a:p>
          <a:p>
            <a:pPr marL="457200" lvl="1" indent="0">
              <a:lnSpc>
                <a:spcPct val="90000"/>
              </a:lnSpc>
              <a:buNone/>
            </a:pPr>
            <a:endParaRPr lang="en-FR" dirty="0"/>
          </a:p>
          <a:p>
            <a:pPr marL="457200" lvl="1" indent="0">
              <a:lnSpc>
                <a:spcPct val="90000"/>
              </a:lnSpc>
              <a:buNone/>
            </a:pPr>
            <a:r>
              <a:rPr lang="en-FR" dirty="0"/>
              <a:t>Cet algorithme de time complexity O(2^n) et de space complexity O(1) présente une faible performance dès lors que le jeu de données devient significatif, c’est pourquoi il est indispensable de mettre en place une solution plus optimisée.</a:t>
            </a:r>
          </a:p>
        </p:txBody>
      </p:sp>
    </p:spTree>
    <p:extLst>
      <p:ext uri="{BB962C8B-B14F-4D97-AF65-F5344CB8AC3E}">
        <p14:creationId xmlns:p14="http://schemas.microsoft.com/office/powerpoint/2010/main" val="2846394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0F7483C-1F29-A245-A4D6-B9C68005C9A5}"/>
              </a:ext>
            </a:extLst>
          </p:cNvPr>
          <p:cNvSpPr>
            <a:spLocks noGrp="1"/>
          </p:cNvSpPr>
          <p:nvPr>
            <p:ph type="title"/>
          </p:nvPr>
        </p:nvSpPr>
        <p:spPr>
          <a:xfrm>
            <a:off x="653143" y="1645920"/>
            <a:ext cx="3522879" cy="4470821"/>
          </a:xfrm>
        </p:spPr>
        <p:txBody>
          <a:bodyPr>
            <a:normAutofit/>
          </a:bodyPr>
          <a:lstStyle/>
          <a:p>
            <a:pPr algn="r"/>
            <a:r>
              <a:rPr lang="en-FR">
                <a:solidFill>
                  <a:schemeClr val="bg2"/>
                </a:solidFill>
              </a:rPr>
              <a:t>Solution Optimisée:</a:t>
            </a:r>
          </a:p>
        </p:txBody>
      </p:sp>
      <p:sp>
        <p:nvSpPr>
          <p:cNvPr id="3" name="Content Placeholder 2">
            <a:extLst>
              <a:ext uri="{FF2B5EF4-FFF2-40B4-BE49-F238E27FC236}">
                <a16:creationId xmlns:a16="http://schemas.microsoft.com/office/drawing/2014/main" id="{BABEDE05-7141-3C40-95F4-DABCE127A0C2}"/>
              </a:ext>
            </a:extLst>
          </p:cNvPr>
          <p:cNvSpPr>
            <a:spLocks noGrp="1"/>
          </p:cNvSpPr>
          <p:nvPr>
            <p:ph idx="1"/>
          </p:nvPr>
        </p:nvSpPr>
        <p:spPr>
          <a:xfrm>
            <a:off x="5204109" y="1645920"/>
            <a:ext cx="6269434" cy="4470821"/>
          </a:xfrm>
        </p:spPr>
        <p:txBody>
          <a:bodyPr>
            <a:normAutofit/>
          </a:bodyPr>
          <a:lstStyle/>
          <a:p>
            <a:pPr>
              <a:lnSpc>
                <a:spcPct val="90000"/>
              </a:lnSpc>
            </a:pPr>
            <a:r>
              <a:rPr lang="en-FR" sz="1500" dirty="0"/>
              <a:t>Besoin:</a:t>
            </a:r>
          </a:p>
          <a:p>
            <a:pPr marL="0" indent="0">
              <a:lnSpc>
                <a:spcPct val="90000"/>
              </a:lnSpc>
              <a:buNone/>
            </a:pPr>
            <a:r>
              <a:rPr lang="en-FR" sz="1500" dirty="0"/>
              <a:t>	Pour trouver la combinaison d’actions la plus profitable dans</a:t>
            </a:r>
            <a:br>
              <a:rPr lang="en-FR" sz="1500" dirty="0"/>
            </a:br>
            <a:r>
              <a:rPr lang="en-FR" sz="1500" dirty="0"/>
              <a:t>	une liste d’actions de grande taille, nous avons besoin de 	réduire au maximum la quantité d’opérations CPU sur celle-	ci.</a:t>
            </a:r>
          </a:p>
          <a:p>
            <a:pPr>
              <a:lnSpc>
                <a:spcPct val="90000"/>
              </a:lnSpc>
            </a:pPr>
            <a:r>
              <a:rPr lang="en-FR" sz="1500" dirty="0"/>
              <a:t>Principe:</a:t>
            </a:r>
          </a:p>
          <a:p>
            <a:pPr marL="457200" lvl="1" indent="0">
              <a:lnSpc>
                <a:spcPct val="90000"/>
              </a:lnSpc>
              <a:buNone/>
            </a:pPr>
            <a:r>
              <a:rPr lang="en-FR" sz="1500" dirty="0"/>
              <a:t>Utiliser la recursion et la memoization (programmation dynamique) permet de ne plus avoir à générer, en amont, toutes les combinaisons possibles pour une liste d’actions. </a:t>
            </a:r>
          </a:p>
          <a:p>
            <a:pPr marL="457200" lvl="1" indent="0">
              <a:lnSpc>
                <a:spcPct val="90000"/>
              </a:lnSpc>
              <a:buNone/>
            </a:pPr>
            <a:r>
              <a:rPr lang="en-FR" sz="1500" dirty="0"/>
              <a:t>Nous effectuons une division en sous problèmes en itérant sur tous les budgets possibles entre 0 et le budget maximal défini par l’utilisateur.</a:t>
            </a:r>
          </a:p>
          <a:p>
            <a:pPr marL="457200" lvl="1" indent="0">
              <a:lnSpc>
                <a:spcPct val="90000"/>
              </a:lnSpc>
              <a:buNone/>
            </a:pPr>
            <a:r>
              <a:rPr lang="en-FR" sz="1500" dirty="0"/>
              <a:t>Pour chaque niveau de budget nous considérons d’abord la premiere action de la liste, puis incluons la seconde, puis la suivante etc…</a:t>
            </a:r>
          </a:p>
        </p:txBody>
      </p:sp>
    </p:spTree>
    <p:extLst>
      <p:ext uri="{BB962C8B-B14F-4D97-AF65-F5344CB8AC3E}">
        <p14:creationId xmlns:p14="http://schemas.microsoft.com/office/powerpoint/2010/main" val="3875780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0F7483C-1F29-A245-A4D6-B9C68005C9A5}"/>
              </a:ext>
            </a:extLst>
          </p:cNvPr>
          <p:cNvSpPr>
            <a:spLocks noGrp="1"/>
          </p:cNvSpPr>
          <p:nvPr>
            <p:ph type="title"/>
          </p:nvPr>
        </p:nvSpPr>
        <p:spPr>
          <a:xfrm>
            <a:off x="653143" y="1645920"/>
            <a:ext cx="3522879" cy="4470821"/>
          </a:xfrm>
        </p:spPr>
        <p:txBody>
          <a:bodyPr>
            <a:normAutofit/>
          </a:bodyPr>
          <a:lstStyle/>
          <a:p>
            <a:pPr algn="r"/>
            <a:r>
              <a:rPr lang="en-FR">
                <a:solidFill>
                  <a:schemeClr val="bg2"/>
                </a:solidFill>
              </a:rPr>
              <a:t>Solution Optimisée:</a:t>
            </a:r>
          </a:p>
        </p:txBody>
      </p:sp>
      <p:sp>
        <p:nvSpPr>
          <p:cNvPr id="3" name="Content Placeholder 2">
            <a:extLst>
              <a:ext uri="{FF2B5EF4-FFF2-40B4-BE49-F238E27FC236}">
                <a16:creationId xmlns:a16="http://schemas.microsoft.com/office/drawing/2014/main" id="{BABEDE05-7141-3C40-95F4-DABCE127A0C2}"/>
              </a:ext>
            </a:extLst>
          </p:cNvPr>
          <p:cNvSpPr>
            <a:spLocks noGrp="1"/>
          </p:cNvSpPr>
          <p:nvPr>
            <p:ph idx="1"/>
          </p:nvPr>
        </p:nvSpPr>
        <p:spPr>
          <a:xfrm>
            <a:off x="5204109" y="1645920"/>
            <a:ext cx="6269434" cy="4470821"/>
          </a:xfrm>
        </p:spPr>
        <p:txBody>
          <a:bodyPr>
            <a:normAutofit/>
          </a:bodyPr>
          <a:lstStyle/>
          <a:p>
            <a:pPr>
              <a:lnSpc>
                <a:spcPct val="90000"/>
              </a:lnSpc>
            </a:pPr>
            <a:r>
              <a:rPr lang="en-FR" sz="1500" dirty="0"/>
              <a:t>Principe (suite):</a:t>
            </a:r>
          </a:p>
          <a:p>
            <a:pPr marL="457200" lvl="1" indent="0">
              <a:lnSpc>
                <a:spcPct val="90000"/>
              </a:lnSpc>
              <a:buNone/>
            </a:pPr>
            <a:r>
              <a:rPr lang="en-GB" sz="1500" dirty="0"/>
              <a:t>A</a:t>
            </a:r>
            <a:r>
              <a:rPr lang="en-FR" sz="1500" dirty="0"/>
              <a:t> un instant T nous avons donc, un niveau de buget et tout ou partie de la liste d’actions disponibles.</a:t>
            </a:r>
          </a:p>
          <a:p>
            <a:pPr marL="457200" lvl="1" indent="0">
              <a:lnSpc>
                <a:spcPct val="90000"/>
              </a:lnSpc>
              <a:buNone/>
            </a:pPr>
            <a:r>
              <a:rPr lang="en-FR" sz="1500" dirty="0"/>
              <a:t>L’idée est d’iterer sur les actions considérées en posant la question suivante:</a:t>
            </a:r>
          </a:p>
          <a:p>
            <a:pPr marL="457200" lvl="1" indent="0">
              <a:lnSpc>
                <a:spcPct val="90000"/>
              </a:lnSpc>
              <a:buNone/>
            </a:pPr>
            <a:r>
              <a:rPr lang="en-FR" sz="1500" dirty="0"/>
              <a:t>“À mon niveau de budget actuel, quel est le profit maximal que je peux effectuer ?”</a:t>
            </a:r>
          </a:p>
          <a:p>
            <a:pPr marL="457200" lvl="1" indent="0">
              <a:lnSpc>
                <a:spcPct val="90000"/>
              </a:lnSpc>
              <a:buNone/>
            </a:pPr>
            <a:r>
              <a:rPr lang="en-FR" sz="1500" dirty="0"/>
              <a:t>Puis, de prendre une des décisions suivantes:</a:t>
            </a:r>
          </a:p>
          <a:p>
            <a:pPr marL="457200" lvl="1" indent="0">
              <a:lnSpc>
                <a:spcPct val="90000"/>
              </a:lnSpc>
              <a:buNone/>
            </a:pPr>
            <a:r>
              <a:rPr lang="en-FR" sz="1500" dirty="0"/>
              <a:t>- Le profit maximal considéré est plus élevé que mon profit précédent: </a:t>
            </a:r>
          </a:p>
          <a:p>
            <a:pPr marL="457200" lvl="1" indent="0">
              <a:lnSpc>
                <a:spcPct val="90000"/>
              </a:lnSpc>
              <a:buNone/>
            </a:pPr>
            <a:r>
              <a:rPr lang="en-FR" sz="1500" dirty="0"/>
              <a:t>	</a:t>
            </a:r>
            <a:r>
              <a:rPr lang="en-FR" sz="1500" dirty="0">
                <a:sym typeface="Wingdings" pitchFamily="2" charset="2"/>
              </a:rPr>
              <a:t></a:t>
            </a:r>
            <a:r>
              <a:rPr lang="en-FR" sz="1500" dirty="0"/>
              <a:t> J’achete l’action, je l’ajoute à la combinaison.</a:t>
            </a:r>
          </a:p>
          <a:p>
            <a:pPr marL="457200" lvl="1" indent="0">
              <a:lnSpc>
                <a:spcPct val="90000"/>
              </a:lnSpc>
              <a:buNone/>
            </a:pPr>
            <a:r>
              <a:rPr lang="en-FR" sz="1500" dirty="0"/>
              <a:t>- Le profit maximal courant n’est pas plus élevé que mon profit précédent:</a:t>
            </a:r>
          </a:p>
          <a:p>
            <a:pPr marL="457200" lvl="1" indent="0">
              <a:lnSpc>
                <a:spcPct val="90000"/>
              </a:lnSpc>
              <a:buNone/>
            </a:pPr>
            <a:r>
              <a:rPr lang="en-FR" sz="1500" dirty="0"/>
              <a:t>	</a:t>
            </a:r>
            <a:r>
              <a:rPr lang="en-FR" sz="1500" dirty="0">
                <a:sym typeface="Wingdings" pitchFamily="2" charset="2"/>
              </a:rPr>
              <a:t></a:t>
            </a:r>
            <a:r>
              <a:rPr lang="en-FR" sz="1500" dirty="0"/>
              <a:t> Je n’achete pas l’action, je garde mon profit 	     	  	     précédent.</a:t>
            </a:r>
          </a:p>
        </p:txBody>
      </p:sp>
    </p:spTree>
    <p:extLst>
      <p:ext uri="{BB962C8B-B14F-4D97-AF65-F5344CB8AC3E}">
        <p14:creationId xmlns:p14="http://schemas.microsoft.com/office/powerpoint/2010/main" val="2283961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15FFF-509E-524E-96DB-429590B89685}"/>
              </a:ext>
            </a:extLst>
          </p:cNvPr>
          <p:cNvSpPr>
            <a:spLocks noGrp="1"/>
          </p:cNvSpPr>
          <p:nvPr>
            <p:ph type="title"/>
          </p:nvPr>
        </p:nvSpPr>
        <p:spPr>
          <a:xfrm>
            <a:off x="646111" y="304437"/>
            <a:ext cx="9404723" cy="1400530"/>
          </a:xfrm>
        </p:spPr>
        <p:txBody>
          <a:bodyPr/>
          <a:lstStyle/>
          <a:p>
            <a:r>
              <a:rPr lang="en-FR" dirty="0"/>
              <a:t>La solution optimisée en un exemple:</a:t>
            </a:r>
          </a:p>
        </p:txBody>
      </p:sp>
      <p:graphicFrame>
        <p:nvGraphicFramePr>
          <p:cNvPr id="4" name="Table 4">
            <a:extLst>
              <a:ext uri="{FF2B5EF4-FFF2-40B4-BE49-F238E27FC236}">
                <a16:creationId xmlns:a16="http://schemas.microsoft.com/office/drawing/2014/main" id="{2E60A3DC-6DC1-044D-B249-E3C4E76C889D}"/>
              </a:ext>
            </a:extLst>
          </p:cNvPr>
          <p:cNvGraphicFramePr>
            <a:graphicFrameLocks noGrp="1"/>
          </p:cNvGraphicFramePr>
          <p:nvPr>
            <p:ph idx="1"/>
            <p:extLst>
              <p:ext uri="{D42A27DB-BD31-4B8C-83A1-F6EECF244321}">
                <p14:modId xmlns:p14="http://schemas.microsoft.com/office/powerpoint/2010/main" val="2954573997"/>
              </p:ext>
            </p:extLst>
          </p:nvPr>
        </p:nvGraphicFramePr>
        <p:xfrm>
          <a:off x="1103686" y="1872000"/>
          <a:ext cx="8947148" cy="4536188"/>
        </p:xfrm>
        <a:graphic>
          <a:graphicData uri="http://schemas.openxmlformats.org/drawingml/2006/table">
            <a:tbl>
              <a:tblPr firstRow="1" bandRow="1">
                <a:tableStyleId>{5C22544A-7EE6-4342-B048-85BDC9FD1C3A}</a:tableStyleId>
              </a:tblPr>
              <a:tblGrid>
                <a:gridCol w="1278164">
                  <a:extLst>
                    <a:ext uri="{9D8B030D-6E8A-4147-A177-3AD203B41FA5}">
                      <a16:colId xmlns:a16="http://schemas.microsoft.com/office/drawing/2014/main" val="3401255661"/>
                    </a:ext>
                  </a:extLst>
                </a:gridCol>
                <a:gridCol w="1278164">
                  <a:extLst>
                    <a:ext uri="{9D8B030D-6E8A-4147-A177-3AD203B41FA5}">
                      <a16:colId xmlns:a16="http://schemas.microsoft.com/office/drawing/2014/main" val="3460454242"/>
                    </a:ext>
                  </a:extLst>
                </a:gridCol>
                <a:gridCol w="1278164">
                  <a:extLst>
                    <a:ext uri="{9D8B030D-6E8A-4147-A177-3AD203B41FA5}">
                      <a16:colId xmlns:a16="http://schemas.microsoft.com/office/drawing/2014/main" val="707352420"/>
                    </a:ext>
                  </a:extLst>
                </a:gridCol>
                <a:gridCol w="1278164">
                  <a:extLst>
                    <a:ext uri="{9D8B030D-6E8A-4147-A177-3AD203B41FA5}">
                      <a16:colId xmlns:a16="http://schemas.microsoft.com/office/drawing/2014/main" val="1359888769"/>
                    </a:ext>
                  </a:extLst>
                </a:gridCol>
                <a:gridCol w="1278164">
                  <a:extLst>
                    <a:ext uri="{9D8B030D-6E8A-4147-A177-3AD203B41FA5}">
                      <a16:colId xmlns:a16="http://schemas.microsoft.com/office/drawing/2014/main" val="175062794"/>
                    </a:ext>
                  </a:extLst>
                </a:gridCol>
                <a:gridCol w="1278164">
                  <a:extLst>
                    <a:ext uri="{9D8B030D-6E8A-4147-A177-3AD203B41FA5}">
                      <a16:colId xmlns:a16="http://schemas.microsoft.com/office/drawing/2014/main" val="1459452817"/>
                    </a:ext>
                  </a:extLst>
                </a:gridCol>
                <a:gridCol w="1278164">
                  <a:extLst>
                    <a:ext uri="{9D8B030D-6E8A-4147-A177-3AD203B41FA5}">
                      <a16:colId xmlns:a16="http://schemas.microsoft.com/office/drawing/2014/main" val="2011576629"/>
                    </a:ext>
                  </a:extLst>
                </a:gridCol>
              </a:tblGrid>
              <a:tr h="878588">
                <a:tc>
                  <a:txBody>
                    <a:bodyPr/>
                    <a:lstStyle/>
                    <a:p>
                      <a:pPr algn="ctr"/>
                      <a:r>
                        <a:rPr lang="en-FR" dirty="0"/>
                        <a:t>      P   </a:t>
                      </a:r>
                    </a:p>
                  </a:txBody>
                  <a:tcPr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accent1"/>
                    </a:solidFill>
                  </a:tcPr>
                </a:tc>
                <a:tc>
                  <a:txBody>
                    <a:bodyPr/>
                    <a:lstStyle/>
                    <a:p>
                      <a:pPr algn="ctr"/>
                      <a:r>
                        <a:rPr lang="en-FR" dirty="0"/>
                        <a:t>0</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FR" dirty="0"/>
                        <a:t>1</a:t>
                      </a:r>
                    </a:p>
                  </a:txBody>
                  <a:tcPr anchor="ctr">
                    <a:lnB w="12700" cap="flat" cmpd="sng" algn="ctr">
                      <a:solidFill>
                        <a:schemeClr val="tx1"/>
                      </a:solidFill>
                      <a:prstDash val="solid"/>
                      <a:round/>
                      <a:headEnd type="none" w="med" len="med"/>
                      <a:tailEnd type="none" w="med" len="med"/>
                    </a:lnB>
                  </a:tcPr>
                </a:tc>
                <a:tc>
                  <a:txBody>
                    <a:bodyPr/>
                    <a:lstStyle/>
                    <a:p>
                      <a:pPr algn="ctr"/>
                      <a:r>
                        <a:rPr lang="en-FR" dirty="0"/>
                        <a:t>2</a:t>
                      </a:r>
                    </a:p>
                  </a:txBody>
                  <a:tcPr anchor="ctr">
                    <a:lnB w="12700" cap="flat" cmpd="sng" algn="ctr">
                      <a:solidFill>
                        <a:schemeClr val="tx1"/>
                      </a:solidFill>
                      <a:prstDash val="solid"/>
                      <a:round/>
                      <a:headEnd type="none" w="med" len="med"/>
                      <a:tailEnd type="none" w="med" len="med"/>
                    </a:lnB>
                  </a:tcPr>
                </a:tc>
                <a:tc>
                  <a:txBody>
                    <a:bodyPr/>
                    <a:lstStyle/>
                    <a:p>
                      <a:pPr algn="ctr"/>
                      <a:r>
                        <a:rPr lang="en-FR" dirty="0"/>
                        <a:t>3</a:t>
                      </a:r>
                    </a:p>
                  </a:txBody>
                  <a:tcPr anchor="ctr">
                    <a:lnB w="12700" cap="flat" cmpd="sng" algn="ctr">
                      <a:solidFill>
                        <a:schemeClr val="tx1"/>
                      </a:solidFill>
                      <a:prstDash val="solid"/>
                      <a:round/>
                      <a:headEnd type="none" w="med" len="med"/>
                      <a:tailEnd type="none" w="med" len="med"/>
                    </a:lnB>
                  </a:tcPr>
                </a:tc>
                <a:tc>
                  <a:txBody>
                    <a:bodyPr/>
                    <a:lstStyle/>
                    <a:p>
                      <a:pPr algn="ctr"/>
                      <a:r>
                        <a:rPr lang="en-FR" dirty="0"/>
                        <a:t>4</a:t>
                      </a:r>
                    </a:p>
                  </a:txBody>
                  <a:tcPr anchor="ctr">
                    <a:lnB w="12700" cap="flat" cmpd="sng" algn="ctr">
                      <a:solidFill>
                        <a:schemeClr val="tx1"/>
                      </a:solidFill>
                      <a:prstDash val="solid"/>
                      <a:round/>
                      <a:headEnd type="none" w="med" len="med"/>
                      <a:tailEnd type="none" w="med" len="med"/>
                    </a:lnB>
                  </a:tcPr>
                </a:tc>
                <a:tc>
                  <a:txBody>
                    <a:bodyPr/>
                    <a:lstStyle/>
                    <a:p>
                      <a:pPr algn="ctr"/>
                      <a:r>
                        <a:rPr lang="en-FR" dirty="0"/>
                        <a:t>5</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4093451"/>
                  </a:ext>
                </a:extLst>
              </a:tr>
              <a:tr h="878588">
                <a:tc>
                  <a:txBody>
                    <a:bodyPr/>
                    <a:lstStyle/>
                    <a:p>
                      <a:r>
                        <a:rPr lang="en-FR"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Action 1</a:t>
                      </a:r>
                    </a:p>
                    <a:p>
                      <a:r>
                        <a:rPr lang="en-FR" b="0" cap="none" spc="0" dirty="0">
                          <a:ln w="0"/>
                          <a:solidFill>
                            <a:schemeClr val="tx1"/>
                          </a:solidFill>
                          <a:effectLst>
                            <a:outerShdw blurRad="38100" dist="19050" dir="2700000" algn="tl" rotWithShape="0">
                              <a:schemeClr val="dk1">
                                <a:alpha val="40000"/>
                              </a:schemeClr>
                            </a:outerShdw>
                          </a:effectLst>
                        </a:rPr>
                        <a:t>prix: 5</a:t>
                      </a:r>
                    </a:p>
                    <a:p>
                      <a:r>
                        <a:rPr lang="en-FR" b="0" cap="none" spc="0" dirty="0">
                          <a:ln w="0"/>
                          <a:solidFill>
                            <a:schemeClr val="tx1"/>
                          </a:solidFill>
                          <a:effectLst>
                            <a:outerShdw blurRad="38100" dist="19050" dir="2700000" algn="tl" rotWithShape="0">
                              <a:schemeClr val="dk1">
                                <a:alpha val="40000"/>
                              </a:schemeClr>
                            </a:outerShdw>
                          </a:effectLst>
                        </a:rPr>
                        <a:t>profit: 10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FR"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FR"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FR"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FR"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FR"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FR" dirty="0"/>
                        <a:t>10</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80915847"/>
                  </a:ext>
                </a:extLst>
              </a:tr>
              <a:tr h="878588">
                <a:tc>
                  <a:txBody>
                    <a:bodyPr/>
                    <a:lstStyle/>
                    <a:p>
                      <a:r>
                        <a:rPr lang="en-FR"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Action 2</a:t>
                      </a:r>
                    </a:p>
                    <a:p>
                      <a:r>
                        <a:rPr lang="en-FR" b="0" cap="none" spc="0" dirty="0">
                          <a:ln w="0"/>
                          <a:solidFill>
                            <a:schemeClr val="tx1"/>
                          </a:solidFill>
                          <a:effectLst>
                            <a:outerShdw blurRad="38100" dist="19050" dir="2700000" algn="tl" rotWithShape="0">
                              <a:schemeClr val="dk1">
                                <a:alpha val="40000"/>
                              </a:schemeClr>
                            </a:outerShdw>
                          </a:effectLst>
                        </a:rPr>
                        <a:t>prix: 3</a:t>
                      </a:r>
                    </a:p>
                    <a:p>
                      <a:r>
                        <a:rPr lang="en-FR" b="0" cap="none" spc="0" dirty="0">
                          <a:ln w="0"/>
                          <a:solidFill>
                            <a:schemeClr val="tx1"/>
                          </a:solidFill>
                          <a:effectLst>
                            <a:outerShdw blurRad="38100" dist="19050" dir="2700000" algn="tl" rotWithShape="0">
                              <a:schemeClr val="dk1">
                                <a:alpha val="40000"/>
                              </a:schemeClr>
                            </a:outerShdw>
                          </a:effectLst>
                        </a:rPr>
                        <a:t>profit: 9</a:t>
                      </a:r>
                    </a:p>
                  </a:txBody>
                  <a:tcPr>
                    <a:lnT w="12700" cap="flat" cmpd="sng" algn="ctr">
                      <a:solidFill>
                        <a:schemeClr val="tx1"/>
                      </a:solidFill>
                      <a:prstDash val="solid"/>
                      <a:round/>
                      <a:headEnd type="none" w="med" len="med"/>
                      <a:tailEnd type="none" w="med" len="med"/>
                    </a:lnT>
                    <a:solidFill>
                      <a:schemeClr val="accent1"/>
                    </a:solidFill>
                  </a:tcPr>
                </a:tc>
                <a:tc>
                  <a:txBody>
                    <a:bodyPr/>
                    <a:lstStyle/>
                    <a:p>
                      <a:pPr algn="ctr"/>
                      <a:endParaRPr lang="en-FR" dirty="0"/>
                    </a:p>
                  </a:txBody>
                  <a:tcPr anchor="ctr"/>
                </a:tc>
                <a:tc>
                  <a:txBody>
                    <a:bodyPr/>
                    <a:lstStyle/>
                    <a:p>
                      <a:pPr algn="ctr"/>
                      <a:endParaRPr lang="en-FR" dirty="0"/>
                    </a:p>
                  </a:txBody>
                  <a:tcPr anchor="ctr"/>
                </a:tc>
                <a:tc>
                  <a:txBody>
                    <a:bodyPr/>
                    <a:lstStyle/>
                    <a:p>
                      <a:pPr algn="ctr"/>
                      <a:endParaRPr lang="en-FR" dirty="0"/>
                    </a:p>
                  </a:txBody>
                  <a:tcPr anchor="ctr"/>
                </a:tc>
                <a:tc>
                  <a:txBody>
                    <a:bodyPr/>
                    <a:lstStyle/>
                    <a:p>
                      <a:pPr algn="ctr"/>
                      <a:endParaRPr lang="en-FR" dirty="0"/>
                    </a:p>
                  </a:txBody>
                  <a:tcPr anchor="ctr"/>
                </a:tc>
                <a:tc>
                  <a:txBody>
                    <a:bodyPr/>
                    <a:lstStyle/>
                    <a:p>
                      <a:pPr algn="ctr"/>
                      <a:endParaRPr lang="en-FR" dirty="0"/>
                    </a:p>
                  </a:txBody>
                  <a:tcPr anchor="ctr"/>
                </a:tc>
                <a:tc>
                  <a:txBody>
                    <a:bodyPr/>
                    <a:lstStyle/>
                    <a:p>
                      <a:pPr algn="ctr"/>
                      <a:endParaRPr lang="en-FR" dirty="0"/>
                    </a:p>
                  </a:txBody>
                  <a:tcPr anchor="ctr"/>
                </a:tc>
                <a:extLst>
                  <a:ext uri="{0D108BD9-81ED-4DB2-BD59-A6C34878D82A}">
                    <a16:rowId xmlns:a16="http://schemas.microsoft.com/office/drawing/2014/main" val="864030476"/>
                  </a:ext>
                </a:extLst>
              </a:tr>
              <a:tr h="878588">
                <a:tc>
                  <a:txBody>
                    <a:bodyPr/>
                    <a:lstStyle/>
                    <a:p>
                      <a:r>
                        <a:rPr lang="en-FR"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Action 3</a:t>
                      </a:r>
                    </a:p>
                    <a:p>
                      <a:r>
                        <a:rPr lang="en-FR" b="0" cap="none" spc="0" dirty="0">
                          <a:ln w="0"/>
                          <a:solidFill>
                            <a:schemeClr val="tx1"/>
                          </a:solidFill>
                          <a:effectLst>
                            <a:outerShdw blurRad="38100" dist="19050" dir="2700000" algn="tl" rotWithShape="0">
                              <a:schemeClr val="dk1">
                                <a:alpha val="40000"/>
                              </a:schemeClr>
                            </a:outerShdw>
                          </a:effectLst>
                        </a:rPr>
                        <a:t>prix: 4</a:t>
                      </a:r>
                    </a:p>
                    <a:p>
                      <a:r>
                        <a:rPr lang="en-FR" b="0" cap="none" spc="0" dirty="0">
                          <a:ln w="0"/>
                          <a:solidFill>
                            <a:schemeClr val="tx1"/>
                          </a:solidFill>
                          <a:effectLst>
                            <a:outerShdw blurRad="38100" dist="19050" dir="2700000" algn="tl" rotWithShape="0">
                              <a:schemeClr val="dk1">
                                <a:alpha val="40000"/>
                              </a:schemeClr>
                            </a:outerShdw>
                          </a:effectLst>
                        </a:rPr>
                        <a:t>profit: 11</a:t>
                      </a:r>
                    </a:p>
                  </a:txBody>
                  <a:tcPr>
                    <a:solidFill>
                      <a:schemeClr val="accent1"/>
                    </a:solidFill>
                  </a:tcPr>
                </a:tc>
                <a:tc>
                  <a:txBody>
                    <a:bodyPr/>
                    <a:lstStyle/>
                    <a:p>
                      <a:pPr algn="ctr"/>
                      <a:endParaRPr lang="en-FR" dirty="0"/>
                    </a:p>
                  </a:txBody>
                  <a:tcPr anchor="ctr"/>
                </a:tc>
                <a:tc>
                  <a:txBody>
                    <a:bodyPr/>
                    <a:lstStyle/>
                    <a:p>
                      <a:pPr algn="ctr"/>
                      <a:endParaRPr lang="en-FR" dirty="0"/>
                    </a:p>
                  </a:txBody>
                  <a:tcPr anchor="ctr"/>
                </a:tc>
                <a:tc>
                  <a:txBody>
                    <a:bodyPr/>
                    <a:lstStyle/>
                    <a:p>
                      <a:pPr algn="ctr"/>
                      <a:endParaRPr lang="en-FR" dirty="0"/>
                    </a:p>
                  </a:txBody>
                  <a:tcPr anchor="ctr"/>
                </a:tc>
                <a:tc>
                  <a:txBody>
                    <a:bodyPr/>
                    <a:lstStyle/>
                    <a:p>
                      <a:pPr algn="ctr"/>
                      <a:endParaRPr lang="en-FR" dirty="0"/>
                    </a:p>
                  </a:txBody>
                  <a:tcPr anchor="ctr"/>
                </a:tc>
                <a:tc>
                  <a:txBody>
                    <a:bodyPr/>
                    <a:lstStyle/>
                    <a:p>
                      <a:pPr algn="ctr"/>
                      <a:endParaRPr lang="en-FR" dirty="0"/>
                    </a:p>
                  </a:txBody>
                  <a:tcPr anchor="ctr"/>
                </a:tc>
                <a:tc>
                  <a:txBody>
                    <a:bodyPr/>
                    <a:lstStyle/>
                    <a:p>
                      <a:pPr algn="ctr"/>
                      <a:endParaRPr lang="en-FR" dirty="0"/>
                    </a:p>
                  </a:txBody>
                  <a:tcPr anchor="ctr"/>
                </a:tc>
                <a:extLst>
                  <a:ext uri="{0D108BD9-81ED-4DB2-BD59-A6C34878D82A}">
                    <a16:rowId xmlns:a16="http://schemas.microsoft.com/office/drawing/2014/main" val="4118382488"/>
                  </a:ext>
                </a:extLst>
              </a:tr>
              <a:tr h="878588">
                <a:tc>
                  <a:txBody>
                    <a:bodyPr/>
                    <a:lstStyle/>
                    <a:p>
                      <a:r>
                        <a:rPr lang="en-FR"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Action 4</a:t>
                      </a:r>
                    </a:p>
                    <a:p>
                      <a:r>
                        <a:rPr lang="en-FR" b="0" cap="none" spc="0" dirty="0">
                          <a:ln w="0"/>
                          <a:solidFill>
                            <a:schemeClr val="tx1"/>
                          </a:solidFill>
                          <a:effectLst>
                            <a:outerShdw blurRad="38100" dist="19050" dir="2700000" algn="tl" rotWithShape="0">
                              <a:schemeClr val="dk1">
                                <a:alpha val="40000"/>
                              </a:schemeClr>
                            </a:outerShdw>
                          </a:effectLst>
                        </a:rPr>
                        <a:t>prix: 2</a:t>
                      </a:r>
                    </a:p>
                    <a:p>
                      <a:r>
                        <a:rPr lang="en-FR" b="0" cap="none" spc="0" dirty="0">
                          <a:ln w="0"/>
                          <a:solidFill>
                            <a:schemeClr val="tx1"/>
                          </a:solidFill>
                          <a:effectLst>
                            <a:outerShdw blurRad="38100" dist="19050" dir="2700000" algn="tl" rotWithShape="0">
                              <a:schemeClr val="dk1">
                                <a:alpha val="40000"/>
                              </a:schemeClr>
                            </a:outerShdw>
                          </a:effectLst>
                        </a:rPr>
                        <a:t>profit: 8</a:t>
                      </a:r>
                    </a:p>
                  </a:txBody>
                  <a:tcPr>
                    <a:solidFill>
                      <a:schemeClr val="accent1"/>
                    </a:solidFill>
                  </a:tcPr>
                </a:tc>
                <a:tc>
                  <a:txBody>
                    <a:bodyPr/>
                    <a:lstStyle/>
                    <a:p>
                      <a:pPr algn="ctr"/>
                      <a:endParaRPr lang="en-FR" dirty="0"/>
                    </a:p>
                  </a:txBody>
                  <a:tcPr anchor="ctr"/>
                </a:tc>
                <a:tc>
                  <a:txBody>
                    <a:bodyPr/>
                    <a:lstStyle/>
                    <a:p>
                      <a:pPr algn="ctr"/>
                      <a:endParaRPr lang="en-FR" dirty="0"/>
                    </a:p>
                  </a:txBody>
                  <a:tcPr anchor="ctr"/>
                </a:tc>
                <a:tc>
                  <a:txBody>
                    <a:bodyPr/>
                    <a:lstStyle/>
                    <a:p>
                      <a:pPr algn="ctr"/>
                      <a:endParaRPr lang="en-FR" dirty="0"/>
                    </a:p>
                  </a:txBody>
                  <a:tcPr anchor="ctr"/>
                </a:tc>
                <a:tc>
                  <a:txBody>
                    <a:bodyPr/>
                    <a:lstStyle/>
                    <a:p>
                      <a:pPr algn="ctr"/>
                      <a:endParaRPr lang="en-FR" dirty="0"/>
                    </a:p>
                  </a:txBody>
                  <a:tcPr anchor="ctr"/>
                </a:tc>
                <a:tc>
                  <a:txBody>
                    <a:bodyPr/>
                    <a:lstStyle/>
                    <a:p>
                      <a:pPr algn="ctr"/>
                      <a:endParaRPr lang="en-FR" dirty="0"/>
                    </a:p>
                  </a:txBody>
                  <a:tcPr anchor="ctr"/>
                </a:tc>
                <a:tc>
                  <a:txBody>
                    <a:bodyPr/>
                    <a:lstStyle/>
                    <a:p>
                      <a:pPr algn="ctr"/>
                      <a:endParaRPr lang="en-FR" dirty="0"/>
                    </a:p>
                  </a:txBody>
                  <a:tcPr anchor="ctr"/>
                </a:tc>
                <a:extLst>
                  <a:ext uri="{0D108BD9-81ED-4DB2-BD59-A6C34878D82A}">
                    <a16:rowId xmlns:a16="http://schemas.microsoft.com/office/drawing/2014/main" val="2480994973"/>
                  </a:ext>
                </a:extLst>
              </a:tr>
            </a:tbl>
          </a:graphicData>
        </a:graphic>
      </p:graphicFrame>
      <p:sp>
        <p:nvSpPr>
          <p:cNvPr id="5" name="TextBox 4">
            <a:extLst>
              <a:ext uri="{FF2B5EF4-FFF2-40B4-BE49-F238E27FC236}">
                <a16:creationId xmlns:a16="http://schemas.microsoft.com/office/drawing/2014/main" id="{7DA62D72-D372-7E4D-8EEF-6AE20A5C164E}"/>
              </a:ext>
            </a:extLst>
          </p:cNvPr>
          <p:cNvSpPr txBox="1"/>
          <p:nvPr/>
        </p:nvSpPr>
        <p:spPr>
          <a:xfrm>
            <a:off x="10229519" y="1872000"/>
            <a:ext cx="1843032" cy="2031325"/>
          </a:xfrm>
          <a:prstGeom prst="rect">
            <a:avLst/>
          </a:prstGeom>
          <a:noFill/>
        </p:spPr>
        <p:txBody>
          <a:bodyPr wrap="square" rtlCol="0">
            <a:spAutoFit/>
          </a:bodyPr>
          <a:lstStyle/>
          <a:p>
            <a:r>
              <a:rPr lang="en-FR" dirty="0"/>
              <a:t>P</a:t>
            </a:r>
          </a:p>
          <a:p>
            <a:r>
              <a:rPr lang="en-FR" dirty="0"/>
              <a:t>   </a:t>
            </a:r>
          </a:p>
          <a:p>
            <a:r>
              <a:rPr lang="en-FR" dirty="0"/>
              <a:t>      	Contrainte 	de prix, 	incrément 	de 	budget.</a:t>
            </a:r>
          </a:p>
        </p:txBody>
      </p:sp>
      <p:sp>
        <p:nvSpPr>
          <p:cNvPr id="6" name="Bent Arrow 5">
            <a:extLst>
              <a:ext uri="{FF2B5EF4-FFF2-40B4-BE49-F238E27FC236}">
                <a16:creationId xmlns:a16="http://schemas.microsoft.com/office/drawing/2014/main" id="{C6BA3D12-B708-9A4C-B2FC-4A6ED4D17398}"/>
              </a:ext>
            </a:extLst>
          </p:cNvPr>
          <p:cNvSpPr/>
          <p:nvPr/>
        </p:nvSpPr>
        <p:spPr>
          <a:xfrm flipV="1">
            <a:off x="10317890" y="2236307"/>
            <a:ext cx="375007" cy="46013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solidFill>
                <a:schemeClr val="tx1"/>
              </a:solidFill>
            </a:endParaRPr>
          </a:p>
        </p:txBody>
      </p:sp>
    </p:spTree>
    <p:extLst>
      <p:ext uri="{BB962C8B-B14F-4D97-AF65-F5344CB8AC3E}">
        <p14:creationId xmlns:p14="http://schemas.microsoft.com/office/powerpoint/2010/main" val="3106947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15FFF-509E-524E-96DB-429590B89685}"/>
              </a:ext>
            </a:extLst>
          </p:cNvPr>
          <p:cNvSpPr>
            <a:spLocks noGrp="1"/>
          </p:cNvSpPr>
          <p:nvPr>
            <p:ph type="title"/>
          </p:nvPr>
        </p:nvSpPr>
        <p:spPr>
          <a:xfrm>
            <a:off x="646111" y="304437"/>
            <a:ext cx="9404723" cy="1400530"/>
          </a:xfrm>
        </p:spPr>
        <p:txBody>
          <a:bodyPr/>
          <a:lstStyle/>
          <a:p>
            <a:r>
              <a:rPr lang="en-FR" dirty="0"/>
              <a:t>La solution optimisée en un exemple:</a:t>
            </a:r>
          </a:p>
        </p:txBody>
      </p:sp>
      <p:graphicFrame>
        <p:nvGraphicFramePr>
          <p:cNvPr id="4" name="Table 4">
            <a:extLst>
              <a:ext uri="{FF2B5EF4-FFF2-40B4-BE49-F238E27FC236}">
                <a16:creationId xmlns:a16="http://schemas.microsoft.com/office/drawing/2014/main" id="{2E60A3DC-6DC1-044D-B249-E3C4E76C889D}"/>
              </a:ext>
            </a:extLst>
          </p:cNvPr>
          <p:cNvGraphicFramePr>
            <a:graphicFrameLocks noGrp="1"/>
          </p:cNvGraphicFramePr>
          <p:nvPr>
            <p:ph idx="1"/>
            <p:extLst>
              <p:ext uri="{D42A27DB-BD31-4B8C-83A1-F6EECF244321}">
                <p14:modId xmlns:p14="http://schemas.microsoft.com/office/powerpoint/2010/main" val="2156899433"/>
              </p:ext>
            </p:extLst>
          </p:nvPr>
        </p:nvGraphicFramePr>
        <p:xfrm>
          <a:off x="1103686" y="1872000"/>
          <a:ext cx="8947148" cy="4536188"/>
        </p:xfrm>
        <a:graphic>
          <a:graphicData uri="http://schemas.openxmlformats.org/drawingml/2006/table">
            <a:tbl>
              <a:tblPr firstRow="1" bandRow="1">
                <a:tableStyleId>{5C22544A-7EE6-4342-B048-85BDC9FD1C3A}</a:tableStyleId>
              </a:tblPr>
              <a:tblGrid>
                <a:gridCol w="1278164">
                  <a:extLst>
                    <a:ext uri="{9D8B030D-6E8A-4147-A177-3AD203B41FA5}">
                      <a16:colId xmlns:a16="http://schemas.microsoft.com/office/drawing/2014/main" val="3401255661"/>
                    </a:ext>
                  </a:extLst>
                </a:gridCol>
                <a:gridCol w="1278164">
                  <a:extLst>
                    <a:ext uri="{9D8B030D-6E8A-4147-A177-3AD203B41FA5}">
                      <a16:colId xmlns:a16="http://schemas.microsoft.com/office/drawing/2014/main" val="3460454242"/>
                    </a:ext>
                  </a:extLst>
                </a:gridCol>
                <a:gridCol w="1278164">
                  <a:extLst>
                    <a:ext uri="{9D8B030D-6E8A-4147-A177-3AD203B41FA5}">
                      <a16:colId xmlns:a16="http://schemas.microsoft.com/office/drawing/2014/main" val="707352420"/>
                    </a:ext>
                  </a:extLst>
                </a:gridCol>
                <a:gridCol w="1278164">
                  <a:extLst>
                    <a:ext uri="{9D8B030D-6E8A-4147-A177-3AD203B41FA5}">
                      <a16:colId xmlns:a16="http://schemas.microsoft.com/office/drawing/2014/main" val="1359888769"/>
                    </a:ext>
                  </a:extLst>
                </a:gridCol>
                <a:gridCol w="1278164">
                  <a:extLst>
                    <a:ext uri="{9D8B030D-6E8A-4147-A177-3AD203B41FA5}">
                      <a16:colId xmlns:a16="http://schemas.microsoft.com/office/drawing/2014/main" val="175062794"/>
                    </a:ext>
                  </a:extLst>
                </a:gridCol>
                <a:gridCol w="1278164">
                  <a:extLst>
                    <a:ext uri="{9D8B030D-6E8A-4147-A177-3AD203B41FA5}">
                      <a16:colId xmlns:a16="http://schemas.microsoft.com/office/drawing/2014/main" val="1459452817"/>
                    </a:ext>
                  </a:extLst>
                </a:gridCol>
                <a:gridCol w="1278164">
                  <a:extLst>
                    <a:ext uri="{9D8B030D-6E8A-4147-A177-3AD203B41FA5}">
                      <a16:colId xmlns:a16="http://schemas.microsoft.com/office/drawing/2014/main" val="2011576629"/>
                    </a:ext>
                  </a:extLst>
                </a:gridCol>
              </a:tblGrid>
              <a:tr h="878588">
                <a:tc>
                  <a:txBody>
                    <a:bodyPr/>
                    <a:lstStyle/>
                    <a:p>
                      <a:pPr algn="ctr"/>
                      <a:r>
                        <a:rPr lang="en-FR" dirty="0"/>
                        <a:t>      P   </a:t>
                      </a:r>
                    </a:p>
                  </a:txBody>
                  <a:tcPr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accent1"/>
                    </a:solidFill>
                  </a:tcPr>
                </a:tc>
                <a:tc>
                  <a:txBody>
                    <a:bodyPr/>
                    <a:lstStyle/>
                    <a:p>
                      <a:pPr algn="ctr"/>
                      <a:r>
                        <a:rPr lang="en-FR" dirty="0"/>
                        <a:t>0</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FR" dirty="0"/>
                        <a:t>1</a:t>
                      </a:r>
                    </a:p>
                  </a:txBody>
                  <a:tcPr anchor="ctr">
                    <a:lnB w="12700" cap="flat" cmpd="sng" algn="ctr">
                      <a:solidFill>
                        <a:schemeClr val="tx1"/>
                      </a:solidFill>
                      <a:prstDash val="solid"/>
                      <a:round/>
                      <a:headEnd type="none" w="med" len="med"/>
                      <a:tailEnd type="none" w="med" len="med"/>
                    </a:lnB>
                  </a:tcPr>
                </a:tc>
                <a:tc>
                  <a:txBody>
                    <a:bodyPr/>
                    <a:lstStyle/>
                    <a:p>
                      <a:pPr algn="ctr"/>
                      <a:r>
                        <a:rPr lang="en-FR" dirty="0"/>
                        <a:t>2</a:t>
                      </a:r>
                    </a:p>
                  </a:txBody>
                  <a:tcPr anchor="ctr">
                    <a:lnB w="12700" cap="flat" cmpd="sng" algn="ctr">
                      <a:solidFill>
                        <a:schemeClr val="tx1"/>
                      </a:solidFill>
                      <a:prstDash val="solid"/>
                      <a:round/>
                      <a:headEnd type="none" w="med" len="med"/>
                      <a:tailEnd type="none" w="med" len="med"/>
                    </a:lnB>
                  </a:tcPr>
                </a:tc>
                <a:tc>
                  <a:txBody>
                    <a:bodyPr/>
                    <a:lstStyle/>
                    <a:p>
                      <a:pPr algn="ctr"/>
                      <a:r>
                        <a:rPr lang="en-FR" dirty="0"/>
                        <a:t>3</a:t>
                      </a:r>
                    </a:p>
                  </a:txBody>
                  <a:tcPr anchor="ctr">
                    <a:lnB w="12700" cap="flat" cmpd="sng" algn="ctr">
                      <a:solidFill>
                        <a:schemeClr val="tx1"/>
                      </a:solidFill>
                      <a:prstDash val="solid"/>
                      <a:round/>
                      <a:headEnd type="none" w="med" len="med"/>
                      <a:tailEnd type="none" w="med" len="med"/>
                    </a:lnB>
                  </a:tcPr>
                </a:tc>
                <a:tc>
                  <a:txBody>
                    <a:bodyPr/>
                    <a:lstStyle/>
                    <a:p>
                      <a:pPr algn="ctr"/>
                      <a:r>
                        <a:rPr lang="en-FR" dirty="0"/>
                        <a:t>4</a:t>
                      </a:r>
                    </a:p>
                  </a:txBody>
                  <a:tcPr anchor="ctr">
                    <a:lnB w="12700" cap="flat" cmpd="sng" algn="ctr">
                      <a:solidFill>
                        <a:schemeClr val="tx1"/>
                      </a:solidFill>
                      <a:prstDash val="solid"/>
                      <a:round/>
                      <a:headEnd type="none" w="med" len="med"/>
                      <a:tailEnd type="none" w="med" len="med"/>
                    </a:lnB>
                  </a:tcPr>
                </a:tc>
                <a:tc>
                  <a:txBody>
                    <a:bodyPr/>
                    <a:lstStyle/>
                    <a:p>
                      <a:pPr algn="ctr"/>
                      <a:r>
                        <a:rPr lang="en-FR" dirty="0"/>
                        <a:t>5</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4093451"/>
                  </a:ext>
                </a:extLst>
              </a:tr>
              <a:tr h="878588">
                <a:tc>
                  <a:txBody>
                    <a:bodyPr/>
                    <a:lstStyle/>
                    <a:p>
                      <a:r>
                        <a:rPr lang="en-FR"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Action 1</a:t>
                      </a:r>
                    </a:p>
                    <a:p>
                      <a:r>
                        <a:rPr lang="en-FR" b="0" cap="none" spc="0" dirty="0">
                          <a:ln w="0"/>
                          <a:solidFill>
                            <a:schemeClr val="tx1"/>
                          </a:solidFill>
                          <a:effectLst>
                            <a:outerShdw blurRad="38100" dist="19050" dir="2700000" algn="tl" rotWithShape="0">
                              <a:schemeClr val="dk1">
                                <a:alpha val="40000"/>
                              </a:schemeClr>
                            </a:outerShdw>
                          </a:effectLst>
                        </a:rPr>
                        <a:t>prix: 5</a:t>
                      </a:r>
                    </a:p>
                    <a:p>
                      <a:r>
                        <a:rPr lang="en-FR" b="0" cap="none" spc="0" dirty="0">
                          <a:ln w="0"/>
                          <a:solidFill>
                            <a:schemeClr val="tx1"/>
                          </a:solidFill>
                          <a:effectLst>
                            <a:outerShdw blurRad="38100" dist="19050" dir="2700000" algn="tl" rotWithShape="0">
                              <a:schemeClr val="dk1">
                                <a:alpha val="40000"/>
                              </a:schemeClr>
                            </a:outerShdw>
                          </a:effectLst>
                        </a:rPr>
                        <a:t>profit: 10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FR"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FR"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FR"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FR"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FR"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FR" dirty="0"/>
                        <a:t>10</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80915847"/>
                  </a:ext>
                </a:extLst>
              </a:tr>
              <a:tr h="878588">
                <a:tc>
                  <a:txBody>
                    <a:bodyPr/>
                    <a:lstStyle/>
                    <a:p>
                      <a:r>
                        <a:rPr lang="en-FR"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Action 2</a:t>
                      </a:r>
                    </a:p>
                    <a:p>
                      <a:r>
                        <a:rPr lang="en-FR" b="0" cap="none" spc="0" dirty="0">
                          <a:ln w="0"/>
                          <a:solidFill>
                            <a:schemeClr val="tx1"/>
                          </a:solidFill>
                          <a:effectLst>
                            <a:outerShdw blurRad="38100" dist="19050" dir="2700000" algn="tl" rotWithShape="0">
                              <a:schemeClr val="dk1">
                                <a:alpha val="40000"/>
                              </a:schemeClr>
                            </a:outerShdw>
                          </a:effectLst>
                        </a:rPr>
                        <a:t>prix: 3</a:t>
                      </a:r>
                    </a:p>
                    <a:p>
                      <a:r>
                        <a:rPr lang="en-FR" b="0" cap="none" spc="0" dirty="0">
                          <a:ln w="0"/>
                          <a:solidFill>
                            <a:schemeClr val="tx1"/>
                          </a:solidFill>
                          <a:effectLst>
                            <a:outerShdw blurRad="38100" dist="19050" dir="2700000" algn="tl" rotWithShape="0">
                              <a:schemeClr val="dk1">
                                <a:alpha val="40000"/>
                              </a:schemeClr>
                            </a:outerShdw>
                          </a:effectLst>
                        </a:rPr>
                        <a:t>profit: 9</a:t>
                      </a:r>
                    </a:p>
                  </a:txBody>
                  <a:tcPr>
                    <a:lnT w="12700" cap="flat" cmpd="sng" algn="ctr">
                      <a:solidFill>
                        <a:schemeClr val="tx1"/>
                      </a:solidFill>
                      <a:prstDash val="solid"/>
                      <a:round/>
                      <a:headEnd type="none" w="med" len="med"/>
                      <a:tailEnd type="none" w="med" len="med"/>
                    </a:lnT>
                    <a:solidFill>
                      <a:schemeClr val="accent1"/>
                    </a:solidFill>
                  </a:tcPr>
                </a:tc>
                <a:tc>
                  <a:txBody>
                    <a:bodyPr/>
                    <a:lstStyle/>
                    <a:p>
                      <a:pPr algn="ctr"/>
                      <a:r>
                        <a:rPr lang="en-FR" dirty="0"/>
                        <a:t>0</a:t>
                      </a:r>
                    </a:p>
                  </a:txBody>
                  <a:tcPr anchor="ctr"/>
                </a:tc>
                <a:tc>
                  <a:txBody>
                    <a:bodyPr/>
                    <a:lstStyle/>
                    <a:p>
                      <a:pPr algn="ctr"/>
                      <a:r>
                        <a:rPr lang="en-FR" dirty="0"/>
                        <a:t>0</a:t>
                      </a:r>
                    </a:p>
                  </a:txBody>
                  <a:tcPr anchor="ctr"/>
                </a:tc>
                <a:tc>
                  <a:txBody>
                    <a:bodyPr/>
                    <a:lstStyle/>
                    <a:p>
                      <a:pPr algn="ctr"/>
                      <a:r>
                        <a:rPr lang="en-FR" dirty="0"/>
                        <a:t>0</a:t>
                      </a:r>
                    </a:p>
                  </a:txBody>
                  <a:tcPr anchor="ctr"/>
                </a:tc>
                <a:tc>
                  <a:txBody>
                    <a:bodyPr/>
                    <a:lstStyle/>
                    <a:p>
                      <a:pPr algn="ctr"/>
                      <a:r>
                        <a:rPr lang="en-FR" dirty="0"/>
                        <a:t>9</a:t>
                      </a:r>
                    </a:p>
                  </a:txBody>
                  <a:tcPr anchor="ctr"/>
                </a:tc>
                <a:tc>
                  <a:txBody>
                    <a:bodyPr/>
                    <a:lstStyle/>
                    <a:p>
                      <a:pPr algn="ctr"/>
                      <a:r>
                        <a:rPr lang="en-FR" dirty="0"/>
                        <a:t>9</a:t>
                      </a:r>
                    </a:p>
                  </a:txBody>
                  <a:tcPr anchor="ctr"/>
                </a:tc>
                <a:tc>
                  <a:txBody>
                    <a:bodyPr/>
                    <a:lstStyle/>
                    <a:p>
                      <a:pPr algn="ctr"/>
                      <a:r>
                        <a:rPr lang="en-FR" dirty="0"/>
                        <a:t>10</a:t>
                      </a:r>
                    </a:p>
                  </a:txBody>
                  <a:tcPr anchor="ctr"/>
                </a:tc>
                <a:extLst>
                  <a:ext uri="{0D108BD9-81ED-4DB2-BD59-A6C34878D82A}">
                    <a16:rowId xmlns:a16="http://schemas.microsoft.com/office/drawing/2014/main" val="864030476"/>
                  </a:ext>
                </a:extLst>
              </a:tr>
              <a:tr h="878588">
                <a:tc>
                  <a:txBody>
                    <a:bodyPr/>
                    <a:lstStyle/>
                    <a:p>
                      <a:r>
                        <a:rPr lang="en-FR"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Action 3</a:t>
                      </a:r>
                    </a:p>
                    <a:p>
                      <a:r>
                        <a:rPr lang="en-FR" b="0" cap="none" spc="0" dirty="0">
                          <a:ln w="0"/>
                          <a:solidFill>
                            <a:schemeClr val="tx1"/>
                          </a:solidFill>
                          <a:effectLst>
                            <a:outerShdw blurRad="38100" dist="19050" dir="2700000" algn="tl" rotWithShape="0">
                              <a:schemeClr val="dk1">
                                <a:alpha val="40000"/>
                              </a:schemeClr>
                            </a:outerShdw>
                          </a:effectLst>
                        </a:rPr>
                        <a:t>prix: 4</a:t>
                      </a:r>
                    </a:p>
                    <a:p>
                      <a:r>
                        <a:rPr lang="en-FR" b="0" cap="none" spc="0" dirty="0">
                          <a:ln w="0"/>
                          <a:solidFill>
                            <a:schemeClr val="tx1"/>
                          </a:solidFill>
                          <a:effectLst>
                            <a:outerShdw blurRad="38100" dist="19050" dir="2700000" algn="tl" rotWithShape="0">
                              <a:schemeClr val="dk1">
                                <a:alpha val="40000"/>
                              </a:schemeClr>
                            </a:outerShdw>
                          </a:effectLst>
                        </a:rPr>
                        <a:t>profit: 11</a:t>
                      </a:r>
                    </a:p>
                  </a:txBody>
                  <a:tcPr>
                    <a:solidFill>
                      <a:schemeClr val="accent1"/>
                    </a:solidFill>
                  </a:tcPr>
                </a:tc>
                <a:tc>
                  <a:txBody>
                    <a:bodyPr/>
                    <a:lstStyle/>
                    <a:p>
                      <a:pPr algn="ctr"/>
                      <a:endParaRPr lang="en-FR" dirty="0"/>
                    </a:p>
                  </a:txBody>
                  <a:tcPr anchor="ctr"/>
                </a:tc>
                <a:tc>
                  <a:txBody>
                    <a:bodyPr/>
                    <a:lstStyle/>
                    <a:p>
                      <a:pPr algn="ctr"/>
                      <a:endParaRPr lang="en-FR" dirty="0"/>
                    </a:p>
                  </a:txBody>
                  <a:tcPr anchor="ctr"/>
                </a:tc>
                <a:tc>
                  <a:txBody>
                    <a:bodyPr/>
                    <a:lstStyle/>
                    <a:p>
                      <a:pPr algn="ctr"/>
                      <a:endParaRPr lang="en-FR" dirty="0"/>
                    </a:p>
                  </a:txBody>
                  <a:tcPr anchor="ctr"/>
                </a:tc>
                <a:tc>
                  <a:txBody>
                    <a:bodyPr/>
                    <a:lstStyle/>
                    <a:p>
                      <a:pPr algn="ctr"/>
                      <a:endParaRPr lang="en-FR" dirty="0"/>
                    </a:p>
                  </a:txBody>
                  <a:tcPr anchor="ctr"/>
                </a:tc>
                <a:tc>
                  <a:txBody>
                    <a:bodyPr/>
                    <a:lstStyle/>
                    <a:p>
                      <a:pPr algn="ctr"/>
                      <a:endParaRPr lang="en-FR" dirty="0"/>
                    </a:p>
                  </a:txBody>
                  <a:tcPr anchor="ctr"/>
                </a:tc>
                <a:tc>
                  <a:txBody>
                    <a:bodyPr/>
                    <a:lstStyle/>
                    <a:p>
                      <a:pPr algn="ctr"/>
                      <a:endParaRPr lang="en-FR" dirty="0"/>
                    </a:p>
                  </a:txBody>
                  <a:tcPr anchor="ctr"/>
                </a:tc>
                <a:extLst>
                  <a:ext uri="{0D108BD9-81ED-4DB2-BD59-A6C34878D82A}">
                    <a16:rowId xmlns:a16="http://schemas.microsoft.com/office/drawing/2014/main" val="4118382488"/>
                  </a:ext>
                </a:extLst>
              </a:tr>
              <a:tr h="878588">
                <a:tc>
                  <a:txBody>
                    <a:bodyPr/>
                    <a:lstStyle/>
                    <a:p>
                      <a:r>
                        <a:rPr lang="en-FR"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Action 4</a:t>
                      </a:r>
                    </a:p>
                    <a:p>
                      <a:r>
                        <a:rPr lang="en-FR" b="0" cap="none" spc="0" dirty="0">
                          <a:ln w="0"/>
                          <a:solidFill>
                            <a:schemeClr val="tx1"/>
                          </a:solidFill>
                          <a:effectLst>
                            <a:outerShdw blurRad="38100" dist="19050" dir="2700000" algn="tl" rotWithShape="0">
                              <a:schemeClr val="dk1">
                                <a:alpha val="40000"/>
                              </a:schemeClr>
                            </a:outerShdw>
                          </a:effectLst>
                        </a:rPr>
                        <a:t>prix: 2</a:t>
                      </a:r>
                    </a:p>
                    <a:p>
                      <a:r>
                        <a:rPr lang="en-FR" b="0" cap="none" spc="0" dirty="0">
                          <a:ln w="0"/>
                          <a:solidFill>
                            <a:schemeClr val="tx1"/>
                          </a:solidFill>
                          <a:effectLst>
                            <a:outerShdw blurRad="38100" dist="19050" dir="2700000" algn="tl" rotWithShape="0">
                              <a:schemeClr val="dk1">
                                <a:alpha val="40000"/>
                              </a:schemeClr>
                            </a:outerShdw>
                          </a:effectLst>
                        </a:rPr>
                        <a:t>profit: 8</a:t>
                      </a:r>
                    </a:p>
                  </a:txBody>
                  <a:tcPr>
                    <a:solidFill>
                      <a:schemeClr val="accent1"/>
                    </a:solidFill>
                  </a:tcPr>
                </a:tc>
                <a:tc>
                  <a:txBody>
                    <a:bodyPr/>
                    <a:lstStyle/>
                    <a:p>
                      <a:pPr algn="ctr"/>
                      <a:endParaRPr lang="en-FR" dirty="0"/>
                    </a:p>
                  </a:txBody>
                  <a:tcPr anchor="ctr"/>
                </a:tc>
                <a:tc>
                  <a:txBody>
                    <a:bodyPr/>
                    <a:lstStyle/>
                    <a:p>
                      <a:pPr algn="ctr"/>
                      <a:endParaRPr lang="en-FR" dirty="0"/>
                    </a:p>
                  </a:txBody>
                  <a:tcPr anchor="ctr"/>
                </a:tc>
                <a:tc>
                  <a:txBody>
                    <a:bodyPr/>
                    <a:lstStyle/>
                    <a:p>
                      <a:pPr algn="ctr"/>
                      <a:endParaRPr lang="en-FR" dirty="0"/>
                    </a:p>
                  </a:txBody>
                  <a:tcPr anchor="ctr"/>
                </a:tc>
                <a:tc>
                  <a:txBody>
                    <a:bodyPr/>
                    <a:lstStyle/>
                    <a:p>
                      <a:pPr algn="ctr"/>
                      <a:endParaRPr lang="en-FR" dirty="0"/>
                    </a:p>
                  </a:txBody>
                  <a:tcPr anchor="ctr"/>
                </a:tc>
                <a:tc>
                  <a:txBody>
                    <a:bodyPr/>
                    <a:lstStyle/>
                    <a:p>
                      <a:pPr algn="ctr"/>
                      <a:endParaRPr lang="en-FR" dirty="0"/>
                    </a:p>
                  </a:txBody>
                  <a:tcPr anchor="ctr"/>
                </a:tc>
                <a:tc>
                  <a:txBody>
                    <a:bodyPr/>
                    <a:lstStyle/>
                    <a:p>
                      <a:pPr algn="ctr"/>
                      <a:endParaRPr lang="en-FR" dirty="0"/>
                    </a:p>
                  </a:txBody>
                  <a:tcPr anchor="ctr"/>
                </a:tc>
                <a:extLst>
                  <a:ext uri="{0D108BD9-81ED-4DB2-BD59-A6C34878D82A}">
                    <a16:rowId xmlns:a16="http://schemas.microsoft.com/office/drawing/2014/main" val="2480994973"/>
                  </a:ext>
                </a:extLst>
              </a:tr>
            </a:tbl>
          </a:graphicData>
        </a:graphic>
      </p:graphicFrame>
      <p:sp>
        <p:nvSpPr>
          <p:cNvPr id="5" name="TextBox 4">
            <a:extLst>
              <a:ext uri="{FF2B5EF4-FFF2-40B4-BE49-F238E27FC236}">
                <a16:creationId xmlns:a16="http://schemas.microsoft.com/office/drawing/2014/main" id="{7DA62D72-D372-7E4D-8EEF-6AE20A5C164E}"/>
              </a:ext>
            </a:extLst>
          </p:cNvPr>
          <p:cNvSpPr txBox="1"/>
          <p:nvPr/>
        </p:nvSpPr>
        <p:spPr>
          <a:xfrm>
            <a:off x="10229519" y="1872000"/>
            <a:ext cx="1843032" cy="2031325"/>
          </a:xfrm>
          <a:prstGeom prst="rect">
            <a:avLst/>
          </a:prstGeom>
          <a:noFill/>
        </p:spPr>
        <p:txBody>
          <a:bodyPr wrap="square" rtlCol="0">
            <a:spAutoFit/>
          </a:bodyPr>
          <a:lstStyle/>
          <a:p>
            <a:r>
              <a:rPr lang="en-FR" dirty="0"/>
              <a:t>P</a:t>
            </a:r>
          </a:p>
          <a:p>
            <a:r>
              <a:rPr lang="en-FR" dirty="0"/>
              <a:t>   </a:t>
            </a:r>
          </a:p>
          <a:p>
            <a:r>
              <a:rPr lang="en-FR" dirty="0"/>
              <a:t>      	Contrainte 	de prix, 	incrément 	de 	budget.</a:t>
            </a:r>
          </a:p>
        </p:txBody>
      </p:sp>
      <p:sp>
        <p:nvSpPr>
          <p:cNvPr id="6" name="Bent Arrow 5">
            <a:extLst>
              <a:ext uri="{FF2B5EF4-FFF2-40B4-BE49-F238E27FC236}">
                <a16:creationId xmlns:a16="http://schemas.microsoft.com/office/drawing/2014/main" id="{C6BA3D12-B708-9A4C-B2FC-4A6ED4D17398}"/>
              </a:ext>
            </a:extLst>
          </p:cNvPr>
          <p:cNvSpPr/>
          <p:nvPr/>
        </p:nvSpPr>
        <p:spPr>
          <a:xfrm flipV="1">
            <a:off x="10317890" y="2236307"/>
            <a:ext cx="375007" cy="46013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solidFill>
                <a:schemeClr val="tx1"/>
              </a:solidFill>
            </a:endParaRPr>
          </a:p>
        </p:txBody>
      </p:sp>
    </p:spTree>
    <p:extLst>
      <p:ext uri="{BB962C8B-B14F-4D97-AF65-F5344CB8AC3E}">
        <p14:creationId xmlns:p14="http://schemas.microsoft.com/office/powerpoint/2010/main" val="2689161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15FFF-509E-524E-96DB-429590B89685}"/>
              </a:ext>
            </a:extLst>
          </p:cNvPr>
          <p:cNvSpPr>
            <a:spLocks noGrp="1"/>
          </p:cNvSpPr>
          <p:nvPr>
            <p:ph type="title"/>
          </p:nvPr>
        </p:nvSpPr>
        <p:spPr>
          <a:xfrm>
            <a:off x="646111" y="304437"/>
            <a:ext cx="9404723" cy="1400530"/>
          </a:xfrm>
        </p:spPr>
        <p:txBody>
          <a:bodyPr/>
          <a:lstStyle/>
          <a:p>
            <a:r>
              <a:rPr lang="en-FR" dirty="0"/>
              <a:t>La solution optimisée en un exemple:</a:t>
            </a:r>
          </a:p>
        </p:txBody>
      </p:sp>
      <p:graphicFrame>
        <p:nvGraphicFramePr>
          <p:cNvPr id="4" name="Table 4">
            <a:extLst>
              <a:ext uri="{FF2B5EF4-FFF2-40B4-BE49-F238E27FC236}">
                <a16:creationId xmlns:a16="http://schemas.microsoft.com/office/drawing/2014/main" id="{2E60A3DC-6DC1-044D-B249-E3C4E76C889D}"/>
              </a:ext>
            </a:extLst>
          </p:cNvPr>
          <p:cNvGraphicFramePr>
            <a:graphicFrameLocks noGrp="1"/>
          </p:cNvGraphicFramePr>
          <p:nvPr>
            <p:ph idx="1"/>
            <p:extLst>
              <p:ext uri="{D42A27DB-BD31-4B8C-83A1-F6EECF244321}">
                <p14:modId xmlns:p14="http://schemas.microsoft.com/office/powerpoint/2010/main" val="4165308852"/>
              </p:ext>
            </p:extLst>
          </p:nvPr>
        </p:nvGraphicFramePr>
        <p:xfrm>
          <a:off x="1103686" y="1872000"/>
          <a:ext cx="8947148" cy="4536188"/>
        </p:xfrm>
        <a:graphic>
          <a:graphicData uri="http://schemas.openxmlformats.org/drawingml/2006/table">
            <a:tbl>
              <a:tblPr firstRow="1" bandRow="1">
                <a:tableStyleId>{5C22544A-7EE6-4342-B048-85BDC9FD1C3A}</a:tableStyleId>
              </a:tblPr>
              <a:tblGrid>
                <a:gridCol w="1278164">
                  <a:extLst>
                    <a:ext uri="{9D8B030D-6E8A-4147-A177-3AD203B41FA5}">
                      <a16:colId xmlns:a16="http://schemas.microsoft.com/office/drawing/2014/main" val="3401255661"/>
                    </a:ext>
                  </a:extLst>
                </a:gridCol>
                <a:gridCol w="1278164">
                  <a:extLst>
                    <a:ext uri="{9D8B030D-6E8A-4147-A177-3AD203B41FA5}">
                      <a16:colId xmlns:a16="http://schemas.microsoft.com/office/drawing/2014/main" val="3460454242"/>
                    </a:ext>
                  </a:extLst>
                </a:gridCol>
                <a:gridCol w="1278164">
                  <a:extLst>
                    <a:ext uri="{9D8B030D-6E8A-4147-A177-3AD203B41FA5}">
                      <a16:colId xmlns:a16="http://schemas.microsoft.com/office/drawing/2014/main" val="707352420"/>
                    </a:ext>
                  </a:extLst>
                </a:gridCol>
                <a:gridCol w="1278164">
                  <a:extLst>
                    <a:ext uri="{9D8B030D-6E8A-4147-A177-3AD203B41FA5}">
                      <a16:colId xmlns:a16="http://schemas.microsoft.com/office/drawing/2014/main" val="1359888769"/>
                    </a:ext>
                  </a:extLst>
                </a:gridCol>
                <a:gridCol w="1278164">
                  <a:extLst>
                    <a:ext uri="{9D8B030D-6E8A-4147-A177-3AD203B41FA5}">
                      <a16:colId xmlns:a16="http://schemas.microsoft.com/office/drawing/2014/main" val="175062794"/>
                    </a:ext>
                  </a:extLst>
                </a:gridCol>
                <a:gridCol w="1278164">
                  <a:extLst>
                    <a:ext uri="{9D8B030D-6E8A-4147-A177-3AD203B41FA5}">
                      <a16:colId xmlns:a16="http://schemas.microsoft.com/office/drawing/2014/main" val="1459452817"/>
                    </a:ext>
                  </a:extLst>
                </a:gridCol>
                <a:gridCol w="1278164">
                  <a:extLst>
                    <a:ext uri="{9D8B030D-6E8A-4147-A177-3AD203B41FA5}">
                      <a16:colId xmlns:a16="http://schemas.microsoft.com/office/drawing/2014/main" val="2011576629"/>
                    </a:ext>
                  </a:extLst>
                </a:gridCol>
              </a:tblGrid>
              <a:tr h="878588">
                <a:tc>
                  <a:txBody>
                    <a:bodyPr/>
                    <a:lstStyle/>
                    <a:p>
                      <a:pPr algn="ctr"/>
                      <a:r>
                        <a:rPr lang="en-FR" dirty="0"/>
                        <a:t>      P   </a:t>
                      </a:r>
                    </a:p>
                  </a:txBody>
                  <a:tcPr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accent1"/>
                    </a:solidFill>
                  </a:tcPr>
                </a:tc>
                <a:tc>
                  <a:txBody>
                    <a:bodyPr/>
                    <a:lstStyle/>
                    <a:p>
                      <a:pPr algn="ctr"/>
                      <a:r>
                        <a:rPr lang="en-FR" dirty="0"/>
                        <a:t>0</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FR" dirty="0"/>
                        <a:t>1</a:t>
                      </a:r>
                    </a:p>
                  </a:txBody>
                  <a:tcPr anchor="ctr">
                    <a:lnB w="12700" cap="flat" cmpd="sng" algn="ctr">
                      <a:solidFill>
                        <a:schemeClr val="tx1"/>
                      </a:solidFill>
                      <a:prstDash val="solid"/>
                      <a:round/>
                      <a:headEnd type="none" w="med" len="med"/>
                      <a:tailEnd type="none" w="med" len="med"/>
                    </a:lnB>
                  </a:tcPr>
                </a:tc>
                <a:tc>
                  <a:txBody>
                    <a:bodyPr/>
                    <a:lstStyle/>
                    <a:p>
                      <a:pPr algn="ctr"/>
                      <a:r>
                        <a:rPr lang="en-FR" dirty="0"/>
                        <a:t>2</a:t>
                      </a:r>
                    </a:p>
                  </a:txBody>
                  <a:tcPr anchor="ctr">
                    <a:lnB w="12700" cap="flat" cmpd="sng" algn="ctr">
                      <a:solidFill>
                        <a:schemeClr val="tx1"/>
                      </a:solidFill>
                      <a:prstDash val="solid"/>
                      <a:round/>
                      <a:headEnd type="none" w="med" len="med"/>
                      <a:tailEnd type="none" w="med" len="med"/>
                    </a:lnB>
                  </a:tcPr>
                </a:tc>
                <a:tc>
                  <a:txBody>
                    <a:bodyPr/>
                    <a:lstStyle/>
                    <a:p>
                      <a:pPr algn="ctr"/>
                      <a:r>
                        <a:rPr lang="en-FR" dirty="0"/>
                        <a:t>3</a:t>
                      </a:r>
                    </a:p>
                  </a:txBody>
                  <a:tcPr anchor="ctr">
                    <a:lnB w="12700" cap="flat" cmpd="sng" algn="ctr">
                      <a:solidFill>
                        <a:schemeClr val="tx1"/>
                      </a:solidFill>
                      <a:prstDash val="solid"/>
                      <a:round/>
                      <a:headEnd type="none" w="med" len="med"/>
                      <a:tailEnd type="none" w="med" len="med"/>
                    </a:lnB>
                  </a:tcPr>
                </a:tc>
                <a:tc>
                  <a:txBody>
                    <a:bodyPr/>
                    <a:lstStyle/>
                    <a:p>
                      <a:pPr algn="ctr"/>
                      <a:r>
                        <a:rPr lang="en-FR" dirty="0"/>
                        <a:t>4</a:t>
                      </a:r>
                    </a:p>
                  </a:txBody>
                  <a:tcPr anchor="ctr">
                    <a:lnB w="12700" cap="flat" cmpd="sng" algn="ctr">
                      <a:solidFill>
                        <a:schemeClr val="tx1"/>
                      </a:solidFill>
                      <a:prstDash val="solid"/>
                      <a:round/>
                      <a:headEnd type="none" w="med" len="med"/>
                      <a:tailEnd type="none" w="med" len="med"/>
                    </a:lnB>
                  </a:tcPr>
                </a:tc>
                <a:tc>
                  <a:txBody>
                    <a:bodyPr/>
                    <a:lstStyle/>
                    <a:p>
                      <a:pPr algn="ctr"/>
                      <a:r>
                        <a:rPr lang="en-FR" dirty="0"/>
                        <a:t>5</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4093451"/>
                  </a:ext>
                </a:extLst>
              </a:tr>
              <a:tr h="878588">
                <a:tc>
                  <a:txBody>
                    <a:bodyPr/>
                    <a:lstStyle/>
                    <a:p>
                      <a:r>
                        <a:rPr lang="en-FR"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Action 1</a:t>
                      </a:r>
                    </a:p>
                    <a:p>
                      <a:r>
                        <a:rPr lang="en-FR" b="0" cap="none" spc="0" dirty="0">
                          <a:ln w="0"/>
                          <a:solidFill>
                            <a:schemeClr val="tx1"/>
                          </a:solidFill>
                          <a:effectLst>
                            <a:outerShdw blurRad="38100" dist="19050" dir="2700000" algn="tl" rotWithShape="0">
                              <a:schemeClr val="dk1">
                                <a:alpha val="40000"/>
                              </a:schemeClr>
                            </a:outerShdw>
                          </a:effectLst>
                        </a:rPr>
                        <a:t>prix: 5</a:t>
                      </a:r>
                    </a:p>
                    <a:p>
                      <a:r>
                        <a:rPr lang="en-FR" b="0" cap="none" spc="0" dirty="0">
                          <a:ln w="0"/>
                          <a:solidFill>
                            <a:schemeClr val="tx1"/>
                          </a:solidFill>
                          <a:effectLst>
                            <a:outerShdw blurRad="38100" dist="19050" dir="2700000" algn="tl" rotWithShape="0">
                              <a:schemeClr val="dk1">
                                <a:alpha val="40000"/>
                              </a:schemeClr>
                            </a:outerShdw>
                          </a:effectLst>
                        </a:rPr>
                        <a:t>profit: 10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FR"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FR"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FR"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FR"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FR"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FR" dirty="0"/>
                        <a:t>10</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80915847"/>
                  </a:ext>
                </a:extLst>
              </a:tr>
              <a:tr h="878588">
                <a:tc>
                  <a:txBody>
                    <a:bodyPr/>
                    <a:lstStyle/>
                    <a:p>
                      <a:r>
                        <a:rPr lang="en-FR"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Action 2</a:t>
                      </a:r>
                    </a:p>
                    <a:p>
                      <a:r>
                        <a:rPr lang="en-FR" b="0" cap="none" spc="0" dirty="0">
                          <a:ln w="0"/>
                          <a:solidFill>
                            <a:schemeClr val="tx1"/>
                          </a:solidFill>
                          <a:effectLst>
                            <a:outerShdw blurRad="38100" dist="19050" dir="2700000" algn="tl" rotWithShape="0">
                              <a:schemeClr val="dk1">
                                <a:alpha val="40000"/>
                              </a:schemeClr>
                            </a:outerShdw>
                          </a:effectLst>
                        </a:rPr>
                        <a:t>prix: 3</a:t>
                      </a:r>
                    </a:p>
                    <a:p>
                      <a:r>
                        <a:rPr lang="en-FR" b="0" cap="none" spc="0" dirty="0">
                          <a:ln w="0"/>
                          <a:solidFill>
                            <a:schemeClr val="tx1"/>
                          </a:solidFill>
                          <a:effectLst>
                            <a:outerShdw blurRad="38100" dist="19050" dir="2700000" algn="tl" rotWithShape="0">
                              <a:schemeClr val="dk1">
                                <a:alpha val="40000"/>
                              </a:schemeClr>
                            </a:outerShdw>
                          </a:effectLst>
                        </a:rPr>
                        <a:t>profit: 9</a:t>
                      </a:r>
                    </a:p>
                  </a:txBody>
                  <a:tcPr>
                    <a:lnT w="12700" cap="flat" cmpd="sng" algn="ctr">
                      <a:solidFill>
                        <a:schemeClr val="tx1"/>
                      </a:solidFill>
                      <a:prstDash val="solid"/>
                      <a:round/>
                      <a:headEnd type="none" w="med" len="med"/>
                      <a:tailEnd type="none" w="med" len="med"/>
                    </a:lnT>
                    <a:solidFill>
                      <a:schemeClr val="accent1"/>
                    </a:solidFill>
                  </a:tcPr>
                </a:tc>
                <a:tc>
                  <a:txBody>
                    <a:bodyPr/>
                    <a:lstStyle/>
                    <a:p>
                      <a:pPr algn="ctr"/>
                      <a:r>
                        <a:rPr lang="en-FR" dirty="0"/>
                        <a:t>0</a:t>
                      </a:r>
                    </a:p>
                  </a:txBody>
                  <a:tcPr anchor="ctr"/>
                </a:tc>
                <a:tc>
                  <a:txBody>
                    <a:bodyPr/>
                    <a:lstStyle/>
                    <a:p>
                      <a:pPr algn="ctr"/>
                      <a:r>
                        <a:rPr lang="en-FR" dirty="0"/>
                        <a:t>0</a:t>
                      </a:r>
                    </a:p>
                  </a:txBody>
                  <a:tcPr anchor="ctr"/>
                </a:tc>
                <a:tc>
                  <a:txBody>
                    <a:bodyPr/>
                    <a:lstStyle/>
                    <a:p>
                      <a:pPr algn="ctr"/>
                      <a:r>
                        <a:rPr lang="en-FR" dirty="0"/>
                        <a:t>0</a:t>
                      </a:r>
                    </a:p>
                  </a:txBody>
                  <a:tcPr anchor="ctr"/>
                </a:tc>
                <a:tc>
                  <a:txBody>
                    <a:bodyPr/>
                    <a:lstStyle/>
                    <a:p>
                      <a:pPr algn="ctr"/>
                      <a:r>
                        <a:rPr lang="en-FR" dirty="0"/>
                        <a:t>9</a:t>
                      </a:r>
                    </a:p>
                  </a:txBody>
                  <a:tcPr anchor="ctr"/>
                </a:tc>
                <a:tc>
                  <a:txBody>
                    <a:bodyPr/>
                    <a:lstStyle/>
                    <a:p>
                      <a:pPr algn="ctr"/>
                      <a:r>
                        <a:rPr lang="en-FR" dirty="0"/>
                        <a:t>9</a:t>
                      </a:r>
                    </a:p>
                  </a:txBody>
                  <a:tcPr anchor="ctr"/>
                </a:tc>
                <a:tc>
                  <a:txBody>
                    <a:bodyPr/>
                    <a:lstStyle/>
                    <a:p>
                      <a:pPr algn="ctr"/>
                      <a:r>
                        <a:rPr lang="en-FR" dirty="0"/>
                        <a:t>10</a:t>
                      </a:r>
                    </a:p>
                  </a:txBody>
                  <a:tcPr anchor="ctr"/>
                </a:tc>
                <a:extLst>
                  <a:ext uri="{0D108BD9-81ED-4DB2-BD59-A6C34878D82A}">
                    <a16:rowId xmlns:a16="http://schemas.microsoft.com/office/drawing/2014/main" val="864030476"/>
                  </a:ext>
                </a:extLst>
              </a:tr>
              <a:tr h="878588">
                <a:tc>
                  <a:txBody>
                    <a:bodyPr/>
                    <a:lstStyle/>
                    <a:p>
                      <a:r>
                        <a:rPr lang="en-FR"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Action 3</a:t>
                      </a:r>
                    </a:p>
                    <a:p>
                      <a:r>
                        <a:rPr lang="en-FR" b="0" cap="none" spc="0" dirty="0">
                          <a:ln w="0"/>
                          <a:solidFill>
                            <a:schemeClr val="tx1"/>
                          </a:solidFill>
                          <a:effectLst>
                            <a:outerShdw blurRad="38100" dist="19050" dir="2700000" algn="tl" rotWithShape="0">
                              <a:schemeClr val="dk1">
                                <a:alpha val="40000"/>
                              </a:schemeClr>
                            </a:outerShdw>
                          </a:effectLst>
                        </a:rPr>
                        <a:t>prix: 4</a:t>
                      </a:r>
                    </a:p>
                    <a:p>
                      <a:r>
                        <a:rPr lang="en-FR" b="0" cap="none" spc="0" dirty="0">
                          <a:ln w="0"/>
                          <a:solidFill>
                            <a:schemeClr val="tx1"/>
                          </a:solidFill>
                          <a:effectLst>
                            <a:outerShdw blurRad="38100" dist="19050" dir="2700000" algn="tl" rotWithShape="0">
                              <a:schemeClr val="dk1">
                                <a:alpha val="40000"/>
                              </a:schemeClr>
                            </a:outerShdw>
                          </a:effectLst>
                        </a:rPr>
                        <a:t>profit: 11</a:t>
                      </a:r>
                    </a:p>
                  </a:txBody>
                  <a:tcPr>
                    <a:solidFill>
                      <a:schemeClr val="accent1"/>
                    </a:solidFill>
                  </a:tcPr>
                </a:tc>
                <a:tc>
                  <a:txBody>
                    <a:bodyPr/>
                    <a:lstStyle/>
                    <a:p>
                      <a:pPr algn="ctr"/>
                      <a:r>
                        <a:rPr lang="en-FR" dirty="0"/>
                        <a:t>0</a:t>
                      </a:r>
                    </a:p>
                  </a:txBody>
                  <a:tcPr anchor="ctr"/>
                </a:tc>
                <a:tc>
                  <a:txBody>
                    <a:bodyPr/>
                    <a:lstStyle/>
                    <a:p>
                      <a:pPr algn="ctr"/>
                      <a:r>
                        <a:rPr lang="en-FR" dirty="0"/>
                        <a:t>0</a:t>
                      </a:r>
                    </a:p>
                  </a:txBody>
                  <a:tcPr anchor="ctr"/>
                </a:tc>
                <a:tc>
                  <a:txBody>
                    <a:bodyPr/>
                    <a:lstStyle/>
                    <a:p>
                      <a:pPr algn="ctr"/>
                      <a:r>
                        <a:rPr lang="en-FR" dirty="0"/>
                        <a:t>0</a:t>
                      </a:r>
                    </a:p>
                  </a:txBody>
                  <a:tcPr anchor="ctr"/>
                </a:tc>
                <a:tc>
                  <a:txBody>
                    <a:bodyPr/>
                    <a:lstStyle/>
                    <a:p>
                      <a:pPr algn="ctr"/>
                      <a:r>
                        <a:rPr lang="en-FR" dirty="0"/>
                        <a:t>9</a:t>
                      </a:r>
                    </a:p>
                  </a:txBody>
                  <a:tcPr anchor="ctr"/>
                </a:tc>
                <a:tc>
                  <a:txBody>
                    <a:bodyPr/>
                    <a:lstStyle/>
                    <a:p>
                      <a:pPr algn="ctr"/>
                      <a:r>
                        <a:rPr lang="en-FR" dirty="0"/>
                        <a:t>11</a:t>
                      </a:r>
                    </a:p>
                  </a:txBody>
                  <a:tcPr anchor="ctr"/>
                </a:tc>
                <a:tc>
                  <a:txBody>
                    <a:bodyPr/>
                    <a:lstStyle/>
                    <a:p>
                      <a:pPr algn="ctr"/>
                      <a:r>
                        <a:rPr lang="en-FR" dirty="0"/>
                        <a:t>11</a:t>
                      </a:r>
                    </a:p>
                  </a:txBody>
                  <a:tcPr anchor="ctr"/>
                </a:tc>
                <a:extLst>
                  <a:ext uri="{0D108BD9-81ED-4DB2-BD59-A6C34878D82A}">
                    <a16:rowId xmlns:a16="http://schemas.microsoft.com/office/drawing/2014/main" val="4118382488"/>
                  </a:ext>
                </a:extLst>
              </a:tr>
              <a:tr h="878588">
                <a:tc>
                  <a:txBody>
                    <a:bodyPr/>
                    <a:lstStyle/>
                    <a:p>
                      <a:r>
                        <a:rPr lang="en-FR"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Action 4</a:t>
                      </a:r>
                    </a:p>
                    <a:p>
                      <a:r>
                        <a:rPr lang="en-FR" b="0" cap="none" spc="0" dirty="0">
                          <a:ln w="0"/>
                          <a:solidFill>
                            <a:schemeClr val="tx1"/>
                          </a:solidFill>
                          <a:effectLst>
                            <a:outerShdw blurRad="38100" dist="19050" dir="2700000" algn="tl" rotWithShape="0">
                              <a:schemeClr val="dk1">
                                <a:alpha val="40000"/>
                              </a:schemeClr>
                            </a:outerShdw>
                          </a:effectLst>
                        </a:rPr>
                        <a:t>prix: 2</a:t>
                      </a:r>
                    </a:p>
                    <a:p>
                      <a:r>
                        <a:rPr lang="en-FR" b="0" cap="none" spc="0" dirty="0">
                          <a:ln w="0"/>
                          <a:solidFill>
                            <a:schemeClr val="tx1"/>
                          </a:solidFill>
                          <a:effectLst>
                            <a:outerShdw blurRad="38100" dist="19050" dir="2700000" algn="tl" rotWithShape="0">
                              <a:schemeClr val="dk1">
                                <a:alpha val="40000"/>
                              </a:schemeClr>
                            </a:outerShdw>
                          </a:effectLst>
                        </a:rPr>
                        <a:t>profit: 8</a:t>
                      </a:r>
                    </a:p>
                  </a:txBody>
                  <a:tcPr>
                    <a:solidFill>
                      <a:schemeClr val="accent1"/>
                    </a:solidFill>
                  </a:tcPr>
                </a:tc>
                <a:tc>
                  <a:txBody>
                    <a:bodyPr/>
                    <a:lstStyle/>
                    <a:p>
                      <a:pPr algn="ctr"/>
                      <a:endParaRPr lang="en-FR" dirty="0"/>
                    </a:p>
                  </a:txBody>
                  <a:tcPr anchor="ctr"/>
                </a:tc>
                <a:tc>
                  <a:txBody>
                    <a:bodyPr/>
                    <a:lstStyle/>
                    <a:p>
                      <a:pPr algn="ctr"/>
                      <a:endParaRPr lang="en-FR" dirty="0"/>
                    </a:p>
                  </a:txBody>
                  <a:tcPr anchor="ctr"/>
                </a:tc>
                <a:tc>
                  <a:txBody>
                    <a:bodyPr/>
                    <a:lstStyle/>
                    <a:p>
                      <a:pPr algn="ctr"/>
                      <a:endParaRPr lang="en-FR" dirty="0"/>
                    </a:p>
                  </a:txBody>
                  <a:tcPr anchor="ctr"/>
                </a:tc>
                <a:tc>
                  <a:txBody>
                    <a:bodyPr/>
                    <a:lstStyle/>
                    <a:p>
                      <a:pPr algn="ctr"/>
                      <a:endParaRPr lang="en-FR" dirty="0"/>
                    </a:p>
                  </a:txBody>
                  <a:tcPr anchor="ctr"/>
                </a:tc>
                <a:tc>
                  <a:txBody>
                    <a:bodyPr/>
                    <a:lstStyle/>
                    <a:p>
                      <a:pPr algn="ctr"/>
                      <a:endParaRPr lang="en-FR" dirty="0"/>
                    </a:p>
                  </a:txBody>
                  <a:tcPr anchor="ctr"/>
                </a:tc>
                <a:tc>
                  <a:txBody>
                    <a:bodyPr/>
                    <a:lstStyle/>
                    <a:p>
                      <a:pPr algn="ctr"/>
                      <a:endParaRPr lang="en-FR" dirty="0"/>
                    </a:p>
                  </a:txBody>
                  <a:tcPr anchor="ctr"/>
                </a:tc>
                <a:extLst>
                  <a:ext uri="{0D108BD9-81ED-4DB2-BD59-A6C34878D82A}">
                    <a16:rowId xmlns:a16="http://schemas.microsoft.com/office/drawing/2014/main" val="2480994973"/>
                  </a:ext>
                </a:extLst>
              </a:tr>
            </a:tbl>
          </a:graphicData>
        </a:graphic>
      </p:graphicFrame>
      <p:sp>
        <p:nvSpPr>
          <p:cNvPr id="5" name="TextBox 4">
            <a:extLst>
              <a:ext uri="{FF2B5EF4-FFF2-40B4-BE49-F238E27FC236}">
                <a16:creationId xmlns:a16="http://schemas.microsoft.com/office/drawing/2014/main" id="{7DA62D72-D372-7E4D-8EEF-6AE20A5C164E}"/>
              </a:ext>
            </a:extLst>
          </p:cNvPr>
          <p:cNvSpPr txBox="1"/>
          <p:nvPr/>
        </p:nvSpPr>
        <p:spPr>
          <a:xfrm>
            <a:off x="10229519" y="1872000"/>
            <a:ext cx="1843032" cy="2031325"/>
          </a:xfrm>
          <a:prstGeom prst="rect">
            <a:avLst/>
          </a:prstGeom>
          <a:noFill/>
        </p:spPr>
        <p:txBody>
          <a:bodyPr wrap="square" rtlCol="0">
            <a:spAutoFit/>
          </a:bodyPr>
          <a:lstStyle/>
          <a:p>
            <a:r>
              <a:rPr lang="en-FR" dirty="0"/>
              <a:t>P</a:t>
            </a:r>
          </a:p>
          <a:p>
            <a:r>
              <a:rPr lang="en-FR" dirty="0"/>
              <a:t>   </a:t>
            </a:r>
          </a:p>
          <a:p>
            <a:r>
              <a:rPr lang="en-FR" dirty="0"/>
              <a:t>      	Contrainte 	de prix, 	incrément 	de 	budget.</a:t>
            </a:r>
          </a:p>
        </p:txBody>
      </p:sp>
      <p:sp>
        <p:nvSpPr>
          <p:cNvPr id="6" name="Bent Arrow 5">
            <a:extLst>
              <a:ext uri="{FF2B5EF4-FFF2-40B4-BE49-F238E27FC236}">
                <a16:creationId xmlns:a16="http://schemas.microsoft.com/office/drawing/2014/main" id="{C6BA3D12-B708-9A4C-B2FC-4A6ED4D17398}"/>
              </a:ext>
            </a:extLst>
          </p:cNvPr>
          <p:cNvSpPr/>
          <p:nvPr/>
        </p:nvSpPr>
        <p:spPr>
          <a:xfrm flipV="1">
            <a:off x="10317890" y="2236307"/>
            <a:ext cx="375007" cy="46013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solidFill>
                <a:schemeClr val="tx1"/>
              </a:solidFill>
            </a:endParaRPr>
          </a:p>
        </p:txBody>
      </p:sp>
    </p:spTree>
    <p:extLst>
      <p:ext uri="{BB962C8B-B14F-4D97-AF65-F5344CB8AC3E}">
        <p14:creationId xmlns:p14="http://schemas.microsoft.com/office/powerpoint/2010/main" val="3426201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15FFF-509E-524E-96DB-429590B89685}"/>
              </a:ext>
            </a:extLst>
          </p:cNvPr>
          <p:cNvSpPr>
            <a:spLocks noGrp="1"/>
          </p:cNvSpPr>
          <p:nvPr>
            <p:ph type="title"/>
          </p:nvPr>
        </p:nvSpPr>
        <p:spPr>
          <a:xfrm>
            <a:off x="646111" y="304437"/>
            <a:ext cx="9404723" cy="1400530"/>
          </a:xfrm>
        </p:spPr>
        <p:txBody>
          <a:bodyPr/>
          <a:lstStyle/>
          <a:p>
            <a:r>
              <a:rPr lang="en-FR" dirty="0"/>
              <a:t>La solution optimisée en un exemple:</a:t>
            </a:r>
          </a:p>
        </p:txBody>
      </p:sp>
      <p:graphicFrame>
        <p:nvGraphicFramePr>
          <p:cNvPr id="4" name="Table 4">
            <a:extLst>
              <a:ext uri="{FF2B5EF4-FFF2-40B4-BE49-F238E27FC236}">
                <a16:creationId xmlns:a16="http://schemas.microsoft.com/office/drawing/2014/main" id="{2E60A3DC-6DC1-044D-B249-E3C4E76C889D}"/>
              </a:ext>
            </a:extLst>
          </p:cNvPr>
          <p:cNvGraphicFramePr>
            <a:graphicFrameLocks noGrp="1"/>
          </p:cNvGraphicFramePr>
          <p:nvPr>
            <p:ph idx="1"/>
            <p:extLst>
              <p:ext uri="{D42A27DB-BD31-4B8C-83A1-F6EECF244321}">
                <p14:modId xmlns:p14="http://schemas.microsoft.com/office/powerpoint/2010/main" val="1248818757"/>
              </p:ext>
            </p:extLst>
          </p:nvPr>
        </p:nvGraphicFramePr>
        <p:xfrm>
          <a:off x="1103686" y="1872000"/>
          <a:ext cx="8947148" cy="4536188"/>
        </p:xfrm>
        <a:graphic>
          <a:graphicData uri="http://schemas.openxmlformats.org/drawingml/2006/table">
            <a:tbl>
              <a:tblPr firstRow="1" bandRow="1">
                <a:tableStyleId>{5C22544A-7EE6-4342-B048-85BDC9FD1C3A}</a:tableStyleId>
              </a:tblPr>
              <a:tblGrid>
                <a:gridCol w="1278164">
                  <a:extLst>
                    <a:ext uri="{9D8B030D-6E8A-4147-A177-3AD203B41FA5}">
                      <a16:colId xmlns:a16="http://schemas.microsoft.com/office/drawing/2014/main" val="3401255661"/>
                    </a:ext>
                  </a:extLst>
                </a:gridCol>
                <a:gridCol w="1278164">
                  <a:extLst>
                    <a:ext uri="{9D8B030D-6E8A-4147-A177-3AD203B41FA5}">
                      <a16:colId xmlns:a16="http://schemas.microsoft.com/office/drawing/2014/main" val="3460454242"/>
                    </a:ext>
                  </a:extLst>
                </a:gridCol>
                <a:gridCol w="1278164">
                  <a:extLst>
                    <a:ext uri="{9D8B030D-6E8A-4147-A177-3AD203B41FA5}">
                      <a16:colId xmlns:a16="http://schemas.microsoft.com/office/drawing/2014/main" val="707352420"/>
                    </a:ext>
                  </a:extLst>
                </a:gridCol>
                <a:gridCol w="1278164">
                  <a:extLst>
                    <a:ext uri="{9D8B030D-6E8A-4147-A177-3AD203B41FA5}">
                      <a16:colId xmlns:a16="http://schemas.microsoft.com/office/drawing/2014/main" val="1359888769"/>
                    </a:ext>
                  </a:extLst>
                </a:gridCol>
                <a:gridCol w="1278164">
                  <a:extLst>
                    <a:ext uri="{9D8B030D-6E8A-4147-A177-3AD203B41FA5}">
                      <a16:colId xmlns:a16="http://schemas.microsoft.com/office/drawing/2014/main" val="175062794"/>
                    </a:ext>
                  </a:extLst>
                </a:gridCol>
                <a:gridCol w="1278164">
                  <a:extLst>
                    <a:ext uri="{9D8B030D-6E8A-4147-A177-3AD203B41FA5}">
                      <a16:colId xmlns:a16="http://schemas.microsoft.com/office/drawing/2014/main" val="1459452817"/>
                    </a:ext>
                  </a:extLst>
                </a:gridCol>
                <a:gridCol w="1278164">
                  <a:extLst>
                    <a:ext uri="{9D8B030D-6E8A-4147-A177-3AD203B41FA5}">
                      <a16:colId xmlns:a16="http://schemas.microsoft.com/office/drawing/2014/main" val="2011576629"/>
                    </a:ext>
                  </a:extLst>
                </a:gridCol>
              </a:tblGrid>
              <a:tr h="878588">
                <a:tc>
                  <a:txBody>
                    <a:bodyPr/>
                    <a:lstStyle/>
                    <a:p>
                      <a:pPr algn="ctr"/>
                      <a:r>
                        <a:rPr lang="en-FR" dirty="0"/>
                        <a:t>      P   </a:t>
                      </a:r>
                    </a:p>
                  </a:txBody>
                  <a:tcPr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accent1"/>
                    </a:solidFill>
                  </a:tcPr>
                </a:tc>
                <a:tc>
                  <a:txBody>
                    <a:bodyPr/>
                    <a:lstStyle/>
                    <a:p>
                      <a:pPr algn="ctr"/>
                      <a:r>
                        <a:rPr lang="en-FR" dirty="0"/>
                        <a:t>0</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FR" dirty="0"/>
                        <a:t>1</a:t>
                      </a:r>
                    </a:p>
                  </a:txBody>
                  <a:tcPr anchor="ctr">
                    <a:lnB w="12700" cap="flat" cmpd="sng" algn="ctr">
                      <a:solidFill>
                        <a:schemeClr val="tx1"/>
                      </a:solidFill>
                      <a:prstDash val="solid"/>
                      <a:round/>
                      <a:headEnd type="none" w="med" len="med"/>
                      <a:tailEnd type="none" w="med" len="med"/>
                    </a:lnB>
                  </a:tcPr>
                </a:tc>
                <a:tc>
                  <a:txBody>
                    <a:bodyPr/>
                    <a:lstStyle/>
                    <a:p>
                      <a:pPr algn="ctr"/>
                      <a:r>
                        <a:rPr lang="en-FR" dirty="0"/>
                        <a:t>2</a:t>
                      </a:r>
                    </a:p>
                  </a:txBody>
                  <a:tcPr anchor="ctr">
                    <a:lnB w="12700" cap="flat" cmpd="sng" algn="ctr">
                      <a:solidFill>
                        <a:schemeClr val="tx1"/>
                      </a:solidFill>
                      <a:prstDash val="solid"/>
                      <a:round/>
                      <a:headEnd type="none" w="med" len="med"/>
                      <a:tailEnd type="none" w="med" len="med"/>
                    </a:lnB>
                  </a:tcPr>
                </a:tc>
                <a:tc>
                  <a:txBody>
                    <a:bodyPr/>
                    <a:lstStyle/>
                    <a:p>
                      <a:pPr algn="ctr"/>
                      <a:r>
                        <a:rPr lang="en-FR" dirty="0"/>
                        <a:t>3</a:t>
                      </a:r>
                    </a:p>
                  </a:txBody>
                  <a:tcPr anchor="ctr">
                    <a:lnB w="12700" cap="flat" cmpd="sng" algn="ctr">
                      <a:solidFill>
                        <a:schemeClr val="tx1"/>
                      </a:solidFill>
                      <a:prstDash val="solid"/>
                      <a:round/>
                      <a:headEnd type="none" w="med" len="med"/>
                      <a:tailEnd type="none" w="med" len="med"/>
                    </a:lnB>
                  </a:tcPr>
                </a:tc>
                <a:tc>
                  <a:txBody>
                    <a:bodyPr/>
                    <a:lstStyle/>
                    <a:p>
                      <a:pPr algn="ctr"/>
                      <a:r>
                        <a:rPr lang="en-FR" dirty="0"/>
                        <a:t>4</a:t>
                      </a:r>
                    </a:p>
                  </a:txBody>
                  <a:tcPr anchor="ctr">
                    <a:lnB w="12700" cap="flat" cmpd="sng" algn="ctr">
                      <a:solidFill>
                        <a:schemeClr val="tx1"/>
                      </a:solidFill>
                      <a:prstDash val="solid"/>
                      <a:round/>
                      <a:headEnd type="none" w="med" len="med"/>
                      <a:tailEnd type="none" w="med" len="med"/>
                    </a:lnB>
                  </a:tcPr>
                </a:tc>
                <a:tc>
                  <a:txBody>
                    <a:bodyPr/>
                    <a:lstStyle/>
                    <a:p>
                      <a:pPr algn="ctr"/>
                      <a:r>
                        <a:rPr lang="en-FR" dirty="0"/>
                        <a:t>5</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4093451"/>
                  </a:ext>
                </a:extLst>
              </a:tr>
              <a:tr h="878588">
                <a:tc>
                  <a:txBody>
                    <a:bodyPr/>
                    <a:lstStyle/>
                    <a:p>
                      <a:r>
                        <a:rPr lang="en-FR"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Action 1</a:t>
                      </a:r>
                    </a:p>
                    <a:p>
                      <a:r>
                        <a:rPr lang="en-FR" b="0" cap="none" spc="0" dirty="0">
                          <a:ln w="0"/>
                          <a:solidFill>
                            <a:schemeClr val="tx1"/>
                          </a:solidFill>
                          <a:effectLst>
                            <a:outerShdw blurRad="38100" dist="19050" dir="2700000" algn="tl" rotWithShape="0">
                              <a:schemeClr val="dk1">
                                <a:alpha val="40000"/>
                              </a:schemeClr>
                            </a:outerShdw>
                          </a:effectLst>
                        </a:rPr>
                        <a:t>prix: 5</a:t>
                      </a:r>
                    </a:p>
                    <a:p>
                      <a:r>
                        <a:rPr lang="en-FR" b="0" cap="none" spc="0" dirty="0">
                          <a:ln w="0"/>
                          <a:solidFill>
                            <a:schemeClr val="tx1"/>
                          </a:solidFill>
                          <a:effectLst>
                            <a:outerShdw blurRad="38100" dist="19050" dir="2700000" algn="tl" rotWithShape="0">
                              <a:schemeClr val="dk1">
                                <a:alpha val="40000"/>
                              </a:schemeClr>
                            </a:outerShdw>
                          </a:effectLst>
                        </a:rPr>
                        <a:t>profit: 10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FR"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FR"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FR"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FR"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FR" dirty="0"/>
                        <a:t>0</a:t>
                      </a:r>
                    </a:p>
                  </a:txBody>
                  <a:tcPr anchor="ctr">
                    <a:lnT w="12700" cap="flat" cmpd="sng" algn="ctr">
                      <a:solidFill>
                        <a:schemeClr val="tx1"/>
                      </a:solidFill>
                      <a:prstDash val="solid"/>
                      <a:round/>
                      <a:headEnd type="none" w="med" len="med"/>
                      <a:tailEnd type="none" w="med" len="med"/>
                    </a:lnT>
                  </a:tcPr>
                </a:tc>
                <a:tc>
                  <a:txBody>
                    <a:bodyPr/>
                    <a:lstStyle/>
                    <a:p>
                      <a:pPr algn="ctr"/>
                      <a:r>
                        <a:rPr lang="en-FR" dirty="0"/>
                        <a:t>10</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80915847"/>
                  </a:ext>
                </a:extLst>
              </a:tr>
              <a:tr h="878588">
                <a:tc>
                  <a:txBody>
                    <a:bodyPr/>
                    <a:lstStyle/>
                    <a:p>
                      <a:r>
                        <a:rPr lang="en-FR"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Action 2</a:t>
                      </a:r>
                    </a:p>
                    <a:p>
                      <a:r>
                        <a:rPr lang="en-FR" b="0" cap="none" spc="0" dirty="0">
                          <a:ln w="0"/>
                          <a:solidFill>
                            <a:schemeClr val="tx1"/>
                          </a:solidFill>
                          <a:effectLst>
                            <a:outerShdw blurRad="38100" dist="19050" dir="2700000" algn="tl" rotWithShape="0">
                              <a:schemeClr val="dk1">
                                <a:alpha val="40000"/>
                              </a:schemeClr>
                            </a:outerShdw>
                          </a:effectLst>
                        </a:rPr>
                        <a:t>prix: 3</a:t>
                      </a:r>
                    </a:p>
                    <a:p>
                      <a:r>
                        <a:rPr lang="en-FR" b="0" cap="none" spc="0" dirty="0">
                          <a:ln w="0"/>
                          <a:solidFill>
                            <a:schemeClr val="tx1"/>
                          </a:solidFill>
                          <a:effectLst>
                            <a:outerShdw blurRad="38100" dist="19050" dir="2700000" algn="tl" rotWithShape="0">
                              <a:schemeClr val="dk1">
                                <a:alpha val="40000"/>
                              </a:schemeClr>
                            </a:outerShdw>
                          </a:effectLst>
                        </a:rPr>
                        <a:t>profit: 9</a:t>
                      </a:r>
                    </a:p>
                  </a:txBody>
                  <a:tcPr>
                    <a:lnT w="12700" cap="flat" cmpd="sng" algn="ctr">
                      <a:solidFill>
                        <a:schemeClr val="tx1"/>
                      </a:solidFill>
                      <a:prstDash val="solid"/>
                      <a:round/>
                      <a:headEnd type="none" w="med" len="med"/>
                      <a:tailEnd type="none" w="med" len="med"/>
                    </a:lnT>
                    <a:solidFill>
                      <a:schemeClr val="accent1"/>
                    </a:solidFill>
                  </a:tcPr>
                </a:tc>
                <a:tc>
                  <a:txBody>
                    <a:bodyPr/>
                    <a:lstStyle/>
                    <a:p>
                      <a:pPr algn="ctr"/>
                      <a:r>
                        <a:rPr lang="en-FR" dirty="0"/>
                        <a:t>0</a:t>
                      </a:r>
                    </a:p>
                  </a:txBody>
                  <a:tcPr anchor="ctr"/>
                </a:tc>
                <a:tc>
                  <a:txBody>
                    <a:bodyPr/>
                    <a:lstStyle/>
                    <a:p>
                      <a:pPr algn="ctr"/>
                      <a:r>
                        <a:rPr lang="en-FR" dirty="0"/>
                        <a:t>0</a:t>
                      </a:r>
                    </a:p>
                  </a:txBody>
                  <a:tcPr anchor="ctr"/>
                </a:tc>
                <a:tc>
                  <a:txBody>
                    <a:bodyPr/>
                    <a:lstStyle/>
                    <a:p>
                      <a:pPr algn="ctr"/>
                      <a:r>
                        <a:rPr lang="en-FR" dirty="0"/>
                        <a:t>0</a:t>
                      </a:r>
                    </a:p>
                  </a:txBody>
                  <a:tcPr anchor="ctr"/>
                </a:tc>
                <a:tc>
                  <a:txBody>
                    <a:bodyPr/>
                    <a:lstStyle/>
                    <a:p>
                      <a:pPr algn="ctr"/>
                      <a:r>
                        <a:rPr lang="en-FR" dirty="0"/>
                        <a:t>9</a:t>
                      </a:r>
                    </a:p>
                  </a:txBody>
                  <a:tcPr anchor="ctr"/>
                </a:tc>
                <a:tc>
                  <a:txBody>
                    <a:bodyPr/>
                    <a:lstStyle/>
                    <a:p>
                      <a:pPr algn="ctr"/>
                      <a:r>
                        <a:rPr lang="en-FR" dirty="0"/>
                        <a:t>9</a:t>
                      </a:r>
                    </a:p>
                  </a:txBody>
                  <a:tcPr anchor="ctr"/>
                </a:tc>
                <a:tc>
                  <a:txBody>
                    <a:bodyPr/>
                    <a:lstStyle/>
                    <a:p>
                      <a:pPr algn="ctr"/>
                      <a:r>
                        <a:rPr lang="en-FR" dirty="0"/>
                        <a:t>10</a:t>
                      </a:r>
                    </a:p>
                  </a:txBody>
                  <a:tcPr anchor="ctr"/>
                </a:tc>
                <a:extLst>
                  <a:ext uri="{0D108BD9-81ED-4DB2-BD59-A6C34878D82A}">
                    <a16:rowId xmlns:a16="http://schemas.microsoft.com/office/drawing/2014/main" val="864030476"/>
                  </a:ext>
                </a:extLst>
              </a:tr>
              <a:tr h="878588">
                <a:tc>
                  <a:txBody>
                    <a:bodyPr/>
                    <a:lstStyle/>
                    <a:p>
                      <a:r>
                        <a:rPr lang="en-FR"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Action 3</a:t>
                      </a:r>
                    </a:p>
                    <a:p>
                      <a:r>
                        <a:rPr lang="en-FR" b="0" cap="none" spc="0" dirty="0">
                          <a:ln w="0"/>
                          <a:solidFill>
                            <a:schemeClr val="tx1"/>
                          </a:solidFill>
                          <a:effectLst>
                            <a:outerShdw blurRad="38100" dist="19050" dir="2700000" algn="tl" rotWithShape="0">
                              <a:schemeClr val="dk1">
                                <a:alpha val="40000"/>
                              </a:schemeClr>
                            </a:outerShdw>
                          </a:effectLst>
                        </a:rPr>
                        <a:t>prix: 4</a:t>
                      </a:r>
                    </a:p>
                    <a:p>
                      <a:r>
                        <a:rPr lang="en-FR" b="0" cap="none" spc="0" dirty="0">
                          <a:ln w="0"/>
                          <a:solidFill>
                            <a:schemeClr val="tx1"/>
                          </a:solidFill>
                          <a:effectLst>
                            <a:outerShdw blurRad="38100" dist="19050" dir="2700000" algn="tl" rotWithShape="0">
                              <a:schemeClr val="dk1">
                                <a:alpha val="40000"/>
                              </a:schemeClr>
                            </a:outerShdw>
                          </a:effectLst>
                        </a:rPr>
                        <a:t>profit: 11</a:t>
                      </a:r>
                    </a:p>
                  </a:txBody>
                  <a:tcPr>
                    <a:solidFill>
                      <a:schemeClr val="accent1"/>
                    </a:solidFill>
                  </a:tcPr>
                </a:tc>
                <a:tc>
                  <a:txBody>
                    <a:bodyPr/>
                    <a:lstStyle/>
                    <a:p>
                      <a:pPr algn="ctr"/>
                      <a:r>
                        <a:rPr lang="en-FR" dirty="0"/>
                        <a:t>0</a:t>
                      </a:r>
                    </a:p>
                  </a:txBody>
                  <a:tcPr anchor="ctr"/>
                </a:tc>
                <a:tc>
                  <a:txBody>
                    <a:bodyPr/>
                    <a:lstStyle/>
                    <a:p>
                      <a:pPr algn="ctr"/>
                      <a:r>
                        <a:rPr lang="en-FR" dirty="0"/>
                        <a:t>0</a:t>
                      </a:r>
                    </a:p>
                  </a:txBody>
                  <a:tcPr anchor="ctr"/>
                </a:tc>
                <a:tc>
                  <a:txBody>
                    <a:bodyPr/>
                    <a:lstStyle/>
                    <a:p>
                      <a:pPr algn="ctr"/>
                      <a:r>
                        <a:rPr lang="en-FR" dirty="0"/>
                        <a:t>0</a:t>
                      </a:r>
                    </a:p>
                  </a:txBody>
                  <a:tcPr anchor="ctr"/>
                </a:tc>
                <a:tc>
                  <a:txBody>
                    <a:bodyPr/>
                    <a:lstStyle/>
                    <a:p>
                      <a:pPr algn="ctr"/>
                      <a:r>
                        <a:rPr lang="en-FR" dirty="0"/>
                        <a:t>9</a:t>
                      </a:r>
                    </a:p>
                  </a:txBody>
                  <a:tcPr anchor="ctr"/>
                </a:tc>
                <a:tc>
                  <a:txBody>
                    <a:bodyPr/>
                    <a:lstStyle/>
                    <a:p>
                      <a:pPr algn="ctr"/>
                      <a:r>
                        <a:rPr lang="en-FR" dirty="0"/>
                        <a:t>11</a:t>
                      </a:r>
                    </a:p>
                  </a:txBody>
                  <a:tcPr anchor="ctr"/>
                </a:tc>
                <a:tc>
                  <a:txBody>
                    <a:bodyPr/>
                    <a:lstStyle/>
                    <a:p>
                      <a:pPr algn="ctr"/>
                      <a:r>
                        <a:rPr lang="en-FR" dirty="0"/>
                        <a:t>11</a:t>
                      </a:r>
                    </a:p>
                  </a:txBody>
                  <a:tcPr anchor="ctr"/>
                </a:tc>
                <a:extLst>
                  <a:ext uri="{0D108BD9-81ED-4DB2-BD59-A6C34878D82A}">
                    <a16:rowId xmlns:a16="http://schemas.microsoft.com/office/drawing/2014/main" val="4118382488"/>
                  </a:ext>
                </a:extLst>
              </a:tr>
              <a:tr h="878588">
                <a:tc>
                  <a:txBody>
                    <a:bodyPr/>
                    <a:lstStyle/>
                    <a:p>
                      <a:r>
                        <a:rPr lang="en-FR"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Action 4</a:t>
                      </a:r>
                    </a:p>
                    <a:p>
                      <a:r>
                        <a:rPr lang="en-FR" b="0" cap="none" spc="0" dirty="0">
                          <a:ln w="0"/>
                          <a:solidFill>
                            <a:schemeClr val="tx1"/>
                          </a:solidFill>
                          <a:effectLst>
                            <a:outerShdw blurRad="38100" dist="19050" dir="2700000" algn="tl" rotWithShape="0">
                              <a:schemeClr val="dk1">
                                <a:alpha val="40000"/>
                              </a:schemeClr>
                            </a:outerShdw>
                          </a:effectLst>
                        </a:rPr>
                        <a:t>prix: 2</a:t>
                      </a:r>
                    </a:p>
                    <a:p>
                      <a:r>
                        <a:rPr lang="en-FR" b="0" cap="none" spc="0" dirty="0">
                          <a:ln w="0"/>
                          <a:solidFill>
                            <a:schemeClr val="tx1"/>
                          </a:solidFill>
                          <a:effectLst>
                            <a:outerShdw blurRad="38100" dist="19050" dir="2700000" algn="tl" rotWithShape="0">
                              <a:schemeClr val="dk1">
                                <a:alpha val="40000"/>
                              </a:schemeClr>
                            </a:outerShdw>
                          </a:effectLst>
                        </a:rPr>
                        <a:t>profit: 8</a:t>
                      </a:r>
                    </a:p>
                  </a:txBody>
                  <a:tcPr>
                    <a:solidFill>
                      <a:schemeClr val="accent1"/>
                    </a:solidFill>
                  </a:tcPr>
                </a:tc>
                <a:tc>
                  <a:txBody>
                    <a:bodyPr/>
                    <a:lstStyle/>
                    <a:p>
                      <a:pPr algn="ctr"/>
                      <a:r>
                        <a:rPr lang="en-FR" dirty="0"/>
                        <a:t>0</a:t>
                      </a:r>
                    </a:p>
                  </a:txBody>
                  <a:tcPr anchor="ctr"/>
                </a:tc>
                <a:tc>
                  <a:txBody>
                    <a:bodyPr/>
                    <a:lstStyle/>
                    <a:p>
                      <a:pPr algn="ctr"/>
                      <a:r>
                        <a:rPr lang="en-FR" dirty="0"/>
                        <a:t>0</a:t>
                      </a:r>
                    </a:p>
                  </a:txBody>
                  <a:tcPr anchor="ctr"/>
                </a:tc>
                <a:tc>
                  <a:txBody>
                    <a:bodyPr/>
                    <a:lstStyle/>
                    <a:p>
                      <a:pPr algn="ctr"/>
                      <a:r>
                        <a:rPr lang="en-FR" dirty="0"/>
                        <a:t>8</a:t>
                      </a:r>
                    </a:p>
                  </a:txBody>
                  <a:tcPr anchor="ctr"/>
                </a:tc>
                <a:tc>
                  <a:txBody>
                    <a:bodyPr/>
                    <a:lstStyle/>
                    <a:p>
                      <a:pPr algn="ctr"/>
                      <a:r>
                        <a:rPr lang="en-FR" dirty="0"/>
                        <a:t>9</a:t>
                      </a:r>
                    </a:p>
                  </a:txBody>
                  <a:tcPr anchor="ctr"/>
                </a:tc>
                <a:tc>
                  <a:txBody>
                    <a:bodyPr/>
                    <a:lstStyle/>
                    <a:p>
                      <a:pPr algn="ctr"/>
                      <a:r>
                        <a:rPr lang="en-FR" dirty="0"/>
                        <a:t>11</a:t>
                      </a:r>
                    </a:p>
                  </a:txBody>
                  <a:tcPr anchor="ctr"/>
                </a:tc>
                <a:tc>
                  <a:txBody>
                    <a:bodyPr/>
                    <a:lstStyle/>
                    <a:p>
                      <a:pPr algn="ctr"/>
                      <a:r>
                        <a:rPr lang="en-FR" dirty="0"/>
                        <a:t>17</a:t>
                      </a:r>
                    </a:p>
                  </a:txBody>
                  <a:tcPr anchor="ctr"/>
                </a:tc>
                <a:extLst>
                  <a:ext uri="{0D108BD9-81ED-4DB2-BD59-A6C34878D82A}">
                    <a16:rowId xmlns:a16="http://schemas.microsoft.com/office/drawing/2014/main" val="2480994973"/>
                  </a:ext>
                </a:extLst>
              </a:tr>
            </a:tbl>
          </a:graphicData>
        </a:graphic>
      </p:graphicFrame>
      <p:sp>
        <p:nvSpPr>
          <p:cNvPr id="5" name="TextBox 4">
            <a:extLst>
              <a:ext uri="{FF2B5EF4-FFF2-40B4-BE49-F238E27FC236}">
                <a16:creationId xmlns:a16="http://schemas.microsoft.com/office/drawing/2014/main" id="{7DA62D72-D372-7E4D-8EEF-6AE20A5C164E}"/>
              </a:ext>
            </a:extLst>
          </p:cNvPr>
          <p:cNvSpPr txBox="1"/>
          <p:nvPr/>
        </p:nvSpPr>
        <p:spPr>
          <a:xfrm>
            <a:off x="10229519" y="1872000"/>
            <a:ext cx="1843032" cy="2031325"/>
          </a:xfrm>
          <a:prstGeom prst="rect">
            <a:avLst/>
          </a:prstGeom>
          <a:noFill/>
        </p:spPr>
        <p:txBody>
          <a:bodyPr wrap="square" rtlCol="0">
            <a:spAutoFit/>
          </a:bodyPr>
          <a:lstStyle/>
          <a:p>
            <a:r>
              <a:rPr lang="en-FR" dirty="0"/>
              <a:t>P</a:t>
            </a:r>
          </a:p>
          <a:p>
            <a:r>
              <a:rPr lang="en-FR" dirty="0"/>
              <a:t>   </a:t>
            </a:r>
          </a:p>
          <a:p>
            <a:r>
              <a:rPr lang="en-FR" dirty="0"/>
              <a:t>      	Contrainte 	de prix, 	incrément 	de 	budget.</a:t>
            </a:r>
          </a:p>
        </p:txBody>
      </p:sp>
      <p:sp>
        <p:nvSpPr>
          <p:cNvPr id="6" name="Bent Arrow 5">
            <a:extLst>
              <a:ext uri="{FF2B5EF4-FFF2-40B4-BE49-F238E27FC236}">
                <a16:creationId xmlns:a16="http://schemas.microsoft.com/office/drawing/2014/main" id="{C6BA3D12-B708-9A4C-B2FC-4A6ED4D17398}"/>
              </a:ext>
            </a:extLst>
          </p:cNvPr>
          <p:cNvSpPr/>
          <p:nvPr/>
        </p:nvSpPr>
        <p:spPr>
          <a:xfrm flipV="1">
            <a:off x="10317890" y="2236307"/>
            <a:ext cx="375007" cy="46013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a:solidFill>
                <a:schemeClr val="tx1"/>
              </a:solidFill>
            </a:endParaRPr>
          </a:p>
        </p:txBody>
      </p:sp>
    </p:spTree>
    <p:extLst>
      <p:ext uri="{BB962C8B-B14F-4D97-AF65-F5344CB8AC3E}">
        <p14:creationId xmlns:p14="http://schemas.microsoft.com/office/powerpoint/2010/main" val="3318535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285</TotalTime>
  <Words>1016</Words>
  <Application>Microsoft Macintosh PowerPoint</Application>
  <PresentationFormat>Widescreen</PresentationFormat>
  <Paragraphs>221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PowerPoint Presentation</vt:lpstr>
      <vt:lpstr>Sommaire</vt:lpstr>
      <vt:lpstr>Algorithme Bruteforce:</vt:lpstr>
      <vt:lpstr>Solution Optimisée:</vt:lpstr>
      <vt:lpstr>Solution Optimisée:</vt:lpstr>
      <vt:lpstr>La solution optimisée en un exemple:</vt:lpstr>
      <vt:lpstr>La solution optimisée en un exemple:</vt:lpstr>
      <vt:lpstr>La solution optimisée en un exemple:</vt:lpstr>
      <vt:lpstr>La solution optimisée en un exemple:</vt:lpstr>
      <vt:lpstr>Pseudocode de la solution optimisée:</vt:lpstr>
      <vt:lpstr>Avantages &amp; inconvénients de la solution optimisée:</vt:lpstr>
      <vt:lpstr>Analyse des performances solution optimisée vs bruteforce:</vt:lpstr>
      <vt:lpstr>Analyse des performances solution optimisée vs bruteforce:</vt:lpstr>
      <vt:lpstr>Rapport d’exploration (Solution optimisée vs Sienna):</vt:lpstr>
      <vt:lpstr>Rapport d’exploration (Solution optimisée vs Sienna):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carrasco</dc:creator>
  <cp:lastModifiedBy>michael carrasco</cp:lastModifiedBy>
  <cp:revision>5</cp:revision>
  <dcterms:created xsi:type="dcterms:W3CDTF">2022-04-25T11:14:45Z</dcterms:created>
  <dcterms:modified xsi:type="dcterms:W3CDTF">2022-04-25T15:59:51Z</dcterms:modified>
</cp:coreProperties>
</file>