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38932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81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15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224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349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79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660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25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349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78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04624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81641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1851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40005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35301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958813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63494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053028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141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72525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83669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20486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58896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20762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745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436030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061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402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raine Lake 17092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3E3E40"/>
                </a:solidFill>
                <a:highlight>
                  <a:srgbClr val="FFFFFF"/>
                </a:highlight>
              </a:rPr>
              <a:t>Biodiversity for the National Parks</a:t>
            </a:r>
            <a:endParaRPr sz="6600" b="1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130300" y="2946685"/>
            <a:ext cx="5825202" cy="822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bg1"/>
                </a:solidFill>
              </a:rPr>
              <a:t>By Marco Di Stefano</a:t>
            </a:r>
            <a:endParaRPr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Note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Code was written in the learning environment </a:t>
            </a:r>
            <a:r>
              <a:rPr lang="en-CA" dirty="0"/>
              <a:t>on </a:t>
            </a:r>
            <a:r>
              <a:rPr lang="en-CA" dirty="0" smtClean="0"/>
              <a:t>codecademy.com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2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Species_Info.CSV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Dataset contains info about several different species in National </a:t>
            </a:r>
            <a:r>
              <a:rPr lang="en" dirty="0" smtClean="0">
                <a:latin typeface="+mj-lt"/>
              </a:rPr>
              <a:t>Parks</a:t>
            </a:r>
            <a:endParaRPr dirty="0">
              <a:latin typeface="+mj-lt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Notably conservation status and species category</a:t>
            </a:r>
            <a:endParaRPr dirty="0">
              <a:latin typeface="+mj-lt"/>
            </a:endParaRP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+mj-lt"/>
              </a:rPr>
              <a:t>Conservation status breaks down into</a:t>
            </a:r>
            <a:endParaRPr dirty="0">
              <a:solidFill>
                <a:srgbClr val="000000"/>
              </a:solidFill>
              <a:latin typeface="+mj-lt"/>
            </a:endParaRPr>
          </a:p>
          <a:p>
            <a:pPr marL="457200" lvl="0" indent="-304800" rtl="0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Clr>
                <a:srgbClr val="3E3E40"/>
              </a:buClr>
              <a:buSzPts val="1200"/>
              <a:buFont typeface="Arial" panose="020B0604020202020204" pitchFamily="34" charset="0"/>
              <a:buChar char="•"/>
            </a:pPr>
            <a:r>
              <a:rPr lang="en" sz="1150" dirty="0">
                <a:solidFill>
                  <a:srgbClr val="204056"/>
                </a:solidFill>
                <a:highlight>
                  <a:srgbClr val="D4D5D6"/>
                </a:highlight>
                <a:latin typeface="+mj-lt"/>
                <a:ea typeface="Verdana"/>
                <a:cs typeface="Verdana"/>
                <a:sym typeface="Verdana"/>
              </a:rPr>
              <a:t>Species of Concern</a:t>
            </a:r>
            <a:r>
              <a:rPr lang="en" sz="1200" dirty="0">
                <a:solidFill>
                  <a:srgbClr val="3E3E40"/>
                </a:solidFill>
                <a:latin typeface="+mj-lt"/>
              </a:rPr>
              <a:t>: declining population or appears to be in need of conservation.</a:t>
            </a:r>
            <a:endParaRPr sz="1200" dirty="0">
              <a:solidFill>
                <a:srgbClr val="3E3E40"/>
              </a:solidFill>
              <a:latin typeface="+mj-lt"/>
            </a:endParaRPr>
          </a:p>
          <a:p>
            <a:pPr marL="457200" lvl="0" indent="-3048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E3E40"/>
              </a:buClr>
              <a:buSzPts val="1200"/>
              <a:buFont typeface="Arial" panose="020B0604020202020204" pitchFamily="34" charset="0"/>
              <a:buChar char="•"/>
            </a:pPr>
            <a:r>
              <a:rPr lang="en" sz="1150" dirty="0">
                <a:solidFill>
                  <a:srgbClr val="204056"/>
                </a:solidFill>
                <a:highlight>
                  <a:srgbClr val="D4D5D6"/>
                </a:highlight>
                <a:latin typeface="+mj-lt"/>
                <a:ea typeface="Verdana"/>
                <a:cs typeface="Verdana"/>
                <a:sym typeface="Verdana"/>
              </a:rPr>
              <a:t>Threatened</a:t>
            </a:r>
            <a:r>
              <a:rPr lang="en" sz="1200" dirty="0">
                <a:solidFill>
                  <a:srgbClr val="3E3E40"/>
                </a:solidFill>
                <a:latin typeface="+mj-lt"/>
              </a:rPr>
              <a:t>: vulnerable to endangerment in the near future.</a:t>
            </a:r>
            <a:endParaRPr sz="1200" dirty="0">
              <a:solidFill>
                <a:srgbClr val="3E3E40"/>
              </a:solidFill>
              <a:latin typeface="+mj-lt"/>
            </a:endParaRPr>
          </a:p>
          <a:p>
            <a:pPr marL="457200" lvl="0" indent="-3048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E3E40"/>
              </a:buClr>
              <a:buSzPts val="1200"/>
              <a:buFont typeface="Arial" panose="020B0604020202020204" pitchFamily="34" charset="0"/>
              <a:buChar char="•"/>
            </a:pPr>
            <a:r>
              <a:rPr lang="en" sz="1150" dirty="0">
                <a:solidFill>
                  <a:srgbClr val="204056"/>
                </a:solidFill>
                <a:highlight>
                  <a:srgbClr val="D4D5D6"/>
                </a:highlight>
                <a:latin typeface="+mj-lt"/>
                <a:ea typeface="Verdana"/>
                <a:cs typeface="Verdana"/>
                <a:sym typeface="Verdana"/>
              </a:rPr>
              <a:t>Endangered</a:t>
            </a:r>
            <a:r>
              <a:rPr lang="en" sz="1200" dirty="0">
                <a:solidFill>
                  <a:srgbClr val="3E3E40"/>
                </a:solidFill>
                <a:latin typeface="+mj-lt"/>
              </a:rPr>
              <a:t>: seriously at risk of extinction.</a:t>
            </a:r>
            <a:endParaRPr sz="1200" dirty="0">
              <a:solidFill>
                <a:srgbClr val="3E3E40"/>
              </a:solidFill>
              <a:latin typeface="+mj-lt"/>
            </a:endParaRPr>
          </a:p>
          <a:p>
            <a:pPr marL="457200" lvl="0" indent="-304800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E3E40"/>
              </a:buClr>
              <a:buSzPts val="1200"/>
              <a:buFont typeface="Arial" panose="020B0604020202020204" pitchFamily="34" charset="0"/>
              <a:buChar char="•"/>
            </a:pPr>
            <a:r>
              <a:rPr lang="en" sz="1150" dirty="0">
                <a:solidFill>
                  <a:srgbClr val="204056"/>
                </a:solidFill>
                <a:highlight>
                  <a:srgbClr val="D4D5D6"/>
                </a:highlight>
                <a:latin typeface="+mj-lt"/>
                <a:ea typeface="Verdana"/>
                <a:cs typeface="Verdana"/>
                <a:sym typeface="Verdana"/>
              </a:rPr>
              <a:t>In Recovery</a:t>
            </a:r>
            <a:r>
              <a:rPr lang="en" sz="1200" dirty="0">
                <a:solidFill>
                  <a:srgbClr val="3E3E40"/>
                </a:solidFill>
                <a:latin typeface="+mj-lt"/>
              </a:rPr>
              <a:t>: formerly </a:t>
            </a:r>
            <a:r>
              <a:rPr lang="en" sz="1150" dirty="0">
                <a:solidFill>
                  <a:srgbClr val="204056"/>
                </a:solidFill>
                <a:highlight>
                  <a:srgbClr val="D4D5D6"/>
                </a:highlight>
                <a:latin typeface="+mj-lt"/>
                <a:ea typeface="Verdana"/>
                <a:cs typeface="Verdana"/>
                <a:sym typeface="Verdana"/>
              </a:rPr>
              <a:t>Endangered</a:t>
            </a:r>
            <a:r>
              <a:rPr lang="en" sz="1200" dirty="0">
                <a:solidFill>
                  <a:srgbClr val="3E3E40"/>
                </a:solidFill>
                <a:latin typeface="+mj-lt"/>
              </a:rPr>
              <a:t>, but currently not in danger of extinction throughout all or a significant portion of its inhabitable range.</a:t>
            </a:r>
            <a:endParaRPr sz="1200" dirty="0">
              <a:solidFill>
                <a:srgbClr val="3E3E40"/>
              </a:solidFill>
              <a:latin typeface="+mj-lt"/>
            </a:endParaRPr>
          </a:p>
          <a:p>
            <a:pPr marL="0" lvl="0" indent="0">
              <a:spcBef>
                <a:spcPts val="20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Species_Info.CSV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3E3E40"/>
                </a:solidFill>
                <a:highlight>
                  <a:srgbClr val="FFFFFF"/>
                </a:highlight>
                <a:ea typeface="Verdana"/>
                <a:cs typeface="Verdana"/>
                <a:sym typeface="Verdana"/>
              </a:rPr>
              <a:t>Category refers to the group of species. </a:t>
            </a:r>
            <a:endParaRPr sz="1200" dirty="0" smtClean="0">
              <a:solidFill>
                <a:srgbClr val="3E3E40"/>
              </a:solidFill>
              <a:highlight>
                <a:srgbClr val="FFFFFF"/>
              </a:highlight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" sz="1200" dirty="0" smtClean="0">
              <a:solidFill>
                <a:srgbClr val="3E3E40"/>
              </a:solidFill>
              <a:highlight>
                <a:srgbClr val="FFFFFF"/>
              </a:highlight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200" dirty="0" smtClean="0">
                <a:solidFill>
                  <a:srgbClr val="3E3E40"/>
                </a:solidFill>
                <a:highlight>
                  <a:srgbClr val="FFFFFF"/>
                </a:highlight>
                <a:ea typeface="Verdana"/>
                <a:cs typeface="Verdana"/>
                <a:sym typeface="Verdana"/>
              </a:rPr>
              <a:t>Amphibian</a:t>
            </a:r>
            <a:endParaRPr sz="1200" dirty="0">
              <a:solidFill>
                <a:srgbClr val="3E3E40"/>
              </a:solidFill>
              <a:highlight>
                <a:srgbClr val="FFFFFF"/>
              </a:highlight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200" dirty="0" smtClean="0">
                <a:solidFill>
                  <a:srgbClr val="3E3E40"/>
                </a:solidFill>
                <a:highlight>
                  <a:srgbClr val="FFFFFF"/>
                </a:highlight>
                <a:ea typeface="Verdana"/>
                <a:cs typeface="Verdana"/>
                <a:sym typeface="Verdana"/>
              </a:rPr>
              <a:t>Bird</a:t>
            </a:r>
            <a:endParaRPr sz="1200" dirty="0">
              <a:solidFill>
                <a:srgbClr val="3E3E40"/>
              </a:solidFill>
              <a:highlight>
                <a:srgbClr val="FFFFFF"/>
              </a:highlight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3E3E40"/>
                </a:solidFill>
                <a:highlight>
                  <a:srgbClr val="FFFFFF"/>
                </a:highlight>
                <a:ea typeface="Verdana"/>
                <a:cs typeface="Verdana"/>
                <a:sym typeface="Verdana"/>
              </a:rPr>
              <a:t>Fish</a:t>
            </a:r>
            <a:endParaRPr sz="1200" dirty="0">
              <a:solidFill>
                <a:srgbClr val="3E3E40"/>
              </a:solidFill>
              <a:highlight>
                <a:srgbClr val="FFFFFF"/>
              </a:highlight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3E3E40"/>
                </a:solidFill>
                <a:highlight>
                  <a:srgbClr val="FFFFFF"/>
                </a:highlight>
                <a:ea typeface="Verdana"/>
                <a:cs typeface="Verdana"/>
                <a:sym typeface="Verdana"/>
              </a:rPr>
              <a:t>Mammal</a:t>
            </a:r>
            <a:endParaRPr sz="1200" dirty="0">
              <a:solidFill>
                <a:srgbClr val="3E3E40"/>
              </a:solidFill>
              <a:highlight>
                <a:srgbClr val="FFFFFF"/>
              </a:highlight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3E3E40"/>
                </a:solidFill>
                <a:highlight>
                  <a:srgbClr val="FFFFFF"/>
                </a:highlight>
                <a:ea typeface="Verdana"/>
                <a:cs typeface="Verdana"/>
                <a:sym typeface="Verdana"/>
              </a:rPr>
              <a:t>Nonvascular Plant</a:t>
            </a:r>
            <a:endParaRPr sz="1200" dirty="0">
              <a:solidFill>
                <a:srgbClr val="3E3E40"/>
              </a:solidFill>
              <a:highlight>
                <a:srgbClr val="FFFFFF"/>
              </a:highlight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3E3E40"/>
                </a:solidFill>
                <a:highlight>
                  <a:srgbClr val="FFFFFF"/>
                </a:highlight>
                <a:ea typeface="Verdana"/>
                <a:cs typeface="Verdana"/>
                <a:sym typeface="Verdana"/>
              </a:rPr>
              <a:t>Reptile</a:t>
            </a:r>
            <a:endParaRPr sz="1200" dirty="0">
              <a:solidFill>
                <a:srgbClr val="3E3E40"/>
              </a:solidFill>
              <a:highlight>
                <a:srgbClr val="FFFFFF"/>
              </a:highlight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rgbClr val="3E3E40"/>
                </a:solidFill>
                <a:highlight>
                  <a:srgbClr val="FFFFFF"/>
                </a:highlight>
                <a:ea typeface="Verdana"/>
                <a:cs typeface="Verdana"/>
                <a:sym typeface="Verdana"/>
              </a:rPr>
              <a:t>Vascular Plant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we be worried?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marR="1016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0000"/>
                </a:solidFill>
              </a:rPr>
              <a:t>Thankfully, majority of Species in the data set require no intervention at any level. </a:t>
            </a:r>
            <a:endParaRPr sz="1150" dirty="0">
              <a:solidFill>
                <a:srgbClr val="000000"/>
              </a:solidFill>
            </a:endParaRPr>
          </a:p>
          <a:p>
            <a:pPr marL="101600" marR="1016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rgbClr val="000000"/>
                </a:solidFill>
              </a:rPr>
              <a:t>However a total of 180 species need to be monitored. The break down of severity is </a:t>
            </a:r>
            <a:endParaRPr sz="1150" dirty="0">
              <a:solidFill>
                <a:srgbClr val="000000"/>
              </a:solidFill>
            </a:endParaRPr>
          </a:p>
          <a:p>
            <a:pPr marL="273050" marR="101600" indent="-171450">
              <a:buFont typeface="Arial" panose="020B0604020202020204" pitchFamily="34" charset="0"/>
              <a:buChar char="•"/>
            </a:pPr>
            <a:endParaRPr sz="1050" dirty="0">
              <a:solidFill>
                <a:srgbClr val="000000"/>
              </a:solidFill>
            </a:endParaRPr>
          </a:p>
          <a:p>
            <a:pPr marL="161925" marR="101600" indent="0">
              <a:buClr>
                <a:srgbClr val="000000"/>
              </a:buClr>
              <a:buSzPts val="1050"/>
              <a:buNone/>
            </a:pPr>
            <a:r>
              <a:rPr lang="en" sz="1050" dirty="0" smtClean="0">
                <a:solidFill>
                  <a:srgbClr val="000000"/>
                </a:solidFill>
              </a:rPr>
              <a:t>	   Status           Number of species</a:t>
            </a:r>
          </a:p>
          <a:p>
            <a:pPr marR="101600" indent="-295275"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n" sz="1050" dirty="0" smtClean="0">
                <a:solidFill>
                  <a:srgbClr val="000000"/>
                </a:solidFill>
              </a:rPr>
              <a:t>Endangered               </a:t>
            </a:r>
            <a:r>
              <a:rPr lang="en" sz="1050" dirty="0">
                <a:solidFill>
                  <a:srgbClr val="000000"/>
                </a:solidFill>
              </a:rPr>
              <a:t>15</a:t>
            </a:r>
            <a:endParaRPr sz="1050" dirty="0">
              <a:solidFill>
                <a:srgbClr val="000000"/>
              </a:solidFill>
            </a:endParaRPr>
          </a:p>
          <a:p>
            <a:pPr marR="101600" indent="-295275"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n" sz="1050" dirty="0">
                <a:solidFill>
                  <a:srgbClr val="000000"/>
                </a:solidFill>
              </a:rPr>
              <a:t>In Recovery                4</a:t>
            </a:r>
            <a:endParaRPr sz="1050" dirty="0">
              <a:solidFill>
                <a:srgbClr val="000000"/>
              </a:solidFill>
            </a:endParaRPr>
          </a:p>
          <a:p>
            <a:pPr marR="101600" indent="-295275"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n" sz="1050" dirty="0">
                <a:solidFill>
                  <a:srgbClr val="000000"/>
                </a:solidFill>
              </a:rPr>
              <a:t>Species of Concern    </a:t>
            </a:r>
            <a:r>
              <a:rPr lang="en" sz="1050" dirty="0" smtClean="0">
                <a:solidFill>
                  <a:srgbClr val="000000"/>
                </a:solidFill>
              </a:rPr>
              <a:t>151</a:t>
            </a:r>
            <a:endParaRPr sz="1050" dirty="0">
              <a:solidFill>
                <a:srgbClr val="000000"/>
              </a:solidFill>
            </a:endParaRPr>
          </a:p>
          <a:p>
            <a:pPr marR="101600" indent="-295275"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n" sz="1050" dirty="0">
                <a:solidFill>
                  <a:srgbClr val="000000"/>
                </a:solidFill>
              </a:rPr>
              <a:t>Threatened               10</a:t>
            </a:r>
            <a:endParaRPr sz="1050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510" y="2157020"/>
            <a:ext cx="4756790" cy="2546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236220"/>
            <a:ext cx="6767280" cy="781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Is one species more likely to be endangered than another?</a:t>
            </a:r>
            <a:endParaRPr sz="2400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3050" marR="101600" indent="-171450">
              <a:buFont typeface="Arial" panose="020B0604020202020204" pitchFamily="34" charset="0"/>
              <a:buChar char="•"/>
            </a:pPr>
            <a:r>
              <a:rPr lang="en" sz="1400" dirty="0" smtClean="0">
                <a:solidFill>
                  <a:srgbClr val="000000"/>
                </a:solidFill>
              </a:rPr>
              <a:t>Certain </a:t>
            </a:r>
            <a:r>
              <a:rPr lang="en" sz="1400" dirty="0">
                <a:solidFill>
                  <a:srgbClr val="000000"/>
                </a:solidFill>
              </a:rPr>
              <a:t>categories </a:t>
            </a:r>
            <a:r>
              <a:rPr lang="en" sz="1400" dirty="0" smtClean="0">
                <a:solidFill>
                  <a:srgbClr val="000000"/>
                </a:solidFill>
              </a:rPr>
              <a:t>have more </a:t>
            </a:r>
            <a:r>
              <a:rPr lang="en" sz="1400" dirty="0">
                <a:solidFill>
                  <a:srgbClr val="000000"/>
                </a:solidFill>
              </a:rPr>
              <a:t>protected numbers to others.</a:t>
            </a:r>
            <a:endParaRPr sz="1400" dirty="0">
              <a:solidFill>
                <a:srgbClr val="000000"/>
              </a:solidFill>
            </a:endParaRPr>
          </a:p>
          <a:p>
            <a:pPr marL="273050" marR="101600" indent="-171450"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rgbClr val="000000"/>
                </a:solidFill>
              </a:rPr>
              <a:t>Birds are the Highest number of species that are protected, while Mammals have the highest % of protected </a:t>
            </a:r>
            <a:endParaRPr sz="1400" dirty="0">
              <a:solidFill>
                <a:srgbClr val="000000"/>
              </a:solidFill>
            </a:endParaRPr>
          </a:p>
          <a:p>
            <a:pPr marL="273050" marR="101600" indent="-171450">
              <a:buFont typeface="Arial" panose="020B0604020202020204" pitchFamily="34" charset="0"/>
              <a:buChar char="•"/>
            </a:pPr>
            <a:r>
              <a:rPr lang="en" sz="1400" dirty="0" smtClean="0">
                <a:solidFill>
                  <a:srgbClr val="000000"/>
                </a:solidFill>
              </a:rPr>
              <a:t>Just </a:t>
            </a:r>
            <a:r>
              <a:rPr lang="en" sz="1400" dirty="0">
                <a:solidFill>
                  <a:srgbClr val="000000"/>
                </a:solidFill>
              </a:rPr>
              <a:t>because these two are more common in the data set, doesn't mean they are more </a:t>
            </a:r>
            <a:r>
              <a:rPr lang="en" sz="1400" i="1" dirty="0">
                <a:solidFill>
                  <a:srgbClr val="000000"/>
                </a:solidFill>
              </a:rPr>
              <a:t>likley</a:t>
            </a:r>
            <a:endParaRPr sz="1400" dirty="0">
              <a:solidFill>
                <a:srgbClr val="000000"/>
              </a:solidFill>
            </a:endParaRPr>
          </a:p>
          <a:p>
            <a:pPr marL="101600" marR="1016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000000"/>
              </a:solidFill>
            </a:endParaRPr>
          </a:p>
          <a:p>
            <a:pPr marL="101600" marR="1016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58331"/>
              </p:ext>
            </p:extLst>
          </p:nvPr>
        </p:nvGraphicFramePr>
        <p:xfrm>
          <a:off x="677460" y="2491741"/>
          <a:ext cx="5563319" cy="2077132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372909"/>
                <a:gridCol w="1058630"/>
                <a:gridCol w="1058630"/>
                <a:gridCol w="2073150"/>
              </a:tblGrid>
              <a:tr h="4283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not_protected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protected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percent_protected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15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Amphibian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8.75%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4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Bird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15.16%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4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8.66%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4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Mammal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17.76%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4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Nonvascular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4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Reptile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6.33%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45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Vascular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1.03%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6858720" cy="789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Are Mammals more likely to be protected than Birds?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Chi Square test will tell us if there is a significant difference  </a:t>
            </a:r>
            <a:endParaRPr dirty="0"/>
          </a:p>
          <a:p>
            <a:pPr marL="0" lvl="0" indent="45720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(something worth looking into)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Null Hypothesis = is that this difference is due to chance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Pvalue = 0.688 which is greater than 0.05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Therefore Mammals are not more likely protected that Birds and is due to chance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between reptiles and mammals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Null Hypothesis = is that this difference is due to chance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Pvalue = 0.038 which is less than 0.05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Therefore we reject the Null Hypothesis (this is significant) 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Therefore some species are more likely to be protected!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would be to ask which animals are more likely  and why?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Look for trends such as if conservation status changes at certain parks than others?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Investigate what are reasons for one species to be more endangered?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Are they hunted more?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Are they not able to to adapt to the current planet as well?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Are they a result of their main prey being endangered?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198120"/>
            <a:ext cx="6828240" cy="819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</a:pPr>
            <a:r>
              <a:rPr lang="en" dirty="0"/>
              <a:t>Foot and Mouth Reduction Effort - Sample Size Determination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167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Determine a sample size to test if a program is working or not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Minimum detectable effect :detect reductions of at least 5 percentage point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Baseline :15% of sheep at Bryce National Park have foot and mouth disease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Using a 90% significance we determine we need a sample size of 510 sheep to check if they have Foot and Mouth. 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Given the current sighting rates, it would take 1 full week at yellowstone or 2 weeks at Bryce to obtain enough samples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496</Words>
  <Application>Microsoft Office PowerPoint</Application>
  <PresentationFormat>On-screen Show (16:9)</PresentationFormat>
  <Paragraphs>92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Verdana</vt:lpstr>
      <vt:lpstr>Wingdings 3</vt:lpstr>
      <vt:lpstr>Facet</vt:lpstr>
      <vt:lpstr>Biodiversity for the National Parks</vt:lpstr>
      <vt:lpstr>Species_Info.CSV </vt:lpstr>
      <vt:lpstr>Species_Info.CSV</vt:lpstr>
      <vt:lpstr>Should we be worried?</vt:lpstr>
      <vt:lpstr>Is one species more likely to be endangered than another?</vt:lpstr>
      <vt:lpstr>Are Mammals more likely to be protected than Birds? </vt:lpstr>
      <vt:lpstr>What about between reptiles and mammals</vt:lpstr>
      <vt:lpstr>Recommendations</vt:lpstr>
      <vt:lpstr>Foot and Mouth Reduction Effort - Sample Size Determination </vt:lpstr>
      <vt:lpstr>Note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for the National Parks</dc:title>
  <cp:lastModifiedBy>Marco Di Stefano</cp:lastModifiedBy>
  <cp:revision>4</cp:revision>
  <dcterms:modified xsi:type="dcterms:W3CDTF">2018-03-03T16:20:26Z</dcterms:modified>
</cp:coreProperties>
</file>