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Inter SemiBold"/>
      <p:regular r:id="rId8"/>
      <p:bold r:id="rId9"/>
      <p:italic r:id="rId10"/>
      <p:boldItalic r:id="rId11"/>
    </p:embeddedFont>
    <p:embeddedFont>
      <p:font typeface="Inter Light"/>
      <p:regular r:id="rId12"/>
      <p:bold r:id="rId13"/>
      <p:italic r:id="rId14"/>
      <p:boldItalic r:id="rId15"/>
    </p:embeddedFont>
    <p:embeddedFont>
      <p:font typeface="Int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nter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nterSemiBold-regular.fntdata"/><Relationship Id="rId11" Type="http://schemas.openxmlformats.org/officeDocument/2006/relationships/font" Target="fonts/InterSemiBold-boldItalic.fntdata"/><Relationship Id="rId10" Type="http://schemas.openxmlformats.org/officeDocument/2006/relationships/font" Target="fonts/InterSemiBold-italic.fntdata"/><Relationship Id="rId13" Type="http://schemas.openxmlformats.org/officeDocument/2006/relationships/font" Target="fonts/InterLight-bold.fntdata"/><Relationship Id="rId12" Type="http://schemas.openxmlformats.org/officeDocument/2006/relationships/font" Target="fonts/InterLight-regular.fntdata"/><Relationship Id="rId15" Type="http://schemas.openxmlformats.org/officeDocument/2006/relationships/font" Target="fonts/InterLight-boldItalic.fntdata"/><Relationship Id="rId14" Type="http://schemas.openxmlformats.org/officeDocument/2006/relationships/font" Target="fonts/InterLight-italic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Inter-boldItalic.fntdata"/><Relationship Id="rId18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056a1797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056a1797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056a1797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056a1797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1"/>
          <p:cNvSpPr txBox="1"/>
          <p:nvPr>
            <p:ph type="title"/>
          </p:nvPr>
        </p:nvSpPr>
        <p:spPr>
          <a:xfrm>
            <a:off x="420875" y="1668375"/>
            <a:ext cx="43248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Base Consult</a:t>
            </a:r>
            <a:endParaRPr/>
          </a:p>
        </p:txBody>
      </p:sp>
      <p:pic>
        <p:nvPicPr>
          <p:cNvPr descr="Two people standing and looking at a tablet computer together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2" name="Google Shape;342;p41"/>
          <p:cNvSpPr txBox="1"/>
          <p:nvPr>
            <p:ph idx="2" type="title"/>
          </p:nvPr>
        </p:nvSpPr>
        <p:spPr>
          <a:xfrm>
            <a:off x="420875" y="3318675"/>
            <a:ext cx="36987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7 Jan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50850" y="596800"/>
            <a:ext cx="61275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Financial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2024</a:t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560525" y="3774675"/>
            <a:ext cx="3552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is in good shape and very motivated and we have no regretted </a:t>
            </a:r>
            <a:r>
              <a:rPr lang="en"/>
              <a:t>attrition</a:t>
            </a:r>
            <a:r>
              <a:rPr lang="en"/>
              <a:t> at all.</a:t>
            </a:r>
            <a:endParaRPr/>
          </a:p>
        </p:txBody>
      </p:sp>
      <p:sp>
        <p:nvSpPr>
          <p:cNvPr id="349" name="Google Shape;349;p42"/>
          <p:cNvSpPr txBox="1"/>
          <p:nvPr>
            <p:ph idx="2" type="body"/>
          </p:nvPr>
        </p:nvSpPr>
        <p:spPr>
          <a:xfrm>
            <a:off x="4113125" y="3774675"/>
            <a:ext cx="3552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was a very good year with profit and no indirect costs</a:t>
            </a:r>
            <a:endParaRPr/>
          </a:p>
        </p:txBody>
      </p:sp>
      <p:sp>
        <p:nvSpPr>
          <p:cNvPr id="350" name="Google Shape;350;p42"/>
          <p:cNvSpPr/>
          <p:nvPr/>
        </p:nvSpPr>
        <p:spPr>
          <a:xfrm>
            <a:off x="6578409" y="1868450"/>
            <a:ext cx="1503600" cy="1503600"/>
          </a:xfrm>
          <a:prstGeom prst="flowChartConnector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Profit</a:t>
            </a:r>
            <a:b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3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50</a:t>
            </a:r>
            <a:r>
              <a:rPr lang="en" sz="3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%</a:t>
            </a:r>
            <a:endParaRPr sz="31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603475" y="2076675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Opex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r>
              <a:rPr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0%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2" name="Google Shape;352;p42"/>
          <p:cNvSpPr/>
          <p:nvPr/>
        </p:nvSpPr>
        <p:spPr>
          <a:xfrm>
            <a:off x="2097224" y="2076675"/>
            <a:ext cx="11706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Capex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20%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3478462" y="2076675"/>
            <a:ext cx="1311000" cy="10872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Income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10</a:t>
            </a:r>
            <a:r>
              <a:rPr lang="en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0%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42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