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74"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5" r:id="rId21"/>
    <p:sldId id="276" r:id="rId22"/>
    <p:sldId id="27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19" autoAdjust="0"/>
  </p:normalViewPr>
  <p:slideViewPr>
    <p:cSldViewPr snapToGrid="0">
      <p:cViewPr>
        <p:scale>
          <a:sx n="80" d="100"/>
          <a:sy n="80" d="100"/>
        </p:scale>
        <p:origin x="-936" y="-33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pPr/>
              <a:t>4/6/2022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pPr/>
              <a:t>‹#›</a:t>
            </a:fld>
            <a:endParaRPr lang="en-US" dirty="0"/>
          </a:p>
        </p:txBody>
      </p:sp>
    </p:spTree>
    <p:extLst>
      <p:ext uri="{BB962C8B-B14F-4D97-AF65-F5344CB8AC3E}">
        <p14:creationId xmlns=""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pPr/>
              <a:t>4/6/2022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pPr/>
              <a:t>4/6/2022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pPr/>
              <a:t>‹#›</a:t>
            </a:fld>
            <a:endParaRPr lang="en-US" dirty="0"/>
          </a:p>
        </p:txBody>
      </p:sp>
    </p:spTree>
    <p:extLst>
      <p:ext uri="{BB962C8B-B14F-4D97-AF65-F5344CB8AC3E}">
        <p14:creationId xmlns=""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pPr/>
              <a:t>4/6/2022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pPr/>
              <a:t>4/6/2022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pPr/>
              <a:t>4/6/2022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pPr/>
              <a:t>4/6/2022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pPr/>
              <a:t>4/6/2022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pPr/>
              <a:t>‹#›</a:t>
            </a:fld>
            <a:endParaRPr lang="en-US" dirty="0"/>
          </a:p>
        </p:txBody>
      </p:sp>
    </p:spTree>
    <p:extLst>
      <p:ext uri="{BB962C8B-B14F-4D97-AF65-F5344CB8AC3E}">
        <p14:creationId xmlns=""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4/6/2022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pPr/>
              <a:t>‹#›</a:t>
            </a:fld>
            <a:endParaRPr lang="en-US" dirty="0"/>
          </a:p>
        </p:txBody>
      </p:sp>
      <p:sp>
        <p:nvSpPr>
          <p:cNvPr id="12" name="Rectangle 11">
            <a:extLst>
              <a:ext uri="{FF2B5EF4-FFF2-40B4-BE49-F238E27FC236}">
                <a16:creationId xmlns=""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pPr/>
              <a:t>4/6/2022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pPr/>
              <a:t>‹#›</a:t>
            </a:fld>
            <a:endParaRPr lang="en-US" dirty="0"/>
          </a:p>
        </p:txBody>
      </p:sp>
    </p:spTree>
    <p:extLst>
      <p:ext uri="{BB962C8B-B14F-4D97-AF65-F5344CB8AC3E}">
        <p14:creationId xmlns=""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jpe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jpe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balanced-diet-food-delivery-and-catering-vector-27990377.jpg"/>
          <p:cNvPicPr>
            <a:picLocks noChangeAspect="1"/>
          </p:cNvPicPr>
          <p:nvPr/>
        </p:nvPicPr>
        <p:blipFill>
          <a:blip r:embed="rId2"/>
          <a:stretch>
            <a:fillRect/>
          </a:stretch>
        </p:blipFill>
        <p:spPr>
          <a:xfrm>
            <a:off x="-666797" y="0"/>
            <a:ext cx="13896657" cy="6858000"/>
          </a:xfrm>
          <a:prstGeom prst="rect">
            <a:avLst/>
          </a:prstGeom>
        </p:spPr>
      </p:pic>
      <p:sp>
        <p:nvSpPr>
          <p:cNvPr id="11" name="TextBox 10"/>
          <p:cNvSpPr txBox="1"/>
          <p:nvPr/>
        </p:nvSpPr>
        <p:spPr>
          <a:xfrm>
            <a:off x="2017274" y="3823856"/>
            <a:ext cx="6152949" cy="830997"/>
          </a:xfrm>
          <a:prstGeom prst="rect">
            <a:avLst/>
          </a:prstGeom>
          <a:noFill/>
        </p:spPr>
        <p:txBody>
          <a:bodyPr wrap="square" rtlCol="0">
            <a:spAutoFit/>
          </a:bodyPr>
          <a:lstStyle/>
          <a:p>
            <a:r>
              <a:rPr lang="en-US" sz="4800" dirty="0" smtClean="0"/>
              <a:t>So-Yummy-Desserts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C17C24-9899-4DFD-B944-424D885A4D3B}"/>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                  DISADVANTAGE</a:t>
            </a:r>
            <a:r>
              <a:rPr lang="en-US" dirty="0"/>
              <a:t>S</a:t>
            </a:r>
            <a:endParaRPr lang="en-IN" dirty="0"/>
          </a:p>
        </p:txBody>
      </p:sp>
      <p:sp>
        <p:nvSpPr>
          <p:cNvPr id="3" name="Content Placeholder 2">
            <a:extLst>
              <a:ext uri="{FF2B5EF4-FFF2-40B4-BE49-F238E27FC236}">
                <a16:creationId xmlns="" xmlns:a16="http://schemas.microsoft.com/office/drawing/2014/main" id="{A245CFC5-E56A-4861-814E-B31C0B3D2024}"/>
              </a:ext>
            </a:extLst>
          </p:cNvPr>
          <p:cNvSpPr>
            <a:spLocks noGrp="1"/>
          </p:cNvSpPr>
          <p:nvPr>
            <p:ph idx="1"/>
          </p:nvPr>
        </p:nvSpPr>
        <p:spPr/>
        <p:txBody>
          <a:bodyPr>
            <a:normAutofit fontScale="92500"/>
          </a:bodyPr>
          <a:lstStyle/>
          <a:p>
            <a:pPr marL="0" indent="0">
              <a:buNone/>
            </a:pPr>
            <a:r>
              <a:rPr lang="en-US" sz="1800" dirty="0"/>
              <a:t>1.Deliverymen Put Themselves in Danger</a:t>
            </a:r>
          </a:p>
          <a:p>
            <a:r>
              <a:rPr lang="en-US" sz="1800" dirty="0"/>
              <a:t>Whether it is a heatwave boiling down the city or it is snowing or raining heavily, a Delivery Boy is waiting outside the restaurant to pick and deliver your order. This is one of the disadvantages of ordering food online.</a:t>
            </a:r>
          </a:p>
          <a:p>
            <a:pPr marL="0" indent="0">
              <a:buNone/>
            </a:pPr>
            <a:r>
              <a:rPr lang="en-US" sz="1800" dirty="0"/>
              <a:t>2. Disguised Increased Expense</a:t>
            </a:r>
          </a:p>
          <a:p>
            <a:pPr marL="0" indent="0">
              <a:buNone/>
            </a:pPr>
            <a:r>
              <a:rPr lang="en-US" sz="1800" dirty="0"/>
              <a:t>We surely get attracted by yummy-looking food pictures on the app and a small but highlighting banner of cashback offer.</a:t>
            </a:r>
          </a:p>
          <a:p>
            <a:pPr marL="0" indent="0">
              <a:buNone/>
            </a:pPr>
            <a:r>
              <a:rPr lang="en-US" sz="1800" dirty="0"/>
              <a:t>3. Revenue Conflicts Between The Restaurants and Delivery Providers</a:t>
            </a:r>
          </a:p>
          <a:p>
            <a:pPr marL="0" indent="0">
              <a:buNone/>
            </a:pPr>
            <a:r>
              <a:rPr lang="en-US" sz="1800" dirty="0"/>
              <a:t>Not every restaurant owner can afford to employ ten delivery boys and bear all the transport and remuneration expenditure; so, they choose to contract with the delivery service providers through these apps. This brings the disadvantages of food delivery service</a:t>
            </a:r>
          </a:p>
          <a:p>
            <a:pPr marL="0" indent="0">
              <a:buNone/>
            </a:pPr>
            <a:endParaRPr lang="en-IN" dirty="0"/>
          </a:p>
        </p:txBody>
      </p:sp>
    </p:spTree>
    <p:extLst>
      <p:ext uri="{BB962C8B-B14F-4D97-AF65-F5344CB8AC3E}">
        <p14:creationId xmlns="" xmlns:p14="http://schemas.microsoft.com/office/powerpoint/2010/main" val="3743802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117C67-3DFA-47D0-8F6B-928E8F3BF099}"/>
              </a:ext>
            </a:extLst>
          </p:cNvPr>
          <p:cNvSpPr>
            <a:spLocks noGrp="1"/>
          </p:cNvSpPr>
          <p:nvPr>
            <p:ph type="title"/>
          </p:nvPr>
        </p:nvSpPr>
        <p:spPr>
          <a:xfrm>
            <a:off x="1066800" y="642594"/>
            <a:ext cx="9810750" cy="767106"/>
          </a:xfrm>
        </p:spPr>
        <p:txBody>
          <a:bodyPr>
            <a:normAutofit/>
          </a:bodyPr>
          <a:lstStyle/>
          <a:p>
            <a:r>
              <a:rPr lang="en-US" sz="4400" dirty="0">
                <a:latin typeface="Times New Roman" panose="02020603050405020304" pitchFamily="18" charset="0"/>
                <a:cs typeface="Times New Roman" panose="02020603050405020304" pitchFamily="18" charset="0"/>
              </a:rPr>
              <a:t>                PROJECT FLOW</a:t>
            </a:r>
            <a:endParaRPr lang="en-IN" sz="4400" dirty="0">
              <a:latin typeface="Times New Roman" panose="02020603050405020304" pitchFamily="18" charset="0"/>
              <a:cs typeface="Times New Roman" panose="02020603050405020304" pitchFamily="18" charset="0"/>
            </a:endParaRPr>
          </a:p>
        </p:txBody>
      </p:sp>
      <p:pic>
        <p:nvPicPr>
          <p:cNvPr id="9" name="Picture 8"/>
          <p:cNvPicPr/>
          <p:nvPr/>
        </p:nvPicPr>
        <p:blipFill>
          <a:blip r:embed="rId2">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007456" y="1306284"/>
            <a:ext cx="7979692" cy="5124203"/>
          </a:xfrm>
          <a:prstGeom prst="rect">
            <a:avLst/>
          </a:prstGeom>
          <a:noFill/>
        </p:spPr>
      </p:pic>
    </p:spTree>
    <p:extLst>
      <p:ext uri="{BB962C8B-B14F-4D97-AF65-F5344CB8AC3E}">
        <p14:creationId xmlns="" xmlns:p14="http://schemas.microsoft.com/office/powerpoint/2010/main" val="1943246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F54236-88F6-4482-B15D-632739472545}"/>
              </a:ext>
            </a:extLst>
          </p:cNvPr>
          <p:cNvSpPr>
            <a:spLocks noGrp="1"/>
          </p:cNvSpPr>
          <p:nvPr>
            <p:ph type="title"/>
          </p:nvPr>
        </p:nvSpPr>
        <p:spPr/>
        <p:txBody>
          <a:bodyPr>
            <a:normAutofit/>
          </a:bodyPr>
          <a:lstStyle/>
          <a:p>
            <a:pPr algn="ctr"/>
            <a:r>
              <a:rPr lang="en-US" sz="4400" dirty="0">
                <a:latin typeface="Times New Roman" panose="02020603050405020304" pitchFamily="18" charset="0"/>
                <a:cs typeface="Times New Roman" panose="02020603050405020304" pitchFamily="18" charset="0"/>
              </a:rPr>
              <a:t> </a:t>
            </a:r>
            <a:r>
              <a:rPr lang="en-US" sz="4400" dirty="0" smtClean="0">
                <a:latin typeface="Times New Roman" panose="02020603050405020304" pitchFamily="18" charset="0"/>
                <a:cs typeface="Times New Roman" panose="02020603050405020304" pitchFamily="18" charset="0"/>
              </a:rPr>
              <a:t>Postman Screenshots</a:t>
            </a:r>
            <a:endParaRPr lang="en-IN" sz="4400" dirty="0">
              <a:latin typeface="Times New Roman" panose="02020603050405020304" pitchFamily="18" charset="0"/>
              <a:cs typeface="Times New Roman" panose="02020603050405020304" pitchFamily="18" charset="0"/>
            </a:endParaRPr>
          </a:p>
        </p:txBody>
      </p:sp>
      <p:pic>
        <p:nvPicPr>
          <p:cNvPr id="5" name="image7.jpeg"/>
          <p:cNvPicPr>
            <a:picLocks noGrp="1"/>
          </p:cNvPicPr>
          <p:nvPr>
            <p:ph idx="1"/>
          </p:nvPr>
        </p:nvPicPr>
        <p:blipFill>
          <a:blip r:embed="rId2" cstate="print"/>
          <a:stretch>
            <a:fillRect/>
          </a:stretch>
        </p:blipFill>
        <p:spPr>
          <a:xfrm>
            <a:off x="823027" y="1923803"/>
            <a:ext cx="4889005" cy="3895107"/>
          </a:xfrm>
          <a:prstGeom prst="rect">
            <a:avLst/>
          </a:prstGeom>
        </p:spPr>
      </p:pic>
      <p:pic>
        <p:nvPicPr>
          <p:cNvPr id="6" name="image8.jpeg"/>
          <p:cNvPicPr/>
          <p:nvPr/>
        </p:nvPicPr>
        <p:blipFill>
          <a:blip r:embed="rId3" cstate="print"/>
          <a:stretch>
            <a:fillRect/>
          </a:stretch>
        </p:blipFill>
        <p:spPr>
          <a:xfrm>
            <a:off x="6222670" y="1959429"/>
            <a:ext cx="5213267" cy="3895105"/>
          </a:xfrm>
          <a:prstGeom prst="rect">
            <a:avLst/>
          </a:prstGeom>
        </p:spPr>
      </p:pic>
    </p:spTree>
    <p:extLst>
      <p:ext uri="{BB962C8B-B14F-4D97-AF65-F5344CB8AC3E}">
        <p14:creationId xmlns="" xmlns:p14="http://schemas.microsoft.com/office/powerpoint/2010/main" val="3250093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0.jpeg"/>
          <p:cNvPicPr/>
          <p:nvPr/>
        </p:nvPicPr>
        <p:blipFill>
          <a:blip r:embed="rId2" cstate="print"/>
          <a:stretch>
            <a:fillRect/>
          </a:stretch>
        </p:blipFill>
        <p:spPr>
          <a:xfrm>
            <a:off x="1105675" y="1447123"/>
            <a:ext cx="4392599" cy="4051152"/>
          </a:xfrm>
          <a:prstGeom prst="rect">
            <a:avLst/>
          </a:prstGeom>
        </p:spPr>
      </p:pic>
      <p:pic>
        <p:nvPicPr>
          <p:cNvPr id="5" name="image11.jpeg"/>
          <p:cNvPicPr/>
          <p:nvPr/>
        </p:nvPicPr>
        <p:blipFill>
          <a:blip r:embed="rId3" cstate="print"/>
          <a:stretch>
            <a:fillRect/>
          </a:stretch>
        </p:blipFill>
        <p:spPr>
          <a:xfrm>
            <a:off x="6211911" y="1399808"/>
            <a:ext cx="5081522" cy="4098468"/>
          </a:xfrm>
          <a:prstGeom prst="rect">
            <a:avLst/>
          </a:prstGeom>
        </p:spPr>
      </p:pic>
    </p:spTree>
    <p:extLst>
      <p:ext uri="{BB962C8B-B14F-4D97-AF65-F5344CB8AC3E}">
        <p14:creationId xmlns="" xmlns:p14="http://schemas.microsoft.com/office/powerpoint/2010/main" val="2619214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5A998A-825F-4C71-8746-538B4721E0B0}"/>
              </a:ext>
            </a:extLst>
          </p:cNvPr>
          <p:cNvSpPr>
            <a:spLocks noGrp="1"/>
          </p:cNvSpPr>
          <p:nvPr>
            <p:ph type="title"/>
          </p:nvPr>
        </p:nvSpPr>
        <p:spPr/>
        <p:txBody>
          <a:bodyPr/>
          <a:lstStyle/>
          <a:p>
            <a:pPr algn="ctr"/>
            <a:r>
              <a:rPr smtClean="0">
                <a:latin typeface="Times New Roman" panose="02020603050405020304" pitchFamily="18" charset="0"/>
                <a:cs typeface="Times New Roman" panose="02020603050405020304" pitchFamily="18" charset="0"/>
              </a:rPr>
              <a:t>OUTPUT SCREENSHOTS</a:t>
            </a:r>
            <a:endParaRPr lang="en-IN" dirty="0"/>
          </a:p>
        </p:txBody>
      </p:sp>
      <p:sp>
        <p:nvSpPr>
          <p:cNvPr id="5" name="Rectangle 4"/>
          <p:cNvSpPr/>
          <p:nvPr/>
        </p:nvSpPr>
        <p:spPr>
          <a:xfrm>
            <a:off x="1935633" y="4835627"/>
            <a:ext cx="2050561" cy="369332"/>
          </a:xfrm>
          <a:prstGeom prst="rect">
            <a:avLst/>
          </a:prstGeom>
        </p:spPr>
        <p:txBody>
          <a:bodyPr wrap="none">
            <a:spAutoFit/>
          </a:bodyPr>
          <a:lstStyle/>
          <a:p>
            <a:r>
              <a:rPr lang="en-US" dirty="0" smtClean="0"/>
              <a:t>Restaurant Page</a:t>
            </a:r>
            <a:endParaRPr lang="en-US" dirty="0"/>
          </a:p>
        </p:txBody>
      </p:sp>
      <p:sp>
        <p:nvSpPr>
          <p:cNvPr id="7" name="Rectangle 6"/>
          <p:cNvSpPr/>
          <p:nvPr/>
        </p:nvSpPr>
        <p:spPr>
          <a:xfrm>
            <a:off x="7998771" y="4883128"/>
            <a:ext cx="1728358" cy="369332"/>
          </a:xfrm>
          <a:prstGeom prst="rect">
            <a:avLst/>
          </a:prstGeom>
        </p:spPr>
        <p:txBody>
          <a:bodyPr wrap="none">
            <a:spAutoFit/>
          </a:bodyPr>
          <a:lstStyle/>
          <a:p>
            <a:r>
              <a:rPr lang="en-US" dirty="0" smtClean="0"/>
              <a:t>Register Page</a:t>
            </a:r>
            <a:endParaRPr lang="en-US" dirty="0"/>
          </a:p>
        </p:txBody>
      </p:sp>
      <p:pic>
        <p:nvPicPr>
          <p:cNvPr id="9" name="Picture 8" descr="SShot1.jpg"/>
          <p:cNvPicPr>
            <a:picLocks noChangeAspect="1"/>
          </p:cNvPicPr>
          <p:nvPr/>
        </p:nvPicPr>
        <p:blipFill>
          <a:blip r:embed="rId2"/>
          <a:stretch>
            <a:fillRect/>
          </a:stretch>
        </p:blipFill>
        <p:spPr>
          <a:xfrm>
            <a:off x="605641" y="2078182"/>
            <a:ext cx="5656597" cy="2789999"/>
          </a:xfrm>
          <a:prstGeom prst="rect">
            <a:avLst/>
          </a:prstGeom>
        </p:spPr>
      </p:pic>
      <p:pic>
        <p:nvPicPr>
          <p:cNvPr id="10" name="Picture 9" descr="r.PNG"/>
          <p:cNvPicPr>
            <a:picLocks noChangeAspect="1"/>
          </p:cNvPicPr>
          <p:nvPr/>
        </p:nvPicPr>
        <p:blipFill>
          <a:blip r:embed="rId3"/>
          <a:stretch>
            <a:fillRect/>
          </a:stretch>
        </p:blipFill>
        <p:spPr>
          <a:xfrm>
            <a:off x="6840187" y="1991227"/>
            <a:ext cx="4120738" cy="2918675"/>
          </a:xfrm>
          <a:prstGeom prst="rect">
            <a:avLst/>
          </a:prstGeom>
        </p:spPr>
      </p:pic>
    </p:spTree>
    <p:extLst>
      <p:ext uri="{BB962C8B-B14F-4D97-AF65-F5344CB8AC3E}">
        <p14:creationId xmlns="" xmlns:p14="http://schemas.microsoft.com/office/powerpoint/2010/main" val="3016961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796859" y="6082537"/>
            <a:ext cx="1829347" cy="369332"/>
          </a:xfrm>
          <a:prstGeom prst="rect">
            <a:avLst/>
          </a:prstGeom>
        </p:spPr>
        <p:txBody>
          <a:bodyPr wrap="none">
            <a:spAutoFit/>
          </a:bodyPr>
          <a:lstStyle/>
          <a:p>
            <a:r>
              <a:rPr lang="en-US" dirty="0" smtClean="0"/>
              <a:t>Indian Product</a:t>
            </a:r>
            <a:endParaRPr lang="en-US" dirty="0"/>
          </a:p>
        </p:txBody>
      </p:sp>
      <p:sp>
        <p:nvSpPr>
          <p:cNvPr id="9" name="Rectangle 8"/>
          <p:cNvSpPr/>
          <p:nvPr/>
        </p:nvSpPr>
        <p:spPr>
          <a:xfrm>
            <a:off x="2092973" y="2757446"/>
            <a:ext cx="1308371" cy="369332"/>
          </a:xfrm>
          <a:prstGeom prst="rect">
            <a:avLst/>
          </a:prstGeom>
        </p:spPr>
        <p:txBody>
          <a:bodyPr wrap="none">
            <a:spAutoFit/>
          </a:bodyPr>
          <a:lstStyle/>
          <a:p>
            <a:r>
              <a:rPr lang="en-US" dirty="0" smtClean="0"/>
              <a:t>User Page</a:t>
            </a:r>
            <a:endParaRPr lang="en-US" dirty="0"/>
          </a:p>
        </p:txBody>
      </p:sp>
      <p:sp>
        <p:nvSpPr>
          <p:cNvPr id="10" name="Rectangle 9"/>
          <p:cNvSpPr/>
          <p:nvPr/>
        </p:nvSpPr>
        <p:spPr>
          <a:xfrm>
            <a:off x="8072298" y="2745570"/>
            <a:ext cx="1486304" cy="369332"/>
          </a:xfrm>
          <a:prstGeom prst="rect">
            <a:avLst/>
          </a:prstGeom>
        </p:spPr>
        <p:txBody>
          <a:bodyPr wrap="none">
            <a:spAutoFit/>
          </a:bodyPr>
          <a:lstStyle/>
          <a:p>
            <a:r>
              <a:rPr lang="en-US" dirty="0" smtClean="0"/>
              <a:t>All Products</a:t>
            </a:r>
            <a:endParaRPr lang="en-US" dirty="0"/>
          </a:p>
        </p:txBody>
      </p:sp>
      <p:sp>
        <p:nvSpPr>
          <p:cNvPr id="11" name="Rectangle 10"/>
          <p:cNvSpPr/>
          <p:nvPr/>
        </p:nvSpPr>
        <p:spPr>
          <a:xfrm>
            <a:off x="7029331" y="6082536"/>
            <a:ext cx="3477234" cy="369332"/>
          </a:xfrm>
          <a:prstGeom prst="rect">
            <a:avLst/>
          </a:prstGeom>
        </p:spPr>
        <p:txBody>
          <a:bodyPr wrap="none">
            <a:spAutoFit/>
          </a:bodyPr>
          <a:lstStyle/>
          <a:p>
            <a:r>
              <a:rPr lang="en-IN" dirty="0" smtClean="0"/>
              <a:t>After adding products to cart</a:t>
            </a:r>
            <a:endParaRPr lang="en-IN" dirty="0"/>
          </a:p>
        </p:txBody>
      </p:sp>
      <p:pic>
        <p:nvPicPr>
          <p:cNvPr id="12" name="Picture 11" descr="Capture5.PNG"/>
          <p:cNvPicPr>
            <a:picLocks noChangeAspect="1"/>
          </p:cNvPicPr>
          <p:nvPr/>
        </p:nvPicPr>
        <p:blipFill>
          <a:blip r:embed="rId2"/>
          <a:stretch>
            <a:fillRect/>
          </a:stretch>
        </p:blipFill>
        <p:spPr>
          <a:xfrm>
            <a:off x="6270172" y="3373325"/>
            <a:ext cx="4729471" cy="2581845"/>
          </a:xfrm>
          <a:prstGeom prst="rect">
            <a:avLst/>
          </a:prstGeom>
        </p:spPr>
      </p:pic>
      <p:pic>
        <p:nvPicPr>
          <p:cNvPr id="13" name="Picture 12" descr="s.PNG"/>
          <p:cNvPicPr>
            <a:picLocks noChangeAspect="1"/>
          </p:cNvPicPr>
          <p:nvPr/>
        </p:nvPicPr>
        <p:blipFill>
          <a:blip r:embed="rId3"/>
          <a:stretch>
            <a:fillRect/>
          </a:stretch>
        </p:blipFill>
        <p:spPr>
          <a:xfrm>
            <a:off x="866898" y="529483"/>
            <a:ext cx="3847605" cy="2189966"/>
          </a:xfrm>
          <a:prstGeom prst="rect">
            <a:avLst/>
          </a:prstGeom>
        </p:spPr>
      </p:pic>
      <p:pic>
        <p:nvPicPr>
          <p:cNvPr id="14" name="Picture 13" descr="S shot2.jpg"/>
          <p:cNvPicPr>
            <a:picLocks noChangeAspect="1"/>
          </p:cNvPicPr>
          <p:nvPr/>
        </p:nvPicPr>
        <p:blipFill>
          <a:blip r:embed="rId4"/>
          <a:stretch>
            <a:fillRect/>
          </a:stretch>
        </p:blipFill>
        <p:spPr>
          <a:xfrm>
            <a:off x="6151419" y="475013"/>
            <a:ext cx="5328062" cy="2310019"/>
          </a:xfrm>
          <a:prstGeom prst="rect">
            <a:avLst/>
          </a:prstGeom>
        </p:spPr>
      </p:pic>
      <p:pic>
        <p:nvPicPr>
          <p:cNvPr id="15" name="Picture 14" descr="in.PNG"/>
          <p:cNvPicPr>
            <a:picLocks noChangeAspect="1"/>
          </p:cNvPicPr>
          <p:nvPr/>
        </p:nvPicPr>
        <p:blipFill>
          <a:blip r:embed="rId5"/>
          <a:stretch>
            <a:fillRect/>
          </a:stretch>
        </p:blipFill>
        <p:spPr>
          <a:xfrm>
            <a:off x="700644" y="3218214"/>
            <a:ext cx="5122846" cy="2741724"/>
          </a:xfrm>
          <a:prstGeom prst="rect">
            <a:avLst/>
          </a:prstGeom>
        </p:spPr>
      </p:pic>
    </p:spTree>
    <p:extLst>
      <p:ext uri="{BB962C8B-B14F-4D97-AF65-F5344CB8AC3E}">
        <p14:creationId xmlns="" xmlns:p14="http://schemas.microsoft.com/office/powerpoint/2010/main" val="941291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C9F4D3AB-41C5-404A-BB70-2D866C3F125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07459" y="497243"/>
            <a:ext cx="4168302" cy="2648278"/>
          </a:xfrm>
          <a:prstGeom prst="rect">
            <a:avLst/>
          </a:prstGeom>
        </p:spPr>
      </p:pic>
      <p:pic>
        <p:nvPicPr>
          <p:cNvPr id="6" name="Picture 5">
            <a:extLst>
              <a:ext uri="{FF2B5EF4-FFF2-40B4-BE49-F238E27FC236}">
                <a16:creationId xmlns:a16="http://schemas.microsoft.com/office/drawing/2014/main" xmlns="" id="{06B315CA-02D2-439E-83B8-15EA991D69CF}"/>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590805" y="530403"/>
            <a:ext cx="4160477" cy="2545305"/>
          </a:xfrm>
          <a:prstGeom prst="rect">
            <a:avLst/>
          </a:prstGeom>
        </p:spPr>
      </p:pic>
      <p:pic>
        <p:nvPicPr>
          <p:cNvPr id="7" name="image16.jpeg">
            <a:extLst>
              <a:ext uri="{FF2B5EF4-FFF2-40B4-BE49-F238E27FC236}">
                <a16:creationId xmlns:a16="http://schemas.microsoft.com/office/drawing/2014/main" xmlns="" id="{E6A2D7BF-BB06-492B-A0B8-DCE0DCA23EB0}"/>
              </a:ext>
            </a:extLst>
          </p:cNvPr>
          <p:cNvPicPr/>
          <p:nvPr/>
        </p:nvPicPr>
        <p:blipFill>
          <a:blip r:embed="rId4" cstate="print"/>
          <a:stretch>
            <a:fillRect/>
          </a:stretch>
        </p:blipFill>
        <p:spPr>
          <a:xfrm>
            <a:off x="856480" y="3599129"/>
            <a:ext cx="4143032" cy="2495556"/>
          </a:xfrm>
          <a:prstGeom prst="rect">
            <a:avLst/>
          </a:prstGeom>
        </p:spPr>
      </p:pic>
      <p:sp>
        <p:nvSpPr>
          <p:cNvPr id="9" name="Rectangle 8"/>
          <p:cNvSpPr/>
          <p:nvPr/>
        </p:nvSpPr>
        <p:spPr>
          <a:xfrm>
            <a:off x="2059441" y="3184957"/>
            <a:ext cx="1612942" cy="369332"/>
          </a:xfrm>
          <a:prstGeom prst="rect">
            <a:avLst/>
          </a:prstGeom>
        </p:spPr>
        <p:txBody>
          <a:bodyPr wrap="none">
            <a:spAutoFit/>
          </a:bodyPr>
          <a:lstStyle/>
          <a:p>
            <a:r>
              <a:rPr lang="en-IN" dirty="0" smtClean="0"/>
              <a:t>Card details </a:t>
            </a:r>
            <a:endParaRPr lang="en-IN" dirty="0"/>
          </a:p>
        </p:txBody>
      </p:sp>
      <p:sp>
        <p:nvSpPr>
          <p:cNvPr id="10" name="Rectangle 9"/>
          <p:cNvSpPr/>
          <p:nvPr/>
        </p:nvSpPr>
        <p:spPr>
          <a:xfrm>
            <a:off x="6812729" y="3125581"/>
            <a:ext cx="3554178" cy="369332"/>
          </a:xfrm>
          <a:prstGeom prst="rect">
            <a:avLst/>
          </a:prstGeom>
        </p:spPr>
        <p:txBody>
          <a:bodyPr wrap="none">
            <a:spAutoFit/>
          </a:bodyPr>
          <a:lstStyle/>
          <a:p>
            <a:r>
              <a:rPr lang="en-IN" dirty="0" smtClean="0"/>
              <a:t>After payment order cofirmed</a:t>
            </a:r>
            <a:endParaRPr lang="en-IN" dirty="0"/>
          </a:p>
        </p:txBody>
      </p:sp>
      <p:pic>
        <p:nvPicPr>
          <p:cNvPr id="11" name="Picture 10">
            <a:extLst>
              <a:ext uri="{FF2B5EF4-FFF2-40B4-BE49-F238E27FC236}">
                <a16:creationId xmlns:a16="http://schemas.microsoft.com/office/drawing/2014/main" xmlns="" id="{0B312A65-ED05-41B4-8118-219B545CA6C0}"/>
              </a:ext>
            </a:extLst>
          </p:cNvPr>
          <p:cNvPicPr>
            <a:picLocks noChangeAspect="1"/>
          </p:cNvPicPr>
          <p:nvPr/>
        </p:nvPicPr>
        <p:blipFill>
          <a:blip r:embed="rId5"/>
          <a:stretch>
            <a:fillRect/>
          </a:stretch>
        </p:blipFill>
        <p:spPr>
          <a:xfrm>
            <a:off x="2122972" y="6066680"/>
            <a:ext cx="1396105" cy="499915"/>
          </a:xfrm>
          <a:prstGeom prst="rect">
            <a:avLst/>
          </a:prstGeom>
        </p:spPr>
      </p:pic>
      <p:sp>
        <p:nvSpPr>
          <p:cNvPr id="12" name="Rectangle 11"/>
          <p:cNvSpPr/>
          <p:nvPr/>
        </p:nvSpPr>
        <p:spPr>
          <a:xfrm>
            <a:off x="6782043" y="5916282"/>
            <a:ext cx="3781805" cy="369332"/>
          </a:xfrm>
          <a:prstGeom prst="rect">
            <a:avLst/>
          </a:prstGeom>
        </p:spPr>
        <p:txBody>
          <a:bodyPr wrap="none">
            <a:spAutoFit/>
          </a:bodyPr>
          <a:lstStyle/>
          <a:p>
            <a:r>
              <a:rPr lang="en-US" dirty="0" smtClean="0"/>
              <a:t>Admin Managing the customers</a:t>
            </a:r>
            <a:endParaRPr lang="en-US" dirty="0"/>
          </a:p>
        </p:txBody>
      </p:sp>
      <p:pic>
        <p:nvPicPr>
          <p:cNvPr id="14" name="Picture 13" descr="Capture9.PNG"/>
          <p:cNvPicPr>
            <a:picLocks noChangeAspect="1"/>
          </p:cNvPicPr>
          <p:nvPr/>
        </p:nvPicPr>
        <p:blipFill>
          <a:blip r:embed="rId6"/>
          <a:stretch>
            <a:fillRect/>
          </a:stretch>
        </p:blipFill>
        <p:spPr>
          <a:xfrm>
            <a:off x="5379725" y="3954483"/>
            <a:ext cx="6337262" cy="1793565"/>
          </a:xfrm>
          <a:prstGeom prst="rect">
            <a:avLst/>
          </a:prstGeom>
        </p:spPr>
      </p:pic>
    </p:spTree>
    <p:extLst>
      <p:ext uri="{BB962C8B-B14F-4D97-AF65-F5344CB8AC3E}">
        <p14:creationId xmlns="" xmlns:p14="http://schemas.microsoft.com/office/powerpoint/2010/main" val="3098917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88673" y="3861851"/>
            <a:ext cx="3158237" cy="369332"/>
          </a:xfrm>
          <a:prstGeom prst="rect">
            <a:avLst/>
          </a:prstGeom>
        </p:spPr>
        <p:txBody>
          <a:bodyPr wrap="none">
            <a:spAutoFit/>
          </a:bodyPr>
          <a:lstStyle/>
          <a:p>
            <a:r>
              <a:rPr lang="en-US" dirty="0" smtClean="0"/>
              <a:t>Admin can add a product</a:t>
            </a:r>
            <a:endParaRPr lang="en-US" dirty="0"/>
          </a:p>
        </p:txBody>
      </p:sp>
      <p:sp>
        <p:nvSpPr>
          <p:cNvPr id="7" name="Rectangle 6"/>
          <p:cNvSpPr/>
          <p:nvPr/>
        </p:nvSpPr>
        <p:spPr>
          <a:xfrm>
            <a:off x="7267001" y="4123108"/>
            <a:ext cx="3191899" cy="369332"/>
          </a:xfrm>
          <a:prstGeom prst="rect">
            <a:avLst/>
          </a:prstGeom>
        </p:spPr>
        <p:txBody>
          <a:bodyPr wrap="none">
            <a:spAutoFit/>
          </a:bodyPr>
          <a:lstStyle/>
          <a:p>
            <a:r>
              <a:rPr lang="en-IN" dirty="0" smtClean="0"/>
              <a:t>Admin managing the users</a:t>
            </a:r>
            <a:endParaRPr lang="en-IN" dirty="0"/>
          </a:p>
        </p:txBody>
      </p:sp>
      <p:pic>
        <p:nvPicPr>
          <p:cNvPr id="8" name="Picture 7" descr="Capture7.PNG"/>
          <p:cNvPicPr>
            <a:picLocks noChangeAspect="1"/>
          </p:cNvPicPr>
          <p:nvPr/>
        </p:nvPicPr>
        <p:blipFill>
          <a:blip r:embed="rId2"/>
          <a:stretch>
            <a:fillRect/>
          </a:stretch>
        </p:blipFill>
        <p:spPr>
          <a:xfrm>
            <a:off x="570016" y="1080654"/>
            <a:ext cx="5698065" cy="2493819"/>
          </a:xfrm>
          <a:prstGeom prst="rect">
            <a:avLst/>
          </a:prstGeom>
        </p:spPr>
      </p:pic>
      <p:pic>
        <p:nvPicPr>
          <p:cNvPr id="9" name="Picture 8" descr="Capture6.PNG"/>
          <p:cNvPicPr>
            <a:picLocks noChangeAspect="1"/>
          </p:cNvPicPr>
          <p:nvPr/>
        </p:nvPicPr>
        <p:blipFill>
          <a:blip r:embed="rId3"/>
          <a:stretch>
            <a:fillRect/>
          </a:stretch>
        </p:blipFill>
        <p:spPr>
          <a:xfrm>
            <a:off x="6436425" y="1215340"/>
            <a:ext cx="5243488" cy="231163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b="1" smtClean="0">
                <a:latin typeface="Arial Black" pitchFamily="34" charset="0"/>
              </a:rPr>
              <a:t>CONCLUSION</a:t>
            </a:r>
            <a:endParaRPr lang="en-US" dirty="0"/>
          </a:p>
        </p:txBody>
      </p:sp>
      <p:sp>
        <p:nvSpPr>
          <p:cNvPr id="3" name="Content Placeholder 2"/>
          <p:cNvSpPr>
            <a:spLocks noGrp="1"/>
          </p:cNvSpPr>
          <p:nvPr>
            <p:ph idx="1"/>
          </p:nvPr>
        </p:nvSpPr>
        <p:spPr/>
        <p:txBody>
          <a:bodyPr>
            <a:normAutofit lnSpcReduction="10000"/>
          </a:bodyPr>
          <a:lstStyle/>
          <a:p>
            <a:r>
              <a:rPr lang="en-US" sz="2000" dirty="0" smtClean="0">
                <a:cs typeface="Times New Roman" pitchFamily="18" charset="0"/>
              </a:rPr>
              <a:t>An online food ordering system is developed where the customers can make an order for the food and avoid the hassles of waiting for the order to be taken by the waiter. </a:t>
            </a:r>
          </a:p>
          <a:p>
            <a:r>
              <a:rPr lang="en-US" sz="2000" dirty="0" smtClean="0">
                <a:cs typeface="Times New Roman" pitchFamily="18" charset="0"/>
              </a:rPr>
              <a:t>Using the application, the end users register online, read the E-menu card and select the food from the e-menu card to order food online. Once the customer selects the required food item the chef will be able to see the results on the screen and start processing the food.</a:t>
            </a:r>
          </a:p>
          <a:p>
            <a:r>
              <a:rPr lang="en-IN" sz="2000" dirty="0" smtClean="0"/>
              <a:t>To provide a bug-free Online Food Delivery system to Users as well as </a:t>
            </a:r>
            <a:r>
              <a:rPr lang="en-IN" sz="2000" dirty="0" err="1" smtClean="0"/>
              <a:t>Admin.The</a:t>
            </a:r>
            <a:r>
              <a:rPr lang="en-IN" sz="2000" dirty="0" smtClean="0"/>
              <a:t> main objective is here to provide a nice and secure platform for Ordering </a:t>
            </a:r>
            <a:r>
              <a:rPr lang="en-IN" sz="2000" dirty="0" err="1" smtClean="0"/>
              <a:t>Food.To</a:t>
            </a:r>
            <a:r>
              <a:rPr lang="en-IN" sz="2000" dirty="0" smtClean="0"/>
              <a:t> maintain the records of Product, Category available into the system.</a:t>
            </a:r>
            <a:endParaRPr lang="en-US" sz="2000"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D250AB8E-E4D8-466A-A78D-235DFFD909EC}"/>
              </a:ext>
            </a:extLst>
          </p:cNvPr>
          <p:cNvSpPr>
            <a:spLocks noGrp="1"/>
          </p:cNvSpPr>
          <p:nvPr>
            <p:ph type="title"/>
          </p:nvPr>
        </p:nvSpPr>
        <p:spPr>
          <a:xfrm>
            <a:off x="1066800" y="2981324"/>
            <a:ext cx="10058400" cy="1085851"/>
          </a:xfrm>
        </p:spPr>
        <p:txBody>
          <a:bodyPr/>
          <a:lstStyle/>
          <a:p>
            <a:r>
              <a:rPr lang="en-US" b="1" dirty="0">
                <a:latin typeface="Arial Black" pitchFamily="34" charset="0"/>
              </a:rPr>
              <a:t>                 THANK YOU</a:t>
            </a:r>
            <a:endParaRPr lang="en-IN" dirty="0"/>
          </a:p>
        </p:txBody>
      </p:sp>
    </p:spTree>
    <p:extLst>
      <p:ext uri="{BB962C8B-B14F-4D97-AF65-F5344CB8AC3E}">
        <p14:creationId xmlns="" xmlns:p14="http://schemas.microsoft.com/office/powerpoint/2010/main" val="504328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52757F0E-EE73-4B3A-AB02-AFB86346FC98}"/>
              </a:ext>
            </a:extLst>
          </p:cNvPr>
          <p:cNvSpPr>
            <a:spLocks noGrp="1"/>
          </p:cNvSpPr>
          <p:nvPr>
            <p:ph type="title"/>
          </p:nvPr>
        </p:nvSpPr>
        <p:spPr/>
        <p:txBody>
          <a:bodyPr/>
          <a:lstStyle/>
          <a:p>
            <a:r>
              <a:rPr lang="en-US" dirty="0"/>
              <a:t>             </a:t>
            </a:r>
            <a:r>
              <a:rPr lang="en-US" sz="4400" dirty="0">
                <a:latin typeface="Times New Roman" panose="02020603050405020304" pitchFamily="18" charset="0"/>
                <a:cs typeface="Times New Roman" panose="02020603050405020304" pitchFamily="18" charset="0"/>
              </a:rPr>
              <a:t>PROJECT MEMBERS</a:t>
            </a:r>
            <a:endParaRPr lang="en-IN" sz="44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 xmlns:a16="http://schemas.microsoft.com/office/drawing/2014/main" id="{5D40CBA7-7C3F-48A2-862F-2DA54ED37F33}"/>
              </a:ext>
            </a:extLst>
          </p:cNvPr>
          <p:cNvPicPr>
            <a:picLocks noGrp="1" noChangeAspect="1"/>
          </p:cNvPicPr>
          <p:nvPr>
            <p:ph idx="4294967295"/>
          </p:nvPr>
        </p:nvPicPr>
        <p:blipFill>
          <a:blip r:embed="rId2"/>
          <a:stretch>
            <a:fillRect/>
          </a:stretch>
        </p:blipFill>
        <p:spPr>
          <a:xfrm>
            <a:off x="8277926" y="1922463"/>
            <a:ext cx="3035300" cy="1484312"/>
          </a:xfrm>
          <a:prstGeom prst="rect">
            <a:avLst/>
          </a:prstGeom>
        </p:spPr>
      </p:pic>
      <p:sp>
        <p:nvSpPr>
          <p:cNvPr id="7" name="Right Arrow 4">
            <a:extLst>
              <a:ext uri="{FF2B5EF4-FFF2-40B4-BE49-F238E27FC236}">
                <a16:creationId xmlns="" xmlns:a16="http://schemas.microsoft.com/office/drawing/2014/main" id="{0168B348-A8FD-4763-B232-1E053B556207}"/>
              </a:ext>
            </a:extLst>
          </p:cNvPr>
          <p:cNvSpPr/>
          <p:nvPr/>
        </p:nvSpPr>
        <p:spPr>
          <a:xfrm>
            <a:off x="6973534" y="235992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9" name="Right Arrow 5">
            <a:extLst>
              <a:ext uri="{FF2B5EF4-FFF2-40B4-BE49-F238E27FC236}">
                <a16:creationId xmlns="" xmlns:a16="http://schemas.microsoft.com/office/drawing/2014/main" id="{B5B199C5-F0C9-494A-8E55-9FD02FEBBF4C}"/>
              </a:ext>
            </a:extLst>
          </p:cNvPr>
          <p:cNvSpPr/>
          <p:nvPr/>
        </p:nvSpPr>
        <p:spPr>
          <a:xfrm>
            <a:off x="6973532" y="4695621"/>
            <a:ext cx="1030437" cy="5176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WhatsApp Image 2022-03-25 at 11.29.34 AM.jpeg">
            <a:extLst>
              <a:ext uri="{FF2B5EF4-FFF2-40B4-BE49-F238E27FC236}">
                <a16:creationId xmlns="" xmlns:a16="http://schemas.microsoft.com/office/drawing/2014/main" id="{43AA985F-DCEE-446C-8927-5B2563EFC2D6}"/>
              </a:ext>
            </a:extLst>
          </p:cNvPr>
          <p:cNvPicPr>
            <a:picLocks noChangeAspect="1"/>
          </p:cNvPicPr>
          <p:nvPr/>
        </p:nvPicPr>
        <p:blipFill>
          <a:blip r:embed="rId3" cstate="print"/>
          <a:stretch>
            <a:fillRect/>
          </a:stretch>
        </p:blipFill>
        <p:spPr>
          <a:xfrm>
            <a:off x="8288976" y="4143871"/>
            <a:ext cx="3051958" cy="1548004"/>
          </a:xfrm>
          <a:prstGeom prst="rect">
            <a:avLst/>
          </a:prstGeom>
        </p:spPr>
      </p:pic>
      <p:sp>
        <p:nvSpPr>
          <p:cNvPr id="8" name="Rectangle 7"/>
          <p:cNvSpPr/>
          <p:nvPr/>
        </p:nvSpPr>
        <p:spPr>
          <a:xfrm>
            <a:off x="459178" y="1859340"/>
            <a:ext cx="6499761" cy="4524315"/>
          </a:xfrm>
          <a:prstGeom prst="rect">
            <a:avLst/>
          </a:prstGeom>
        </p:spPr>
        <p:txBody>
          <a:bodyPr wrap="square">
            <a:spAutoFit/>
          </a:bodyPr>
          <a:lstStyle/>
          <a:p>
            <a:pPr>
              <a:buAutoNum type="arabicPeriod"/>
            </a:pPr>
            <a:r>
              <a:rPr lang="en-US" sz="2400" dirty="0" smtClean="0">
                <a:latin typeface="Times New Roman" pitchFamily="18" charset="0"/>
                <a:cs typeface="Times New Roman" pitchFamily="18" charset="0"/>
              </a:rPr>
              <a:t>Mekala Sai Sunanth   </a:t>
            </a:r>
            <a:r>
              <a:rPr lang="en-US" sz="2400" dirty="0" smtClean="0"/>
              <a:t>		 - </a:t>
            </a:r>
            <a:r>
              <a:rPr lang="en-US" sz="2400" dirty="0" smtClean="0">
                <a:latin typeface="Times New Roman" pitchFamily="18" charset="0"/>
                <a:cs typeface="Times New Roman" pitchFamily="18" charset="0"/>
              </a:rPr>
              <a:t>2489028</a:t>
            </a:r>
          </a:p>
          <a:p>
            <a:pPr>
              <a:buFont typeface="Arial" pitchFamily="34" charset="0"/>
              <a:buAutoNum type="arabicPeriod"/>
            </a:pPr>
            <a:r>
              <a:rPr lang="en-IN" sz="2400" dirty="0" smtClean="0">
                <a:solidFill>
                  <a:srgbClr val="000000"/>
                </a:solidFill>
                <a:latin typeface="Times New Roman" panose="02020603050405020304" pitchFamily="18" charset="0"/>
              </a:rPr>
              <a:t>Maram Sandhya   			  -2487553                </a:t>
            </a:r>
          </a:p>
          <a:p>
            <a:pPr>
              <a:buAutoNum type="arabicPeriod"/>
            </a:pPr>
            <a:r>
              <a:rPr lang="en-IN" sz="2400" dirty="0" smtClean="0">
                <a:solidFill>
                  <a:srgbClr val="000000"/>
                </a:solidFill>
                <a:latin typeface="Times New Roman" panose="02020603050405020304" pitchFamily="18" charset="0"/>
              </a:rPr>
              <a:t>Mashti Nagaraju			  -2486865</a:t>
            </a:r>
          </a:p>
          <a:p>
            <a:pPr>
              <a:buAutoNum type="arabicPeriod"/>
            </a:pPr>
            <a:r>
              <a:rPr lang="en-IN" sz="2400" dirty="0" smtClean="0">
                <a:solidFill>
                  <a:srgbClr val="000000"/>
                </a:solidFill>
                <a:latin typeface="Times New Roman" panose="02020603050405020304" pitchFamily="18" charset="0"/>
              </a:rPr>
              <a:t>Nagaveni H K			  -2489426</a:t>
            </a:r>
            <a:endParaRPr lang="en-IN" sz="2400" dirty="0" smtClean="0">
              <a:latin typeface="Arial" panose="020B0604020202020204" pitchFamily="34" charset="0"/>
            </a:endParaRPr>
          </a:p>
          <a:p>
            <a:pPr>
              <a:buAutoNum type="arabicPeriod"/>
            </a:pPr>
            <a:r>
              <a:rPr lang="en-US" sz="2400" dirty="0" smtClean="0">
                <a:latin typeface="Times New Roman" pitchFamily="18" charset="0"/>
                <a:cs typeface="Times New Roman" pitchFamily="18" charset="0"/>
              </a:rPr>
              <a:t>Mohammed Owais</a:t>
            </a:r>
            <a:r>
              <a:rPr lang="en-IN" sz="2400" dirty="0" smtClean="0">
                <a:solidFill>
                  <a:srgbClr val="000000"/>
                </a:solidFill>
                <a:latin typeface="Times New Roman" panose="02020603050405020304" pitchFamily="18" charset="0"/>
              </a:rPr>
              <a:t>			  -</a:t>
            </a:r>
            <a:r>
              <a:rPr lang="en-US" sz="2400" dirty="0" smtClean="0">
                <a:latin typeface="Times New Roman" pitchFamily="18" charset="0"/>
                <a:cs typeface="Times New Roman" pitchFamily="18" charset="0"/>
              </a:rPr>
              <a:t>2489160</a:t>
            </a:r>
          </a:p>
          <a:p>
            <a:pPr>
              <a:buFontTx/>
              <a:buAutoNum type="arabicPeriod"/>
            </a:pPr>
            <a:endParaRPr lang="en-US" sz="2400" dirty="0" smtClean="0"/>
          </a:p>
          <a:p>
            <a:pPr>
              <a:buAutoNum type="arabicPeriod"/>
            </a:pPr>
            <a:r>
              <a:rPr lang="en-US" sz="2400" dirty="0" smtClean="0">
                <a:latin typeface="Times New Roman" pitchFamily="18" charset="0"/>
                <a:cs typeface="Times New Roman" pitchFamily="18" charset="0"/>
              </a:rPr>
              <a:t>Neha Narayan Desai</a:t>
            </a:r>
            <a:r>
              <a:rPr lang="en-US" sz="2400" dirty="0" smtClean="0"/>
              <a:t>		 - </a:t>
            </a:r>
            <a:r>
              <a:rPr lang="en-US" sz="2400" dirty="0" smtClean="0">
                <a:latin typeface="Times New Roman" pitchFamily="18" charset="0"/>
                <a:cs typeface="Times New Roman" pitchFamily="18" charset="0"/>
              </a:rPr>
              <a:t>2487271</a:t>
            </a:r>
          </a:p>
          <a:p>
            <a:pPr>
              <a:buAutoNum type="arabicPeriod"/>
            </a:pPr>
            <a:r>
              <a:rPr lang="en-US" sz="2400" dirty="0" smtClean="0">
                <a:latin typeface="Times New Roman" pitchFamily="18" charset="0"/>
                <a:cs typeface="Times New Roman" pitchFamily="18" charset="0"/>
              </a:rPr>
              <a:t>Pallavi Sunil Pawar	   		 - 2487696</a:t>
            </a:r>
          </a:p>
          <a:p>
            <a:pPr>
              <a:buAutoNum type="arabicPeriod"/>
            </a:pPr>
            <a:r>
              <a:rPr lang="en-US" sz="2400" dirty="0" smtClean="0">
                <a:latin typeface="Times New Roman" pitchFamily="18" charset="0"/>
                <a:cs typeface="Times New Roman" pitchFamily="18" charset="0"/>
              </a:rPr>
              <a:t>Namrata Shrishail Tarade	 	 - 2488363</a:t>
            </a:r>
          </a:p>
          <a:p>
            <a:pPr>
              <a:buFontTx/>
              <a:buAutoNum type="arabicPeriod"/>
            </a:pPr>
            <a:r>
              <a:rPr lang="en-US" sz="2400" dirty="0" smtClean="0">
                <a:latin typeface="Times New Roman" pitchFamily="18" charset="0"/>
                <a:cs typeface="Times New Roman" pitchFamily="18" charset="0"/>
              </a:rPr>
              <a:t>Namratha U				 - 2487000</a:t>
            </a:r>
          </a:p>
          <a:p>
            <a:pPr>
              <a:buFontTx/>
              <a:buAutoNum type="arabicPeriod"/>
            </a:pPr>
            <a:r>
              <a:rPr lang="en-US" sz="2400" dirty="0" err="1" smtClean="0">
                <a:latin typeface="Times New Roman" pitchFamily="18" charset="0"/>
                <a:cs typeface="Times New Roman" pitchFamily="18" charset="0"/>
              </a:rPr>
              <a:t>Md</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Iqbal</a:t>
            </a:r>
            <a:r>
              <a:rPr lang="en-US" sz="2400" dirty="0" smtClean="0">
                <a:latin typeface="Times New Roman" pitchFamily="18" charset="0"/>
                <a:cs typeface="Times New Roman" pitchFamily="18" charset="0"/>
              </a:rPr>
              <a:t> Quraishi                  	 - 2488957</a:t>
            </a:r>
          </a:p>
          <a:p>
            <a:endParaRPr lang="en-US" sz="2400" dirty="0"/>
          </a:p>
        </p:txBody>
      </p:sp>
    </p:spTree>
    <p:extLst>
      <p:ext uri="{BB962C8B-B14F-4D97-AF65-F5344CB8AC3E}">
        <p14:creationId xmlns="" xmlns:p14="http://schemas.microsoft.com/office/powerpoint/2010/main" val="2011024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0252D8D5-D715-4EDF-A674-3753ABFF2C31}"/>
              </a:ext>
            </a:extLst>
          </p:cNvPr>
          <p:cNvSpPr>
            <a:spLocks noGrp="1"/>
          </p:cNvSpPr>
          <p:nvPr>
            <p:ph type="title"/>
          </p:nvPr>
        </p:nvSpPr>
        <p:spPr/>
        <p:txBody>
          <a:bodyPr/>
          <a:lstStyle/>
          <a:p>
            <a:r>
              <a:rPr lang="en-US" dirty="0"/>
              <a:t>                </a:t>
            </a:r>
            <a:r>
              <a:rPr lang="en-US" sz="4400" dirty="0">
                <a:latin typeface="Times New Roman" panose="02020603050405020304" pitchFamily="18" charset="0"/>
                <a:cs typeface="Times New Roman" panose="02020603050405020304" pitchFamily="18" charset="0"/>
              </a:rPr>
              <a:t>ABSTRACTION</a:t>
            </a:r>
            <a:endParaRPr lang="en-IN" sz="44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 xmlns:a16="http://schemas.microsoft.com/office/drawing/2014/main" id="{F17ED552-7C57-41B3-9B6E-FE34E2AB49CD}"/>
              </a:ext>
            </a:extLst>
          </p:cNvPr>
          <p:cNvSpPr>
            <a:spLocks noGrp="1"/>
          </p:cNvSpPr>
          <p:nvPr>
            <p:ph idx="1"/>
          </p:nvPr>
        </p:nvSpPr>
        <p:spPr/>
        <p:txBody>
          <a:bodyPr>
            <a:normAutofit/>
          </a:bodyPr>
          <a:lstStyle/>
          <a:p>
            <a:r>
              <a:rPr lang="en-US" sz="2000" dirty="0"/>
              <a:t>An Online Food Ordering System is proposed here which simplifies the food ordering process. The proposed system shows an user interface and update the menu with all available options so that it eases the customer work.</a:t>
            </a:r>
          </a:p>
          <a:p>
            <a:r>
              <a:rPr lang="en-US" sz="2000" dirty="0"/>
              <a:t> Customer can choose more than one item to make an order and can view order details before logging off. The order confirmation is sent to the customer. </a:t>
            </a:r>
          </a:p>
          <a:p>
            <a:r>
              <a:rPr lang="en-US" sz="2000" dirty="0"/>
              <a:t>The order is placed in the queue and updated in the database and returned in real time. This system assists the staff to o through the orders in real time and process it efficiently with minimal errors.</a:t>
            </a:r>
            <a:endParaRPr lang="en-IN" sz="2000" dirty="0"/>
          </a:p>
        </p:txBody>
      </p:sp>
    </p:spTree>
    <p:extLst>
      <p:ext uri="{BB962C8B-B14F-4D97-AF65-F5344CB8AC3E}">
        <p14:creationId xmlns="" xmlns:p14="http://schemas.microsoft.com/office/powerpoint/2010/main" val="2719265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C2146E4-CF08-4567-945E-14BC9193F2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a:t>
            </a:r>
            <a:r>
              <a:rPr lang="en-US" sz="4400" dirty="0">
                <a:latin typeface="Times New Roman" panose="02020603050405020304" pitchFamily="18" charset="0"/>
                <a:cs typeface="Times New Roman" panose="02020603050405020304" pitchFamily="18" charset="0"/>
              </a:rPr>
              <a:t>INTRODUCTION</a:t>
            </a:r>
            <a:endParaRPr lang="en-IN" sz="44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 xmlns:a16="http://schemas.microsoft.com/office/drawing/2014/main" id="{BE10D270-0CEF-4325-96C9-4090C313AD43}"/>
              </a:ext>
            </a:extLst>
          </p:cNvPr>
          <p:cNvSpPr>
            <a:spLocks noGrp="1"/>
          </p:cNvSpPr>
          <p:nvPr>
            <p:ph idx="1"/>
          </p:nvPr>
        </p:nvSpPr>
        <p:spPr/>
        <p:txBody>
          <a:bodyPr>
            <a:noAutofit/>
          </a:bodyPr>
          <a:lstStyle/>
          <a:p>
            <a:r>
              <a:rPr lang="en-US" sz="1800" dirty="0"/>
              <a:t>The labour rates are increasing steadily year on year thus making it difficult to find employees. The food industry is highly labour intensive and the biggest expense in the food industry is the cost of employing the right kind of people to do the work. </a:t>
            </a:r>
          </a:p>
          <a:p>
            <a:r>
              <a:rPr lang="en-US" sz="1800" dirty="0"/>
              <a:t>One of the ways to reduce this expense is to use modern technology to replace some of the jobs done by human beings and make machines do the work. </a:t>
            </a:r>
          </a:p>
          <a:p>
            <a:r>
              <a:rPr lang="en-US" sz="1800" dirty="0"/>
              <a:t>Here we propose an “Online Food Ordering System” that has been designed for Fast Food restaurant, Take-Out or College Cafeterias.</a:t>
            </a:r>
          </a:p>
          <a:p>
            <a:r>
              <a:rPr lang="en-US" sz="1800" dirty="0"/>
              <a:t> The system can also be used in any food delivery industry. This simplifies the process of food ordering for </a:t>
            </a:r>
          </a:p>
          <a:p>
            <a:r>
              <a:rPr lang="en-US" sz="1800" dirty="0"/>
              <a:t>both the customer and the restaurant, as the entire process of taking orders is automated.</a:t>
            </a:r>
            <a:endParaRPr lang="en-IN" sz="1800" dirty="0"/>
          </a:p>
        </p:txBody>
      </p:sp>
    </p:spTree>
    <p:extLst>
      <p:ext uri="{BB962C8B-B14F-4D97-AF65-F5344CB8AC3E}">
        <p14:creationId xmlns="" xmlns:p14="http://schemas.microsoft.com/office/powerpoint/2010/main" val="4257916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324A25-8BE6-4040-A071-C575563BB506}"/>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              TECHNOLOGY USED</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252A5AF7-7D9B-48BF-9810-B374A8BF6F5C}"/>
              </a:ext>
            </a:extLst>
          </p:cNvPr>
          <p:cNvSpPr>
            <a:spLocks noGrp="1"/>
          </p:cNvSpPr>
          <p:nvPr>
            <p:ph idx="1"/>
          </p:nvPr>
        </p:nvSpPr>
        <p:spPr/>
        <p:txBody>
          <a:bodyPr/>
          <a:lstStyle/>
          <a:p>
            <a:r>
              <a:rPr lang="en-US" sz="1800" dirty="0"/>
              <a:t>HTML : Page layout has been designed in HTML</a:t>
            </a:r>
          </a:p>
          <a:p>
            <a:r>
              <a:rPr lang="en-US" sz="1800" dirty="0"/>
              <a:t>CSS : CSS has been used for all the designing part</a:t>
            </a:r>
          </a:p>
          <a:p>
            <a:r>
              <a:rPr lang="en-US" sz="1800" dirty="0"/>
              <a:t>JavaScript : All the validation task and animations has been developed by JavaScript</a:t>
            </a:r>
          </a:p>
          <a:p>
            <a:r>
              <a:rPr lang="en-US" sz="1800" dirty="0"/>
              <a:t>JSP : All the front end logic has been written in JSP</a:t>
            </a:r>
          </a:p>
          <a:p>
            <a:r>
              <a:rPr lang="en-US" sz="1800" dirty="0"/>
              <a:t>Java : All the business logic has been written in Java</a:t>
            </a:r>
          </a:p>
          <a:p>
            <a:r>
              <a:rPr lang="en-US" sz="1800" dirty="0"/>
              <a:t>MySQL : MySQL database has been used as database for the project</a:t>
            </a:r>
          </a:p>
          <a:p>
            <a:r>
              <a:rPr lang="en-US" sz="1800" dirty="0"/>
              <a:t>Angular CLI : Command-line interface tool that we use to initialize.</a:t>
            </a:r>
          </a:p>
          <a:p>
            <a:endParaRPr lang="en-IN" dirty="0"/>
          </a:p>
        </p:txBody>
      </p:sp>
    </p:spTree>
    <p:extLst>
      <p:ext uri="{BB962C8B-B14F-4D97-AF65-F5344CB8AC3E}">
        <p14:creationId xmlns="" xmlns:p14="http://schemas.microsoft.com/office/powerpoint/2010/main" val="3667325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FE4CD227-0934-469A-9247-611205B3E047}"/>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                 ENVIRONMENTS</a:t>
            </a:r>
            <a:endParaRPr lang="en-IN" sz="44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 xmlns:a16="http://schemas.microsoft.com/office/drawing/2014/main" id="{CACF235D-8D7A-4FBF-B643-1F1E3F230A87}"/>
              </a:ext>
            </a:extLst>
          </p:cNvPr>
          <p:cNvSpPr>
            <a:spLocks noGrp="1"/>
          </p:cNvSpPr>
          <p:nvPr>
            <p:ph idx="1"/>
          </p:nvPr>
        </p:nvSpPr>
        <p:spPr>
          <a:xfrm>
            <a:off x="1066800" y="1760220"/>
            <a:ext cx="10058400" cy="3849624"/>
          </a:xfrm>
        </p:spPr>
        <p:txBody>
          <a:bodyPr>
            <a:normAutofit lnSpcReduction="10000"/>
          </a:bodyPr>
          <a:lstStyle/>
          <a:p>
            <a:r>
              <a:rPr lang="en-IN" sz="1800" dirty="0"/>
              <a:t>The system will be developed on any Windows OS machine using J2EE, Hibernate and Spring. </a:t>
            </a:r>
          </a:p>
          <a:p>
            <a:r>
              <a:rPr lang="en-IN" sz="1800" dirty="0"/>
              <a:t> Intel hardware machine (PC P4-2.26 GHz, 512 MB RAM, 40 GB HDD)</a:t>
            </a:r>
          </a:p>
          <a:p>
            <a:r>
              <a:rPr lang="en-IN" sz="1800" dirty="0"/>
              <a:t>Server – Apache Tomcat 8  </a:t>
            </a:r>
          </a:p>
          <a:p>
            <a:r>
              <a:rPr lang="en-IN" sz="1800" dirty="0"/>
              <a:t>Database – My SQL   </a:t>
            </a:r>
          </a:p>
          <a:p>
            <a:r>
              <a:rPr lang="en-IN" sz="1800" dirty="0"/>
              <a:t>My SQL J Connector </a:t>
            </a:r>
          </a:p>
          <a:p>
            <a:r>
              <a:rPr lang="en-IN" sz="1800" dirty="0"/>
              <a:t>Node Version 10  </a:t>
            </a:r>
          </a:p>
          <a:p>
            <a:r>
              <a:rPr lang="en-IN" sz="1800" dirty="0"/>
              <a:t>Angular CLI   </a:t>
            </a:r>
          </a:p>
          <a:p>
            <a:r>
              <a:rPr lang="en-IN" sz="1800" dirty="0"/>
              <a:t>JDK 1.8 </a:t>
            </a:r>
          </a:p>
          <a:p>
            <a:r>
              <a:rPr lang="en-IN" sz="1800" dirty="0"/>
              <a:t>Eclipse IDE or Spring Tool Suite </a:t>
            </a:r>
          </a:p>
          <a:p>
            <a:endParaRPr lang="en-IN" dirty="0"/>
          </a:p>
        </p:txBody>
      </p:sp>
    </p:spTree>
    <p:extLst>
      <p:ext uri="{BB962C8B-B14F-4D97-AF65-F5344CB8AC3E}">
        <p14:creationId xmlns="" xmlns:p14="http://schemas.microsoft.com/office/powerpoint/2010/main" val="3713169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9DFC344B-8693-4235-A958-8A3380E3931B}"/>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                    ER-DAIGRAM</a:t>
            </a:r>
            <a:endParaRPr lang="en-IN" sz="4400" dirty="0">
              <a:latin typeface="Times New Roman" panose="02020603050405020304" pitchFamily="18" charset="0"/>
              <a:cs typeface="Times New Roman" panose="02020603050405020304" pitchFamily="18" charset="0"/>
            </a:endParaRPr>
          </a:p>
        </p:txBody>
      </p:sp>
      <p:pic>
        <p:nvPicPr>
          <p:cNvPr id="8" name="Picture 7"/>
          <p:cNvPicPr/>
          <p:nvPr/>
        </p:nvPicPr>
        <p:blipFill>
          <a:blip r:embed="rId2">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1923803" y="1662545"/>
            <a:ext cx="7612083" cy="4494811"/>
          </a:xfrm>
          <a:prstGeom prst="rect">
            <a:avLst/>
          </a:prstGeom>
          <a:noFill/>
        </p:spPr>
      </p:pic>
    </p:spTree>
    <p:extLst>
      <p:ext uri="{BB962C8B-B14F-4D97-AF65-F5344CB8AC3E}">
        <p14:creationId xmlns="" xmlns:p14="http://schemas.microsoft.com/office/powerpoint/2010/main" val="3880346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D4671B8A-FB8A-4EB4-B69B-04A045906B9E}"/>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          MODULES OF ONLINE FOOD                 </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                 DELIVERY SYSTEM</a:t>
            </a:r>
            <a:endParaRPr lang="en-IN" sz="44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 xmlns:a16="http://schemas.microsoft.com/office/drawing/2014/main" id="{44A47F1A-312F-4768-85AD-F062A2C5FF0B}"/>
              </a:ext>
            </a:extLst>
          </p:cNvPr>
          <p:cNvSpPr>
            <a:spLocks noGrp="1"/>
          </p:cNvSpPr>
          <p:nvPr>
            <p:ph idx="1"/>
          </p:nvPr>
        </p:nvSpPr>
        <p:spPr/>
        <p:txBody>
          <a:bodyPr>
            <a:normAutofit fontScale="55000" lnSpcReduction="20000"/>
          </a:bodyPr>
          <a:lstStyle/>
          <a:p>
            <a:pPr algn="just"/>
            <a:r>
              <a:rPr lang="en-US" sz="3400" dirty="0" smtClean="0"/>
              <a:t>Registration Page. </a:t>
            </a:r>
          </a:p>
          <a:p>
            <a:pPr algn="just"/>
            <a:r>
              <a:rPr lang="en-US" sz="3400" dirty="0" smtClean="0"/>
              <a:t>Login Page.</a:t>
            </a:r>
          </a:p>
          <a:p>
            <a:pPr algn="just"/>
            <a:r>
              <a:rPr lang="en-US" sz="3400" dirty="0" smtClean="0"/>
              <a:t>User Login/Logout</a:t>
            </a:r>
          </a:p>
          <a:p>
            <a:pPr algn="just"/>
            <a:r>
              <a:rPr lang="en-US" sz="3400" dirty="0" smtClean="0"/>
              <a:t>Admin Login. </a:t>
            </a:r>
          </a:p>
          <a:p>
            <a:pPr algn="just"/>
            <a:r>
              <a:rPr lang="en-US" sz="3400" dirty="0" smtClean="0"/>
              <a:t>Dashboard. </a:t>
            </a:r>
          </a:p>
          <a:p>
            <a:pPr algn="just"/>
            <a:r>
              <a:rPr lang="en-US" sz="3400" dirty="0" smtClean="0"/>
              <a:t>Search Products.</a:t>
            </a:r>
          </a:p>
          <a:p>
            <a:pPr algn="just"/>
            <a:r>
              <a:rPr lang="en-US" sz="3400" dirty="0" smtClean="0"/>
              <a:t>Add Cart/View Cart. </a:t>
            </a:r>
          </a:p>
          <a:p>
            <a:pPr algn="just"/>
            <a:r>
              <a:rPr lang="en-US" sz="3400" dirty="0" smtClean="0"/>
              <a:t>View Previous Active Orders. </a:t>
            </a:r>
          </a:p>
          <a:p>
            <a:pPr algn="just"/>
            <a:r>
              <a:rPr lang="en-US" sz="3400" dirty="0" smtClean="0"/>
              <a:t>Payment Gateway Page. </a:t>
            </a:r>
          </a:p>
          <a:p>
            <a:pPr algn="just"/>
            <a:r>
              <a:rPr lang="en-US" sz="3400" dirty="0" smtClean="0"/>
              <a:t>Order Summary Confirmation Page</a:t>
            </a:r>
            <a:r>
              <a:rPr lang="en-US" sz="1600" dirty="0" smtClean="0"/>
              <a:t>.</a:t>
            </a:r>
            <a:endParaRPr lang="en-US" sz="1600" dirty="0" smtClean="0">
              <a:latin typeface="Times New Roman" pitchFamily="18" charset="0"/>
              <a:cs typeface="Times New Roman" pitchFamily="18" charset="0"/>
            </a:endParaRPr>
          </a:p>
          <a:p>
            <a:endParaRPr lang="en-IN" dirty="0"/>
          </a:p>
        </p:txBody>
      </p:sp>
    </p:spTree>
    <p:extLst>
      <p:ext uri="{BB962C8B-B14F-4D97-AF65-F5344CB8AC3E}">
        <p14:creationId xmlns="" xmlns:p14="http://schemas.microsoft.com/office/powerpoint/2010/main" val="1210449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8D9378-1603-4260-A698-8B09FF8114CC}"/>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                   ADVANTAGES</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FBD4FC06-4F66-4BD9-9BC1-796ED125F481}"/>
              </a:ext>
            </a:extLst>
          </p:cNvPr>
          <p:cNvSpPr>
            <a:spLocks noGrp="1"/>
          </p:cNvSpPr>
          <p:nvPr>
            <p:ph idx="1"/>
          </p:nvPr>
        </p:nvSpPr>
        <p:spPr/>
        <p:txBody>
          <a:bodyPr>
            <a:noAutofit/>
          </a:bodyPr>
          <a:lstStyle/>
          <a:p>
            <a:pPr marL="0" indent="0">
              <a:buNone/>
            </a:pPr>
            <a:r>
              <a:rPr lang="en-US" sz="1600" dirty="0"/>
              <a:t>1.Urban Restaurants, Reach Out to Remote Foodies</a:t>
            </a:r>
          </a:p>
          <a:p>
            <a:r>
              <a:rPr lang="en-US" sz="1600" dirty="0"/>
              <a:t>You captured the foodies of the complete city! Are you sure? Why not extend out the reach to the remote foodies.</a:t>
            </a:r>
          </a:p>
          <a:p>
            <a:pPr marL="0" indent="0">
              <a:buNone/>
            </a:pPr>
            <a:r>
              <a:rPr lang="en-US" sz="1600" dirty="0"/>
              <a:t>2. Pinchpenny? Get Cashback</a:t>
            </a:r>
          </a:p>
          <a:p>
            <a:r>
              <a:rPr lang="en-US" sz="1600" dirty="0"/>
              <a:t>You love the restaurant food but you want to save money as well, don’t worry. We have got discounts for you.</a:t>
            </a:r>
          </a:p>
          <a:p>
            <a:pPr marL="0" indent="0">
              <a:buNone/>
            </a:pPr>
            <a:r>
              <a:rPr lang="en-US" sz="1600" dirty="0"/>
              <a:t>3. Reserve that Quiet Side Table for Your Next Gathering</a:t>
            </a:r>
          </a:p>
          <a:p>
            <a:pPr marL="0" indent="0">
              <a:buNone/>
            </a:pPr>
            <a:r>
              <a:rPr lang="en-US" sz="1600" dirty="0"/>
              <a:t>Tired of facing the problem of last-minute bookings and cancellations of the tables at the time of your gatherings.</a:t>
            </a:r>
          </a:p>
          <a:p>
            <a:pPr marL="0" indent="0">
              <a:buNone/>
            </a:pPr>
            <a:r>
              <a:rPr lang="en-US" sz="1600" dirty="0"/>
              <a:t>4. Save Your Hard-earned Money, Order food with Discounted Deals</a:t>
            </a:r>
          </a:p>
          <a:p>
            <a:pPr marL="0" indent="0">
              <a:buNone/>
            </a:pPr>
            <a:r>
              <a:rPr lang="en-US" sz="1600" dirty="0"/>
              <a:t>Without having a unique idea, it becomes challenging succeed in this competitive market. Especially in the food delivery industry, it comes difficult to earn people’s trust.</a:t>
            </a:r>
            <a:endParaRPr lang="en-IN" sz="1600" dirty="0"/>
          </a:p>
        </p:txBody>
      </p:sp>
    </p:spTree>
    <p:extLst>
      <p:ext uri="{BB962C8B-B14F-4D97-AF65-F5344CB8AC3E}">
        <p14:creationId xmlns="" xmlns:p14="http://schemas.microsoft.com/office/powerpoint/2010/main" val="38994372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128</TotalTime>
  <Words>838</Words>
  <Application>Microsoft Office PowerPoint</Application>
  <PresentationFormat>Custom</PresentationFormat>
  <Paragraphs>88</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SavonVTI</vt:lpstr>
      <vt:lpstr>Slide 1</vt:lpstr>
      <vt:lpstr>             PROJECT MEMBERS</vt:lpstr>
      <vt:lpstr>                ABSTRACTION</vt:lpstr>
      <vt:lpstr>                     INTRODUCTION</vt:lpstr>
      <vt:lpstr>              TECHNOLOGY USED</vt:lpstr>
      <vt:lpstr>                 ENVIRONMENTS</vt:lpstr>
      <vt:lpstr>                    ER-DAIGRAM</vt:lpstr>
      <vt:lpstr>          MODULES OF ONLINE FOOD                                   DELIVERY SYSTEM</vt:lpstr>
      <vt:lpstr>                   ADVANTAGES</vt:lpstr>
      <vt:lpstr>                  DISADVANTAGES</vt:lpstr>
      <vt:lpstr>                PROJECT FLOW</vt:lpstr>
      <vt:lpstr> Postman Screenshots</vt:lpstr>
      <vt:lpstr>Slide 13</vt:lpstr>
      <vt:lpstr>OUTPUT SCREENSHOTS</vt:lpstr>
      <vt:lpstr>Slide 15</vt:lpstr>
      <vt:lpstr>Slide 16</vt:lpstr>
      <vt:lpstr>Slide 17</vt:lpstr>
      <vt:lpstr>CONCLUSION</vt:lpstr>
      <vt:lpstr>                 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ONLINE FOOD DELIVERY</dc:title>
  <dc:creator>Sandhya Maram</dc:creator>
  <cp:lastModifiedBy>Admin</cp:lastModifiedBy>
  <cp:revision>13</cp:revision>
  <dcterms:created xsi:type="dcterms:W3CDTF">2022-03-30T05:23:20Z</dcterms:created>
  <dcterms:modified xsi:type="dcterms:W3CDTF">2022-04-05T19:31:32Z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