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1" r:id="rId8"/>
    <p:sldId id="263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수익률(1%)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248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Sheet1!$A$2:$A$250</c:f>
              <c:numCache>
                <c:formatCode>General</c:formatCode>
                <c:ptCount val="2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</c:numCache>
            </c:numRef>
          </c:cat>
          <c:val>
            <c:numRef>
              <c:f>Sheet1!$B$2:$B$250</c:f>
              <c:numCache>
                <c:formatCode>0.00%</c:formatCode>
                <c:ptCount val="249"/>
                <c:pt idx="0">
                  <c:v>1.0000000000000009E-2</c:v>
                </c:pt>
                <c:pt idx="1">
                  <c:v>2.0100000000000007E-2</c:v>
                </c:pt>
                <c:pt idx="2">
                  <c:v>3.0300999999999911E-2</c:v>
                </c:pt>
                <c:pt idx="3">
                  <c:v>4.0604010000000024E-2</c:v>
                </c:pt>
                <c:pt idx="4">
                  <c:v>5.1010050099999926E-2</c:v>
                </c:pt>
                <c:pt idx="5">
                  <c:v>6.1520150601000134E-2</c:v>
                </c:pt>
                <c:pt idx="6">
                  <c:v>7.2135352107009831E-2</c:v>
                </c:pt>
                <c:pt idx="7">
                  <c:v>8.2856705628080229E-2</c:v>
                </c:pt>
                <c:pt idx="8">
                  <c:v>9.3685272684361109E-2</c:v>
                </c:pt>
                <c:pt idx="9">
                  <c:v>0.10462212541120475</c:v>
                </c:pt>
                <c:pt idx="10">
                  <c:v>0.11566834666531656</c:v>
                </c:pt>
                <c:pt idx="11">
                  <c:v>0.12682503013196977</c:v>
                </c:pt>
                <c:pt idx="12">
                  <c:v>0.1380932804332895</c:v>
                </c:pt>
                <c:pt idx="13">
                  <c:v>0.14947421323762256</c:v>
                </c:pt>
                <c:pt idx="14">
                  <c:v>0.16096895536999845</c:v>
                </c:pt>
                <c:pt idx="15">
                  <c:v>0.17257864492369879</c:v>
                </c:pt>
                <c:pt idx="16">
                  <c:v>0.18430443137293584</c:v>
                </c:pt>
                <c:pt idx="17">
                  <c:v>0.19614747568666524</c:v>
                </c:pt>
                <c:pt idx="18">
                  <c:v>0.20810895044353162</c:v>
                </c:pt>
                <c:pt idx="19">
                  <c:v>0.22019003994796704</c:v>
                </c:pt>
                <c:pt idx="20">
                  <c:v>0.23239194034744659</c:v>
                </c:pt>
                <c:pt idx="21">
                  <c:v>0.24471585975092136</c:v>
                </c:pt>
                <c:pt idx="22">
                  <c:v>0.25716301834843036</c:v>
                </c:pt>
                <c:pt idx="23">
                  <c:v>0.26973464853191498</c:v>
                </c:pt>
                <c:pt idx="24">
                  <c:v>0.28243199501723426</c:v>
                </c:pt>
                <c:pt idx="25">
                  <c:v>0.29525631496740656</c:v>
                </c:pt>
                <c:pt idx="26">
                  <c:v>0.3082088781170802</c:v>
                </c:pt>
                <c:pt idx="27">
                  <c:v>0.3212909668982511</c:v>
                </c:pt>
                <c:pt idx="28">
                  <c:v>0.33450387656723368</c:v>
                </c:pt>
                <c:pt idx="29">
                  <c:v>0.34784891533290629</c:v>
                </c:pt>
                <c:pt idx="30">
                  <c:v>0.3613274044862349</c:v>
                </c:pt>
                <c:pt idx="31">
                  <c:v>0.37494067853109758</c:v>
                </c:pt>
                <c:pt idx="32">
                  <c:v>0.38869008531640858</c:v>
                </c:pt>
                <c:pt idx="33">
                  <c:v>0.40257698616957271</c:v>
                </c:pt>
                <c:pt idx="34">
                  <c:v>0.41660275603126817</c:v>
                </c:pt>
                <c:pt idx="35">
                  <c:v>0.43076878359158099</c:v>
                </c:pt>
                <c:pt idx="36">
                  <c:v>0.44507647142749684</c:v>
                </c:pt>
                <c:pt idx="37">
                  <c:v>0.45952723614177193</c:v>
                </c:pt>
                <c:pt idx="38">
                  <c:v>0.47412250850318927</c:v>
                </c:pt>
                <c:pt idx="39">
                  <c:v>0.48886373358822155</c:v>
                </c:pt>
                <c:pt idx="40">
                  <c:v>0.50375237092410385</c:v>
                </c:pt>
                <c:pt idx="41">
                  <c:v>0.51878989463334513</c:v>
                </c:pt>
                <c:pt idx="42">
                  <c:v>0.53397779357967812</c:v>
                </c:pt>
                <c:pt idx="43">
                  <c:v>0.549317571515475</c:v>
                </c:pt>
                <c:pt idx="44">
                  <c:v>0.56481074723062985</c:v>
                </c:pt>
                <c:pt idx="45">
                  <c:v>0.58045885470293634</c:v>
                </c:pt>
                <c:pt idx="46">
                  <c:v>0.59626344324996516</c:v>
                </c:pt>
                <c:pt idx="47">
                  <c:v>0.61222607768246529</c:v>
                </c:pt>
                <c:pt idx="48">
                  <c:v>0.62834833845929006</c:v>
                </c:pt>
                <c:pt idx="49">
                  <c:v>0.64463182184388312</c:v>
                </c:pt>
                <c:pt idx="50">
                  <c:v>0.66107814006232157</c:v>
                </c:pt>
                <c:pt idx="51">
                  <c:v>0.6776889214629449</c:v>
                </c:pt>
                <c:pt idx="52">
                  <c:v>0.69446581067757407</c:v>
                </c:pt>
                <c:pt idx="53">
                  <c:v>0.71141046878435032</c:v>
                </c:pt>
                <c:pt idx="54">
                  <c:v>0.72852457347219346</c:v>
                </c:pt>
                <c:pt idx="55">
                  <c:v>0.7458098192069158</c:v>
                </c:pt>
                <c:pt idx="56">
                  <c:v>0.76326791739898514</c:v>
                </c:pt>
                <c:pt idx="57">
                  <c:v>0.78090059657297495</c:v>
                </c:pt>
                <c:pt idx="58">
                  <c:v>0.79870960253870416</c:v>
                </c:pt>
                <c:pt idx="59">
                  <c:v>0.81669669856409133</c:v>
                </c:pt>
                <c:pt idx="60">
                  <c:v>0.83486366554973235</c:v>
                </c:pt>
                <c:pt idx="61">
                  <c:v>0.85321230220523003</c:v>
                </c:pt>
                <c:pt idx="62">
                  <c:v>0.87174442522728168</c:v>
                </c:pt>
                <c:pt idx="63">
                  <c:v>0.89046186947955497</c:v>
                </c:pt>
                <c:pt idx="64">
                  <c:v>0.90936648817435062</c:v>
                </c:pt>
                <c:pt idx="65">
                  <c:v>0.92846015305609408</c:v>
                </c:pt>
                <c:pt idx="66">
                  <c:v>0.94774475458665486</c:v>
                </c:pt>
                <c:pt idx="67">
                  <c:v>0.96722220213252164</c:v>
                </c:pt>
                <c:pt idx="68">
                  <c:v>0.98689442415384665</c:v>
                </c:pt>
                <c:pt idx="69">
                  <c:v>1.0067633683953856</c:v>
                </c:pt>
                <c:pt idx="70">
                  <c:v>1.0268310020793385</c:v>
                </c:pt>
                <c:pt idx="71">
                  <c:v>1.0470993121001326</c:v>
                </c:pt>
                <c:pt idx="72">
                  <c:v>1.0675703052211341</c:v>
                </c:pt>
                <c:pt idx="73">
                  <c:v>1.0882460082733454</c:v>
                </c:pt>
                <c:pt idx="74">
                  <c:v>1.1091284683560785</c:v>
                </c:pt>
                <c:pt idx="75">
                  <c:v>1.1302197530396394</c:v>
                </c:pt>
                <c:pt idx="76">
                  <c:v>1.1515219505700358</c:v>
                </c:pt>
                <c:pt idx="77">
                  <c:v>1.1730371700757365</c:v>
                </c:pt>
                <c:pt idx="78">
                  <c:v>1.1947675417764931</c:v>
                </c:pt>
                <c:pt idx="79">
                  <c:v>1.2167152171942588</c:v>
                </c:pt>
                <c:pt idx="80">
                  <c:v>1.2388823693662014</c:v>
                </c:pt>
                <c:pt idx="81">
                  <c:v>1.2612711930598639</c:v>
                </c:pt>
                <c:pt idx="82">
                  <c:v>1.283883904990462</c:v>
                </c:pt>
                <c:pt idx="83">
                  <c:v>1.3067227440403668</c:v>
                </c:pt>
                <c:pt idx="84">
                  <c:v>1.3297899714807699</c:v>
                </c:pt>
                <c:pt idx="85">
                  <c:v>1.3530878711955783</c:v>
                </c:pt>
                <c:pt idx="86">
                  <c:v>1.3766187499075335</c:v>
                </c:pt>
                <c:pt idx="87">
                  <c:v>1.4003849374066095</c:v>
                </c:pt>
                <c:pt idx="88">
                  <c:v>1.4243887867806762</c:v>
                </c:pt>
                <c:pt idx="89">
                  <c:v>1.4486326746484828</c:v>
                </c:pt>
                <c:pt idx="90">
                  <c:v>1.4731190013949669</c:v>
                </c:pt>
                <c:pt idx="91">
                  <c:v>1.4978501914089164</c:v>
                </c:pt>
                <c:pt idx="92">
                  <c:v>1.5228286933230057</c:v>
                </c:pt>
                <c:pt idx="93">
                  <c:v>1.5480569802562365</c:v>
                </c:pt>
                <c:pt idx="94">
                  <c:v>1.573537550058798</c:v>
                </c:pt>
                <c:pt idx="95">
                  <c:v>1.5992729255593865</c:v>
                </c:pt>
                <c:pt idx="96">
                  <c:v>1.6252656548149806</c:v>
                </c:pt>
                <c:pt idx="97">
                  <c:v>1.6515183113631302</c:v>
                </c:pt>
                <c:pt idx="98">
                  <c:v>1.678033494476761</c:v>
                </c:pt>
                <c:pt idx="99">
                  <c:v>1.7048138294215289</c:v>
                </c:pt>
                <c:pt idx="100">
                  <c:v>1.7318619677157443</c:v>
                </c:pt>
                <c:pt idx="101">
                  <c:v>1.7591805873929021</c:v>
                </c:pt>
                <c:pt idx="102">
                  <c:v>1.7867723932668302</c:v>
                </c:pt>
                <c:pt idx="103">
                  <c:v>1.8146401171994992</c:v>
                </c:pt>
                <c:pt idx="104">
                  <c:v>1.8427865183714944</c:v>
                </c:pt>
                <c:pt idx="105">
                  <c:v>1.87121438355521</c:v>
                </c:pt>
                <c:pt idx="106">
                  <c:v>1.8999265273907611</c:v>
                </c:pt>
                <c:pt idx="107">
                  <c:v>1.928925792664669</c:v>
                </c:pt>
                <c:pt idx="108">
                  <c:v>1.9582150505913161</c:v>
                </c:pt>
                <c:pt idx="109">
                  <c:v>1.9877972010972296</c:v>
                </c:pt>
                <c:pt idx="110">
                  <c:v>2.0176751731082008</c:v>
                </c:pt>
                <c:pt idx="111">
                  <c:v>2.0478519248392835</c:v>
                </c:pt>
                <c:pt idx="112">
                  <c:v>2.0783304440876766</c:v>
                </c:pt>
                <c:pt idx="113">
                  <c:v>2.1091137485285536</c:v>
                </c:pt>
                <c:pt idx="114">
                  <c:v>2.1402048860138385</c:v>
                </c:pt>
                <c:pt idx="115">
                  <c:v>2.171606934873977</c:v>
                </c:pt>
                <c:pt idx="116">
                  <c:v>2.2033230042227165</c:v>
                </c:pt>
                <c:pt idx="117">
                  <c:v>2.2353562342649447</c:v>
                </c:pt>
                <c:pt idx="118">
                  <c:v>2.2677097966075932</c:v>
                </c:pt>
                <c:pt idx="119">
                  <c:v>2.3003868945736698</c:v>
                </c:pt>
                <c:pt idx="120">
                  <c:v>2.3333907635194069</c:v>
                </c:pt>
                <c:pt idx="121">
                  <c:v>2.3667246711546008</c:v>
                </c:pt>
                <c:pt idx="122">
                  <c:v>2.4003919178661461</c:v>
                </c:pt>
                <c:pt idx="123">
                  <c:v>2.4343958370448076</c:v>
                </c:pt>
                <c:pt idx="124">
                  <c:v>2.4687397954152561</c:v>
                </c:pt>
                <c:pt idx="125">
                  <c:v>2.5034271933694092</c:v>
                </c:pt>
                <c:pt idx="126">
                  <c:v>2.5384614653031021</c:v>
                </c:pt>
                <c:pt idx="127">
                  <c:v>2.5738460799561338</c:v>
                </c:pt>
                <c:pt idx="128">
                  <c:v>2.6095845407556952</c:v>
                </c:pt>
                <c:pt idx="129">
                  <c:v>2.6456803861632521</c:v>
                </c:pt>
                <c:pt idx="130">
                  <c:v>2.6821371900248843</c:v>
                </c:pt>
                <c:pt idx="131">
                  <c:v>2.7189585619251337</c:v>
                </c:pt>
                <c:pt idx="132">
                  <c:v>2.7561481475443843</c:v>
                </c:pt>
                <c:pt idx="133">
                  <c:v>2.7937096290198289</c:v>
                </c:pt>
                <c:pt idx="134">
                  <c:v>2.8316467253100264</c:v>
                </c:pt>
                <c:pt idx="135">
                  <c:v>2.8699631925631275</c:v>
                </c:pt>
                <c:pt idx="136">
                  <c:v>2.9086628244887591</c:v>
                </c:pt>
                <c:pt idx="137">
                  <c:v>2.947749452733647</c:v>
                </c:pt>
                <c:pt idx="138">
                  <c:v>2.9872269472609827</c:v>
                </c:pt>
                <c:pt idx="139">
                  <c:v>3.0270992167335926</c:v>
                </c:pt>
                <c:pt idx="140">
                  <c:v>3.0673702089009289</c:v>
                </c:pt>
                <c:pt idx="141">
                  <c:v>3.108043910989938</c:v>
                </c:pt>
                <c:pt idx="142">
                  <c:v>3.1491243500998367</c:v>
                </c:pt>
                <c:pt idx="143">
                  <c:v>3.1906155936008362</c:v>
                </c:pt>
                <c:pt idx="144">
                  <c:v>3.2325217495368452</c:v>
                </c:pt>
                <c:pt idx="145">
                  <c:v>3.2748469670322136</c:v>
                </c:pt>
                <c:pt idx="146">
                  <c:v>3.3175954367025344</c:v>
                </c:pt>
                <c:pt idx="147">
                  <c:v>3.3607713910695605</c:v>
                </c:pt>
                <c:pt idx="148">
                  <c:v>3.4043791049802552</c:v>
                </c:pt>
                <c:pt idx="149">
                  <c:v>3.4484228960300589</c:v>
                </c:pt>
                <c:pt idx="150">
                  <c:v>3.4929071249903592</c:v>
                </c:pt>
                <c:pt idx="151">
                  <c:v>3.5378361962402636</c:v>
                </c:pt>
                <c:pt idx="152">
                  <c:v>3.5832145582026671</c:v>
                </c:pt>
                <c:pt idx="153">
                  <c:v>3.6290467037846934</c:v>
                </c:pt>
                <c:pt idx="154">
                  <c:v>3.6753371708225391</c:v>
                </c:pt>
                <c:pt idx="155">
                  <c:v>3.722090542530764</c:v>
                </c:pt>
                <c:pt idx="156">
                  <c:v>3.7693114479560723</c:v>
                </c:pt>
                <c:pt idx="157">
                  <c:v>3.8170045624356339</c:v>
                </c:pt>
                <c:pt idx="158">
                  <c:v>3.8651746080599887</c:v>
                </c:pt>
                <c:pt idx="159">
                  <c:v>3.91382635414059</c:v>
                </c:pt>
                <c:pt idx="160">
                  <c:v>3.9629646176819957</c:v>
                </c:pt>
                <c:pt idx="161">
                  <c:v>4.0125942638588157</c:v>
                </c:pt>
                <c:pt idx="162">
                  <c:v>4.0627202064974028</c:v>
                </c:pt>
                <c:pt idx="163">
                  <c:v>4.1133474085623778</c:v>
                </c:pt>
                <c:pt idx="164">
                  <c:v>4.164480882648002</c:v>
                </c:pt>
                <c:pt idx="165">
                  <c:v>4.216125691474482</c:v>
                </c:pt>
                <c:pt idx="166">
                  <c:v>4.2682869483892256</c:v>
                </c:pt>
                <c:pt idx="167">
                  <c:v>4.3209698178731193</c:v>
                </c:pt>
                <c:pt idx="168">
                  <c:v>4.3741795160518508</c:v>
                </c:pt>
                <c:pt idx="169">
                  <c:v>4.4279213112123701</c:v>
                </c:pt>
                <c:pt idx="170">
                  <c:v>4.482200524324492</c:v>
                </c:pt>
                <c:pt idx="171">
                  <c:v>4.5370225295677375</c:v>
                </c:pt>
                <c:pt idx="172">
                  <c:v>4.5923927548634147</c:v>
                </c:pt>
                <c:pt idx="173">
                  <c:v>4.6483166824120499</c:v>
                </c:pt>
                <c:pt idx="174">
                  <c:v>4.704799849236168</c:v>
                </c:pt>
                <c:pt idx="175">
                  <c:v>4.7618478477285322</c:v>
                </c:pt>
                <c:pt idx="176">
                  <c:v>4.8194663262058173</c:v>
                </c:pt>
                <c:pt idx="177">
                  <c:v>4.8776609894678762</c:v>
                </c:pt>
                <c:pt idx="178">
                  <c:v>4.936437599362554</c:v>
                </c:pt>
                <c:pt idx="179">
                  <c:v>4.99580197535618</c:v>
                </c:pt>
                <c:pt idx="180">
                  <c:v>5.0557599951097405</c:v>
                </c:pt>
                <c:pt idx="181">
                  <c:v>5.1163175950608393</c:v>
                </c:pt>
                <c:pt idx="182">
                  <c:v>5.1774807710114468</c:v>
                </c:pt>
                <c:pt idx="183">
                  <c:v>5.2392555787215631</c:v>
                </c:pt>
                <c:pt idx="184">
                  <c:v>5.3016481345087794</c:v>
                </c:pt>
                <c:pt idx="185">
                  <c:v>5.3646646158538669</c:v>
                </c:pt>
                <c:pt idx="186">
                  <c:v>5.4283112620124037</c:v>
                </c:pt>
                <c:pt idx="187">
                  <c:v>5.4925943746325281</c:v>
                </c:pt>
                <c:pt idx="188">
                  <c:v>5.5575203183788533</c:v>
                </c:pt>
                <c:pt idx="189">
                  <c:v>5.623095521562643</c:v>
                </c:pt>
                <c:pt idx="190">
                  <c:v>5.6893264767782679</c:v>
                </c:pt>
                <c:pt idx="191">
                  <c:v>5.7562197415460519</c:v>
                </c:pt>
                <c:pt idx="192">
                  <c:v>5.8237819389615124</c:v>
                </c:pt>
                <c:pt idx="193">
                  <c:v>5.892019758351128</c:v>
                </c:pt>
                <c:pt idx="194">
                  <c:v>5.9609399559346379</c:v>
                </c:pt>
                <c:pt idx="195">
                  <c:v>6.0305493554939851</c:v>
                </c:pt>
                <c:pt idx="196">
                  <c:v>6.1008548490489245</c:v>
                </c:pt>
                <c:pt idx="197">
                  <c:v>6.1718633975394157</c:v>
                </c:pt>
                <c:pt idx="198">
                  <c:v>6.2435820315148067</c:v>
                </c:pt>
                <c:pt idx="199">
                  <c:v>6.3160178518299572</c:v>
                </c:pt>
                <c:pt idx="200">
                  <c:v>6.3891780303482566</c:v>
                </c:pt>
                <c:pt idx="201">
                  <c:v>6.4630698106517395</c:v>
                </c:pt>
                <c:pt idx="202">
                  <c:v>6.537700508758256</c:v>
                </c:pt>
                <c:pt idx="203">
                  <c:v>6.6130775138458384</c:v>
                </c:pt>
                <c:pt idx="204">
                  <c:v>6.6892082889842968</c:v>
                </c:pt>
                <c:pt idx="205">
                  <c:v>6.766100371874141</c:v>
                </c:pt>
                <c:pt idx="206">
                  <c:v>6.8437613755928801</c:v>
                </c:pt>
                <c:pt idx="207">
                  <c:v>6.9221989893488116</c:v>
                </c:pt>
                <c:pt idx="208">
                  <c:v>7.0014209792422992</c:v>
                </c:pt>
                <c:pt idx="209">
                  <c:v>7.0814351890347247</c:v>
                </c:pt>
                <c:pt idx="210">
                  <c:v>7.1622495409250693</c:v>
                </c:pt>
                <c:pt idx="211">
                  <c:v>7.2438720363343219</c:v>
                </c:pt>
                <c:pt idx="212">
                  <c:v>7.3263107566976622</c:v>
                </c:pt>
                <c:pt idx="213">
                  <c:v>7.409573864264642</c:v>
                </c:pt>
                <c:pt idx="214">
                  <c:v>7.4936696029072856</c:v>
                </c:pt>
                <c:pt idx="215">
                  <c:v>7.5786062989363607</c:v>
                </c:pt>
                <c:pt idx="216">
                  <c:v>7.6643923619257261</c:v>
                </c:pt>
                <c:pt idx="217">
                  <c:v>7.7510362855449841</c:v>
                </c:pt>
                <c:pt idx="218">
                  <c:v>7.8385466484004311</c:v>
                </c:pt>
                <c:pt idx="219">
                  <c:v>7.9269321148844352</c:v>
                </c:pt>
                <c:pt idx="220">
                  <c:v>8.0162014360332794</c:v>
                </c:pt>
                <c:pt idx="221">
                  <c:v>8.1063634503936139</c:v>
                </c:pt>
                <c:pt idx="222">
                  <c:v>8.1974270848975479</c:v>
                </c:pt>
                <c:pt idx="223">
                  <c:v>8.2894013557465254</c:v>
                </c:pt>
                <c:pt idx="224">
                  <c:v>8.382295369303991</c:v>
                </c:pt>
                <c:pt idx="225">
                  <c:v>8.4761183229970296</c:v>
                </c:pt>
                <c:pt idx="226">
                  <c:v>8.5708795062269996</c:v>
                </c:pt>
                <c:pt idx="227">
                  <c:v>8.6665883012892699</c:v>
                </c:pt>
                <c:pt idx="228">
                  <c:v>8.7632541843021627</c:v>
                </c:pt>
                <c:pt idx="229">
                  <c:v>8.8608867261451856</c:v>
                </c:pt>
                <c:pt idx="230">
                  <c:v>8.9594955934066345</c:v>
                </c:pt>
                <c:pt idx="231">
                  <c:v>9.0590905493407039</c:v>
                </c:pt>
                <c:pt idx="232">
                  <c:v>9.1596814548341108</c:v>
                </c:pt>
                <c:pt idx="233">
                  <c:v>9.2612782693824549</c:v>
                </c:pt>
                <c:pt idx="234">
                  <c:v>9.3638910520762746</c:v>
                </c:pt>
                <c:pt idx="235">
                  <c:v>9.4675299625970393</c:v>
                </c:pt>
                <c:pt idx="236">
                  <c:v>9.5722052622230116</c:v>
                </c:pt>
                <c:pt idx="237">
                  <c:v>9.6779273148452418</c:v>
                </c:pt>
                <c:pt idx="238">
                  <c:v>9.784706587993691</c:v>
                </c:pt>
                <c:pt idx="239">
                  <c:v>9.8925536538736303</c:v>
                </c:pt>
                <c:pt idx="240">
                  <c:v>10.001479190412368</c:v>
                </c:pt>
                <c:pt idx="241">
                  <c:v>10.111493982316492</c:v>
                </c:pt>
                <c:pt idx="242">
                  <c:v>10.222608922139655</c:v>
                </c:pt>
                <c:pt idx="243">
                  <c:v>10.334835011361053</c:v>
                </c:pt>
                <c:pt idx="244">
                  <c:v>10.448183361474662</c:v>
                </c:pt>
                <c:pt idx="245">
                  <c:v>10.562665195089412</c:v>
                </c:pt>
                <c:pt idx="246">
                  <c:v>10.678291847040303</c:v>
                </c:pt>
                <c:pt idx="247">
                  <c:v>10.795074765510709</c:v>
                </c:pt>
                <c:pt idx="248">
                  <c:v>10.913025513165817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4219520"/>
        <c:axId val="192792256"/>
      </c:barChart>
      <c:catAx>
        <c:axId val="194219520"/>
        <c:scaling>
          <c:orientation val="minMax"/>
          <c:max val="249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500"/>
            </a:pPr>
            <a:endParaRPr lang="ko-KR"/>
          </a:p>
        </c:txPr>
        <c:crossAx val="192792256"/>
        <c:crosses val="autoZero"/>
        <c:auto val="1"/>
        <c:lblAlgn val="ctr"/>
        <c:lblOffset val="110"/>
        <c:tickMarkSkip val="10"/>
        <c:noMultiLvlLbl val="0"/>
      </c:catAx>
      <c:valAx>
        <c:axId val="19279225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ko-KR"/>
          </a:p>
        </c:txPr>
        <c:crossAx val="194219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8BB-B6E6-454B-8672-16BD6D43D864}" type="datetimeFigureOut">
              <a:rPr lang="ko-KR" altLang="en-US" smtClean="0"/>
              <a:t>2021-03-20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30-F687-4D5B-902A-AAA263D65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3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8BB-B6E6-454B-8672-16BD6D43D864}" type="datetimeFigureOut">
              <a:rPr lang="ko-KR" altLang="en-US" smtClean="0"/>
              <a:t>2021-03-20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30-F687-4D5B-902A-AAA263D65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0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8BB-B6E6-454B-8672-16BD6D43D864}" type="datetimeFigureOut">
              <a:rPr lang="ko-KR" altLang="en-US" smtClean="0"/>
              <a:t>2021-03-20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30-F687-4D5B-902A-AAA263D65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4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8BB-B6E6-454B-8672-16BD6D43D864}" type="datetimeFigureOut">
              <a:rPr lang="ko-KR" altLang="en-US" smtClean="0"/>
              <a:t>2021-03-20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30-F687-4D5B-902A-AAA263D65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4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8BB-B6E6-454B-8672-16BD6D43D864}" type="datetimeFigureOut">
              <a:rPr lang="ko-KR" altLang="en-US" smtClean="0"/>
              <a:t>2021-03-20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30-F687-4D5B-902A-AAA263D65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9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8BB-B6E6-454B-8672-16BD6D43D864}" type="datetimeFigureOut">
              <a:rPr lang="ko-KR" altLang="en-US" smtClean="0"/>
              <a:t>2021-03-20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30-F687-4D5B-902A-AAA263D65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8BB-B6E6-454B-8672-16BD6D43D864}" type="datetimeFigureOut">
              <a:rPr lang="ko-KR" altLang="en-US" smtClean="0"/>
              <a:t>2021-03-20 Saturday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30-F687-4D5B-902A-AAA263D65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6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8BB-B6E6-454B-8672-16BD6D43D864}" type="datetimeFigureOut">
              <a:rPr lang="ko-KR" altLang="en-US" smtClean="0"/>
              <a:t>2021-03-20 Saturday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30-F687-4D5B-902A-AAA263D65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9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8BB-B6E6-454B-8672-16BD6D43D864}" type="datetimeFigureOut">
              <a:rPr lang="ko-KR" altLang="en-US" smtClean="0"/>
              <a:t>2021-03-20 Saturday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30-F687-4D5B-902A-AAA263D65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6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8BB-B6E6-454B-8672-16BD6D43D864}" type="datetimeFigureOut">
              <a:rPr lang="ko-KR" altLang="en-US" smtClean="0"/>
              <a:t>2021-03-20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30-F687-4D5B-902A-AAA263D65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1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8BB-B6E6-454B-8672-16BD6D43D864}" type="datetimeFigureOut">
              <a:rPr lang="ko-KR" altLang="en-US" smtClean="0"/>
              <a:t>2021-03-20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30-F687-4D5B-902A-AAA263D65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F8BB-B6E6-454B-8672-16BD6D43D864}" type="datetimeFigureOut">
              <a:rPr lang="ko-KR" altLang="en-US" smtClean="0"/>
              <a:t>2021-03-20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0D30-F687-4D5B-902A-AAA263D65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tovweb.net/etc/caculator.php?dM=10,000,000&amp;dC=241&amp;cC=d&amp;dR=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하루 </a:t>
            </a:r>
            <a:r>
              <a:rPr lang="en-US" altLang="ko-KR" sz="3200" smtClean="0"/>
              <a:t>1% </a:t>
            </a:r>
            <a:r>
              <a:rPr lang="ko-KR" altLang="en-US" sz="3200" smtClean="0"/>
              <a:t>수익률 자동 매매 프로그램</a:t>
            </a:r>
            <a:endParaRPr lang="ko-KR" altLang="en-US" sz="3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가제 </a:t>
            </a:r>
            <a:r>
              <a:rPr lang="en-US" altLang="ko-KR" sz="2800" smtClean="0"/>
              <a:t>"Short Seller(SS; Double S)"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3982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bg1"/>
                </a:solidFill>
              </a:rPr>
              <a:t>1. </a:t>
            </a:r>
            <a:r>
              <a:rPr lang="ko-KR" altLang="en-US" smtClean="0">
                <a:solidFill>
                  <a:schemeClr val="bg1"/>
                </a:solidFill>
              </a:rPr>
              <a:t>목적 및 목표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674" y="485695"/>
            <a:ext cx="9144000" cy="465780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smtClean="0">
                <a:solidFill>
                  <a:schemeClr val="tx1"/>
                </a:solidFill>
              </a:rPr>
              <a:t>개인 프로젝트로 의미있고</a:t>
            </a:r>
            <a:r>
              <a:rPr lang="en-US" altLang="ko-KR" sz="1400" smtClean="0">
                <a:solidFill>
                  <a:schemeClr val="tx1"/>
                </a:solidFill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</a:rPr>
              <a:t>내가 의욕이 생기는 프로젝트로 선정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smtClean="0">
                <a:solidFill>
                  <a:schemeClr val="tx1"/>
                </a:solidFill>
              </a:rPr>
              <a:t>주식 시장이라는 곳을 이용하여 법에 위배되지 않고</a:t>
            </a:r>
            <a:r>
              <a:rPr lang="en-US" altLang="ko-KR" sz="1400" smtClean="0">
                <a:solidFill>
                  <a:schemeClr val="tx1"/>
                </a:solidFill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</a:rPr>
              <a:t>합법적으로 스마트하게 자금을 생성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smtClean="0">
                <a:solidFill>
                  <a:schemeClr val="tx1"/>
                </a:solidFill>
              </a:rPr>
              <a:t>내가 신경을 쓰지 않고 알아서 벌어주는 프로그램을 원함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smtClean="0">
                <a:solidFill>
                  <a:schemeClr val="tx1"/>
                </a:solidFill>
              </a:rPr>
              <a:t>장기 투자 및 가치 투자 방면이 아닌</a:t>
            </a:r>
            <a:r>
              <a:rPr lang="en-US" altLang="ko-KR" sz="1400" smtClean="0">
                <a:solidFill>
                  <a:schemeClr val="tx1"/>
                </a:solidFill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</a:rPr>
              <a:t>투기 및 단타에 속함</a:t>
            </a:r>
            <a:r>
              <a:rPr lang="en-US" altLang="ko-KR" sz="1400" smtClean="0">
                <a:solidFill>
                  <a:schemeClr val="tx1"/>
                </a:solidFill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</a:rPr>
              <a:t>이에 따라 나 혼자서만 사용할 예정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smtClean="0">
                <a:solidFill>
                  <a:schemeClr val="tx1"/>
                </a:solidFill>
              </a:rPr>
              <a:t>사람이 만든 </a:t>
            </a:r>
            <a:r>
              <a:rPr lang="en-US" altLang="ko-KR" sz="1400" smtClean="0">
                <a:solidFill>
                  <a:schemeClr val="tx1"/>
                </a:solidFill>
              </a:rPr>
              <a:t>‘</a:t>
            </a:r>
            <a:r>
              <a:rPr lang="ko-KR" altLang="en-US" sz="1400" smtClean="0">
                <a:solidFill>
                  <a:schemeClr val="tx1"/>
                </a:solidFill>
              </a:rPr>
              <a:t>돈</a:t>
            </a:r>
            <a:r>
              <a:rPr lang="en-US" altLang="ko-KR" sz="1400" smtClean="0">
                <a:solidFill>
                  <a:schemeClr val="tx1"/>
                </a:solidFill>
              </a:rPr>
              <a:t>’</a:t>
            </a:r>
            <a:r>
              <a:rPr lang="ko-KR" altLang="en-US" sz="1400" smtClean="0">
                <a:solidFill>
                  <a:schemeClr val="tx1"/>
                </a:solidFill>
              </a:rPr>
              <a:t>이라는 관념 또는 추상적 개념은 나에게 있어서 무의미하고</a:t>
            </a:r>
            <a:r>
              <a:rPr lang="en-US" altLang="ko-KR" sz="1400" smtClean="0">
                <a:solidFill>
                  <a:schemeClr val="tx1"/>
                </a:solidFill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</a:rPr>
              <a:t>나의 인생을 방해하지 않았으면 함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smtClean="0">
                <a:solidFill>
                  <a:schemeClr val="tx1"/>
                </a:solidFill>
              </a:rPr>
              <a:t>프로그래머이기에 최대한 살릴 수 있는 나의 주특기를 이용해보자는 목적 또한 있음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smtClean="0">
                <a:solidFill>
                  <a:schemeClr val="tx1"/>
                </a:solidFill>
              </a:rPr>
              <a:t>세상에 돈 생각보다 쉽게 많이 버는 사람들이 있다</a:t>
            </a:r>
            <a:r>
              <a:rPr lang="en-US" altLang="ko-KR" sz="1400" smtClean="0">
                <a:solidFill>
                  <a:schemeClr val="tx1"/>
                </a:solidFill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</a:rPr>
              <a:t>그 사람이 내가 되자</a:t>
            </a:r>
            <a:r>
              <a:rPr lang="en-US" altLang="ko-KR" sz="1400" smtClean="0">
                <a:solidFill>
                  <a:schemeClr val="tx1"/>
                </a:solidFill>
              </a:rPr>
              <a:t>.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bg1"/>
                </a:solidFill>
              </a:rPr>
              <a:t>2. </a:t>
            </a:r>
            <a:r>
              <a:rPr lang="ko-KR" altLang="en-US" smtClean="0">
                <a:solidFill>
                  <a:schemeClr val="bg1"/>
                </a:solidFill>
              </a:rPr>
              <a:t>기대 효과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674" y="4011910"/>
            <a:ext cx="9144000" cy="113159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매일 </a:t>
            </a:r>
            <a:r>
              <a:rPr lang="en-US" altLang="ko-KR" sz="1400" smtClean="0">
                <a:solidFill>
                  <a:schemeClr val="tx1"/>
                </a:solidFill>
              </a:rPr>
              <a:t>1%</a:t>
            </a:r>
            <a:r>
              <a:rPr lang="ko-KR" altLang="en-US" sz="1400" smtClean="0">
                <a:solidFill>
                  <a:schemeClr val="tx1"/>
                </a:solidFill>
              </a:rPr>
              <a:t>씩 고정적으로 수익을 내는 경우</a:t>
            </a:r>
            <a:r>
              <a:rPr lang="en-US" altLang="ko-KR" sz="1400" smtClean="0">
                <a:solidFill>
                  <a:schemeClr val="tx1"/>
                </a:solidFill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</a:rPr>
              <a:t>복리 효과로 인해 큰 효과를 가져올 수 있다</a:t>
            </a:r>
            <a:r>
              <a:rPr lang="en-US" altLang="ko-KR" sz="1400" smtClean="0">
                <a:solidFill>
                  <a:schemeClr val="tx1"/>
                </a:solidFill>
              </a:rPr>
              <a:t>.</a:t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만 </a:t>
            </a:r>
            <a:r>
              <a:rPr lang="en-US" altLang="ko-KR" sz="1400" smtClean="0">
                <a:solidFill>
                  <a:schemeClr val="tx1"/>
                </a:solidFill>
              </a:rPr>
              <a:t>241</a:t>
            </a:r>
            <a:r>
              <a:rPr lang="ko-KR" altLang="en-US" sz="1400" smtClean="0">
                <a:solidFill>
                  <a:schemeClr val="tx1"/>
                </a:solidFill>
              </a:rPr>
              <a:t>일이면 이론적으로 </a:t>
            </a:r>
            <a:r>
              <a:rPr lang="en-US" altLang="ko-KR" sz="1400" smtClean="0">
                <a:solidFill>
                  <a:schemeClr val="tx1"/>
                </a:solidFill>
              </a:rPr>
              <a:t>1000%</a:t>
            </a:r>
            <a:r>
              <a:rPr lang="ko-KR" altLang="en-US" sz="1400" smtClean="0">
                <a:solidFill>
                  <a:schemeClr val="tx1"/>
                </a:solidFill>
              </a:rPr>
              <a:t>의 수익을 낼 수 있음</a:t>
            </a:r>
            <a:r>
              <a:rPr lang="en-US" altLang="ko-KR" sz="1400" smtClean="0">
                <a:solidFill>
                  <a:schemeClr val="tx1"/>
                </a:solidFill>
              </a:rPr>
              <a:t>. (1</a:t>
            </a:r>
            <a:r>
              <a:rPr lang="ko-KR" altLang="en-US" sz="1400" smtClean="0">
                <a:solidFill>
                  <a:schemeClr val="tx1"/>
                </a:solidFill>
              </a:rPr>
              <a:t>년 중 한국 증시 영업일 약 </a:t>
            </a:r>
            <a:r>
              <a:rPr lang="en-US" altLang="ko-KR" sz="1400" smtClean="0">
                <a:solidFill>
                  <a:schemeClr val="tx1"/>
                </a:solidFill>
              </a:rPr>
              <a:t>250</a:t>
            </a:r>
            <a:r>
              <a:rPr lang="ko-KR" altLang="en-US" sz="1400" smtClean="0">
                <a:solidFill>
                  <a:schemeClr val="tx1"/>
                </a:solidFill>
              </a:rPr>
              <a:t>일</a:t>
            </a:r>
            <a:r>
              <a:rPr lang="en-US" altLang="ko-KR" sz="1400" smtClean="0">
                <a:solidFill>
                  <a:schemeClr val="tx1"/>
                </a:solidFill>
              </a:rPr>
              <a:t>)</a:t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en-US" altLang="ko-KR" sz="1100" smtClean="0">
                <a:solidFill>
                  <a:schemeClr val="tx1"/>
                </a:solidFill>
              </a:rPr>
              <a:t>(</a:t>
            </a:r>
            <a:r>
              <a:rPr lang="ko-KR" altLang="en-US" sz="1100" smtClean="0">
                <a:solidFill>
                  <a:schemeClr val="tx1"/>
                </a:solidFill>
              </a:rPr>
              <a:t>참고 </a:t>
            </a:r>
            <a:r>
              <a:rPr lang="en-US" altLang="ko-KR" sz="1100" smtClean="0">
                <a:solidFill>
                  <a:schemeClr val="tx1"/>
                </a:solidFill>
              </a:rPr>
              <a:t>: </a:t>
            </a:r>
            <a:r>
              <a:rPr lang="en-US" altLang="ko-KR" sz="1100" smtClean="0">
                <a:solidFill>
                  <a:schemeClr val="tx1"/>
                </a:solidFill>
                <a:hlinkClick r:id="rId2"/>
              </a:rPr>
              <a:t>https://www.tovweb.net/etc/caculator.php?dM=10%2C000%2C000&amp;dC=241&amp;cC=d&amp;dR=1</a:t>
            </a:r>
            <a:r>
              <a:rPr lang="en-US" altLang="ko-KR" sz="1100" smtClean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36564483"/>
              </p:ext>
            </p:extLst>
          </p:nvPr>
        </p:nvGraphicFramePr>
        <p:xfrm>
          <a:off x="0" y="483518"/>
          <a:ext cx="9141326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99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bg1"/>
                </a:solidFill>
              </a:rPr>
              <a:t>3. </a:t>
            </a:r>
            <a:r>
              <a:rPr lang="ko-KR" altLang="en-US" smtClean="0">
                <a:solidFill>
                  <a:schemeClr val="bg1"/>
                </a:solidFill>
              </a:rPr>
              <a:t>프로그램 기능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674" y="483518"/>
            <a:ext cx="9144000" cy="46599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smtClean="0">
                <a:solidFill>
                  <a:schemeClr val="tx1"/>
                </a:solidFill>
              </a:rPr>
              <a:t>주식 매수</a:t>
            </a:r>
            <a:endParaRPr lang="en-US" altLang="ko-KR" sz="1100" b="1" smtClean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800" smtClean="0">
                <a:solidFill>
                  <a:schemeClr val="tx1"/>
                </a:solidFill>
              </a:rPr>
              <a:t>금일 투자할 금액 설정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800" smtClean="0">
                <a:solidFill>
                  <a:schemeClr val="tx1"/>
                </a:solidFill>
              </a:rPr>
              <a:t>높은 거래량</a:t>
            </a:r>
            <a:r>
              <a:rPr lang="en-US" altLang="ko-KR" sz="800" smtClean="0">
                <a:solidFill>
                  <a:schemeClr val="tx1"/>
                </a:solidFill>
              </a:rPr>
              <a:t>(</a:t>
            </a:r>
            <a:r>
              <a:rPr lang="ko-KR" altLang="en-US" sz="800" smtClean="0">
                <a:solidFill>
                  <a:schemeClr val="tx1"/>
                </a:solidFill>
              </a:rPr>
              <a:t>외국인</a:t>
            </a:r>
            <a:r>
              <a:rPr lang="en-US" altLang="ko-KR" sz="800" smtClean="0">
                <a:solidFill>
                  <a:schemeClr val="tx1"/>
                </a:solidFill>
              </a:rPr>
              <a:t>/</a:t>
            </a:r>
            <a:r>
              <a:rPr lang="ko-KR" altLang="en-US" sz="800" smtClean="0">
                <a:solidFill>
                  <a:schemeClr val="tx1"/>
                </a:solidFill>
              </a:rPr>
              <a:t>기업</a:t>
            </a:r>
            <a:r>
              <a:rPr lang="en-US" altLang="ko-KR" sz="800" smtClean="0">
                <a:solidFill>
                  <a:schemeClr val="tx1"/>
                </a:solidFill>
              </a:rPr>
              <a:t>/</a:t>
            </a:r>
            <a:r>
              <a:rPr lang="ko-KR" altLang="en-US" sz="800" smtClean="0">
                <a:solidFill>
                  <a:schemeClr val="tx1"/>
                </a:solidFill>
              </a:rPr>
              <a:t>개인</a:t>
            </a:r>
            <a:r>
              <a:rPr lang="en-US" altLang="ko-KR" sz="800" smtClean="0">
                <a:solidFill>
                  <a:schemeClr val="tx1"/>
                </a:solidFill>
              </a:rPr>
              <a:t>), </a:t>
            </a:r>
            <a:r>
              <a:rPr lang="ko-KR" altLang="en-US" sz="800">
                <a:solidFill>
                  <a:schemeClr val="tx1"/>
                </a:solidFill>
              </a:rPr>
              <a:t>종목별 추이</a:t>
            </a:r>
            <a:r>
              <a:rPr lang="en-US" altLang="ko-KR" sz="800">
                <a:solidFill>
                  <a:schemeClr val="tx1"/>
                </a:solidFill>
              </a:rPr>
              <a:t> </a:t>
            </a:r>
            <a:r>
              <a:rPr lang="ko-KR" altLang="en-US" sz="800" smtClean="0">
                <a:solidFill>
                  <a:schemeClr val="tx1"/>
                </a:solidFill>
              </a:rPr>
              <a:t>판단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800" smtClean="0">
                <a:solidFill>
                  <a:schemeClr val="tx1"/>
                </a:solidFill>
              </a:rPr>
              <a:t>재무제표 참고로 안정성 및 신뢰도 판단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800" smtClean="0">
                <a:solidFill>
                  <a:schemeClr val="tx1"/>
                </a:solidFill>
              </a:rPr>
              <a:t>최근 며칠 간의 주가로 판단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800" smtClean="0">
                <a:solidFill>
                  <a:schemeClr val="tx1"/>
                </a:solidFill>
              </a:rPr>
              <a:t>특정 거래 시간</a:t>
            </a:r>
            <a:r>
              <a:rPr lang="en-US" altLang="ko-KR" sz="800" smtClean="0">
                <a:solidFill>
                  <a:schemeClr val="tx1"/>
                </a:solidFill>
              </a:rPr>
              <a:t>(3</a:t>
            </a:r>
            <a:r>
              <a:rPr lang="ko-KR" altLang="en-US" sz="800" smtClean="0">
                <a:solidFill>
                  <a:schemeClr val="tx1"/>
                </a:solidFill>
              </a:rPr>
              <a:t>번 정도 분할</a:t>
            </a:r>
            <a:r>
              <a:rPr lang="en-US" altLang="ko-KR" sz="800" smtClean="0">
                <a:solidFill>
                  <a:schemeClr val="tx1"/>
                </a:solidFill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</a:rPr>
              <a:t>장 시작</a:t>
            </a:r>
            <a:r>
              <a:rPr lang="en-US" altLang="ko-KR" sz="800" smtClean="0">
                <a:solidFill>
                  <a:schemeClr val="tx1"/>
                </a:solidFill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</a:rPr>
              <a:t>기업이 들어오는 평균 </a:t>
            </a:r>
            <a:r>
              <a:rPr lang="en-US" altLang="ko-KR" sz="800" smtClean="0">
                <a:solidFill>
                  <a:schemeClr val="tx1"/>
                </a:solidFill>
              </a:rPr>
              <a:t>11</a:t>
            </a:r>
            <a:r>
              <a:rPr lang="ko-KR" altLang="en-US" sz="800" smtClean="0">
                <a:solidFill>
                  <a:schemeClr val="tx1"/>
                </a:solidFill>
              </a:rPr>
              <a:t>시</a:t>
            </a:r>
            <a:r>
              <a:rPr lang="en-US" altLang="ko-KR" sz="800" smtClean="0">
                <a:solidFill>
                  <a:schemeClr val="tx1"/>
                </a:solidFill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</a:rPr>
              <a:t>오후 </a:t>
            </a:r>
            <a:r>
              <a:rPr lang="en-US" altLang="ko-KR" sz="800" smtClean="0">
                <a:solidFill>
                  <a:schemeClr val="tx1"/>
                </a:solidFill>
              </a:rPr>
              <a:t>2</a:t>
            </a:r>
            <a:r>
              <a:rPr lang="ko-KR" altLang="en-US" sz="800" smtClean="0">
                <a:solidFill>
                  <a:schemeClr val="tx1"/>
                </a:solidFill>
              </a:rPr>
              <a:t>시</a:t>
            </a:r>
            <a:r>
              <a:rPr lang="en-US" altLang="ko-KR" sz="800" smtClean="0">
                <a:solidFill>
                  <a:schemeClr val="tx1"/>
                </a:solidFill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800" smtClean="0">
                <a:solidFill>
                  <a:schemeClr val="tx1"/>
                </a:solidFill>
              </a:rPr>
              <a:t>거래 대금 상위 </a:t>
            </a:r>
            <a:r>
              <a:rPr lang="en-US" altLang="ko-KR" sz="800" smtClean="0">
                <a:solidFill>
                  <a:schemeClr val="tx1"/>
                </a:solidFill>
              </a:rPr>
              <a:t>100</a:t>
            </a:r>
            <a:r>
              <a:rPr lang="ko-KR" altLang="en-US" sz="800" smtClean="0">
                <a:solidFill>
                  <a:schemeClr val="tx1"/>
                </a:solidFill>
              </a:rPr>
              <a:t>위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smtClean="0">
                <a:solidFill>
                  <a:schemeClr val="tx1"/>
                </a:solidFill>
              </a:rPr>
              <a:t>현 시각 시장 지수 참고 </a:t>
            </a:r>
            <a:r>
              <a:rPr lang="en-US" altLang="ko-KR" sz="1100" b="1" smtClean="0">
                <a:solidFill>
                  <a:schemeClr val="tx1"/>
                </a:solidFill>
              </a:rPr>
              <a:t>(</a:t>
            </a:r>
            <a:r>
              <a:rPr lang="ko-KR" altLang="en-US" sz="1100" b="1" smtClean="0">
                <a:solidFill>
                  <a:schemeClr val="tx1"/>
                </a:solidFill>
              </a:rPr>
              <a:t>코스피</a:t>
            </a:r>
            <a:r>
              <a:rPr lang="en-US" altLang="ko-KR" sz="1100" b="1" smtClean="0">
                <a:solidFill>
                  <a:schemeClr val="tx1"/>
                </a:solidFill>
              </a:rPr>
              <a:t>/</a:t>
            </a:r>
            <a:r>
              <a:rPr lang="ko-KR" altLang="en-US" sz="1100" b="1" smtClean="0">
                <a:solidFill>
                  <a:schemeClr val="tx1"/>
                </a:solidFill>
              </a:rPr>
              <a:t>코스닥</a:t>
            </a:r>
            <a:r>
              <a:rPr lang="en-US" altLang="ko-KR" sz="1100" b="1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smtClean="0">
                <a:solidFill>
                  <a:schemeClr val="tx1"/>
                </a:solidFill>
              </a:rPr>
              <a:t>대세 </a:t>
            </a:r>
            <a:r>
              <a:rPr lang="ko-KR" altLang="en-US" sz="1100" b="1" smtClean="0">
                <a:solidFill>
                  <a:schemeClr val="tx1"/>
                </a:solidFill>
              </a:rPr>
              <a:t>섹터 설정</a:t>
            </a:r>
            <a:endParaRPr lang="en-US" altLang="ko-KR" sz="1100" b="1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smtClean="0">
                <a:solidFill>
                  <a:schemeClr val="tx1"/>
                </a:solidFill>
              </a:rPr>
              <a:t>주식을 여러 개를 매매</a:t>
            </a:r>
            <a:endParaRPr lang="en-US" altLang="ko-KR" sz="1100" b="1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smtClean="0">
                <a:solidFill>
                  <a:schemeClr val="tx1"/>
                </a:solidFill>
              </a:rPr>
              <a:t>각 주식마다 주가 변동에 따라 대응</a:t>
            </a:r>
            <a:r>
              <a:rPr lang="en-US" altLang="ko-KR" sz="1100" b="1">
                <a:solidFill>
                  <a:schemeClr val="tx1"/>
                </a:solidFill>
              </a:rPr>
              <a:t> </a:t>
            </a:r>
            <a:r>
              <a:rPr lang="en-US" altLang="ko-KR" sz="1100" b="1" smtClean="0">
                <a:solidFill>
                  <a:schemeClr val="tx1"/>
                </a:solidFill>
              </a:rPr>
              <a:t>(</a:t>
            </a:r>
            <a:r>
              <a:rPr lang="ko-KR" altLang="en-US" sz="1100" b="1" smtClean="0">
                <a:solidFill>
                  <a:schemeClr val="tx1"/>
                </a:solidFill>
              </a:rPr>
              <a:t>투자 성향</a:t>
            </a:r>
            <a:r>
              <a:rPr lang="en-US" altLang="ko-KR" sz="1100" b="1" smtClean="0">
                <a:solidFill>
                  <a:schemeClr val="tx1"/>
                </a:solidFill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800" smtClean="0">
                <a:solidFill>
                  <a:schemeClr val="tx1"/>
                </a:solidFill>
              </a:rPr>
              <a:t>매수 전 변동을 지켜본 뒤에 상승률이 높은 경우 매도 시점을 늦춤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800" smtClean="0">
                <a:solidFill>
                  <a:schemeClr val="tx1"/>
                </a:solidFill>
              </a:rPr>
              <a:t>상승률이 낮으나 안정적이라 판단될 경우 최소치만 차익을 보고 매도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arabicPeriod"/>
            </a:pPr>
            <a:r>
              <a:rPr lang="ko-KR" altLang="en-US" sz="1100" b="1" smtClean="0">
                <a:solidFill>
                  <a:schemeClr val="tx1"/>
                </a:solidFill>
              </a:rPr>
              <a:t>주식 매도 시점</a:t>
            </a:r>
            <a:endParaRPr lang="en-US" altLang="ko-KR" sz="1100" b="1" smtClean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800" smtClean="0">
                <a:solidFill>
                  <a:schemeClr val="tx1"/>
                </a:solidFill>
              </a:rPr>
              <a:t>성향에 따라 설정된 최소 자동 매매 시점 설정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800" smtClean="0">
                <a:solidFill>
                  <a:schemeClr val="tx1"/>
                </a:solidFill>
              </a:rPr>
              <a:t>기준보다 추가 상승하는 경우에 대비해서 일정 로스컷 설정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800" smtClean="0">
                <a:solidFill>
                  <a:schemeClr val="tx1"/>
                </a:solidFill>
              </a:rPr>
              <a:t>당일 매수한 주식은 당일 매도</a:t>
            </a:r>
            <a:endParaRPr lang="en-US" altLang="ko-KR" sz="80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arabicPeriod"/>
            </a:pPr>
            <a:r>
              <a:rPr lang="ko-KR" altLang="en-US" sz="1100" b="1" smtClean="0">
                <a:solidFill>
                  <a:schemeClr val="tx1"/>
                </a:solidFill>
              </a:rPr>
              <a:t>주식 매매 결과 통지</a:t>
            </a:r>
            <a:r>
              <a:rPr lang="en-US" altLang="ko-KR" sz="1100" b="1" smtClean="0">
                <a:solidFill>
                  <a:schemeClr val="tx1"/>
                </a:solidFill>
              </a:rPr>
              <a:t>(</a:t>
            </a:r>
            <a:r>
              <a:rPr lang="ko-KR" altLang="en-US" sz="1100" b="1">
                <a:solidFill>
                  <a:schemeClr val="tx1"/>
                </a:solidFill>
              </a:rPr>
              <a:t>금</a:t>
            </a:r>
            <a:r>
              <a:rPr lang="ko-KR" altLang="en-US" sz="1100" b="1" smtClean="0">
                <a:solidFill>
                  <a:schemeClr val="tx1"/>
                </a:solidFill>
              </a:rPr>
              <a:t>일 수익 보고서</a:t>
            </a:r>
            <a:r>
              <a:rPr lang="en-US" altLang="ko-KR" sz="1100" b="1" smtClean="0">
                <a:solidFill>
                  <a:schemeClr val="tx1"/>
                </a:solidFill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800" smtClean="0">
                <a:solidFill>
                  <a:schemeClr val="tx1"/>
                </a:solidFill>
              </a:rPr>
              <a:t>문자 또는 라인 </a:t>
            </a:r>
            <a:r>
              <a:rPr lang="en-US" altLang="ko-KR" sz="800" smtClean="0">
                <a:solidFill>
                  <a:schemeClr val="tx1"/>
                </a:solidFill>
              </a:rPr>
              <a:t>Notify API</a:t>
            </a:r>
            <a:r>
              <a:rPr lang="ko-KR" altLang="en-US" sz="800" smtClean="0">
                <a:solidFill>
                  <a:schemeClr val="tx1"/>
                </a:solidFill>
              </a:rPr>
              <a:t>으로 통지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arabicPeriod"/>
            </a:pPr>
            <a:r>
              <a:rPr lang="ko-KR" altLang="en-US" sz="1100" b="1" smtClean="0">
                <a:solidFill>
                  <a:schemeClr val="tx1"/>
                </a:solidFill>
              </a:rPr>
              <a:t>전체적으로 거래를 빠르게 처리</a:t>
            </a:r>
          </a:p>
        </p:txBody>
      </p:sp>
    </p:spTree>
    <p:extLst>
      <p:ext uri="{BB962C8B-B14F-4D97-AF65-F5344CB8AC3E}">
        <p14:creationId xmlns:p14="http://schemas.microsoft.com/office/powerpoint/2010/main" val="34467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bg1"/>
                </a:solidFill>
              </a:rPr>
              <a:t>3-1. </a:t>
            </a:r>
            <a:r>
              <a:rPr lang="ko-KR" altLang="en-US" smtClean="0">
                <a:solidFill>
                  <a:schemeClr val="bg1"/>
                </a:solidFill>
              </a:rPr>
              <a:t>프로그램 데이터 및 로직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674" y="483518"/>
            <a:ext cx="9144000" cy="46599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smtClean="0">
                <a:solidFill>
                  <a:schemeClr val="tx1"/>
                </a:solidFill>
              </a:rPr>
              <a:t>목표 수익률</a:t>
            </a:r>
            <a:endParaRPr lang="en-US" altLang="ko-KR" sz="1100" b="1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smtClean="0">
                <a:solidFill>
                  <a:schemeClr val="tx1"/>
                </a:solidFill>
              </a:rPr>
              <a:t>자동 매매 시점 설정</a:t>
            </a:r>
            <a:endParaRPr lang="en-US" altLang="ko-KR" sz="1100" b="1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smtClean="0">
                <a:solidFill>
                  <a:schemeClr val="tx1"/>
                </a:solidFill>
              </a:rPr>
              <a:t>스탑로스</a:t>
            </a:r>
            <a:r>
              <a:rPr lang="en-US" altLang="ko-KR" sz="1100" b="1" smtClean="0">
                <a:solidFill>
                  <a:schemeClr val="tx1"/>
                </a:solidFill>
              </a:rPr>
              <a:t>(</a:t>
            </a:r>
            <a:r>
              <a:rPr lang="ko-KR" altLang="en-US" sz="1100" b="1" smtClean="0">
                <a:solidFill>
                  <a:schemeClr val="tx1"/>
                </a:solidFill>
              </a:rPr>
              <a:t>추가 수익</a:t>
            </a:r>
            <a:r>
              <a:rPr lang="en-US" altLang="ko-KR" sz="1100" b="1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smtClean="0">
                <a:solidFill>
                  <a:schemeClr val="tx1"/>
                </a:solidFill>
              </a:rPr>
              <a:t>후보 주식 </a:t>
            </a:r>
            <a:r>
              <a:rPr lang="en-US" altLang="ko-KR" sz="1100" b="1" smtClean="0">
                <a:solidFill>
                  <a:schemeClr val="tx1"/>
                </a:solidFill>
              </a:rPr>
              <a:t>5~10</a:t>
            </a:r>
            <a:r>
              <a:rPr lang="ko-KR" altLang="en-US" sz="1100" b="1" smtClean="0">
                <a:solidFill>
                  <a:schemeClr val="tx1"/>
                </a:solidFill>
              </a:rPr>
              <a:t>개 선정</a:t>
            </a:r>
            <a:r>
              <a:rPr lang="en-US" altLang="ko-KR" sz="1100" b="1" smtClean="0">
                <a:solidFill>
                  <a:schemeClr val="tx1"/>
                </a:solidFill>
              </a:rPr>
              <a:t>(</a:t>
            </a:r>
            <a:r>
              <a:rPr lang="ko-KR" altLang="en-US" sz="1100" b="1" smtClean="0">
                <a:solidFill>
                  <a:schemeClr val="tx1"/>
                </a:solidFill>
              </a:rPr>
              <a:t>분산 투자로 인한 손실 방지</a:t>
            </a:r>
            <a:r>
              <a:rPr lang="en-US" altLang="ko-KR" sz="1100" b="1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smtClean="0">
                <a:solidFill>
                  <a:schemeClr val="tx1"/>
                </a:solidFill>
              </a:rPr>
              <a:t>승률</a:t>
            </a:r>
          </a:p>
        </p:txBody>
      </p:sp>
    </p:spTree>
    <p:extLst>
      <p:ext uri="{BB962C8B-B14F-4D97-AF65-F5344CB8AC3E}">
        <p14:creationId xmlns:p14="http://schemas.microsoft.com/office/powerpoint/2010/main" val="32638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bg1"/>
                </a:solidFill>
              </a:rPr>
              <a:t>3-2. </a:t>
            </a:r>
            <a:r>
              <a:rPr lang="ko-KR" altLang="en-US" smtClean="0">
                <a:solidFill>
                  <a:schemeClr val="bg1"/>
                </a:solidFill>
              </a:rPr>
              <a:t>프로그램 데이터 및 로직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674" y="3939902"/>
            <a:ext cx="9144000" cy="120359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100" b="1" smtClean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51520" y="771550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4" name="직선 화살표 연결선 3"/>
          <p:cNvCxnSpPr>
            <a:stCxn id="2" idx="6"/>
          </p:cNvCxnSpPr>
          <p:nvPr/>
        </p:nvCxnSpPr>
        <p:spPr>
          <a:xfrm>
            <a:off x="1547664" y="1419622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bg1"/>
                </a:solidFill>
              </a:rPr>
              <a:t>4. </a:t>
            </a:r>
            <a:r>
              <a:rPr lang="ko-KR" altLang="en-US" smtClean="0">
                <a:solidFill>
                  <a:schemeClr val="bg1"/>
                </a:solidFill>
              </a:rPr>
              <a:t>기타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674" y="483518"/>
            <a:ext cx="9144000" cy="46599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smtClean="0">
                <a:solidFill>
                  <a:schemeClr val="tx1"/>
                </a:solidFill>
              </a:rPr>
              <a:t>거래에 따른 주식 거래료</a:t>
            </a:r>
            <a:r>
              <a:rPr lang="en-US" altLang="ko-KR" sz="1100" smtClean="0">
                <a:solidFill>
                  <a:schemeClr val="tx1"/>
                </a:solidFill>
              </a:rPr>
              <a:t>(0.25%), </a:t>
            </a:r>
            <a:r>
              <a:rPr lang="ko-KR" altLang="en-US" sz="1100" smtClean="0">
                <a:solidFill>
                  <a:schemeClr val="tx1"/>
                </a:solidFill>
              </a:rPr>
              <a:t>주식 양도소득세</a:t>
            </a:r>
            <a:r>
              <a:rPr lang="en-US" altLang="ko-KR" sz="1100" smtClean="0">
                <a:solidFill>
                  <a:schemeClr val="tx1"/>
                </a:solidFill>
              </a:rPr>
              <a:t>(23</a:t>
            </a:r>
            <a:r>
              <a:rPr lang="ko-KR" altLang="en-US" sz="1100" smtClean="0">
                <a:solidFill>
                  <a:schemeClr val="tx1"/>
                </a:solidFill>
              </a:rPr>
              <a:t>년부터 개인 투자자 </a:t>
            </a:r>
            <a:r>
              <a:rPr lang="en-US" altLang="ko-KR" sz="1100" smtClean="0">
                <a:solidFill>
                  <a:schemeClr val="tx1"/>
                </a:solidFill>
              </a:rPr>
              <a:t>5000</a:t>
            </a:r>
            <a:r>
              <a:rPr lang="ko-KR" altLang="en-US" sz="1100" smtClean="0">
                <a:solidFill>
                  <a:schemeClr val="tx1"/>
                </a:solidFill>
              </a:rPr>
              <a:t>만원까지 비과세</a:t>
            </a:r>
            <a:r>
              <a:rPr lang="en-US" altLang="ko-KR" sz="1100" smtClean="0">
                <a:solidFill>
                  <a:schemeClr val="tx1"/>
                </a:solidFill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</a:rPr>
              <a:t>납부 세액 </a:t>
            </a:r>
            <a:r>
              <a:rPr lang="en-US" altLang="ko-KR" sz="1100" smtClean="0">
                <a:solidFill>
                  <a:schemeClr val="tx1"/>
                </a:solidFill>
              </a:rPr>
              <a:t>20%) </a:t>
            </a:r>
            <a:r>
              <a:rPr lang="ko-KR" altLang="en-US" sz="1100" smtClean="0">
                <a:solidFill>
                  <a:schemeClr val="tx1"/>
                </a:solidFill>
              </a:rPr>
              <a:t>참고 필요</a:t>
            </a:r>
            <a:endParaRPr lang="en-US" altLang="ko-KR" sz="11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smtClean="0">
                <a:solidFill>
                  <a:schemeClr val="tx1"/>
                </a:solidFill>
              </a:rPr>
              <a:t>프로그램이 괜찮을 경우 비트 코인 및 해외 주식에 사용해볼 예정</a:t>
            </a:r>
            <a:endParaRPr lang="en-US" altLang="ko-KR" sz="11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>
                <a:solidFill>
                  <a:schemeClr val="tx1"/>
                </a:solidFill>
              </a:rPr>
              <a:t>매크로 프로그램인 것을 들키지 않기 위해 평균 </a:t>
            </a:r>
            <a:r>
              <a:rPr lang="en-US" altLang="ko-KR" sz="1100">
                <a:solidFill>
                  <a:schemeClr val="tx1"/>
                </a:solidFill>
              </a:rPr>
              <a:t>5~10</a:t>
            </a:r>
            <a:r>
              <a:rPr lang="ko-KR" altLang="en-US" sz="1100">
                <a:solidFill>
                  <a:schemeClr val="tx1"/>
                </a:solidFill>
              </a:rPr>
              <a:t>개 가까이 주식을 들고 있는 것으로 한다</a:t>
            </a:r>
            <a:r>
              <a:rPr lang="en-US" altLang="ko-KR" sz="110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smtClean="0">
                <a:solidFill>
                  <a:schemeClr val="tx1"/>
                </a:solidFill>
              </a:rPr>
              <a:t>관찰 </a:t>
            </a:r>
            <a:r>
              <a:rPr lang="ko-KR" altLang="en-US" sz="1100">
                <a:solidFill>
                  <a:schemeClr val="tx1"/>
                </a:solidFill>
              </a:rPr>
              <a:t>시간을 어떻게 가지는지</a:t>
            </a:r>
            <a:r>
              <a:rPr lang="en-US" altLang="ko-KR" sz="1100">
                <a:solidFill>
                  <a:schemeClr val="tx1"/>
                </a:solidFill>
              </a:rPr>
              <a:t>, </a:t>
            </a:r>
            <a:r>
              <a:rPr lang="ko-KR" altLang="en-US" sz="1100">
                <a:solidFill>
                  <a:schemeClr val="tx1"/>
                </a:solidFill>
              </a:rPr>
              <a:t>일종의 학습 개념도 필요할 듯</a:t>
            </a:r>
            <a:r>
              <a:rPr lang="en-US" altLang="ko-KR" sz="1100">
                <a:solidFill>
                  <a:schemeClr val="tx1"/>
                </a:solidFill>
              </a:rPr>
              <a:t>?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>
                <a:solidFill>
                  <a:schemeClr val="tx1"/>
                </a:solidFill>
              </a:rPr>
              <a:t>코스피</a:t>
            </a:r>
            <a:r>
              <a:rPr lang="en-US" altLang="ko-KR" sz="1100">
                <a:solidFill>
                  <a:schemeClr val="tx1"/>
                </a:solidFill>
              </a:rPr>
              <a:t>, </a:t>
            </a:r>
            <a:r>
              <a:rPr lang="ko-KR" altLang="en-US" sz="1100">
                <a:solidFill>
                  <a:schemeClr val="tx1"/>
                </a:solidFill>
              </a:rPr>
              <a:t>코스닥 지수를 읽어서 당일 매매 적극도 설정할 것</a:t>
            </a:r>
            <a:r>
              <a:rPr lang="en-US" altLang="ko-KR" sz="1100" smtClean="0">
                <a:solidFill>
                  <a:schemeClr val="tx1"/>
                </a:solidFill>
              </a:rPr>
              <a:t>!</a:t>
            </a:r>
            <a:endParaRPr lang="en-US" altLang="ko-KR" sz="110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smtClean="0">
                <a:solidFill>
                  <a:schemeClr val="tx1"/>
                </a:solidFill>
              </a:rPr>
              <a:t>시장 지수가 너무 떨어지면 인버스</a:t>
            </a:r>
            <a:r>
              <a:rPr lang="en-US" altLang="ko-KR" sz="1100" smtClean="0">
                <a:solidFill>
                  <a:schemeClr val="tx1"/>
                </a:solidFill>
              </a:rPr>
              <a:t>(</a:t>
            </a:r>
            <a:r>
              <a:rPr lang="ko-KR" altLang="en-US" sz="1100" smtClean="0">
                <a:solidFill>
                  <a:schemeClr val="tx1"/>
                </a:solidFill>
              </a:rPr>
              <a:t>떨어지면 주가 상승</a:t>
            </a:r>
            <a:r>
              <a:rPr lang="en-US" altLang="ko-KR" sz="1100" smtClean="0">
                <a:solidFill>
                  <a:schemeClr val="tx1"/>
                </a:solidFill>
              </a:rPr>
              <a:t>)</a:t>
            </a:r>
            <a:r>
              <a:rPr lang="ko-KR" altLang="en-US" sz="1100" smtClean="0">
                <a:solidFill>
                  <a:schemeClr val="tx1"/>
                </a:solidFill>
              </a:rPr>
              <a:t> 레버리지</a:t>
            </a:r>
            <a:r>
              <a:rPr lang="en-US" altLang="ko-KR" sz="1100" smtClean="0">
                <a:solidFill>
                  <a:schemeClr val="tx1"/>
                </a:solidFill>
              </a:rPr>
              <a:t>(X2)</a:t>
            </a:r>
            <a:r>
              <a:rPr lang="ko-KR" altLang="en-US" sz="1100" smtClean="0">
                <a:solidFill>
                  <a:schemeClr val="tx1"/>
                </a:solidFill>
              </a:rPr>
              <a:t> 고려</a:t>
            </a:r>
            <a:endParaRPr lang="en-US" altLang="ko-KR" sz="11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>
                <a:solidFill>
                  <a:schemeClr val="tx1"/>
                </a:solidFill>
              </a:rPr>
              <a:t>급상승하는 경우 매도취소 및 목표 수익 </a:t>
            </a:r>
            <a:r>
              <a:rPr lang="en-US" altLang="ko-KR" sz="1100">
                <a:solidFill>
                  <a:schemeClr val="tx1"/>
                </a:solidFill>
              </a:rPr>
              <a:t>5</a:t>
            </a:r>
            <a:r>
              <a:rPr lang="ko-KR" altLang="en-US" sz="1100">
                <a:solidFill>
                  <a:schemeClr val="tx1"/>
                </a:solidFill>
              </a:rPr>
              <a:t>프로 또는 </a:t>
            </a:r>
            <a:r>
              <a:rPr lang="en-US" altLang="ko-KR" sz="1100">
                <a:solidFill>
                  <a:schemeClr val="tx1"/>
                </a:solidFill>
              </a:rPr>
              <a:t>10</a:t>
            </a:r>
            <a:r>
              <a:rPr lang="ko-KR" altLang="en-US" sz="1100">
                <a:solidFill>
                  <a:schemeClr val="tx1"/>
                </a:solidFill>
              </a:rPr>
              <a:t>프로까지 잡아본다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>
                <a:solidFill>
                  <a:schemeClr val="tx1"/>
                </a:solidFill>
              </a:rPr>
              <a:t>초단위로 순식간에 몇프로 손실보는 것을 피하기위해 평균 퍼센트 변화 및 거래량 참고 필요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>
                <a:solidFill>
                  <a:schemeClr val="tx1"/>
                </a:solidFill>
              </a:rPr>
              <a:t>너무 잦은 매매를 하면 거래수수료가 많이 들기에 분석을 최대한 많이 하고 매매하는 개념이 필요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smtClean="0">
                <a:solidFill>
                  <a:schemeClr val="tx1"/>
                </a:solidFill>
              </a:rPr>
              <a:t>백테스트 및 실시간 모의 투자 필요</a:t>
            </a:r>
            <a:endParaRPr lang="en-US" altLang="ko-KR" sz="11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smtClean="0">
                <a:solidFill>
                  <a:schemeClr val="tx1"/>
                </a:solidFill>
              </a:rPr>
              <a:t>승률 기록</a:t>
            </a:r>
            <a:endParaRPr lang="en-US" altLang="ko-KR" sz="11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>
                <a:solidFill>
                  <a:schemeClr val="tx1"/>
                </a:solidFill>
              </a:rPr>
              <a:t>급 중단할 때는 예상 손실율 손실비용 체크 보기 기능 추가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1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bg1"/>
                </a:solidFill>
              </a:rPr>
              <a:t>5. </a:t>
            </a:r>
            <a:r>
              <a:rPr lang="ko-KR" altLang="en-US" smtClean="0">
                <a:solidFill>
                  <a:schemeClr val="bg1"/>
                </a:solidFill>
              </a:rPr>
              <a:t>생각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674" y="483518"/>
            <a:ext cx="9144000" cy="46599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>
                <a:solidFill>
                  <a:schemeClr val="tx1"/>
                </a:solidFill>
              </a:rPr>
              <a:t>프로그램으로 투자자들 뛰어넘을 수 있는 것을 </a:t>
            </a:r>
            <a:r>
              <a:rPr lang="ko-KR" altLang="en-US" sz="1100" smtClean="0">
                <a:solidFill>
                  <a:schemeClr val="tx1"/>
                </a:solidFill>
              </a:rPr>
              <a:t>만들자</a:t>
            </a:r>
            <a:endParaRPr lang="en-US" altLang="ko-KR" sz="11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>
                <a:solidFill>
                  <a:schemeClr val="tx1"/>
                </a:solidFill>
              </a:rPr>
              <a:t>유의미한 차트고 재미있게 벌기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>
                <a:solidFill>
                  <a:schemeClr val="tx1"/>
                </a:solidFill>
              </a:rPr>
              <a:t>돈은 사람이 만들어낸 관념 중 하나일 뿐 내 인생을 건들 순 </a:t>
            </a:r>
            <a:r>
              <a:rPr lang="ko-KR" altLang="en-US" sz="1100" smtClean="0">
                <a:solidFill>
                  <a:schemeClr val="tx1"/>
                </a:solidFill>
              </a:rPr>
              <a:t>없다</a:t>
            </a:r>
            <a:endParaRPr lang="en-US" altLang="ko-KR" sz="11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smtClean="0">
                <a:solidFill>
                  <a:schemeClr val="tx1"/>
                </a:solidFill>
              </a:rPr>
              <a:t>이건 투자가 아닌 투기에 가까운 프로그램이다</a:t>
            </a:r>
            <a:endParaRPr lang="en-US" altLang="ko-KR" sz="11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>
                <a:solidFill>
                  <a:schemeClr val="tx1"/>
                </a:solidFill>
              </a:rPr>
              <a:t>꼭 장사를 해서 벌어야하나</a:t>
            </a:r>
            <a:r>
              <a:rPr lang="en-US" altLang="ko-KR" sz="1100">
                <a:solidFill>
                  <a:schemeClr val="tx1"/>
                </a:solidFill>
              </a:rPr>
              <a:t>? </a:t>
            </a:r>
            <a:r>
              <a:rPr lang="ko-KR" altLang="en-US" sz="1100">
                <a:solidFill>
                  <a:schemeClr val="tx1"/>
                </a:solidFill>
              </a:rPr>
              <a:t>흐음</a:t>
            </a:r>
            <a:r>
              <a:rPr lang="en-US" altLang="ko-KR" sz="1100">
                <a:solidFill>
                  <a:schemeClr val="tx1"/>
                </a:solidFill>
              </a:rPr>
              <a:t>.. </a:t>
            </a:r>
            <a:r>
              <a:rPr lang="ko-KR" altLang="en-US" sz="1100">
                <a:solidFill>
                  <a:schemeClr val="tx1"/>
                </a:solidFill>
              </a:rPr>
              <a:t>여러가지 관점에서 다시 생각을 해볼 필요가 있다고 </a:t>
            </a:r>
            <a:r>
              <a:rPr lang="ko-KR" altLang="en-US" sz="1100" smtClean="0">
                <a:solidFill>
                  <a:schemeClr val="tx1"/>
                </a:solidFill>
              </a:rPr>
              <a:t>생각한다</a:t>
            </a:r>
            <a:endParaRPr lang="en-US" altLang="ko-KR" sz="11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>
                <a:solidFill>
                  <a:schemeClr val="tx1"/>
                </a:solidFill>
              </a:rPr>
              <a:t>유의미한 차트고 재미있게 벌기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>
                <a:solidFill>
                  <a:schemeClr val="tx1"/>
                </a:solidFill>
              </a:rPr>
              <a:t>어렵게 너무 복잡하게 만들면 그게 문제가 될 수 </a:t>
            </a:r>
            <a:r>
              <a:rPr lang="ko-KR" altLang="en-US" sz="1100" smtClean="0">
                <a:solidFill>
                  <a:schemeClr val="tx1"/>
                </a:solidFill>
              </a:rPr>
              <a:t>있다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/>
              <a:t>1. </a:t>
            </a:r>
            <a:r>
              <a:rPr lang="ko-KR" altLang="en-US" sz="600" smtClean="0"/>
              <a:t>특정 시간대에 변동율이 안정적인 케이스 투자</a:t>
            </a:r>
          </a:p>
          <a:p>
            <a:r>
              <a:rPr lang="en-US" altLang="ko-KR" sz="600" smtClean="0"/>
              <a:t>2. </a:t>
            </a:r>
            <a:r>
              <a:rPr lang="ko-KR" altLang="en-US" sz="600" smtClean="0"/>
              <a:t>특정 시간대를 알아오고</a:t>
            </a:r>
            <a:r>
              <a:rPr lang="en-US" altLang="ko-KR" sz="600" smtClean="0"/>
              <a:t>, </a:t>
            </a:r>
            <a:r>
              <a:rPr lang="ko-KR" altLang="en-US" sz="600" smtClean="0"/>
              <a:t>외인 기업 개인 투자 비율 거래량이 전체적으로 많은지 알아볼 것</a:t>
            </a:r>
          </a:p>
          <a:p>
            <a:r>
              <a:rPr lang="en-US" altLang="ko-KR" sz="600" smtClean="0"/>
              <a:t>3. </a:t>
            </a:r>
            <a:r>
              <a:rPr lang="ko-KR" altLang="en-US" sz="600" smtClean="0"/>
              <a:t>주식 장 시작 기준 </a:t>
            </a:r>
            <a:r>
              <a:rPr lang="en-US" altLang="ko-KR" sz="600" smtClean="0"/>
              <a:t>30</a:t>
            </a:r>
            <a:r>
              <a:rPr lang="ko-KR" altLang="en-US" sz="600" smtClean="0"/>
              <a:t>분 동안 </a:t>
            </a:r>
            <a:r>
              <a:rPr lang="en-US" altLang="ko-KR" sz="600" smtClean="0"/>
              <a:t>3% </a:t>
            </a:r>
            <a:r>
              <a:rPr lang="ko-KR" altLang="en-US" sz="600" smtClean="0"/>
              <a:t>이상 안정적이게 오르면 투자할 가치가 있다고 판단</a:t>
            </a:r>
          </a:p>
          <a:p>
            <a:r>
              <a:rPr lang="en-US" altLang="ko-KR" sz="600" smtClean="0"/>
              <a:t>4. </a:t>
            </a:r>
            <a:r>
              <a:rPr lang="ko-KR" altLang="en-US" sz="600" smtClean="0"/>
              <a:t>본격 매수 타이밍은 </a:t>
            </a:r>
            <a:r>
              <a:rPr lang="en-US" altLang="ko-KR" sz="600" smtClean="0"/>
              <a:t>3</a:t>
            </a:r>
            <a:r>
              <a:rPr lang="ko-KR" altLang="en-US" sz="600" smtClean="0"/>
              <a:t>번 정도로 여러곳을 봐야함 동시에 매도 타이밍이 필요할 수도 있음</a:t>
            </a:r>
          </a:p>
          <a:p>
            <a:r>
              <a:rPr lang="en-US" altLang="ko-KR" sz="600" smtClean="0"/>
              <a:t>5. </a:t>
            </a:r>
            <a:r>
              <a:rPr lang="ko-KR" altLang="en-US" sz="600" smtClean="0"/>
              <a:t>타입별로 나눠서 프로그램을 만들어야할 수도 있다</a:t>
            </a:r>
            <a:r>
              <a:rPr lang="en-US" altLang="ko-KR" sz="600" smtClean="0"/>
              <a:t>. </a:t>
            </a:r>
            <a:r>
              <a:rPr lang="ko-KR" altLang="en-US" sz="600" smtClean="0"/>
              <a:t>예를 들어 매수</a:t>
            </a:r>
            <a:r>
              <a:rPr lang="en-US" altLang="ko-KR" sz="600" smtClean="0"/>
              <a:t>1</a:t>
            </a:r>
            <a:r>
              <a:rPr lang="ko-KR" altLang="en-US" sz="600" smtClean="0"/>
              <a:t>번 타입 매수</a:t>
            </a:r>
            <a:r>
              <a:rPr lang="en-US" altLang="ko-KR" sz="600" smtClean="0"/>
              <a:t>2</a:t>
            </a:r>
            <a:r>
              <a:rPr lang="ko-KR" altLang="en-US" sz="600" smtClean="0"/>
              <a:t>번 타입</a:t>
            </a:r>
            <a:r>
              <a:rPr lang="en-US" altLang="ko-KR" sz="600" smtClean="0"/>
              <a:t>. </a:t>
            </a:r>
            <a:r>
              <a:rPr lang="ko-KR" altLang="en-US" sz="600" smtClean="0"/>
              <a:t>이런 경우를 대비해서 프로그램을 여러개 돌릴 것도 생각할 것</a:t>
            </a:r>
            <a:r>
              <a:rPr lang="en-US" altLang="ko-KR" sz="600" smtClean="0"/>
              <a:t>.</a:t>
            </a:r>
          </a:p>
          <a:p>
            <a:r>
              <a:rPr lang="en-US" altLang="ko-KR" sz="600" smtClean="0"/>
              <a:t>6. </a:t>
            </a:r>
            <a:r>
              <a:rPr lang="ko-KR" altLang="en-US" sz="600" smtClean="0"/>
              <a:t>하루 매매하는 평균 시간을 줄이는 것이 중요</a:t>
            </a:r>
            <a:r>
              <a:rPr lang="en-US" altLang="ko-KR" sz="600" smtClean="0"/>
              <a:t>. (1%</a:t>
            </a:r>
            <a:r>
              <a:rPr lang="ko-KR" altLang="en-US" sz="600" smtClean="0"/>
              <a:t>로 수익 내는데 어느날은 </a:t>
            </a:r>
            <a:r>
              <a:rPr lang="en-US" altLang="ko-KR" sz="600" smtClean="0"/>
              <a:t>100</a:t>
            </a:r>
            <a:r>
              <a:rPr lang="ko-KR" altLang="en-US" sz="600" smtClean="0"/>
              <a:t>분</a:t>
            </a:r>
            <a:r>
              <a:rPr lang="en-US" altLang="ko-KR" sz="600" smtClean="0"/>
              <a:t>, </a:t>
            </a:r>
            <a:r>
              <a:rPr lang="ko-KR" altLang="en-US" sz="600" smtClean="0"/>
              <a:t>어느날은 </a:t>
            </a:r>
            <a:r>
              <a:rPr lang="en-US" altLang="ko-KR" sz="600" smtClean="0"/>
              <a:t>1</a:t>
            </a:r>
            <a:r>
              <a:rPr lang="ko-KR" altLang="en-US" sz="600" smtClean="0"/>
              <a:t>분</a:t>
            </a:r>
            <a:r>
              <a:rPr lang="en-US" altLang="ko-KR" sz="600" smtClean="0"/>
              <a:t>) </a:t>
            </a:r>
            <a:r>
              <a:rPr lang="ko-KR" altLang="en-US" sz="600" smtClean="0"/>
              <a:t>이런 차이가 필요</a:t>
            </a:r>
            <a:r>
              <a:rPr lang="en-US" altLang="ko-KR" sz="600" smtClean="0"/>
              <a:t>.</a:t>
            </a:r>
          </a:p>
          <a:p>
            <a:r>
              <a:rPr lang="en-US" altLang="ko-KR" sz="600" smtClean="0"/>
              <a:t>7. </a:t>
            </a:r>
            <a:r>
              <a:rPr lang="ko-KR" altLang="en-US" sz="600" smtClean="0"/>
              <a:t>매크로 프로그램인걸 들키지 않기 위해서는 </a:t>
            </a:r>
            <a:r>
              <a:rPr lang="en-US" altLang="ko-KR" sz="600" smtClean="0"/>
              <a:t>1</a:t>
            </a:r>
            <a:r>
              <a:rPr lang="ko-KR" altLang="en-US" sz="600" smtClean="0"/>
              <a:t>분마다 반복이 아닌 </a:t>
            </a:r>
            <a:r>
              <a:rPr lang="en-US" altLang="ko-KR" sz="600" smtClean="0"/>
              <a:t>2</a:t>
            </a:r>
            <a:r>
              <a:rPr lang="ko-KR" altLang="en-US" sz="600" smtClean="0"/>
              <a:t>분 </a:t>
            </a:r>
            <a:r>
              <a:rPr lang="en-US" altLang="ko-KR" sz="600" smtClean="0"/>
              <a:t>-&gt; 3</a:t>
            </a:r>
            <a:r>
              <a:rPr lang="ko-KR" altLang="en-US" sz="600" smtClean="0"/>
              <a:t>분 </a:t>
            </a:r>
            <a:r>
              <a:rPr lang="en-US" altLang="ko-KR" sz="600" smtClean="0"/>
              <a:t>-&gt; 1</a:t>
            </a:r>
            <a:r>
              <a:rPr lang="ko-KR" altLang="en-US" sz="600" smtClean="0"/>
              <a:t>분 </a:t>
            </a:r>
            <a:r>
              <a:rPr lang="en-US" altLang="ko-KR" sz="600" smtClean="0"/>
              <a:t>30</a:t>
            </a:r>
            <a:r>
              <a:rPr lang="ko-KR" altLang="en-US" sz="600" smtClean="0"/>
              <a:t>초 이런 식의 랜덤 카운트식 주기 시간 계산</a:t>
            </a:r>
            <a:r>
              <a:rPr lang="en-US" altLang="ko-KR" sz="600" smtClean="0"/>
              <a:t>.</a:t>
            </a:r>
          </a:p>
          <a:p>
            <a:r>
              <a:rPr lang="en-US" altLang="ko-KR" sz="600" smtClean="0"/>
              <a:t>8. </a:t>
            </a:r>
            <a:r>
              <a:rPr lang="ko-KR" altLang="en-US" sz="600" smtClean="0"/>
              <a:t>당일 매수 당일 매도를 원칙으로 삼는다</a:t>
            </a:r>
            <a:r>
              <a:rPr lang="en-US" altLang="ko-KR" sz="600" smtClean="0"/>
              <a:t>. </a:t>
            </a:r>
            <a:r>
              <a:rPr lang="ko-KR" altLang="en-US" sz="600" smtClean="0"/>
              <a:t>무조건 가지고 있지 않는 것이 목표</a:t>
            </a:r>
            <a:r>
              <a:rPr lang="en-US" altLang="ko-KR" sz="600" smtClean="0"/>
              <a:t>. </a:t>
            </a:r>
            <a:r>
              <a:rPr lang="ko-KR" altLang="en-US" sz="600" smtClean="0"/>
              <a:t>하루에 매매가 많이 일어날 수 있음</a:t>
            </a:r>
            <a:r>
              <a:rPr lang="en-US" altLang="ko-KR" sz="600" smtClean="0"/>
              <a:t>.</a:t>
            </a:r>
          </a:p>
          <a:p>
            <a:r>
              <a:rPr lang="en-US" altLang="ko-KR" sz="600" smtClean="0"/>
              <a:t>9. </a:t>
            </a:r>
            <a:r>
              <a:rPr lang="ko-KR" altLang="en-US" sz="600" smtClean="0"/>
              <a:t>매크로 프로그램인 것을 들키지 않기 위해 평균 </a:t>
            </a:r>
            <a:r>
              <a:rPr lang="en-US" altLang="ko-KR" sz="600" smtClean="0"/>
              <a:t>5~10</a:t>
            </a:r>
            <a:r>
              <a:rPr lang="ko-KR" altLang="en-US" sz="600" smtClean="0"/>
              <a:t>개 가까이 주식을 들고 있는 것으로 한다</a:t>
            </a:r>
            <a:r>
              <a:rPr lang="en-US" altLang="ko-KR" sz="600" smtClean="0"/>
              <a:t>.</a:t>
            </a:r>
          </a:p>
          <a:p>
            <a:r>
              <a:rPr lang="en-US" altLang="ko-KR" sz="600" smtClean="0"/>
              <a:t>10. </a:t>
            </a:r>
            <a:r>
              <a:rPr lang="ko-KR" altLang="en-US" sz="600" smtClean="0"/>
              <a:t>관찰 시간을 어떻게 가지는지</a:t>
            </a:r>
            <a:r>
              <a:rPr lang="en-US" altLang="ko-KR" sz="600" smtClean="0"/>
              <a:t>, </a:t>
            </a:r>
            <a:r>
              <a:rPr lang="ko-KR" altLang="en-US" sz="600" smtClean="0"/>
              <a:t>일종의 학습 개념도 필요할 듯</a:t>
            </a:r>
            <a:r>
              <a:rPr lang="en-US" altLang="ko-KR" sz="600" smtClean="0"/>
              <a:t>? </a:t>
            </a:r>
            <a:r>
              <a:rPr lang="ko-KR" altLang="en-US" sz="600" smtClean="0"/>
              <a:t>이부분은 어떻게 하는 것이 좋을까</a:t>
            </a:r>
            <a:r>
              <a:rPr lang="en-US" altLang="ko-KR" sz="600" smtClean="0"/>
              <a:t>.</a:t>
            </a:r>
          </a:p>
          <a:p>
            <a:r>
              <a:rPr lang="en-US" altLang="ko-KR" sz="600" smtClean="0"/>
              <a:t>11. </a:t>
            </a:r>
            <a:r>
              <a:rPr lang="ko-KR" altLang="en-US" sz="600" smtClean="0"/>
              <a:t>코스피</a:t>
            </a:r>
            <a:r>
              <a:rPr lang="en-US" altLang="ko-KR" sz="600" smtClean="0"/>
              <a:t>, </a:t>
            </a:r>
            <a:r>
              <a:rPr lang="ko-KR" altLang="en-US" sz="600" smtClean="0"/>
              <a:t>코스닥 지수를 읽어서 당일 매매 적극도 설정할 것</a:t>
            </a:r>
            <a:r>
              <a:rPr lang="en-US" altLang="ko-KR" sz="600" smtClean="0"/>
              <a:t>!</a:t>
            </a:r>
          </a:p>
          <a:p>
            <a:r>
              <a:rPr lang="en-US" altLang="ko-KR" sz="600" smtClean="0"/>
              <a:t>12. </a:t>
            </a:r>
            <a:r>
              <a:rPr lang="ko-KR" altLang="en-US" sz="600" smtClean="0"/>
              <a:t>당일 수익 보고서를 보내는 구조도 만들 것</a:t>
            </a:r>
            <a:r>
              <a:rPr lang="en-US" altLang="ko-KR" sz="600" smtClean="0"/>
              <a:t>. (</a:t>
            </a:r>
            <a:r>
              <a:rPr lang="ko-KR" altLang="en-US" sz="600" smtClean="0"/>
              <a:t>편하게 문자로 받을까 궁금하네</a:t>
            </a:r>
            <a:r>
              <a:rPr lang="en-US" altLang="ko-KR" sz="600" smtClean="0"/>
              <a:t>?)</a:t>
            </a:r>
          </a:p>
          <a:p>
            <a:r>
              <a:rPr lang="en-US" altLang="ko-KR" sz="600" smtClean="0"/>
              <a:t>13. </a:t>
            </a:r>
            <a:r>
              <a:rPr lang="ko-KR" altLang="en-US" sz="600" smtClean="0"/>
              <a:t>프로그램으로 투자자들 뛰어넘을 수 있는 것을 만들자</a:t>
            </a:r>
          </a:p>
          <a:p>
            <a:r>
              <a:rPr lang="en-US" altLang="ko-KR" sz="600" smtClean="0"/>
              <a:t>14. </a:t>
            </a:r>
            <a:r>
              <a:rPr lang="ko-KR" altLang="en-US" sz="600" smtClean="0"/>
              <a:t>유의미한 차트고 재미있게 벌기</a:t>
            </a:r>
          </a:p>
          <a:p>
            <a:r>
              <a:rPr lang="en-US" altLang="ko-KR" sz="600" smtClean="0"/>
              <a:t>15. </a:t>
            </a:r>
            <a:r>
              <a:rPr lang="ko-KR" altLang="en-US" sz="600" smtClean="0"/>
              <a:t>돈은 사람이 만들어낸 관념 중 하나일 뿐 내 인생을 건들 순 없다</a:t>
            </a:r>
          </a:p>
          <a:p>
            <a:r>
              <a:rPr lang="en-US" altLang="ko-KR" sz="600" smtClean="0"/>
              <a:t>16. </a:t>
            </a:r>
            <a:r>
              <a:rPr lang="ko-KR" altLang="en-US" sz="600" smtClean="0"/>
              <a:t>꼭 장사를 해서 벌어야하나</a:t>
            </a:r>
            <a:r>
              <a:rPr lang="en-US" altLang="ko-KR" sz="600" smtClean="0"/>
              <a:t>? </a:t>
            </a:r>
            <a:r>
              <a:rPr lang="ko-KR" altLang="en-US" sz="600" smtClean="0"/>
              <a:t>흐음</a:t>
            </a:r>
            <a:r>
              <a:rPr lang="en-US" altLang="ko-KR" sz="600" smtClean="0"/>
              <a:t>.. </a:t>
            </a:r>
            <a:r>
              <a:rPr lang="ko-KR" altLang="en-US" sz="600" smtClean="0"/>
              <a:t>여러가지 관점에서 다시 생각을 해볼 필요가 있다고 생각한다</a:t>
            </a:r>
          </a:p>
          <a:p>
            <a:r>
              <a:rPr lang="en-US" altLang="ko-KR" sz="600" smtClean="0"/>
              <a:t>17. </a:t>
            </a:r>
            <a:r>
              <a:rPr lang="ko-KR" altLang="en-US" sz="600" smtClean="0"/>
              <a:t>평소 거래량보다 </a:t>
            </a:r>
            <a:r>
              <a:rPr lang="en-US" altLang="ko-KR" sz="600" smtClean="0"/>
              <a:t>200</a:t>
            </a:r>
            <a:r>
              <a:rPr lang="ko-KR" altLang="en-US" sz="600" smtClean="0"/>
              <a:t>퍼센트 증가하면 후보군 올릴 것</a:t>
            </a:r>
          </a:p>
          <a:p>
            <a:r>
              <a:rPr lang="en-US" altLang="ko-KR" sz="600" smtClean="0"/>
              <a:t>18. </a:t>
            </a:r>
            <a:r>
              <a:rPr lang="ko-KR" altLang="en-US" sz="600" smtClean="0"/>
              <a:t>급상승하는 경우 매도취소 및 </a:t>
            </a:r>
            <a:r>
              <a:rPr lang="en-US" altLang="ko-KR" sz="600" smtClean="0"/>
              <a:t>5</a:t>
            </a:r>
            <a:r>
              <a:rPr lang="ko-KR" altLang="en-US" sz="600" smtClean="0"/>
              <a:t>프로 또는 </a:t>
            </a:r>
            <a:r>
              <a:rPr lang="en-US" altLang="ko-KR" sz="600" smtClean="0"/>
              <a:t>10</a:t>
            </a:r>
            <a:r>
              <a:rPr lang="ko-KR" altLang="en-US" sz="600" smtClean="0"/>
              <a:t>프로까지 잡아본다</a:t>
            </a:r>
          </a:p>
          <a:p>
            <a:r>
              <a:rPr lang="en-US" altLang="ko-KR" sz="600" smtClean="0"/>
              <a:t>19. </a:t>
            </a:r>
            <a:r>
              <a:rPr lang="ko-KR" altLang="en-US" sz="600" smtClean="0"/>
              <a:t>초단위로 순식간에 몇프로 손실보는 것을 피하기위해 평균 퍼센트 변화 및 거래량 참고 필요</a:t>
            </a:r>
          </a:p>
          <a:p>
            <a:r>
              <a:rPr lang="en-US" altLang="ko-KR" sz="600" smtClean="0"/>
              <a:t>20. </a:t>
            </a:r>
            <a:r>
              <a:rPr lang="ko-KR" altLang="en-US" sz="600" smtClean="0"/>
              <a:t>로스컷 잡는개념</a:t>
            </a:r>
          </a:p>
          <a:p>
            <a:r>
              <a:rPr lang="en-US" altLang="ko-KR" sz="600" smtClean="0"/>
              <a:t>21. </a:t>
            </a:r>
            <a:r>
              <a:rPr lang="ko-KR" altLang="en-US" sz="600" smtClean="0"/>
              <a:t>너무 잦은 매매를 하면 거래수수료가 많이 들기에 분석을 최대한 많이 하고 매매하는 개념이 필요</a:t>
            </a:r>
          </a:p>
          <a:p>
            <a:r>
              <a:rPr lang="en-US" altLang="ko-KR" sz="600" smtClean="0"/>
              <a:t>22. </a:t>
            </a:r>
            <a:r>
              <a:rPr lang="ko-KR" altLang="en-US" sz="600" smtClean="0"/>
              <a:t>자동매매프로그램을 보면 사람들의 관점 장투가 답이고 단타는 답이 없는데 그런 프로그램을 만드냐</a:t>
            </a:r>
            <a:r>
              <a:rPr lang="en-US" altLang="ko-KR" sz="600" smtClean="0"/>
              <a:t>? </a:t>
            </a:r>
            <a:r>
              <a:rPr lang="ko-KR" altLang="en-US" sz="600" smtClean="0"/>
              <a:t>이런 생각이면 이미 접근이 잘못됐다</a:t>
            </a:r>
          </a:p>
          <a:p>
            <a:r>
              <a:rPr lang="en-US" altLang="ko-KR" sz="600" smtClean="0"/>
              <a:t>23. </a:t>
            </a:r>
            <a:r>
              <a:rPr lang="ko-KR" altLang="en-US" sz="600" smtClean="0"/>
              <a:t>반대로 난 순수 매매만 할 것이고 주가를 이용한 다른 이용방법일 뿐</a:t>
            </a:r>
          </a:p>
          <a:p>
            <a:r>
              <a:rPr lang="en-US" altLang="ko-KR" sz="600" smtClean="0"/>
              <a:t>24. </a:t>
            </a:r>
            <a:r>
              <a:rPr lang="ko-KR" altLang="en-US" sz="600" smtClean="0"/>
              <a:t>어렵게 너무 복잡하게 만들면 그게 문제가 될 수 있다</a:t>
            </a:r>
          </a:p>
          <a:p>
            <a:r>
              <a:rPr lang="en-US" altLang="ko-KR" sz="600" smtClean="0"/>
              <a:t>25. </a:t>
            </a:r>
            <a:r>
              <a:rPr lang="ko-KR" altLang="en-US" sz="600" smtClean="0"/>
              <a:t>모든 생각을 최대한 정리해서 메인이 될만한 것들을 추리자</a:t>
            </a:r>
          </a:p>
          <a:p>
            <a:r>
              <a:rPr lang="en-US" altLang="ko-KR" sz="600" smtClean="0"/>
              <a:t>26. </a:t>
            </a:r>
            <a:r>
              <a:rPr lang="ko-KR" altLang="en-US" sz="600" smtClean="0"/>
              <a:t>거래수수료는 계산한 순수 </a:t>
            </a:r>
            <a:r>
              <a:rPr lang="en-US" altLang="ko-KR" sz="600" smtClean="0"/>
              <a:t>1</a:t>
            </a:r>
            <a:r>
              <a:rPr lang="ko-KR" altLang="en-US" sz="600" smtClean="0"/>
              <a:t>프로 수익이 매우 중요하다</a:t>
            </a:r>
          </a:p>
          <a:p>
            <a:r>
              <a:rPr lang="en-US" altLang="ko-KR" sz="600" smtClean="0"/>
              <a:t>27. </a:t>
            </a:r>
            <a:r>
              <a:rPr lang="ko-KR" altLang="en-US" sz="600" smtClean="0"/>
              <a:t>왜 백테스트를 하나의 관점으로 보지</a:t>
            </a:r>
          </a:p>
          <a:p>
            <a:r>
              <a:rPr lang="en-US" altLang="ko-KR" sz="600" smtClean="0"/>
              <a:t>28. </a:t>
            </a:r>
            <a:r>
              <a:rPr lang="ko-KR" altLang="en-US" sz="600" smtClean="0"/>
              <a:t>랜덤 종목 랜덤 기간 모든 상황에서 모의투자를 해서 결과를 얻어야지 답답하네</a:t>
            </a:r>
          </a:p>
          <a:p>
            <a:r>
              <a:rPr lang="en-US" altLang="ko-KR" sz="600" smtClean="0"/>
              <a:t>29. </a:t>
            </a:r>
            <a:r>
              <a:rPr lang="ko-KR" altLang="en-US" sz="600" smtClean="0"/>
              <a:t>현업이나 경력</a:t>
            </a:r>
            <a:r>
              <a:rPr lang="en-US" altLang="ko-KR" sz="600" smtClean="0"/>
              <a:t>.. </a:t>
            </a:r>
            <a:r>
              <a:rPr lang="ko-KR" altLang="en-US" sz="600" smtClean="0"/>
              <a:t>좀 시간을 떼우지말고 생각을 하지</a:t>
            </a:r>
            <a:r>
              <a:rPr lang="en-US" altLang="ko-KR" sz="600" smtClean="0"/>
              <a:t>.. </a:t>
            </a:r>
            <a:r>
              <a:rPr lang="ko-KR" altLang="en-US" sz="600" smtClean="0"/>
              <a:t>왜 이렇게 답답할까</a:t>
            </a:r>
          </a:p>
          <a:p>
            <a:r>
              <a:rPr lang="en-US" altLang="ko-KR" sz="600" smtClean="0"/>
              <a:t>30. </a:t>
            </a:r>
            <a:r>
              <a:rPr lang="ko-KR" altLang="en-US" sz="600" smtClean="0"/>
              <a:t>본인이 확신이 생기고 이렇게 말하는 건 다 이유가 있거늘</a:t>
            </a:r>
          </a:p>
          <a:p>
            <a:r>
              <a:rPr lang="en-US" altLang="ko-KR" sz="600" smtClean="0"/>
              <a:t>31. </a:t>
            </a:r>
            <a:r>
              <a:rPr lang="ko-KR" altLang="en-US" sz="600" smtClean="0"/>
              <a:t>아이디어만 있으면 사실 돈은 이미 벌었다고 봐야한다</a:t>
            </a:r>
          </a:p>
          <a:p>
            <a:r>
              <a:rPr lang="en-US" altLang="ko-KR" sz="600" smtClean="0"/>
              <a:t>32. </a:t>
            </a:r>
            <a:r>
              <a:rPr lang="ko-KR" altLang="en-US" sz="600" smtClean="0"/>
              <a:t>매매하는 순간 기록을 차트 남기거나 데이터를 다시 확인할 수 있게하자</a:t>
            </a:r>
          </a:p>
          <a:p>
            <a:r>
              <a:rPr lang="en-US" altLang="ko-KR" sz="600" smtClean="0"/>
              <a:t>33. </a:t>
            </a:r>
            <a:r>
              <a:rPr lang="ko-KR" altLang="en-US" sz="600" smtClean="0"/>
              <a:t>제목 데이 트레이더</a:t>
            </a:r>
            <a:r>
              <a:rPr lang="en-US" altLang="ko-KR" sz="600" smtClean="0"/>
              <a:t>?</a:t>
            </a:r>
          </a:p>
          <a:p>
            <a:r>
              <a:rPr lang="en-US" altLang="ko-KR" sz="600" smtClean="0"/>
              <a:t>34. </a:t>
            </a:r>
            <a:r>
              <a:rPr lang="ko-KR" altLang="en-US" sz="600" smtClean="0"/>
              <a:t>주식으로 인해서 평일 고정적인 나의 시간에 얽매일 수는 없다</a:t>
            </a:r>
          </a:p>
          <a:p>
            <a:r>
              <a:rPr lang="en-US" altLang="ko-KR" sz="600" smtClean="0"/>
              <a:t>35. </a:t>
            </a:r>
            <a:r>
              <a:rPr lang="ko-KR" altLang="en-US" sz="600" smtClean="0"/>
              <a:t>여행이라도 가면</a:t>
            </a:r>
            <a:r>
              <a:rPr lang="en-US" altLang="ko-KR" sz="600" smtClean="0"/>
              <a:t>?</a:t>
            </a:r>
          </a:p>
          <a:p>
            <a:r>
              <a:rPr lang="en-US" altLang="ko-KR" sz="600" smtClean="0"/>
              <a:t>36. </a:t>
            </a:r>
            <a:r>
              <a:rPr lang="ko-KR" altLang="en-US" sz="600" smtClean="0"/>
              <a:t>대신 내가 떠나는 날은 거래에 사용될 돈이 줄어들겠지</a:t>
            </a:r>
          </a:p>
          <a:p>
            <a:r>
              <a:rPr lang="en-US" altLang="ko-KR" sz="600" smtClean="0"/>
              <a:t>37. </a:t>
            </a:r>
            <a:r>
              <a:rPr lang="ko-KR" altLang="en-US" sz="600" smtClean="0"/>
              <a:t>아니면 손실 실시간 보고로 내가 원할 때 멈추게한다던가</a:t>
            </a:r>
          </a:p>
          <a:p>
            <a:r>
              <a:rPr lang="en-US" altLang="ko-KR" sz="600" smtClean="0"/>
              <a:t>38. </a:t>
            </a:r>
            <a:r>
              <a:rPr lang="ko-KR" altLang="en-US" sz="600" smtClean="0"/>
              <a:t>급 중단할 때는 예상 손실율 손실비용 체크 보기 기능 추가</a:t>
            </a:r>
          </a:p>
          <a:p>
            <a:r>
              <a:rPr lang="en-US" altLang="ko-KR" sz="600" smtClean="0"/>
              <a:t>39. </a:t>
            </a:r>
            <a:r>
              <a:rPr lang="ko-KR" altLang="en-US" sz="600" smtClean="0"/>
              <a:t>내가 프로그램 만드는 이유</a:t>
            </a:r>
            <a:r>
              <a:rPr lang="en-US" altLang="ko-KR" sz="600" smtClean="0"/>
              <a:t>? </a:t>
            </a:r>
            <a:r>
              <a:rPr lang="ko-KR" altLang="en-US" sz="600" smtClean="0"/>
              <a:t>난 프로그래머다</a:t>
            </a:r>
            <a:r>
              <a:rPr lang="en-US" altLang="ko-KR" sz="600" smtClean="0"/>
              <a:t>. </a:t>
            </a:r>
            <a:r>
              <a:rPr lang="ko-KR" altLang="en-US" sz="600" smtClean="0"/>
              <a:t>귀찮으니깐 나 대신 일해줄 녀석을 만드는 것이다</a:t>
            </a:r>
          </a:p>
          <a:p>
            <a:r>
              <a:rPr lang="en-US" altLang="ko-KR" sz="600" smtClean="0"/>
              <a:t>40. </a:t>
            </a:r>
            <a:r>
              <a:rPr lang="ko-KR" altLang="en-US" sz="600" smtClean="0"/>
              <a:t>참고 지표가 되는 클래스 하나</a:t>
            </a:r>
            <a:r>
              <a:rPr lang="en-US" altLang="ko-KR" sz="600" smtClean="0"/>
              <a:t>, </a:t>
            </a:r>
            <a:r>
              <a:rPr lang="ko-KR" altLang="en-US" sz="600" smtClean="0"/>
              <a:t>주식 리스트 하나 </a:t>
            </a:r>
            <a:r>
              <a:rPr lang="en-US" altLang="ko-KR" sz="600" smtClean="0"/>
              <a:t>(</a:t>
            </a:r>
            <a:r>
              <a:rPr lang="ko-KR" altLang="en-US" sz="600" smtClean="0"/>
              <a:t>예 </a:t>
            </a:r>
            <a:r>
              <a:rPr lang="en-US" altLang="ko-KR" sz="600" smtClean="0"/>
              <a:t>: [</a:t>
            </a:r>
            <a:r>
              <a:rPr lang="ko-KR" altLang="en-US" sz="600" smtClean="0"/>
              <a:t>코스피</a:t>
            </a:r>
            <a:r>
              <a:rPr lang="en-US" altLang="ko-KR" sz="600" smtClean="0"/>
              <a:t>, </a:t>
            </a:r>
            <a:r>
              <a:rPr lang="ko-KR" altLang="en-US" sz="600" smtClean="0"/>
              <a:t>주식</a:t>
            </a:r>
            <a:r>
              <a:rPr lang="en-US" altLang="ko-KR" sz="600" smtClean="0"/>
              <a:t>] [</a:t>
            </a:r>
            <a:r>
              <a:rPr lang="ko-KR" altLang="en-US" sz="600" smtClean="0"/>
              <a:t>코스닥</a:t>
            </a:r>
            <a:r>
              <a:rPr lang="en-US" altLang="ko-KR" sz="600" smtClean="0"/>
              <a:t>, </a:t>
            </a:r>
            <a:r>
              <a:rPr lang="ko-KR" altLang="en-US" sz="600" smtClean="0"/>
              <a:t>주식</a:t>
            </a:r>
            <a:r>
              <a:rPr lang="en-US" altLang="ko-KR" sz="600" smtClean="0"/>
              <a:t>] [</a:t>
            </a:r>
            <a:r>
              <a:rPr lang="ko-KR" altLang="en-US" sz="600" smtClean="0"/>
              <a:t>나스닥</a:t>
            </a:r>
            <a:r>
              <a:rPr lang="en-US" altLang="ko-KR" sz="600" smtClean="0"/>
              <a:t>, </a:t>
            </a:r>
            <a:r>
              <a:rPr lang="ko-KR" altLang="en-US" sz="600" smtClean="0"/>
              <a:t>주식</a:t>
            </a:r>
            <a:r>
              <a:rPr lang="en-US" altLang="ko-KR" sz="600" smtClean="0"/>
              <a:t>]) </a:t>
            </a:r>
            <a:r>
              <a:rPr lang="ko-KR" altLang="en-US" sz="600" smtClean="0"/>
              <a:t>성향을 기준으로 한다</a:t>
            </a:r>
            <a:r>
              <a:rPr lang="en-US" altLang="ko-KR" sz="600" smtClean="0"/>
              <a:t>.</a:t>
            </a:r>
          </a:p>
          <a:p>
            <a:r>
              <a:rPr lang="en-US" altLang="ko-KR" sz="600" smtClean="0"/>
              <a:t>41. </a:t>
            </a:r>
            <a:r>
              <a:rPr lang="ko-KR" altLang="en-US" sz="600"/>
              <a:t>재무제표로 신뢰성 </a:t>
            </a:r>
            <a:r>
              <a:rPr lang="ko-KR" altLang="en-US" sz="600" smtClean="0"/>
              <a:t>판단</a:t>
            </a:r>
            <a:endParaRPr lang="en-US" altLang="ko-KR" sz="600" smtClean="0"/>
          </a:p>
          <a:p>
            <a:r>
              <a:rPr lang="en-US" altLang="ko-KR" sz="600" smtClean="0"/>
              <a:t>42. </a:t>
            </a:r>
            <a:r>
              <a:rPr lang="ko-KR" altLang="en-US" sz="600"/>
              <a:t>매수 전 상승률</a:t>
            </a:r>
            <a:r>
              <a:rPr lang="en-US" altLang="ko-KR" sz="600"/>
              <a:t>, </a:t>
            </a:r>
            <a:r>
              <a:rPr lang="ko-KR" altLang="en-US" sz="600"/>
              <a:t>매수 후 상승률로 성장성 판단 </a:t>
            </a:r>
            <a:r>
              <a:rPr lang="ko-KR" altLang="en-US" sz="600" smtClean="0"/>
              <a:t>필요</a:t>
            </a:r>
            <a:endParaRPr lang="en-US" altLang="ko-KR" sz="600" smtClean="0"/>
          </a:p>
          <a:p>
            <a:r>
              <a:rPr lang="en-US" altLang="ko-KR" sz="600" smtClean="0"/>
              <a:t>43. </a:t>
            </a:r>
            <a:r>
              <a:rPr lang="ko-KR" altLang="en-US" sz="600"/>
              <a:t>성장성 판단으로 자동 매도 걸어두고 보너스 타임을 가지는 </a:t>
            </a:r>
            <a:r>
              <a:rPr lang="ko-KR" altLang="en-US" sz="600" smtClean="0"/>
              <a:t>방향으로</a:t>
            </a:r>
            <a:endParaRPr lang="en-US" altLang="ko-KR" sz="600" smtClean="0"/>
          </a:p>
          <a:p>
            <a:r>
              <a:rPr lang="en-US" altLang="ko-KR" sz="600" smtClean="0"/>
              <a:t>44. </a:t>
            </a:r>
            <a:r>
              <a:rPr lang="ko-KR" altLang="en-US" sz="600"/>
              <a:t>투자 성향을 각 주식마다 걸어줘야하나</a:t>
            </a:r>
            <a:r>
              <a:rPr lang="en-US" altLang="ko-KR" sz="600" smtClean="0"/>
              <a:t>???</a:t>
            </a:r>
          </a:p>
          <a:p>
            <a:r>
              <a:rPr lang="en-US" altLang="ko-KR" sz="600" smtClean="0"/>
              <a:t>45. </a:t>
            </a:r>
            <a:r>
              <a:rPr lang="ko-KR" altLang="en-US" sz="600" smtClean="0"/>
              <a:t>레버리지</a:t>
            </a:r>
            <a:r>
              <a:rPr lang="en-US" altLang="ko-KR" sz="600" smtClean="0"/>
              <a:t>: x2, </a:t>
            </a:r>
            <a:r>
              <a:rPr lang="ko-KR" altLang="en-US" sz="600" smtClean="0"/>
              <a:t>인버스</a:t>
            </a:r>
            <a:r>
              <a:rPr lang="en-US" altLang="ko-KR" sz="600" smtClean="0"/>
              <a:t>:  </a:t>
            </a:r>
            <a:r>
              <a:rPr lang="ko-KR" altLang="en-US" sz="600" smtClean="0"/>
              <a:t>떨어지는 경우 상승</a:t>
            </a:r>
            <a:r>
              <a:rPr lang="en-US" altLang="ko-KR" sz="600" smtClean="0"/>
              <a:t>. </a:t>
            </a:r>
            <a:r>
              <a:rPr lang="ko-KR" altLang="en-US" sz="600" smtClean="0"/>
              <a:t>이를 이용해서 시장이 안 좋으면 이 쪽을 이용해서 투자할 것을 생각해야함</a:t>
            </a:r>
            <a:r>
              <a:rPr lang="en-US" altLang="ko-KR" sz="600" smtClean="0"/>
              <a:t>. </a:t>
            </a:r>
            <a:r>
              <a:rPr lang="ko-KR" altLang="en-US" sz="600" smtClean="0"/>
              <a:t>어떻게든 돈을 항상 만든다</a:t>
            </a:r>
            <a:r>
              <a:rPr lang="en-US" altLang="ko-KR" sz="600" smtClean="0"/>
              <a:t>.</a:t>
            </a:r>
          </a:p>
          <a:p>
            <a:r>
              <a:rPr lang="en-US" altLang="ko-KR" sz="600" smtClean="0"/>
              <a:t>46. </a:t>
            </a:r>
            <a:r>
              <a:rPr lang="ko-KR" altLang="en-US" sz="600"/>
              <a:t>보유 현금이 많으면 목표 수익률을 낮출까</a:t>
            </a:r>
            <a:r>
              <a:rPr lang="en-US" altLang="ko-KR" sz="600"/>
              <a:t>? </a:t>
            </a:r>
            <a:r>
              <a:rPr lang="ko-KR" altLang="en-US" sz="600" smtClean="0"/>
              <a:t>흐음</a:t>
            </a:r>
            <a:endParaRPr lang="en-US" altLang="ko-KR" sz="600" smtClean="0"/>
          </a:p>
          <a:p>
            <a:r>
              <a:rPr lang="en-US" altLang="ko-KR" sz="600" smtClean="0"/>
              <a:t>47. </a:t>
            </a:r>
            <a:r>
              <a:rPr lang="ko-KR" altLang="en-US" sz="600"/>
              <a:t>전날 장 종료 데이터 수집 </a:t>
            </a:r>
            <a:r>
              <a:rPr lang="ko-KR" altLang="en-US" sz="600" smtClean="0"/>
              <a:t>필요</a:t>
            </a:r>
            <a:endParaRPr lang="en-US" altLang="ko-KR" sz="600" smtClean="0"/>
          </a:p>
          <a:p>
            <a:r>
              <a:rPr lang="en-US" altLang="ko-KR" sz="600" smtClean="0"/>
              <a:t>48. </a:t>
            </a:r>
            <a:r>
              <a:rPr lang="ko-KR" altLang="en-US" sz="600"/>
              <a:t>승률도 </a:t>
            </a:r>
            <a:r>
              <a:rPr lang="ko-KR" altLang="en-US" sz="600" smtClean="0"/>
              <a:t>기록</a:t>
            </a:r>
            <a:endParaRPr lang="en-US" altLang="ko-KR" sz="600" smtClean="0"/>
          </a:p>
          <a:p>
            <a:r>
              <a:rPr lang="en-US" altLang="ko-KR" sz="600" smtClean="0"/>
              <a:t>49. </a:t>
            </a:r>
            <a:r>
              <a:rPr lang="ko-KR" altLang="en-US" sz="600" smtClean="0"/>
              <a:t>지표를 보기 위해</a:t>
            </a:r>
            <a:r>
              <a:rPr lang="en-US" altLang="ko-KR" sz="600" smtClean="0"/>
              <a:t>, </a:t>
            </a:r>
            <a:r>
              <a:rPr lang="ko-KR" altLang="en-US" sz="600" smtClean="0"/>
              <a:t>데이터 기록이 필요함</a:t>
            </a:r>
            <a:endParaRPr lang="en-US" altLang="ko-KR" sz="600" smtClean="0"/>
          </a:p>
          <a:p>
            <a:r>
              <a:rPr lang="en-US" altLang="ko-KR" sz="600" smtClean="0"/>
              <a:t>50. </a:t>
            </a:r>
            <a:r>
              <a:rPr lang="ko-KR" altLang="en-US" sz="600"/>
              <a:t>세금이 많이 발생할 경우를 대비해서 세무사를 맡겨야할 지도</a:t>
            </a:r>
            <a:r>
              <a:rPr lang="en-US" altLang="ko-KR" sz="600" smtClean="0"/>
              <a:t>?</a:t>
            </a:r>
          </a:p>
          <a:p>
            <a:r>
              <a:rPr lang="en-US" altLang="ko-KR" sz="600"/>
              <a:t>51. </a:t>
            </a:r>
            <a:r>
              <a:rPr lang="ko-KR" altLang="en-US" sz="600"/>
              <a:t>매수 매도 클래스를 어떻게 나눌지 아니면 합칠지 고민 </a:t>
            </a:r>
            <a:r>
              <a:rPr lang="ko-KR" altLang="en-US" sz="600" smtClean="0"/>
              <a:t>필요</a:t>
            </a:r>
            <a:endParaRPr lang="en-US" altLang="ko-KR" sz="600" smtClean="0"/>
          </a:p>
          <a:p>
            <a:r>
              <a:rPr lang="en-US" altLang="ko-KR" sz="600" smtClean="0"/>
              <a:t>52. </a:t>
            </a:r>
            <a:r>
              <a:rPr lang="ko-KR" altLang="en-US" sz="600"/>
              <a:t>하루에 거래를 많이하면 할 수록 그건 거래 </a:t>
            </a:r>
            <a:r>
              <a:rPr lang="en-US" altLang="ko-KR" sz="600"/>
              <a:t>x </a:t>
            </a:r>
            <a:r>
              <a:rPr lang="ko-KR" altLang="en-US" sz="600"/>
              <a:t>날짜이니깐 몇 년을 더 앞 당길 수도 </a:t>
            </a:r>
            <a:r>
              <a:rPr lang="ko-KR" altLang="en-US" sz="600" smtClean="0"/>
              <a:t>있음</a:t>
            </a:r>
            <a:endParaRPr lang="en-US" altLang="ko-KR" sz="600" smtClean="0"/>
          </a:p>
          <a:p>
            <a:r>
              <a:rPr lang="en-US" altLang="ko-KR" sz="600" smtClean="0"/>
              <a:t>53. </a:t>
            </a:r>
            <a:r>
              <a:rPr lang="ko-KR" altLang="en-US" sz="600" smtClean="0"/>
              <a:t>코스피가 떨어지거나</a:t>
            </a:r>
            <a:r>
              <a:rPr lang="en-US" altLang="ko-KR" sz="600" smtClean="0"/>
              <a:t>, </a:t>
            </a:r>
            <a:r>
              <a:rPr lang="ko-KR" altLang="en-US" sz="600" smtClean="0"/>
              <a:t>거래할 종목이 없으면 쉬고 있다가 다시 오를 때 들어가자</a:t>
            </a:r>
            <a:r>
              <a:rPr lang="en-US" altLang="ko-KR" sz="600" smtClean="0"/>
              <a:t>.</a:t>
            </a:r>
          </a:p>
          <a:p>
            <a:r>
              <a:rPr lang="en-US" altLang="ko-KR" sz="600" smtClean="0"/>
              <a:t>54. </a:t>
            </a:r>
            <a:r>
              <a:rPr lang="ko-KR" altLang="en-US" sz="600" smtClean="0"/>
              <a:t>철학은 두가지 </a:t>
            </a:r>
            <a:r>
              <a:rPr lang="ko-KR" altLang="en-US" sz="600"/>
              <a:t>이상이면 안된다</a:t>
            </a:r>
          </a:p>
          <a:p>
            <a:r>
              <a:rPr lang="en-US" altLang="ko-KR" sz="600" smtClean="0"/>
              <a:t>55. </a:t>
            </a:r>
            <a:r>
              <a:rPr lang="ko-KR" altLang="en-US" sz="600" smtClean="0"/>
              <a:t>왜 </a:t>
            </a:r>
            <a:r>
              <a:rPr lang="ko-KR" altLang="en-US" sz="600"/>
              <a:t>버는지 알아야한다</a:t>
            </a:r>
            <a:r>
              <a:rPr lang="en-US" altLang="ko-KR" sz="600"/>
              <a:t>.1. </a:t>
            </a:r>
            <a:r>
              <a:rPr lang="ko-KR" altLang="en-US" sz="600"/>
              <a:t>그 호가를 내가 가장 빨리 호가를 먹어야한다</a:t>
            </a:r>
            <a:r>
              <a:rPr lang="en-US" altLang="ko-KR" sz="600"/>
              <a:t>.2. </a:t>
            </a:r>
            <a:r>
              <a:rPr lang="ko-KR" altLang="en-US" sz="600"/>
              <a:t>호가가 무너지면 빠르게 나오면 된다</a:t>
            </a:r>
            <a:r>
              <a:rPr lang="en-US" altLang="ko-KR" sz="600"/>
              <a:t>. (</a:t>
            </a:r>
            <a:r>
              <a:rPr lang="ko-KR" altLang="en-US" sz="600"/>
              <a:t>추세추종</a:t>
            </a:r>
            <a:r>
              <a:rPr lang="en-US" altLang="ko-KR" sz="600"/>
              <a:t>)</a:t>
            </a:r>
          </a:p>
          <a:p>
            <a:r>
              <a:rPr lang="en-US" altLang="ko-KR" sz="600" smtClean="0"/>
              <a:t>56. </a:t>
            </a:r>
            <a:r>
              <a:rPr lang="ko-KR" altLang="en-US" sz="600" smtClean="0"/>
              <a:t>시스템 </a:t>
            </a:r>
            <a:r>
              <a:rPr lang="ko-KR" altLang="en-US" sz="600"/>
              <a:t>트레이딩</a:t>
            </a:r>
          </a:p>
          <a:p>
            <a:r>
              <a:rPr lang="en-US" altLang="ko-KR" sz="600" smtClean="0"/>
              <a:t>57. </a:t>
            </a:r>
            <a:r>
              <a:rPr lang="ko-KR" altLang="en-US" sz="600" smtClean="0"/>
              <a:t>밀리세컨드 </a:t>
            </a:r>
            <a:r>
              <a:rPr lang="ko-KR" altLang="en-US" sz="600"/>
              <a:t>단위로 빠르게 나와야한다</a:t>
            </a:r>
            <a:r>
              <a:rPr lang="en-US" altLang="ko-KR" sz="600"/>
              <a:t>.</a:t>
            </a:r>
          </a:p>
          <a:p>
            <a:r>
              <a:rPr lang="en-US" altLang="ko-KR" sz="600" smtClean="0"/>
              <a:t>58. </a:t>
            </a:r>
            <a:r>
              <a:rPr lang="ko-KR" altLang="en-US" sz="600" smtClean="0"/>
              <a:t>체결강도도 </a:t>
            </a:r>
            <a:r>
              <a:rPr lang="ko-KR" altLang="en-US" sz="600"/>
              <a:t>참고 필요</a:t>
            </a:r>
          </a:p>
          <a:p>
            <a:r>
              <a:rPr lang="en-US" altLang="ko-KR" sz="600" smtClean="0"/>
              <a:t>59. </a:t>
            </a:r>
            <a:r>
              <a:rPr lang="ko-KR" altLang="en-US" sz="600" smtClean="0"/>
              <a:t>개인 원격 서버를 사서 따로 돌리는 것이 안전할까</a:t>
            </a:r>
            <a:r>
              <a:rPr lang="en-US" altLang="ko-KR" sz="600" smtClean="0"/>
              <a:t>? </a:t>
            </a:r>
            <a:r>
              <a:rPr lang="ko-KR" altLang="en-US" sz="600" smtClean="0"/>
              <a:t>내가 만든 프로그램을 잃기도 싫고</a:t>
            </a:r>
            <a:r>
              <a:rPr lang="en-US" altLang="ko-KR" sz="600" smtClean="0"/>
              <a:t>, </a:t>
            </a:r>
            <a:r>
              <a:rPr lang="ko-KR" altLang="en-US" sz="600" smtClean="0"/>
              <a:t>원하면 다른 곳에서도 바로 설치 가능한</a:t>
            </a:r>
            <a:r>
              <a:rPr lang="en-US" altLang="ko-KR" sz="600" smtClean="0"/>
              <a:t>.. </a:t>
            </a:r>
            <a:r>
              <a:rPr lang="ko-KR" altLang="en-US" sz="600" smtClean="0"/>
              <a:t>그런 시스템도 필요해</a:t>
            </a:r>
            <a:endParaRPr lang="en-US" altLang="ko-KR" sz="600" smtClean="0"/>
          </a:p>
          <a:p>
            <a:r>
              <a:rPr lang="en-US" altLang="ko-KR" sz="600" smtClean="0"/>
              <a:t>60. </a:t>
            </a:r>
            <a:r>
              <a:rPr lang="ko-KR" altLang="en-US" sz="600" smtClean="0"/>
              <a:t>원격 서버에 돌릴 것이나 내가 자릴 비울 것을 고려해 화면 잠금 기능을 만들어야겠다</a:t>
            </a:r>
            <a:r>
              <a:rPr lang="en-US" altLang="ko-KR" sz="600" smtClean="0"/>
              <a:t>.</a:t>
            </a:r>
          </a:p>
          <a:p>
            <a:r>
              <a:rPr lang="en-US" altLang="ko-KR" sz="600" smtClean="0"/>
              <a:t>61. </a:t>
            </a:r>
            <a:r>
              <a:rPr lang="ko-KR" altLang="en-US" sz="600" smtClean="0"/>
              <a:t>웹페이지 크롤링해서 실시간 정보 보기도 필요할 것 같다</a:t>
            </a:r>
            <a:r>
              <a:rPr lang="en-US" altLang="ko-KR" sz="600" smtClean="0"/>
              <a:t>.</a:t>
            </a:r>
          </a:p>
          <a:p>
            <a:r>
              <a:rPr lang="en-US" altLang="ko-KR" sz="600" smtClean="0"/>
              <a:t>62. </a:t>
            </a:r>
            <a:r>
              <a:rPr lang="ko-KR" altLang="en-US" sz="600"/>
              <a:t>모의 투자인지 리얼 투자인지 </a:t>
            </a:r>
            <a:r>
              <a:rPr lang="ko-KR" altLang="en-US" sz="600" smtClean="0"/>
              <a:t>여부</a:t>
            </a:r>
            <a:endParaRPr lang="en-US" altLang="ko-KR" sz="600" smtClean="0"/>
          </a:p>
          <a:p>
            <a:r>
              <a:rPr lang="en-US" altLang="ko-KR" sz="600" smtClean="0"/>
              <a:t>63. </a:t>
            </a:r>
            <a:r>
              <a:rPr lang="ko-KR" altLang="en-US" sz="600"/>
              <a:t>잎머리 모두 앞으로 </a:t>
            </a:r>
            <a:r>
              <a:rPr lang="ko-KR" altLang="en-US" sz="600" smtClean="0"/>
              <a:t>펴보기</a:t>
            </a:r>
            <a:endParaRPr lang="en-US" altLang="ko-KR" sz="600" smtClean="0"/>
          </a:p>
          <a:p>
            <a:r>
              <a:rPr lang="en-US" altLang="ko-KR" sz="600" smtClean="0"/>
              <a:t>64. </a:t>
            </a:r>
            <a:r>
              <a:rPr lang="ko-KR" altLang="en-US" sz="600"/>
              <a:t>키움</a:t>
            </a:r>
            <a:r>
              <a:rPr lang="en-US" altLang="ko-KR" sz="600"/>
              <a:t>API </a:t>
            </a:r>
            <a:r>
              <a:rPr lang="ko-KR" altLang="en-US" sz="600"/>
              <a:t>설치부터 모두 자동으로 설치가 되는지 테스트도 필요할 것 같다</a:t>
            </a:r>
            <a:r>
              <a:rPr lang="en-US" altLang="ko-KR" sz="600"/>
              <a:t>. </a:t>
            </a:r>
            <a:r>
              <a:rPr lang="ko-KR" altLang="en-US" sz="600"/>
              <a:t>이건 추후에</a:t>
            </a:r>
            <a:r>
              <a:rPr lang="en-US" altLang="ko-KR" sz="600"/>
              <a:t>.. </a:t>
            </a:r>
            <a:r>
              <a:rPr lang="ko-KR" altLang="en-US" sz="600"/>
              <a:t>작업 리스트 </a:t>
            </a:r>
            <a:r>
              <a:rPr lang="ko-KR" altLang="en-US" sz="600" smtClean="0"/>
              <a:t>등록</a:t>
            </a:r>
            <a:endParaRPr lang="en-US" altLang="ko-KR" sz="600" smtClean="0"/>
          </a:p>
          <a:p>
            <a:r>
              <a:rPr lang="en-US" altLang="ko-KR" sz="600" smtClean="0"/>
              <a:t>65.</a:t>
            </a:r>
            <a:r>
              <a:rPr lang="ko-KR" altLang="en-US" sz="600"/>
              <a:t> 시장 종료 분석 </a:t>
            </a:r>
            <a:r>
              <a:rPr lang="ko-KR" altLang="en-US" sz="600" smtClean="0"/>
              <a:t>시스템 </a:t>
            </a:r>
            <a:r>
              <a:rPr lang="en-US" altLang="ko-KR" sz="600" smtClean="0"/>
              <a:t>: </a:t>
            </a:r>
            <a:r>
              <a:rPr lang="ko-KR" altLang="en-US" sz="600" smtClean="0"/>
              <a:t>밤새 </a:t>
            </a:r>
            <a:r>
              <a:rPr lang="ko-KR" altLang="en-US" sz="600"/>
              <a:t>프로그램 돌면서 종목 평가 명일 </a:t>
            </a:r>
            <a:r>
              <a:rPr lang="ko-KR" altLang="en-US" sz="600" smtClean="0"/>
              <a:t>적용하기</a:t>
            </a:r>
            <a:r>
              <a:rPr lang="en-US" altLang="ko-KR" sz="600" smtClean="0"/>
              <a:t>(</a:t>
            </a:r>
            <a:r>
              <a:rPr lang="ko-KR" altLang="en-US" sz="600" smtClean="0"/>
              <a:t>종목별</a:t>
            </a:r>
            <a:r>
              <a:rPr lang="en-US" altLang="ko-KR" sz="600" smtClean="0"/>
              <a:t>,</a:t>
            </a:r>
            <a:r>
              <a:rPr lang="ko-KR" altLang="en-US" sz="600" smtClean="0"/>
              <a:t> 테마별</a:t>
            </a:r>
            <a:r>
              <a:rPr lang="en-US" altLang="ko-KR" sz="600" smtClean="0"/>
              <a:t>,</a:t>
            </a:r>
            <a:r>
              <a:rPr lang="ko-KR" altLang="en-US" sz="600" smtClean="0"/>
              <a:t> </a:t>
            </a:r>
            <a:r>
              <a:rPr lang="ko-KR" altLang="en-US" sz="600"/>
              <a:t>급등 </a:t>
            </a:r>
            <a:r>
              <a:rPr lang="en-US" altLang="ko-KR" sz="600" smtClean="0"/>
              <a:t>,</a:t>
            </a:r>
            <a:r>
              <a:rPr lang="ko-KR" altLang="en-US" sz="600" smtClean="0"/>
              <a:t>안정도 별로 각기 분석 자료 생성 필요</a:t>
            </a:r>
            <a:r>
              <a:rPr lang="en-US" altLang="ko-KR" sz="600" smtClean="0"/>
              <a:t>)</a:t>
            </a:r>
          </a:p>
          <a:p>
            <a:r>
              <a:rPr lang="en-US" altLang="ko-KR" sz="600"/>
              <a:t>66. </a:t>
            </a:r>
            <a:r>
              <a:rPr lang="ko-KR" altLang="en-US" sz="600" smtClean="0"/>
              <a:t>콘솔창 </a:t>
            </a:r>
            <a:r>
              <a:rPr lang="ko-KR" altLang="en-US" sz="600"/>
              <a:t>여러갸 띄우기</a:t>
            </a:r>
          </a:p>
          <a:p>
            <a:r>
              <a:rPr lang="en-US" altLang="ko-KR" sz="600" smtClean="0"/>
              <a:t>67. </a:t>
            </a:r>
            <a:r>
              <a:rPr lang="ko-KR" altLang="en-US" sz="600" smtClean="0"/>
              <a:t>장 </a:t>
            </a:r>
            <a:r>
              <a:rPr lang="ko-KR" altLang="en-US" sz="600"/>
              <a:t>종료 시점부터 모든 종목 검색 </a:t>
            </a:r>
            <a:r>
              <a:rPr lang="ko-KR" altLang="en-US" sz="600" smtClean="0"/>
              <a:t>후 분석하여 추천 </a:t>
            </a:r>
            <a:r>
              <a:rPr lang="ko-KR" altLang="en-US" sz="600"/>
              <a:t>종목 리스트 </a:t>
            </a:r>
            <a:r>
              <a:rPr lang="ko-KR" altLang="en-US" sz="600" smtClean="0"/>
              <a:t>생성</a:t>
            </a:r>
            <a:endParaRPr lang="en-US" altLang="ko-KR" sz="600" smtClean="0"/>
          </a:p>
          <a:p>
            <a:r>
              <a:rPr lang="en-US" altLang="ko-KR" sz="600" smtClean="0"/>
              <a:t>68. </a:t>
            </a:r>
            <a:r>
              <a:rPr lang="ko-KR" altLang="en-US" sz="600"/>
              <a:t>자동은 초기 매수도 </a:t>
            </a:r>
            <a:r>
              <a:rPr lang="ko-KR" altLang="en-US" sz="600" smtClean="0"/>
              <a:t>중요하지만 추가 </a:t>
            </a:r>
            <a:r>
              <a:rPr lang="ko-KR" altLang="en-US" sz="600"/>
              <a:t>매수하는 것도 중요 합니다</a:t>
            </a:r>
            <a:r>
              <a:rPr lang="en-US" altLang="ko-KR" sz="600" smtClean="0"/>
              <a:t>. </a:t>
            </a:r>
            <a:r>
              <a:rPr lang="ko-KR" altLang="en-US" sz="600" smtClean="0"/>
              <a:t>손절만이 </a:t>
            </a:r>
            <a:r>
              <a:rPr lang="ko-KR" altLang="en-US" sz="600"/>
              <a:t>정답은 아닙니다</a:t>
            </a:r>
            <a:r>
              <a:rPr lang="en-US" altLang="ko-KR" sz="600"/>
              <a:t>,</a:t>
            </a:r>
            <a:endParaRPr lang="ko-KR" altLang="en-US" sz="600"/>
          </a:p>
          <a:p>
            <a:endParaRPr lang="en-US" altLang="ko-KR" sz="60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600" smtClean="0"/>
              <a:t>목적 </a:t>
            </a:r>
            <a:r>
              <a:rPr lang="en-US" altLang="ko-KR" sz="600" smtClean="0"/>
              <a:t>: </a:t>
            </a:r>
            <a:r>
              <a:rPr lang="ko-KR" altLang="en-US" sz="600" smtClean="0"/>
              <a:t>내가 상관하지 않고 꾸준히 돈을 벌어줄 수 있는 수단을 만든다</a:t>
            </a:r>
            <a:r>
              <a:rPr lang="en-US" altLang="ko-KR" sz="600" smtClean="0"/>
              <a:t>.</a:t>
            </a:r>
          </a:p>
          <a:p>
            <a:pPr marL="171450" indent="-171450">
              <a:buFont typeface="Arial" charset="0"/>
              <a:buChar char="•"/>
            </a:pPr>
            <a:endParaRPr lang="en-US" altLang="ko-KR" sz="600" smtClean="0"/>
          </a:p>
          <a:p>
            <a:r>
              <a:rPr lang="en-US" altLang="ko-KR" sz="600" smtClean="0"/>
              <a:t>* </a:t>
            </a:r>
            <a:r>
              <a:rPr lang="ko-KR" altLang="en-US" sz="600" smtClean="0"/>
              <a:t>이름 </a:t>
            </a:r>
            <a:r>
              <a:rPr lang="en-US" altLang="ko-KR" sz="600" smtClean="0"/>
              <a:t>: Auto Trader(</a:t>
            </a:r>
            <a:r>
              <a:rPr lang="ko-KR" altLang="en-US" sz="600" smtClean="0"/>
              <a:t>가칭</a:t>
            </a:r>
            <a:r>
              <a:rPr lang="en-US" altLang="ko-KR" sz="600" smtClean="0"/>
              <a:t>) -&gt; "Short Seller(SS; Double S)"</a:t>
            </a:r>
          </a:p>
          <a:p>
            <a:endParaRPr lang="en-US" altLang="ko-KR" sz="600" smtClean="0"/>
          </a:p>
          <a:p>
            <a:r>
              <a:rPr lang="en-US" altLang="ko-KR" sz="600" smtClean="0"/>
              <a:t>1</a:t>
            </a:r>
            <a:r>
              <a:rPr lang="ko-KR" altLang="en-US" sz="600" smtClean="0"/>
              <a:t>차 </a:t>
            </a:r>
            <a:r>
              <a:rPr lang="en-US" altLang="ko-KR" sz="600" smtClean="0"/>
              <a:t>QA : </a:t>
            </a:r>
            <a:r>
              <a:rPr lang="ko-KR" altLang="en-US" sz="600" smtClean="0"/>
              <a:t>가상으로 거래 </a:t>
            </a:r>
            <a:r>
              <a:rPr lang="en-US" altLang="ko-KR" sz="600" smtClean="0"/>
              <a:t>1</a:t>
            </a:r>
            <a:r>
              <a:rPr lang="ko-KR" altLang="en-US" sz="600" smtClean="0"/>
              <a:t>달</a:t>
            </a:r>
          </a:p>
          <a:p>
            <a:r>
              <a:rPr lang="en-US" altLang="ko-KR" sz="600" smtClean="0"/>
              <a:t>2</a:t>
            </a:r>
            <a:r>
              <a:rPr lang="ko-KR" altLang="en-US" sz="600" smtClean="0"/>
              <a:t>차 </a:t>
            </a:r>
            <a:r>
              <a:rPr lang="en-US" altLang="ko-KR" sz="600" smtClean="0"/>
              <a:t>QA : </a:t>
            </a:r>
            <a:r>
              <a:rPr lang="ko-KR" altLang="en-US" sz="600" smtClean="0"/>
              <a:t>소량의 자금으로 실제 매매 실행</a:t>
            </a:r>
          </a:p>
          <a:p>
            <a:endParaRPr lang="ko-KR" altLang="en-US" sz="600" smtClean="0"/>
          </a:p>
          <a:p>
            <a:r>
              <a:rPr lang="ko-KR" altLang="en-US" sz="600" smtClean="0"/>
              <a:t>참고 영상 </a:t>
            </a:r>
            <a:r>
              <a:rPr lang="en-US" altLang="ko-KR" sz="600" smtClean="0"/>
              <a:t>: https://www.youtube.com/watch?v=63bdCwJmRP4</a:t>
            </a:r>
          </a:p>
          <a:p>
            <a:endParaRPr lang="en-US" altLang="ko-KR" sz="600" smtClean="0"/>
          </a:p>
          <a:p>
            <a:endParaRPr lang="en-US" altLang="ko-KR" sz="600" smtClean="0"/>
          </a:p>
          <a:p>
            <a:r>
              <a:rPr lang="ko-KR" altLang="en-US" sz="600" smtClean="0"/>
              <a:t>시간 나면 엑셀로 정리할 것</a:t>
            </a:r>
          </a:p>
          <a:p>
            <a:endParaRPr lang="ko-KR" altLang="en-US" sz="600" smtClean="0"/>
          </a:p>
          <a:p>
            <a:r>
              <a:rPr lang="en-US" altLang="ko-KR" sz="600" smtClean="0"/>
              <a:t>1. </a:t>
            </a:r>
            <a:r>
              <a:rPr lang="ko-KR" altLang="en-US" sz="600" smtClean="0"/>
              <a:t>부가 기능 또는 새로운 프로그램으로는 일정 기간을 읽어서 실제 주식 시장처럼 진행하는 프로그램을 만들 것</a:t>
            </a:r>
            <a:r>
              <a:rPr lang="en-US" altLang="ko-KR" sz="600" smtClean="0"/>
              <a:t>.</a:t>
            </a:r>
          </a:p>
          <a:p>
            <a:r>
              <a:rPr lang="en-US" altLang="ko-KR" sz="600" smtClean="0"/>
              <a:t>2. </a:t>
            </a:r>
            <a:r>
              <a:rPr lang="ko-KR" altLang="en-US" sz="600" smtClean="0"/>
              <a:t>내가 마음대로 넣어도 되도록해서 급락장 테스트도 해보고 상승장 테스트해보고 해볼 것</a:t>
            </a:r>
            <a:r>
              <a:rPr lang="en-US" altLang="ko-KR" sz="600" smtClean="0"/>
              <a:t>.</a:t>
            </a:r>
            <a:endParaRPr lang="ko-KR" altLang="en-US" sz="600"/>
          </a:p>
        </p:txBody>
      </p:sp>
    </p:spTree>
    <p:extLst>
      <p:ext uri="{BB962C8B-B14F-4D97-AF65-F5344CB8AC3E}">
        <p14:creationId xmlns:p14="http://schemas.microsoft.com/office/powerpoint/2010/main" val="39670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283</TotalTime>
  <Words>1545</Words>
  <Application>Microsoft Office PowerPoint</Application>
  <PresentationFormat>화면 슬라이드 쇼(16:9)</PresentationFormat>
  <Paragraphs>146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하루 1% 수익률 자동 매매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하루 1% 수익률 자동 매매 프로그램</dc:title>
  <dc:creator>MUN DONGJUN</dc:creator>
  <cp:lastModifiedBy>MUN DONGJUN</cp:lastModifiedBy>
  <cp:revision>27</cp:revision>
  <dcterms:created xsi:type="dcterms:W3CDTF">2021-01-28T14:45:48Z</dcterms:created>
  <dcterms:modified xsi:type="dcterms:W3CDTF">2021-03-20T04:04:08Z</dcterms:modified>
</cp:coreProperties>
</file>