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PT Sans Narrow"/>
      <p:regular r:id="rId46"/>
      <p:bold r:id="rId47"/>
    </p:embeddedFont>
    <p:embeddedFont>
      <p:font typeface="Gill Sans"/>
      <p:regular r:id="rId48"/>
      <p:bold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8DA830-C8E9-4E13-B166-4B8C67CF7CCB}">
  <a:tblStyle styleId="{C08DA830-C8E9-4E13-B166-4B8C67CF7C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PTSansNarrow-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GillSans-regular.fntdata"/><Relationship Id="rId47" Type="http://schemas.openxmlformats.org/officeDocument/2006/relationships/font" Target="fonts/PTSansNarrow-bold.fntdata"/><Relationship Id="rId49"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9932b3ca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9932b3ca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9932b3ca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9932b3ca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9932b3ca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9932b3ca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9932b3ca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9932b3ca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9932b3ca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9932b3ca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9932b3ca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9932b3ca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9932b3ca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9932b3ca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9932b3ca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9932b3ca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9932b3ca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9932b3ca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9932b3ca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9932b3ca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9932b3ca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9932b3ca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9932b3ca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9932b3ca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9932b3ca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9932b3ca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9932b3ca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9932b3ca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9932b3ca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9932b3ca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9932b3ca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9932b3ca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9932b3ca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9932b3ca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9932b3ca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9932b3ca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9932b3ca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9932b3ca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9932b3ca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9932b3ca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9932b3ca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9932b3ca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9932b3ca8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9932b3ca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9932b3ca8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9932b3ca8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9932b3ca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9932b3ca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9932b3ca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9932b3ca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9932b3ca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9932b3ca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9932b3ca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9932b3ca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9932b3ca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9932b3ca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9932b3ca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9932b3ca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9932b3ca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9932b3ca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9932b3ca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9932b3ca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9932b3ca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9932b3ca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9932b3ca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9932b3ca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9932b3ca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9932b3ca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9932b3ca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9932b3ca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9932b3ca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9932b3ca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9932b3ca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9932b3ca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9932b3ca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9932b3ca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PHP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Ms. Nabeela Bibi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a:t>
            </a:r>
            <a:endParaRPr/>
          </a:p>
        </p:txBody>
      </p:sp>
      <p:sp>
        <p:nvSpPr>
          <p:cNvPr id="129" name="Google Shape;12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String literals can use single quotes or double quotes.</a:t>
            </a:r>
            <a:endParaRPr/>
          </a:p>
          <a:p>
            <a:pPr indent="0" lvl="0" marL="0" rtl="0" algn="l">
              <a:spcBef>
                <a:spcPts val="1200"/>
              </a:spcBef>
              <a:spcAft>
                <a:spcPts val="0"/>
              </a:spcAft>
              <a:buNone/>
            </a:pPr>
            <a:r>
              <a:rPr lang="en"/>
              <a:t>The backslash (\) is used as an “escape” character.</a:t>
            </a:r>
            <a:endParaRPr/>
          </a:p>
          <a:p>
            <a:pPr indent="0" lvl="0" marL="0" rtl="0" algn="l">
              <a:spcBef>
                <a:spcPts val="1200"/>
              </a:spcBef>
              <a:spcAft>
                <a:spcPts val="0"/>
              </a:spcAft>
              <a:buNone/>
            </a:pPr>
            <a:r>
              <a:rPr lang="en"/>
              <a:t>Strings can span multiple lines - the newline is part of the string.</a:t>
            </a:r>
            <a:endParaRPr/>
          </a:p>
          <a:p>
            <a:pPr indent="0" lvl="0" marL="0" rtl="0" algn="l">
              <a:spcBef>
                <a:spcPts val="1200"/>
              </a:spcBef>
              <a:spcAft>
                <a:spcPts val="0"/>
              </a:spcAft>
              <a:buNone/>
            </a:pPr>
            <a:r>
              <a:rPr lang="en"/>
              <a:t>In double-quoted strings, variable values are expanded.</a:t>
            </a:r>
            <a:endParaRPr/>
          </a:p>
          <a:p>
            <a:pPr indent="0" lvl="0" marL="0" rtl="0" algn="l">
              <a:spcBef>
                <a:spcPts val="1200"/>
              </a:spcBef>
              <a:spcAft>
                <a:spcPts val="1200"/>
              </a:spcAft>
              <a:buNone/>
            </a:pPr>
            <a:r>
              <a:rPr lang="en"/>
              <a:t>Concatenation is the "." not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Comments in PHP </a:t>
            </a:r>
            <a:endParaRPr/>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echo 'This is a test'; // This is a c++ style comment</a:t>
            </a:r>
            <a:endParaRPr/>
          </a:p>
          <a:p>
            <a:pPr indent="0" lvl="0" marL="0" rtl="0" algn="l">
              <a:spcBef>
                <a:spcPts val="1200"/>
              </a:spcBef>
              <a:spcAft>
                <a:spcPts val="0"/>
              </a:spcAft>
              <a:buNone/>
            </a:pPr>
            <a:r>
              <a:rPr lang="en"/>
              <a:t>    /* This is a multi line comment</a:t>
            </a:r>
            <a:endParaRPr/>
          </a:p>
          <a:p>
            <a:pPr indent="0" lvl="0" marL="0" rtl="0" algn="l">
              <a:spcBef>
                <a:spcPts val="1200"/>
              </a:spcBef>
              <a:spcAft>
                <a:spcPts val="0"/>
              </a:spcAft>
              <a:buNone/>
            </a:pPr>
            <a:r>
              <a:rPr lang="en"/>
              <a:t>       yet another line of comment */</a:t>
            </a:r>
            <a:endParaRPr/>
          </a:p>
          <a:p>
            <a:pPr indent="0" lvl="0" marL="0" rtl="0" algn="l">
              <a:spcBef>
                <a:spcPts val="1200"/>
              </a:spcBef>
              <a:spcAft>
                <a:spcPts val="0"/>
              </a:spcAft>
              <a:buNone/>
            </a:pPr>
            <a:r>
              <a:rPr lang="en"/>
              <a:t>    echo 'This is yet another test';</a:t>
            </a:r>
            <a:endParaRPr/>
          </a:p>
          <a:p>
            <a:pPr indent="0" lvl="0" marL="0" rtl="0" algn="l">
              <a:spcBef>
                <a:spcPts val="1200"/>
              </a:spcBef>
              <a:spcAft>
                <a:spcPts val="0"/>
              </a:spcAft>
              <a:buNone/>
            </a:pPr>
            <a:r>
              <a:rPr lang="en"/>
              <a:t>    echo 'One Final Test'; # This is a shell-style comment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41" name="Google Shape;141;p24"/>
          <p:cNvSpPr txBox="1"/>
          <p:nvPr>
            <p:ph idx="1" type="body"/>
          </p:nvPr>
        </p:nvSpPr>
        <p:spPr>
          <a:xfrm>
            <a:off x="311700" y="1266325"/>
            <a:ext cx="4587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echo is a language construct - can be treated like a function with one parameter.  Without parentheses, it accepts multiple parameters.</a:t>
            </a:r>
            <a:endParaRPr/>
          </a:p>
          <a:p>
            <a:pPr indent="0" lvl="0" marL="0" rtl="0" algn="l">
              <a:spcBef>
                <a:spcPts val="1200"/>
              </a:spcBef>
              <a:spcAft>
                <a:spcPts val="0"/>
              </a:spcAft>
              <a:buNone/>
            </a:pPr>
            <a:r>
              <a:rPr lang="en"/>
              <a:t>print is a function - only one parameter, but parentheses are optional so it can look like a language construct.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2" name="Google Shape;142;p24"/>
          <p:cNvSpPr/>
          <p:nvPr/>
        </p:nvSpPr>
        <p:spPr>
          <a:xfrm>
            <a:off x="5834412" y="1460350"/>
            <a:ext cx="2752704" cy="2914650"/>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$x = "15" + 27;</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40FF"/>
                </a:solidFill>
                <a:latin typeface="Courier"/>
                <a:ea typeface="Courier"/>
                <a:cs typeface="Courier"/>
                <a:sym typeface="Courier"/>
              </a:rPr>
              <a:t>echo</a:t>
            </a:r>
            <a:r>
              <a:rPr b="0" i="0" lang="en" sz="1800" u="none">
                <a:solidFill>
                  <a:srgbClr val="FFFB00"/>
                </a:solidFill>
                <a:latin typeface="Courier"/>
                <a:ea typeface="Courier"/>
                <a:cs typeface="Courier"/>
                <a:sym typeface="Courier"/>
              </a:rPr>
              <a:t> $x;</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40FF"/>
                </a:solidFill>
                <a:latin typeface="Courier"/>
                <a:ea typeface="Courier"/>
                <a:cs typeface="Courier"/>
                <a:sym typeface="Courier"/>
              </a:rPr>
              <a:t>echo</a:t>
            </a:r>
            <a:r>
              <a:rPr b="0" i="0" lang="en" sz="1800" u="none">
                <a:solidFill>
                  <a:srgbClr val="FFFB00"/>
                </a:solidFill>
                <a:latin typeface="Courier"/>
                <a:ea typeface="Courier"/>
                <a:cs typeface="Courier"/>
                <a:sym typeface="Courier"/>
              </a:rPr>
              <a:t>("\n");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40FF"/>
                </a:solidFill>
                <a:latin typeface="Courier"/>
                <a:ea typeface="Courier"/>
                <a:cs typeface="Courier"/>
                <a:sym typeface="Courier"/>
              </a:rPr>
              <a:t>echo</a:t>
            </a:r>
            <a:r>
              <a:rPr b="0" i="0" lang="en" sz="1800" u="none">
                <a:solidFill>
                  <a:srgbClr val="FFFB00"/>
                </a:solidFill>
                <a:latin typeface="Courier"/>
                <a:ea typeface="Courier"/>
                <a:cs typeface="Courier"/>
                <a:sym typeface="Courier"/>
              </a:rPr>
              <a:t> $x, "\n";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9300"/>
                </a:solidFill>
                <a:latin typeface="Courier"/>
                <a:ea typeface="Courier"/>
                <a:cs typeface="Courier"/>
                <a:sym typeface="Courier"/>
              </a:rPr>
              <a:t>print</a:t>
            </a:r>
            <a:r>
              <a:rPr b="0" i="0" lang="en" sz="1800" u="none">
                <a:solidFill>
                  <a:srgbClr val="FFFB00"/>
                </a:solidFill>
                <a:latin typeface="Courier"/>
                <a:ea typeface="Courier"/>
                <a:cs typeface="Courier"/>
                <a:sym typeface="Courier"/>
              </a:rPr>
              <a:t> $x;</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9300"/>
                </a:solidFill>
                <a:latin typeface="Courier"/>
                <a:ea typeface="Courier"/>
                <a:cs typeface="Courier"/>
                <a:sym typeface="Courier"/>
              </a:rPr>
              <a:t>print</a:t>
            </a:r>
            <a:r>
              <a:rPr b="0" i="0" lang="en" sz="1800" u="none">
                <a:solidFill>
                  <a:srgbClr val="FFFB00"/>
                </a:solidFill>
                <a:latin typeface="Courier"/>
                <a:ea typeface="Courier"/>
                <a:cs typeface="Courier"/>
                <a:sym typeface="Courier"/>
              </a:rPr>
              <a:t> "\n";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9300"/>
                </a:solidFill>
                <a:latin typeface="Courier"/>
                <a:ea typeface="Courier"/>
                <a:cs typeface="Courier"/>
                <a:sym typeface="Courier"/>
              </a:rPr>
              <a:t>print</a:t>
            </a:r>
            <a:r>
              <a:rPr b="0" i="0" lang="en" sz="1800" u="none">
                <a:solidFill>
                  <a:srgbClr val="FFFB00"/>
                </a:solidFill>
                <a:latin typeface="Courier"/>
                <a:ea typeface="Courier"/>
                <a:cs typeface="Courier"/>
                <a:sym typeface="Courier"/>
              </a:rPr>
              <a:t>($x);</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9300"/>
                </a:solidFill>
                <a:latin typeface="Courier"/>
                <a:ea typeface="Courier"/>
                <a:cs typeface="Courier"/>
                <a:sym typeface="Courier"/>
              </a:rPr>
              <a:t>print</a:t>
            </a:r>
            <a:r>
              <a:rPr b="0" i="0" lang="en" sz="1800" u="none">
                <a:solidFill>
                  <a:srgbClr val="FFFB00"/>
                </a:solidFill>
                <a:latin typeface="Courier"/>
                <a:ea typeface="Courier"/>
                <a:cs typeface="Courier"/>
                <a:sym typeface="Courier"/>
              </a:rPr>
              <a:t>("\n");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148" name="Google Shape;14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Completely normal like other languages ( + - / * )</a:t>
            </a:r>
            <a:endParaRPr/>
          </a:p>
          <a:p>
            <a:pPr indent="0" lvl="0" marL="0" rtl="0" algn="l">
              <a:spcBef>
                <a:spcPts val="1200"/>
              </a:spcBef>
              <a:spcAft>
                <a:spcPts val="0"/>
              </a:spcAft>
              <a:buNone/>
            </a:pPr>
            <a:r>
              <a:rPr lang="en"/>
              <a:t>More aggressive implicit type conversion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9" name="Google Shape;149;p25"/>
          <p:cNvSpPr/>
          <p:nvPr/>
        </p:nvSpPr>
        <p:spPr>
          <a:xfrm>
            <a:off x="1163400" y="2571762"/>
            <a:ext cx="2752704" cy="1485918"/>
          </a:xfrm>
          <a:custGeom>
            <a:rect b="b" l="l" r="r" t="t"/>
            <a:pathLst>
              <a:path extrusionOk="0" h="21600" w="21600">
                <a:moveTo>
                  <a:pt x="0" y="0"/>
                </a:moveTo>
                <a:lnTo>
                  <a:pt x="21599" y="0"/>
                </a:lnTo>
                <a:lnTo>
                  <a:pt x="21599"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$x = "15" + 27;</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echo($x);</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echo("\n");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?&gt;</a:t>
            </a:r>
            <a:endParaRPr/>
          </a:p>
        </p:txBody>
      </p:sp>
      <p:cxnSp>
        <p:nvCxnSpPr>
          <p:cNvPr id="150" name="Google Shape;150;p25"/>
          <p:cNvCxnSpPr/>
          <p:nvPr/>
        </p:nvCxnSpPr>
        <p:spPr>
          <a:xfrm rot="10800000">
            <a:off x="3602849" y="3485962"/>
            <a:ext cx="1938300" cy="0"/>
          </a:xfrm>
          <a:prstGeom prst="straightConnector1">
            <a:avLst/>
          </a:prstGeom>
          <a:noFill/>
          <a:ln cap="flat" cmpd="sng" w="76200">
            <a:solidFill>
              <a:srgbClr val="FF40FF"/>
            </a:solidFill>
            <a:prstDash val="solid"/>
            <a:miter lim="800000"/>
            <a:headEnd len="med" w="med" type="stealth"/>
            <a:tailEnd len="med" w="med" type="none"/>
          </a:ln>
        </p:spPr>
      </p:cxnSp>
      <p:sp>
        <p:nvSpPr>
          <p:cNvPr id="151" name="Google Shape;151;p25"/>
          <p:cNvSpPr/>
          <p:nvPr/>
        </p:nvSpPr>
        <p:spPr>
          <a:xfrm>
            <a:off x="5603162" y="3261313"/>
            <a:ext cx="458784" cy="449280"/>
          </a:xfrm>
          <a:custGeom>
            <a:rect b="b" l="l" r="r" t="t"/>
            <a:pathLst>
              <a:path extrusionOk="0" h="21600" w="21600">
                <a:moveTo>
                  <a:pt x="0" y="0"/>
                </a:moveTo>
                <a:lnTo>
                  <a:pt x="21599" y="0"/>
                </a:lnTo>
                <a:lnTo>
                  <a:pt x="21599" y="21600"/>
                </a:lnTo>
                <a:lnTo>
                  <a:pt x="0" y="21600"/>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500"/>
              <a:buFont typeface="Courier"/>
              <a:buNone/>
            </a:pPr>
            <a:r>
              <a:rPr b="0" i="0" lang="en" sz="2500" u="none">
                <a:solidFill>
                  <a:srgbClr val="FF40FF"/>
                </a:solidFill>
                <a:latin typeface="Courier"/>
                <a:ea typeface="Courier"/>
                <a:cs typeface="Courier"/>
                <a:sym typeface="Courier"/>
              </a:rPr>
              <a:t>42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157" name="Google Shape;15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evaluate to a value. The value can be a string, number, boolean, etc.</a:t>
            </a:r>
            <a:endParaRPr/>
          </a:p>
          <a:p>
            <a:pPr indent="0" lvl="0" marL="0" rtl="0" algn="l">
              <a:spcBef>
                <a:spcPts val="1200"/>
              </a:spcBef>
              <a:spcAft>
                <a:spcPts val="0"/>
              </a:spcAft>
              <a:buNone/>
            </a:pPr>
            <a:r>
              <a:rPr lang="en"/>
              <a:t>Expressions often use operations and function calls. There is an order of evaluation when there is more than one operator in an expression.</a:t>
            </a:r>
            <a:endParaRPr/>
          </a:p>
          <a:p>
            <a:pPr indent="0" lvl="0" marL="0" rtl="0" algn="l">
              <a:spcBef>
                <a:spcPts val="1200"/>
              </a:spcBef>
              <a:spcAft>
                <a:spcPts val="0"/>
              </a:spcAft>
              <a:buNone/>
            </a:pPr>
            <a:r>
              <a:rPr lang="en"/>
              <a:t>Expressions can also produce objects like arrays.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a:t>
            </a:r>
            <a:endParaRPr/>
          </a:p>
        </p:txBody>
      </p:sp>
      <p:sp>
        <p:nvSpPr>
          <p:cNvPr id="163" name="Google Shape;16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Increment / Decrement ( ++ -- ) </a:t>
            </a:r>
            <a:endParaRPr/>
          </a:p>
          <a:p>
            <a:pPr indent="0" lvl="0" marL="0" rtl="0" algn="l">
              <a:spcBef>
                <a:spcPts val="1200"/>
              </a:spcBef>
              <a:spcAft>
                <a:spcPts val="0"/>
              </a:spcAft>
              <a:buNone/>
            </a:pPr>
            <a:r>
              <a:rPr lang="en"/>
              <a:t>String concatenation ( . )</a:t>
            </a:r>
            <a:endParaRPr/>
          </a:p>
          <a:p>
            <a:pPr indent="0" lvl="0" marL="0" rtl="0" algn="l">
              <a:spcBef>
                <a:spcPts val="1200"/>
              </a:spcBef>
              <a:spcAft>
                <a:spcPts val="0"/>
              </a:spcAft>
              <a:buNone/>
            </a:pPr>
            <a:r>
              <a:rPr lang="en"/>
              <a:t>Equality ( == != ) </a:t>
            </a:r>
            <a:endParaRPr/>
          </a:p>
          <a:p>
            <a:pPr indent="0" lvl="0" marL="0" rtl="0" algn="l">
              <a:spcBef>
                <a:spcPts val="1200"/>
              </a:spcBef>
              <a:spcAft>
                <a:spcPts val="0"/>
              </a:spcAft>
              <a:buNone/>
            </a:pPr>
            <a:r>
              <a:rPr lang="en"/>
              <a:t>Identity ( === !== ) </a:t>
            </a:r>
            <a:endParaRPr/>
          </a:p>
          <a:p>
            <a:pPr indent="0" lvl="0" marL="0" rtl="0" algn="l">
              <a:spcBef>
                <a:spcPts val="1200"/>
              </a:spcBef>
              <a:spcAft>
                <a:spcPts val="0"/>
              </a:spcAft>
              <a:buNone/>
            </a:pPr>
            <a:r>
              <a:rPr lang="en"/>
              <a:t>Ternary ( ? : ) </a:t>
            </a:r>
            <a:endParaRPr/>
          </a:p>
          <a:p>
            <a:pPr indent="0" lvl="0" marL="0" rtl="0" algn="l">
              <a:spcBef>
                <a:spcPts val="1200"/>
              </a:spcBef>
              <a:spcAft>
                <a:spcPts val="0"/>
              </a:spcAft>
              <a:buNone/>
            </a:pPr>
            <a:r>
              <a:rPr lang="en"/>
              <a:t>Side-effect Assignment ( += -= .=  etc.)</a:t>
            </a:r>
            <a:endParaRPr/>
          </a:p>
          <a:p>
            <a:pPr indent="0" lvl="0" marL="0" rtl="0" algn="l">
              <a:spcBef>
                <a:spcPts val="1200"/>
              </a:spcBef>
              <a:spcAft>
                <a:spcPts val="0"/>
              </a:spcAft>
              <a:buNone/>
            </a:pPr>
            <a:r>
              <a:rPr lang="en"/>
              <a:t>Ignore the rarely-used bitwise operators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169" name="Google Shape;169;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PHP uses the period character for concatenation, because the plus character would instruct PHP to do the best it could to add the two things together, converting if necessary.</a:t>
            </a:r>
            <a:endParaRPr/>
          </a:p>
        </p:txBody>
      </p:sp>
      <p:sp>
        <p:nvSpPr>
          <p:cNvPr id="170" name="Google Shape;170;p28"/>
          <p:cNvSpPr/>
          <p:nvPr/>
        </p:nvSpPr>
        <p:spPr>
          <a:xfrm>
            <a:off x="495325" y="3054162"/>
            <a:ext cx="4076676" cy="671490"/>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$a = 'Hello ' . 'World!';</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echo $a . "\n";</a:t>
            </a:r>
            <a:endParaRPr/>
          </a:p>
        </p:txBody>
      </p:sp>
      <p:sp>
        <p:nvSpPr>
          <p:cNvPr id="171" name="Google Shape;171;p28"/>
          <p:cNvSpPr/>
          <p:nvPr/>
        </p:nvSpPr>
        <p:spPr>
          <a:xfrm>
            <a:off x="5779450" y="3207337"/>
            <a:ext cx="1916136" cy="365148"/>
          </a:xfrm>
          <a:custGeom>
            <a:rect b="b" l="l" r="r" t="t"/>
            <a:pathLst>
              <a:path extrusionOk="0" h="21600" w="21600">
                <a:moveTo>
                  <a:pt x="0" y="0"/>
                </a:moveTo>
                <a:lnTo>
                  <a:pt x="21599" y="0"/>
                </a:lnTo>
                <a:lnTo>
                  <a:pt x="21599" y="21600"/>
                </a:lnTo>
                <a:lnTo>
                  <a:pt x="0" y="21600"/>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Hello World!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Ternary</a:t>
            </a:r>
            <a:endParaRPr/>
          </a:p>
        </p:txBody>
      </p:sp>
      <p:sp>
        <p:nvSpPr>
          <p:cNvPr id="177" name="Google Shape;177;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ternary operator comes from C. It allows conditional expressions. It is like a one-line if-then-else. Like all “contraction” syntaxes, we must use it carefully.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8" name="Google Shape;178;p29"/>
          <p:cNvSpPr/>
          <p:nvPr/>
        </p:nvSpPr>
        <p:spPr>
          <a:xfrm>
            <a:off x="469900" y="2419350"/>
            <a:ext cx="6192720" cy="2208222"/>
          </a:xfrm>
          <a:custGeom>
            <a:rect b="b" l="l" r="r" t="t"/>
            <a:pathLst>
              <a:path extrusionOk="0" h="21600" w="21600">
                <a:moveTo>
                  <a:pt x="0" y="0"/>
                </a:moveTo>
                <a:lnTo>
                  <a:pt x="21599" y="0"/>
                </a:lnTo>
                <a:lnTo>
                  <a:pt x="21599" y="21600"/>
                </a:lnTo>
                <a:lnTo>
                  <a:pt x="0" y="21600"/>
                </a:lnTo>
                <a:lnTo>
                  <a:pt x="0" y="0"/>
                </a:lnTo>
                <a:close/>
              </a:path>
            </a:pathLst>
          </a:custGeom>
          <a:noFill/>
          <a:ln cap="flat" cmpd="sng" w="19050">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$www = 123;</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$msg = $www &gt; 100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"Large"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"Small" ;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echo "First: $msg \n";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$msg = ( $www % 2 == 0 )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"Even"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"Odd";</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echo "Second: $msg \n";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$msg = ( $www % 2 )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"Odd"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"Even";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echo "Third: $msg \n";</a:t>
            </a:r>
            <a:endParaRPr/>
          </a:p>
        </p:txBody>
      </p:sp>
      <p:sp>
        <p:nvSpPr>
          <p:cNvPr id="179" name="Google Shape;179;p29"/>
          <p:cNvSpPr/>
          <p:nvPr/>
        </p:nvSpPr>
        <p:spPr>
          <a:xfrm>
            <a:off x="6739175" y="3264850"/>
            <a:ext cx="2224098" cy="977886"/>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First: Large </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Second: Odd </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Third: Odd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Conversion / Casting</a:t>
            </a:r>
            <a:endParaRPr/>
          </a:p>
        </p:txBody>
      </p:sp>
      <p:sp>
        <p:nvSpPr>
          <p:cNvPr id="185" name="Google Shape;185;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PHP evaluates expressions, sometimes values in the expression need to be converted from one type to another as the computations are done.  </a:t>
            </a:r>
            <a:endParaRPr/>
          </a:p>
          <a:p>
            <a:pPr indent="0" lvl="0" marL="0" rtl="0" algn="l">
              <a:spcBef>
                <a:spcPts val="1200"/>
              </a:spcBef>
              <a:spcAft>
                <a:spcPts val="0"/>
              </a:spcAft>
              <a:buNone/>
            </a:pPr>
            <a:r>
              <a:rPr lang="en"/>
              <a:t>PHP does aggressive implicit type conversion (casting).</a:t>
            </a:r>
            <a:endParaRPr/>
          </a:p>
          <a:p>
            <a:pPr indent="0" lvl="0" marL="0" rtl="0" algn="l">
              <a:spcBef>
                <a:spcPts val="1200"/>
              </a:spcBef>
              <a:spcAft>
                <a:spcPts val="0"/>
              </a:spcAft>
              <a:buNone/>
            </a:pPr>
            <a:r>
              <a:rPr lang="en"/>
              <a:t>You can also make type conversion (casting) explicit with casting operators.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Equality versus Identity</a:t>
            </a:r>
            <a:endParaRPr/>
          </a:p>
        </p:txBody>
      </p:sp>
      <p:sp>
        <p:nvSpPr>
          <p:cNvPr id="191" name="Google Shape;191;p31"/>
          <p:cNvSpPr txBox="1"/>
          <p:nvPr>
            <p:ph idx="1" type="body"/>
          </p:nvPr>
        </p:nvSpPr>
        <p:spPr>
          <a:xfrm>
            <a:off x="311700" y="13296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equality operator (==) in PHP is far more aggressive than in most other languages when it comes to data conversion during expression evaluation.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2" name="Google Shape;192;p31"/>
          <p:cNvSpPr/>
          <p:nvPr/>
        </p:nvSpPr>
        <p:spPr>
          <a:xfrm>
            <a:off x="590262" y="2675262"/>
            <a:ext cx="7780320" cy="159224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( 123 == "123" ) print ("Equality 1\n");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( 123 == "100"+23 ) print ("Equality 2\n");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FALSE == "0" ) print ("Equality 3\n");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(5 &lt; 6) == "2"-"1" ) print ("Equality 4\n");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(5 &lt; 6) </a:t>
            </a:r>
            <a:r>
              <a:rPr b="0" i="0" lang="en" sz="2000" u="none">
                <a:solidFill>
                  <a:srgbClr val="00FDFF"/>
                </a:solidFill>
                <a:latin typeface="Courier"/>
                <a:ea typeface="Courier"/>
                <a:cs typeface="Courier"/>
                <a:sym typeface="Courier"/>
              </a:rPr>
              <a:t>===</a:t>
            </a:r>
            <a:r>
              <a:rPr b="0" i="0" lang="en" sz="2000" u="none">
                <a:solidFill>
                  <a:srgbClr val="FFFB00"/>
                </a:solidFill>
                <a:latin typeface="Courier"/>
                <a:ea typeface="Courier"/>
                <a:cs typeface="Courier"/>
                <a:sym typeface="Courier"/>
              </a:rPr>
              <a:t> TRUE ) print ("Equality 5\n");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PHP?</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PHP is a server scripting language, and a powerful tool for making dynamic and interactive Web pages.</a:t>
            </a:r>
            <a:endParaRPr/>
          </a:p>
          <a:p>
            <a:pPr indent="-342900" lvl="0" marL="457200" rtl="0" algn="l">
              <a:spcBef>
                <a:spcPts val="0"/>
              </a:spcBef>
              <a:spcAft>
                <a:spcPts val="0"/>
              </a:spcAft>
              <a:buSzPts val="1800"/>
              <a:buChar char="●"/>
            </a:pPr>
            <a:r>
              <a:rPr lang="en"/>
              <a:t>PHP is a widely-used, free, and efficient alternative to competitors such as Microsoft's ASP.</a:t>
            </a:r>
            <a:endParaRPr/>
          </a:p>
          <a:p>
            <a:pPr indent="-342900" lvl="0" marL="457200" rtl="0" algn="l">
              <a:spcBef>
                <a:spcPts val="0"/>
              </a:spcBef>
              <a:spcAft>
                <a:spcPts val="0"/>
              </a:spcAft>
              <a:buSzPts val="1800"/>
              <a:buChar char="●"/>
            </a:pPr>
            <a:r>
              <a:rPr lang="en"/>
              <a:t>PHP is an acronym for "PHP: Hypertext Preprocessor"</a:t>
            </a:r>
            <a:endParaRPr/>
          </a:p>
          <a:p>
            <a:pPr indent="-342900" lvl="0" marL="457200" rtl="0" algn="l">
              <a:spcBef>
                <a:spcPts val="0"/>
              </a:spcBef>
              <a:spcAft>
                <a:spcPts val="0"/>
              </a:spcAft>
              <a:buSzPts val="1800"/>
              <a:buChar char="●"/>
            </a:pPr>
            <a:r>
              <a:rPr lang="en"/>
              <a:t>PHP is a widely-used, open source scripting language</a:t>
            </a:r>
            <a:endParaRPr/>
          </a:p>
          <a:p>
            <a:pPr indent="-342900" lvl="0" marL="457200" rtl="0" algn="l">
              <a:spcBef>
                <a:spcPts val="0"/>
              </a:spcBef>
              <a:spcAft>
                <a:spcPts val="0"/>
              </a:spcAft>
              <a:buSzPts val="1800"/>
              <a:buChar char="●"/>
            </a:pPr>
            <a:r>
              <a:rPr lang="en"/>
              <a:t>PHP scripts are executed on the server</a:t>
            </a:r>
            <a:endParaRPr/>
          </a:p>
          <a:p>
            <a:pPr indent="-342900" lvl="0" marL="457200" rtl="0" algn="l">
              <a:spcBef>
                <a:spcPts val="0"/>
              </a:spcBef>
              <a:spcAft>
                <a:spcPts val="0"/>
              </a:spcAft>
              <a:buSzPts val="1800"/>
              <a:buChar char="●"/>
            </a:pPr>
            <a:r>
              <a:rPr lang="en"/>
              <a:t>PHP is free to download and use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 if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32"/>
          <p:cNvSpPr txBox="1"/>
          <p:nvPr>
            <p:ph idx="1" type="body"/>
          </p:nvPr>
        </p:nvSpPr>
        <p:spPr>
          <a:xfrm>
            <a:off x="311700" y="1266325"/>
            <a:ext cx="8520600" cy="13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Logical operators ( ==  !=  &lt;  &gt;  &lt;=  &gt;=  &amp;&amp; ||  ! ) </a:t>
            </a:r>
            <a:endParaRPr/>
          </a:p>
          <a:p>
            <a:pPr indent="0" lvl="0" marL="0" rtl="0" algn="l">
              <a:spcBef>
                <a:spcPts val="1200"/>
              </a:spcBef>
              <a:spcAft>
                <a:spcPts val="1200"/>
              </a:spcAft>
              <a:buNone/>
            </a:pPr>
            <a:r>
              <a:rPr lang="en"/>
              <a:t>Curly braces</a:t>
            </a:r>
            <a:endParaRPr/>
          </a:p>
        </p:txBody>
      </p:sp>
      <p:sp>
        <p:nvSpPr>
          <p:cNvPr id="199" name="Google Shape;199;p32"/>
          <p:cNvSpPr/>
          <p:nvPr/>
        </p:nvSpPr>
        <p:spPr>
          <a:xfrm>
            <a:off x="1006475" y="2419350"/>
            <a:ext cx="4449762" cy="2343168"/>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$ans = 42;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if ( $ans == 42 )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print "Hello world!\n";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 else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print "Wrong answer\n";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?&gt;</a:t>
            </a:r>
            <a:endParaRPr/>
          </a:p>
        </p:txBody>
      </p:sp>
      <p:sp>
        <p:nvSpPr>
          <p:cNvPr id="200" name="Google Shape;200;p32"/>
          <p:cNvSpPr/>
          <p:nvPr/>
        </p:nvSpPr>
        <p:spPr>
          <a:xfrm>
            <a:off x="6401812" y="3310300"/>
            <a:ext cx="2430486" cy="449280"/>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500"/>
              <a:buFont typeface="Courier"/>
              <a:buNone/>
            </a:pPr>
            <a:r>
              <a:rPr b="0" i="0" lang="en" sz="2500" u="none">
                <a:solidFill>
                  <a:srgbClr val="FF40FF"/>
                </a:solidFill>
                <a:latin typeface="Courier"/>
                <a:ea typeface="Courier"/>
                <a:cs typeface="Courier"/>
                <a:sym typeface="Courier"/>
              </a:rPr>
              <a:t>Hello World!</a:t>
            </a:r>
            <a:endParaRPr/>
          </a:p>
        </p:txBody>
      </p:sp>
      <p:cxnSp>
        <p:nvCxnSpPr>
          <p:cNvPr id="201" name="Google Shape;201;p32"/>
          <p:cNvCxnSpPr/>
          <p:nvPr/>
        </p:nvCxnSpPr>
        <p:spPr>
          <a:xfrm rot="10800000">
            <a:off x="5456237" y="3586138"/>
            <a:ext cx="855600" cy="9600"/>
          </a:xfrm>
          <a:prstGeom prst="straightConnector1">
            <a:avLst/>
          </a:prstGeom>
          <a:noFill/>
          <a:ln cap="flat" cmpd="sng" w="76200">
            <a:solidFill>
              <a:srgbClr val="FF40FF"/>
            </a:solidFill>
            <a:prstDash val="solid"/>
            <a:miter lim="800000"/>
            <a:headEnd len="med" w="med" type="stealth"/>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Whitespace Does Not Matter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33"/>
          <p:cNvSpPr/>
          <p:nvPr/>
        </p:nvSpPr>
        <p:spPr>
          <a:xfrm>
            <a:off x="669925" y="1276350"/>
            <a:ext cx="4449762" cy="2343168"/>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$ans = 42;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if ( $ans == 42 )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print "Hello world!\n";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 else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print "Wrong answer\n";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?&gt;</a:t>
            </a:r>
            <a:endParaRPr/>
          </a:p>
        </p:txBody>
      </p:sp>
      <p:sp>
        <p:nvSpPr>
          <p:cNvPr id="208" name="Google Shape;208;p33"/>
          <p:cNvSpPr/>
          <p:nvPr/>
        </p:nvSpPr>
        <p:spPr>
          <a:xfrm>
            <a:off x="588487" y="3743450"/>
            <a:ext cx="8474058" cy="914382"/>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9300"/>
              </a:buClr>
              <a:buSzPts val="1800"/>
              <a:buFont typeface="Courier"/>
              <a:buNone/>
            </a:pPr>
            <a:r>
              <a:rPr b="0" i="0" lang="en" sz="1800" u="none">
                <a:solidFill>
                  <a:srgbClr val="FF9300"/>
                </a:solidFill>
                <a:latin typeface="Courier"/>
                <a:ea typeface="Courier"/>
                <a:cs typeface="Courier"/>
                <a:sym typeface="Courier"/>
              </a:rPr>
              <a:t>&lt;?php $ans = 42; if ( $ans == 42 ) { print </a:t>
            </a:r>
            <a:endParaRPr/>
          </a:p>
          <a:p>
            <a:pPr indent="0" lvl="0" marL="0" marR="0" rtl="0" algn="l">
              <a:lnSpc>
                <a:spcPct val="100000"/>
              </a:lnSpc>
              <a:spcBef>
                <a:spcPts val="0"/>
              </a:spcBef>
              <a:spcAft>
                <a:spcPts val="0"/>
              </a:spcAft>
              <a:buClr>
                <a:srgbClr val="FF9300"/>
              </a:buClr>
              <a:buSzPts val="1800"/>
              <a:buFont typeface="Courier"/>
              <a:buNone/>
            </a:pPr>
            <a:r>
              <a:rPr b="0" i="0" lang="en" sz="1800" u="none">
                <a:solidFill>
                  <a:srgbClr val="FF9300"/>
                </a:solidFill>
                <a:latin typeface="Courier"/>
                <a:ea typeface="Courier"/>
                <a:cs typeface="Courier"/>
                <a:sym typeface="Courier"/>
              </a:rPr>
              <a:t>"Hello world!\n"; } else { print "Wrong answer\n"; }</a:t>
            </a:r>
            <a:endParaRPr/>
          </a:p>
          <a:p>
            <a:pPr indent="0" lvl="0" marL="0" marR="0" rtl="0" algn="l">
              <a:lnSpc>
                <a:spcPct val="100000"/>
              </a:lnSpc>
              <a:spcBef>
                <a:spcPts val="0"/>
              </a:spcBef>
              <a:spcAft>
                <a:spcPts val="0"/>
              </a:spcAft>
              <a:buClr>
                <a:srgbClr val="FF9300"/>
              </a:buClr>
              <a:buSzPts val="1800"/>
              <a:buFont typeface="Courier"/>
              <a:buNone/>
            </a:pPr>
            <a:r>
              <a:rPr b="0" i="0" lang="en" sz="1800" u="none">
                <a:solidFill>
                  <a:srgbClr val="FF9300"/>
                </a:solidFill>
                <a:latin typeface="Courier"/>
                <a:ea typeface="Courier"/>
                <a:cs typeface="Courier"/>
                <a:sym typeface="Courier"/>
              </a:rPr>
              <a:t>?&gt;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311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a:t>
            </a:r>
            <a:endParaRPr/>
          </a:p>
        </p:txBody>
      </p:sp>
      <p:sp>
        <p:nvSpPr>
          <p:cNvPr id="214" name="Google Shape;214;p34"/>
          <p:cNvSpPr/>
          <p:nvPr/>
        </p:nvSpPr>
        <p:spPr>
          <a:xfrm>
            <a:off x="341325" y="1083262"/>
            <a:ext cx="4230684" cy="159386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000"/>
              <a:buFont typeface="Courier"/>
              <a:buNone/>
            </a:pPr>
            <a:r>
              <a:rPr b="0" i="0" lang="en" sz="2000" u="none">
                <a:solidFill>
                  <a:srgbClr val="FF40FF"/>
                </a:solidFill>
                <a:latin typeface="Courier"/>
                <a:ea typeface="Courier"/>
                <a:cs typeface="Courier"/>
                <a:sym typeface="Courier"/>
              </a:rPr>
              <a:t>$fuel</a:t>
            </a:r>
            <a:r>
              <a:rPr b="0" i="0" lang="en" sz="2000" u="none">
                <a:solidFill>
                  <a:srgbClr val="FFFB00"/>
                </a:solidFill>
                <a:latin typeface="Courier"/>
                <a:ea typeface="Courier"/>
                <a:cs typeface="Courier"/>
                <a:sym typeface="Courier"/>
              </a:rPr>
              <a:t> = 10;</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while (</a:t>
            </a:r>
            <a:r>
              <a:rPr b="0" i="0" lang="en" sz="2000" u="none">
                <a:solidFill>
                  <a:srgbClr val="FF40FF"/>
                </a:solidFill>
                <a:latin typeface="Courier"/>
                <a:ea typeface="Courier"/>
                <a:cs typeface="Courier"/>
                <a:sym typeface="Courier"/>
              </a:rPr>
              <a:t>$fuel</a:t>
            </a:r>
            <a:r>
              <a:rPr b="0" i="0" lang="en" sz="2000" u="none">
                <a:solidFill>
                  <a:srgbClr val="FFFB00"/>
                </a:solidFill>
                <a:latin typeface="Courier"/>
                <a:ea typeface="Courier"/>
                <a:cs typeface="Courier"/>
                <a:sym typeface="Courier"/>
              </a:rPr>
              <a:t> &gt; 1)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print "Vroom vroom\n";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a:t>
            </a:r>
            <a:endParaRPr/>
          </a:p>
        </p:txBody>
      </p:sp>
      <p:sp>
        <p:nvSpPr>
          <p:cNvPr id="215" name="Google Shape;215;p34"/>
          <p:cNvSpPr/>
          <p:nvPr/>
        </p:nvSpPr>
        <p:spPr>
          <a:xfrm>
            <a:off x="5207987" y="961650"/>
            <a:ext cx="3411558" cy="1943082"/>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FFFFFF"/>
              </a:buClr>
              <a:buSzPts val="2100"/>
              <a:buFont typeface="Gill Sans"/>
              <a:buNone/>
            </a:pPr>
            <a:r>
              <a:rPr b="0" i="0" lang="en" sz="2100" u="none">
                <a:latin typeface="Gill Sans"/>
                <a:ea typeface="Gill Sans"/>
                <a:cs typeface="Gill Sans"/>
                <a:sym typeface="Gill Sans"/>
              </a:rPr>
              <a:t>A while loop is a “zero-trip” loop with the test at the top before the first iteration starts.  We hand construct the </a:t>
            </a:r>
            <a:r>
              <a:rPr b="0" i="0" lang="en" sz="2100" u="none">
                <a:solidFill>
                  <a:srgbClr val="FF40FF"/>
                </a:solidFill>
                <a:latin typeface="Gill Sans"/>
                <a:ea typeface="Gill Sans"/>
                <a:cs typeface="Gill Sans"/>
                <a:sym typeface="Gill Sans"/>
              </a:rPr>
              <a:t>iteration variable</a:t>
            </a:r>
            <a:r>
              <a:rPr b="0" i="0" lang="en" sz="2100" u="none">
                <a:latin typeface="Gill Sans"/>
                <a:ea typeface="Gill Sans"/>
                <a:cs typeface="Gill Sans"/>
                <a:sym typeface="Gill Sans"/>
              </a:rPr>
              <a:t> to implement a counted loop.</a:t>
            </a:r>
            <a:endParaRPr/>
          </a:p>
        </p:txBody>
      </p:sp>
      <p:sp>
        <p:nvSpPr>
          <p:cNvPr id="216" name="Google Shape;216;p34"/>
          <p:cNvSpPr/>
          <p:nvPr/>
        </p:nvSpPr>
        <p:spPr>
          <a:xfrm>
            <a:off x="3541700" y="3009500"/>
            <a:ext cx="4230684" cy="1900260"/>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000"/>
              <a:buFont typeface="Courier"/>
              <a:buNone/>
            </a:pPr>
            <a:r>
              <a:rPr b="0" i="0" lang="en" sz="2000" u="none">
                <a:solidFill>
                  <a:srgbClr val="FF40FF"/>
                </a:solidFill>
                <a:latin typeface="Courier"/>
                <a:ea typeface="Courier"/>
                <a:cs typeface="Courier"/>
                <a:sym typeface="Courier"/>
              </a:rPr>
              <a:t>$fuel</a:t>
            </a:r>
            <a:r>
              <a:rPr b="0" i="0" lang="en" sz="2000" u="none">
                <a:solidFill>
                  <a:srgbClr val="FFFFFF"/>
                </a:solidFill>
                <a:latin typeface="Courier"/>
                <a:ea typeface="Courier"/>
                <a:cs typeface="Courier"/>
                <a:sym typeface="Courier"/>
              </a:rPr>
              <a:t> = 10;</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while</a:t>
            </a:r>
            <a:r>
              <a:rPr b="0" i="0" lang="en" sz="2000" u="none">
                <a:solidFill>
                  <a:srgbClr val="FFFFFF"/>
                </a:solidFill>
                <a:latin typeface="Courier"/>
                <a:ea typeface="Courier"/>
                <a:cs typeface="Courier"/>
                <a:sym typeface="Courier"/>
              </a:rPr>
              <a:t> (</a:t>
            </a:r>
            <a:r>
              <a:rPr b="0" i="0" lang="en" sz="2000" u="none">
                <a:solidFill>
                  <a:srgbClr val="FF40FF"/>
                </a:solidFill>
                <a:latin typeface="Courier"/>
                <a:ea typeface="Courier"/>
                <a:cs typeface="Courier"/>
                <a:sym typeface="Courier"/>
              </a:rPr>
              <a:t>$fuel</a:t>
            </a:r>
            <a:r>
              <a:rPr b="0" i="0" lang="en" sz="2000" u="none">
                <a:solidFill>
                  <a:srgbClr val="FFFFFF"/>
                </a:solidFill>
                <a:latin typeface="Courier"/>
                <a:ea typeface="Courier"/>
                <a:cs typeface="Courier"/>
                <a:sym typeface="Courier"/>
              </a:rPr>
              <a:t> &gt; 1) {</a:t>
            </a:r>
            <a:endParaRPr/>
          </a:p>
          <a:p>
            <a:pPr indent="0" lvl="0" marL="0" marR="0" rtl="0" algn="l">
              <a:lnSpc>
                <a:spcPct val="100000"/>
              </a:lnSpc>
              <a:spcBef>
                <a:spcPts val="0"/>
              </a:spcBef>
              <a:spcAft>
                <a:spcPts val="0"/>
              </a:spcAft>
              <a:buClr>
                <a:srgbClr val="FFFFFF"/>
              </a:buClr>
              <a:buSzPts val="2000"/>
              <a:buFont typeface="Courier"/>
              <a:buNone/>
            </a:pPr>
            <a:r>
              <a:rPr b="0" i="0" lang="en" sz="2000" u="none">
                <a:solidFill>
                  <a:srgbClr val="FFFFFF"/>
                </a:solidFill>
                <a:latin typeface="Courier"/>
                <a:ea typeface="Courier"/>
                <a:cs typeface="Courier"/>
                <a:sym typeface="Courier"/>
              </a:rPr>
              <a:t>    print "Vroom vroom\n";</a:t>
            </a:r>
            <a:endParaRPr/>
          </a:p>
          <a:p>
            <a:pPr indent="0" lvl="0" marL="0" marR="0" rtl="0" algn="l">
              <a:lnSpc>
                <a:spcPct val="100000"/>
              </a:lnSpc>
              <a:spcBef>
                <a:spcPts val="0"/>
              </a:spcBef>
              <a:spcAft>
                <a:spcPts val="0"/>
              </a:spcAft>
              <a:buClr>
                <a:srgbClr val="FFFFFF"/>
              </a:buClr>
              <a:buSzPts val="2000"/>
              <a:buFont typeface="Courier"/>
              <a:buNone/>
            </a:pPr>
            <a:r>
              <a:rPr b="0" i="0" lang="en" sz="2000" u="none">
                <a:solidFill>
                  <a:srgbClr val="FFFFFF"/>
                </a:solidFill>
                <a:latin typeface="Courier"/>
                <a:ea typeface="Courier"/>
                <a:cs typeface="Courier"/>
                <a:sym typeface="Courier"/>
              </a:rPr>
              <a:t>    </a:t>
            </a:r>
            <a:r>
              <a:rPr b="0" i="0" lang="en" sz="2000" u="none">
                <a:solidFill>
                  <a:srgbClr val="FF40FF"/>
                </a:solidFill>
                <a:latin typeface="Courier"/>
                <a:ea typeface="Courier"/>
                <a:cs typeface="Courier"/>
                <a:sym typeface="Courier"/>
              </a:rPr>
              <a:t>$fuel</a:t>
            </a:r>
            <a:r>
              <a:rPr b="0" i="0" lang="en" sz="2000" u="none">
                <a:solidFill>
                  <a:srgbClr val="FFFFFF"/>
                </a:solidFill>
                <a:latin typeface="Courier"/>
                <a:ea typeface="Courier"/>
                <a:cs typeface="Courier"/>
                <a:sym typeface="Courier"/>
              </a:rPr>
              <a:t> = </a:t>
            </a:r>
            <a:r>
              <a:rPr b="0" i="0" lang="en" sz="2000" u="none">
                <a:solidFill>
                  <a:srgbClr val="FF40FF"/>
                </a:solidFill>
                <a:latin typeface="Courier"/>
                <a:ea typeface="Courier"/>
                <a:cs typeface="Courier"/>
                <a:sym typeface="Courier"/>
              </a:rPr>
              <a:t>$fuel</a:t>
            </a:r>
            <a:r>
              <a:rPr b="0" i="0" lang="en" sz="2000" u="none">
                <a:solidFill>
                  <a:srgbClr val="FFFFFF"/>
                </a:solidFill>
                <a:latin typeface="Courier"/>
                <a:ea typeface="Courier"/>
                <a:cs typeface="Courier"/>
                <a:sym typeface="Courier"/>
              </a:rPr>
              <a:t> - 1;</a:t>
            </a:r>
            <a:endParaRPr/>
          </a:p>
          <a:p>
            <a:pPr indent="0" lvl="0" marL="0" marR="0" rtl="0" algn="l">
              <a:lnSpc>
                <a:spcPct val="100000"/>
              </a:lnSpc>
              <a:spcBef>
                <a:spcPts val="0"/>
              </a:spcBef>
              <a:spcAft>
                <a:spcPts val="0"/>
              </a:spcAft>
              <a:buClr>
                <a:srgbClr val="FFFFFF"/>
              </a:buClr>
              <a:buSzPts val="2000"/>
              <a:buFont typeface="Courier"/>
              <a:buNone/>
            </a:pPr>
            <a:r>
              <a:rPr b="0" i="0" lang="en" sz="2000" u="none">
                <a:solidFill>
                  <a:srgbClr val="FFFFFF"/>
                </a:solidFill>
                <a:latin typeface="Courier"/>
                <a:ea typeface="Courier"/>
                <a:cs typeface="Courier"/>
                <a:sym typeface="Courier"/>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do-while loop</a:t>
            </a:r>
            <a:endParaRPr/>
          </a:p>
        </p:txBody>
      </p:sp>
      <p:sp>
        <p:nvSpPr>
          <p:cNvPr id="222" name="Google Shape;22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do-while loop is a “one-trip” loop with the test at the bottom after the first iteration completes. </a:t>
            </a:r>
            <a:endParaRPr/>
          </a:p>
        </p:txBody>
      </p:sp>
      <p:sp>
        <p:nvSpPr>
          <p:cNvPr id="223" name="Google Shape;223;p35"/>
          <p:cNvSpPr/>
          <p:nvPr/>
        </p:nvSpPr>
        <p:spPr>
          <a:xfrm>
            <a:off x="169025" y="1991550"/>
            <a:ext cx="6338790" cy="159386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$count = 1;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do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echo "$count times 5 is " . $count * 5;</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echo "\n";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while (++$count &lt;= 5);</a:t>
            </a:r>
            <a:endParaRPr/>
          </a:p>
        </p:txBody>
      </p:sp>
      <p:sp>
        <p:nvSpPr>
          <p:cNvPr id="224" name="Google Shape;224;p35"/>
          <p:cNvSpPr/>
          <p:nvPr/>
        </p:nvSpPr>
        <p:spPr>
          <a:xfrm>
            <a:off x="6507837" y="3335937"/>
            <a:ext cx="2532060" cy="1593864"/>
          </a:xfrm>
          <a:custGeom>
            <a:rect b="b" l="l" r="r" t="t"/>
            <a:pathLst>
              <a:path extrusionOk="0" h="21600" w="21600">
                <a:moveTo>
                  <a:pt x="0" y="0"/>
                </a:moveTo>
                <a:lnTo>
                  <a:pt x="21600" y="0"/>
                </a:lnTo>
                <a:lnTo>
                  <a:pt x="21600"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1 times 5 is 5</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2 times 5 is 10</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3 times 5 is 15</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4 times 5 is 20</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5 times 5 is 25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a:t>
            </a:r>
            <a:endParaRPr/>
          </a:p>
        </p:txBody>
      </p:sp>
      <p:sp>
        <p:nvSpPr>
          <p:cNvPr id="230" name="Google Shape;230;p36"/>
          <p:cNvSpPr txBox="1"/>
          <p:nvPr>
            <p:ph idx="1" type="body"/>
          </p:nvPr>
        </p:nvSpPr>
        <p:spPr>
          <a:xfrm>
            <a:off x="311700" y="1266325"/>
            <a:ext cx="8520600" cy="7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for loop is the simplest way to construct a counted loop.  </a:t>
            </a:r>
            <a:endParaRPr/>
          </a:p>
        </p:txBody>
      </p:sp>
      <p:sp>
        <p:nvSpPr>
          <p:cNvPr id="231" name="Google Shape;231;p36"/>
          <p:cNvSpPr/>
          <p:nvPr/>
        </p:nvSpPr>
        <p:spPr>
          <a:xfrm>
            <a:off x="311703" y="1845050"/>
            <a:ext cx="6350940" cy="1285902"/>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for(</a:t>
            </a:r>
            <a:r>
              <a:rPr b="0" i="0" lang="en" sz="2000" u="none">
                <a:solidFill>
                  <a:srgbClr val="FF40FF"/>
                </a:solidFill>
                <a:latin typeface="Courier"/>
                <a:ea typeface="Courier"/>
                <a:cs typeface="Courier"/>
                <a:sym typeface="Courier"/>
              </a:rPr>
              <a:t>$count=1</a:t>
            </a:r>
            <a:r>
              <a:rPr b="0" i="0" lang="en" sz="2000" u="none">
                <a:solidFill>
                  <a:srgbClr val="FFFB00"/>
                </a:solidFill>
                <a:latin typeface="Courier"/>
                <a:ea typeface="Courier"/>
                <a:cs typeface="Courier"/>
                <a:sym typeface="Courier"/>
              </a:rPr>
              <a:t>; </a:t>
            </a:r>
            <a:r>
              <a:rPr b="0" i="0" lang="en" sz="2000" u="none">
                <a:solidFill>
                  <a:srgbClr val="FF9300"/>
                </a:solidFill>
                <a:latin typeface="Courier"/>
                <a:ea typeface="Courier"/>
                <a:cs typeface="Courier"/>
                <a:sym typeface="Courier"/>
              </a:rPr>
              <a:t>$count&lt;=6</a:t>
            </a:r>
            <a:r>
              <a:rPr b="0" i="0" lang="en" sz="2000" u="none">
                <a:solidFill>
                  <a:srgbClr val="FFFB00"/>
                </a:solidFill>
                <a:latin typeface="Courier"/>
                <a:ea typeface="Courier"/>
                <a:cs typeface="Courier"/>
                <a:sym typeface="Courier"/>
              </a:rPr>
              <a:t>; </a:t>
            </a:r>
            <a:r>
              <a:rPr b="0" i="0" lang="en" sz="2000" u="none">
                <a:solidFill>
                  <a:srgbClr val="00FDFF"/>
                </a:solidFill>
                <a:latin typeface="Courier"/>
                <a:ea typeface="Courier"/>
                <a:cs typeface="Courier"/>
                <a:sym typeface="Courier"/>
              </a:rPr>
              <a:t>$count++</a:t>
            </a:r>
            <a:r>
              <a:rPr b="0" i="0" lang="en" sz="2000" u="none">
                <a:solidFill>
                  <a:srgbClr val="FFFB00"/>
                </a:solidFill>
                <a:latin typeface="Courier"/>
                <a:ea typeface="Courier"/>
                <a:cs typeface="Courier"/>
                <a:sym typeface="Courier"/>
              </a:rPr>
              <a:t> )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echo "$count times 6 is " . $count * 6;</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echo "\n";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a:t>
            </a:r>
            <a:endParaRPr/>
          </a:p>
        </p:txBody>
      </p:sp>
      <p:sp>
        <p:nvSpPr>
          <p:cNvPr id="232" name="Google Shape;232;p36"/>
          <p:cNvSpPr/>
          <p:nvPr/>
        </p:nvSpPr>
        <p:spPr>
          <a:xfrm>
            <a:off x="6476175" y="3019587"/>
            <a:ext cx="2533626" cy="19002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1 times 6 is 6</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2 times 6 is 12</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3 times 6 is 18</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4 times 6 is 24</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5 times 6 is 30</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6 times 6 is 36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Out of a Loop</a:t>
            </a:r>
            <a:endParaRPr/>
          </a:p>
        </p:txBody>
      </p:sp>
      <p:sp>
        <p:nvSpPr>
          <p:cNvPr id="238" name="Google Shape;238;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break statement ends the current loop and jumps to the statement immediately following the loop.</a:t>
            </a:r>
            <a:endParaRPr/>
          </a:p>
          <a:p>
            <a:pPr indent="0" lvl="0" marL="0" rtl="0" algn="l">
              <a:spcBef>
                <a:spcPts val="1200"/>
              </a:spcBef>
              <a:spcAft>
                <a:spcPts val="1200"/>
              </a:spcAft>
              <a:buNone/>
            </a:pPr>
            <a:r>
              <a:rPr lang="en"/>
              <a:t>It is like a loop test that can happen anywhere in the body of the loop.</a:t>
            </a:r>
            <a:endParaRPr/>
          </a:p>
        </p:txBody>
      </p:sp>
      <p:sp>
        <p:nvSpPr>
          <p:cNvPr id="239" name="Google Shape;239;p37"/>
          <p:cNvSpPr/>
          <p:nvPr/>
        </p:nvSpPr>
        <p:spPr>
          <a:xfrm>
            <a:off x="676275" y="3036875"/>
            <a:ext cx="6193098" cy="159224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for($count=1; $count&lt;=600; $count++ ) {</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if ( $count == 5 ) </a:t>
            </a:r>
            <a:r>
              <a:rPr b="0" i="0" lang="en" sz="2000" u="none">
                <a:solidFill>
                  <a:srgbClr val="FFFB00"/>
                </a:solidFill>
                <a:latin typeface="Courier"/>
                <a:ea typeface="Courier"/>
                <a:cs typeface="Courier"/>
                <a:sym typeface="Courier"/>
              </a:rPr>
              <a:t>break;</a:t>
            </a:r>
            <a:endParaRPr>
              <a:solidFill>
                <a:srgbClr val="FFFB00"/>
              </a:solidFill>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echo "Count: $count\n";</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echo "Done\n";</a:t>
            </a:r>
            <a:endParaRPr/>
          </a:p>
        </p:txBody>
      </p:sp>
      <p:sp>
        <p:nvSpPr>
          <p:cNvPr id="240" name="Google Shape;240;p37"/>
          <p:cNvSpPr/>
          <p:nvPr/>
        </p:nvSpPr>
        <p:spPr>
          <a:xfrm>
            <a:off x="7381875" y="3111500"/>
            <a:ext cx="1452546" cy="159386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1</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2</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3</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4</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Done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Finishing an Iteration with continue</a:t>
            </a:r>
            <a:endParaRPr/>
          </a:p>
        </p:txBody>
      </p:sp>
      <p:sp>
        <p:nvSpPr>
          <p:cNvPr id="246" name="Google Shape;246;p38"/>
          <p:cNvSpPr txBox="1"/>
          <p:nvPr>
            <p:ph idx="1" type="body"/>
          </p:nvPr>
        </p:nvSpPr>
        <p:spPr>
          <a:xfrm>
            <a:off x="311700" y="1266325"/>
            <a:ext cx="8520600" cy="111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continue statement ends the current iteration. jumps to the top of the loop, and starts the next iteration.</a:t>
            </a:r>
            <a:endParaRPr/>
          </a:p>
        </p:txBody>
      </p:sp>
      <p:sp>
        <p:nvSpPr>
          <p:cNvPr id="247" name="Google Shape;247;p38"/>
          <p:cNvSpPr/>
          <p:nvPr/>
        </p:nvSpPr>
        <p:spPr>
          <a:xfrm>
            <a:off x="600872" y="2429675"/>
            <a:ext cx="6037470" cy="181769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for($count=1; $count&lt;=10; $count++ ) {</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if ( ($count % 2) == 0 ) </a:t>
            </a:r>
            <a:r>
              <a:rPr b="1" i="0" lang="en" sz="2000" u="none">
                <a:solidFill>
                  <a:srgbClr val="FFFB00"/>
                </a:solidFill>
                <a:latin typeface="Courier"/>
                <a:ea typeface="Courier"/>
                <a:cs typeface="Courier"/>
                <a:sym typeface="Courier"/>
              </a:rPr>
              <a:t>continue;</a:t>
            </a:r>
            <a:endParaRPr b="1">
              <a:solidFill>
                <a:srgbClr val="FFFB00"/>
              </a:solidFill>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echo "Count: $count\n";</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echo "Done\n";</a:t>
            </a:r>
            <a:endParaRPr/>
          </a:p>
        </p:txBody>
      </p:sp>
      <p:sp>
        <p:nvSpPr>
          <p:cNvPr id="248" name="Google Shape;248;p38"/>
          <p:cNvSpPr/>
          <p:nvPr/>
        </p:nvSpPr>
        <p:spPr>
          <a:xfrm>
            <a:off x="7381875" y="2551112"/>
            <a:ext cx="1452546" cy="1900260"/>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1</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3</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5</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7</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9</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Done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in PHP</a:t>
            </a:r>
            <a:endParaRPr/>
          </a:p>
        </p:txBody>
      </p:sp>
      <p:sp>
        <p:nvSpPr>
          <p:cNvPr id="254" name="Google Shape;254;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user-defined function declaration starts with the keyword function, followed by the name of the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call the function, just write its name followed by parentheses ():</a:t>
            </a:r>
            <a:endParaRPr/>
          </a:p>
          <a:p>
            <a:pPr indent="0" lvl="0" marL="0" rtl="0" algn="l">
              <a:spcBef>
                <a:spcPts val="1200"/>
              </a:spcBef>
              <a:spcAft>
                <a:spcPts val="1200"/>
              </a:spcAft>
              <a:buNone/>
            </a:pPr>
            <a:r>
              <a:t/>
            </a:r>
            <a:endParaRPr/>
          </a:p>
        </p:txBody>
      </p:sp>
      <p:sp>
        <p:nvSpPr>
          <p:cNvPr id="255" name="Google Shape;255;p39"/>
          <p:cNvSpPr txBox="1"/>
          <p:nvPr/>
        </p:nvSpPr>
        <p:spPr>
          <a:xfrm>
            <a:off x="2415300" y="2234175"/>
            <a:ext cx="3000000" cy="86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function</a:t>
            </a:r>
            <a:r>
              <a:rPr lang="en" sz="1150">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myMessage</a:t>
            </a:r>
            <a:r>
              <a:rPr lang="en" sz="1150">
                <a:solidFill>
                  <a:srgbClr val="999999"/>
                </a:solidFill>
                <a:highlight>
                  <a:srgbClr val="FFFFFF"/>
                </a:highlight>
                <a:latin typeface="Courier New"/>
                <a:ea typeface="Courier New"/>
                <a:cs typeface="Courier New"/>
                <a:sym typeface="Courier New"/>
              </a:rPr>
              <a:t>()</a:t>
            </a:r>
            <a:r>
              <a:rPr lang="en" sz="1150">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echo</a:t>
            </a:r>
            <a:r>
              <a:rPr lang="en" sz="1150">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"Hello world!"</a:t>
            </a:r>
            <a:r>
              <a:rPr lang="en" sz="1150">
                <a:solidFill>
                  <a:srgbClr val="999999"/>
                </a:solidFill>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p:txBody>
      </p:sp>
      <p:sp>
        <p:nvSpPr>
          <p:cNvPr id="256" name="Google Shape;256;p39"/>
          <p:cNvSpPr txBox="1"/>
          <p:nvPr/>
        </p:nvSpPr>
        <p:spPr>
          <a:xfrm>
            <a:off x="2415300" y="4012650"/>
            <a:ext cx="3000000" cy="36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152400" marR="152400" rtl="0" algn="l">
              <a:lnSpc>
                <a:spcPct val="150000"/>
              </a:lnSpc>
              <a:spcBef>
                <a:spcPts val="1200"/>
              </a:spcBef>
              <a:spcAft>
                <a:spcPts val="1200"/>
              </a:spcAft>
              <a:buNone/>
            </a:pPr>
            <a:r>
              <a:rPr lang="en" sz="1150">
                <a:solidFill>
                  <a:srgbClr val="DD4A68"/>
                </a:solidFill>
                <a:highlight>
                  <a:srgbClr val="FFFFFF"/>
                </a:highlight>
                <a:latin typeface="Courier New"/>
                <a:ea typeface="Courier New"/>
                <a:cs typeface="Courier New"/>
                <a:sym typeface="Courier New"/>
              </a:rPr>
              <a:t>myMessage</a:t>
            </a: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Function Arguments</a:t>
            </a:r>
            <a:endParaRPr/>
          </a:p>
        </p:txBody>
      </p:sp>
      <p:sp>
        <p:nvSpPr>
          <p:cNvPr id="262" name="Google Shape;262;p40"/>
          <p:cNvSpPr txBox="1"/>
          <p:nvPr>
            <p:ph idx="1" type="body"/>
          </p:nvPr>
        </p:nvSpPr>
        <p:spPr>
          <a:xfrm>
            <a:off x="311700" y="1266325"/>
            <a:ext cx="4466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 can be passed to functions through arguments. An argument is just like a variable.</a:t>
            </a:r>
            <a:endParaRPr/>
          </a:p>
          <a:p>
            <a:pPr indent="0" lvl="0" marL="0" rtl="0" algn="l">
              <a:spcBef>
                <a:spcPts val="1200"/>
              </a:spcBef>
              <a:spcAft>
                <a:spcPts val="0"/>
              </a:spcAft>
              <a:buNone/>
            </a:pPr>
            <a:r>
              <a:rPr lang="en"/>
              <a:t>Arguments are specified after the function name, inside the parentheses. You can add as many arguments as you want, just separate them with a comma.</a:t>
            </a:r>
            <a:endParaRPr/>
          </a:p>
          <a:p>
            <a:pPr indent="0" lvl="0" marL="0" rtl="0" algn="l">
              <a:spcBef>
                <a:spcPts val="1200"/>
              </a:spcBef>
              <a:spcAft>
                <a:spcPts val="1200"/>
              </a:spcAft>
              <a:buNone/>
            </a:pPr>
            <a:r>
              <a:t/>
            </a:r>
            <a:endParaRPr/>
          </a:p>
        </p:txBody>
      </p:sp>
      <p:sp>
        <p:nvSpPr>
          <p:cNvPr id="263" name="Google Shape;263;p40"/>
          <p:cNvSpPr txBox="1"/>
          <p:nvPr/>
        </p:nvSpPr>
        <p:spPr>
          <a:xfrm>
            <a:off x="5265100" y="1393475"/>
            <a:ext cx="3403800" cy="268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0077AA"/>
                </a:solidFill>
                <a:highlight>
                  <a:srgbClr val="FFFFFF"/>
                </a:highlight>
                <a:latin typeface="Courier New"/>
                <a:ea typeface="Courier New"/>
                <a:cs typeface="Courier New"/>
                <a:sym typeface="Courier New"/>
              </a:rPr>
              <a:t>function</a:t>
            </a: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familyName</a:t>
            </a:r>
            <a:r>
              <a:rPr lang="en" sz="1450">
                <a:solidFill>
                  <a:srgbClr val="999999"/>
                </a:solidFill>
                <a:highlight>
                  <a:srgbClr val="FFFFFF"/>
                </a:highlight>
                <a:latin typeface="Courier New"/>
                <a:ea typeface="Courier New"/>
                <a:cs typeface="Courier New"/>
                <a:sym typeface="Courier New"/>
              </a:rPr>
              <a:t>(</a:t>
            </a:r>
            <a:r>
              <a:rPr lang="en" sz="1450">
                <a:solidFill>
                  <a:srgbClr val="DD4A68"/>
                </a:solidFill>
                <a:highlight>
                  <a:srgbClr val="FFFFFF"/>
                </a:highlight>
                <a:latin typeface="Courier New"/>
                <a:ea typeface="Courier New"/>
                <a:cs typeface="Courier New"/>
                <a:sym typeface="Courier New"/>
              </a:rPr>
              <a:t>$fname</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$year</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highlight>
                  <a:srgbClr val="FFFFFF"/>
                </a:highlight>
                <a:latin typeface="Courier New"/>
                <a:ea typeface="Courier New"/>
                <a:cs typeface="Courier New"/>
                <a:sym typeface="Courier New"/>
              </a:rPr>
              <a:t>  </a:t>
            </a:r>
            <a:r>
              <a:rPr lang="en" sz="1450">
                <a:solidFill>
                  <a:srgbClr val="0077AA"/>
                </a:solidFill>
                <a:highlight>
                  <a:srgbClr val="FFFFFF"/>
                </a:highlight>
                <a:latin typeface="Courier New"/>
                <a:ea typeface="Courier New"/>
                <a:cs typeface="Courier New"/>
                <a:sym typeface="Courier New"/>
              </a:rPr>
              <a:t>echo</a:t>
            </a:r>
            <a:r>
              <a:rPr lang="en" sz="1450">
                <a:highlight>
                  <a:srgbClr val="FFFFFF"/>
                </a:highlight>
                <a:latin typeface="Courier New"/>
                <a:ea typeface="Courier New"/>
                <a:cs typeface="Courier New"/>
                <a:sym typeface="Courier New"/>
              </a:rPr>
              <a:t> </a:t>
            </a:r>
            <a:r>
              <a:rPr lang="en" sz="1450">
                <a:solidFill>
                  <a:srgbClr val="669900"/>
                </a:solidFill>
                <a:highlight>
                  <a:srgbClr val="FFFFFF"/>
                </a:highlight>
                <a:latin typeface="Courier New"/>
                <a:ea typeface="Courier New"/>
                <a:cs typeface="Courier New"/>
                <a:sym typeface="Courier New"/>
              </a:rPr>
              <a:t>"</a:t>
            </a:r>
            <a:r>
              <a:rPr lang="en" sz="1450">
                <a:solidFill>
                  <a:srgbClr val="DD4A68"/>
                </a:solidFill>
                <a:highlight>
                  <a:srgbClr val="FFFFFF"/>
                </a:highlight>
                <a:latin typeface="Courier New"/>
                <a:ea typeface="Courier New"/>
                <a:cs typeface="Courier New"/>
                <a:sym typeface="Courier New"/>
              </a:rPr>
              <a:t>$fname</a:t>
            </a:r>
            <a:r>
              <a:rPr lang="en" sz="1450">
                <a:solidFill>
                  <a:srgbClr val="669900"/>
                </a:solidFill>
                <a:highlight>
                  <a:srgbClr val="FFFFFF"/>
                </a:highlight>
                <a:latin typeface="Courier New"/>
                <a:ea typeface="Courier New"/>
                <a:cs typeface="Courier New"/>
                <a:sym typeface="Courier New"/>
              </a:rPr>
              <a:t> Refsnes. Born in </a:t>
            </a:r>
            <a:r>
              <a:rPr lang="en" sz="1450">
                <a:solidFill>
                  <a:srgbClr val="DD4A68"/>
                </a:solidFill>
                <a:highlight>
                  <a:srgbClr val="FFFFFF"/>
                </a:highlight>
                <a:latin typeface="Courier New"/>
                <a:ea typeface="Courier New"/>
                <a:cs typeface="Courier New"/>
                <a:sym typeface="Courier New"/>
              </a:rPr>
              <a:t>$year</a:t>
            </a:r>
            <a:r>
              <a:rPr lang="en" sz="1450">
                <a:solidFill>
                  <a:srgbClr val="669900"/>
                </a:solidFill>
                <a:highlight>
                  <a:srgbClr val="FFFFFF"/>
                </a:highlight>
                <a:latin typeface="Courier New"/>
                <a:ea typeface="Courier New"/>
                <a:cs typeface="Courier New"/>
                <a:sym typeface="Courier New"/>
              </a:rPr>
              <a:t> &lt;br&gt;"</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DD4A68"/>
                </a:solidFill>
                <a:highlight>
                  <a:srgbClr val="FFFFFF"/>
                </a:highlight>
                <a:latin typeface="Courier New"/>
                <a:ea typeface="Courier New"/>
                <a:cs typeface="Courier New"/>
                <a:sym typeface="Courier New"/>
              </a:rPr>
              <a:t>familyName</a:t>
            </a:r>
            <a:r>
              <a:rPr lang="en" sz="1450">
                <a:solidFill>
                  <a:srgbClr val="999999"/>
                </a:solidFill>
                <a:highlight>
                  <a:srgbClr val="FFFFFF"/>
                </a:highlight>
                <a:latin typeface="Courier New"/>
                <a:ea typeface="Courier New"/>
                <a:cs typeface="Courier New"/>
                <a:sym typeface="Courier New"/>
              </a:rPr>
              <a:t>(</a:t>
            </a:r>
            <a:r>
              <a:rPr lang="en" sz="1450">
                <a:solidFill>
                  <a:srgbClr val="669900"/>
                </a:solidFill>
                <a:highlight>
                  <a:srgbClr val="FFFFFF"/>
                </a:highlight>
                <a:latin typeface="Courier New"/>
                <a:ea typeface="Courier New"/>
                <a:cs typeface="Courier New"/>
                <a:sym typeface="Courier New"/>
              </a:rPr>
              <a:t>"Hege"</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669900"/>
                </a:solidFill>
                <a:highlight>
                  <a:srgbClr val="FFFFFF"/>
                </a:highlight>
                <a:latin typeface="Courier New"/>
                <a:ea typeface="Courier New"/>
                <a:cs typeface="Courier New"/>
                <a:sym typeface="Courier New"/>
              </a:rPr>
              <a:t>"1975"</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DD4A68"/>
                </a:solidFill>
                <a:highlight>
                  <a:srgbClr val="FFFFFF"/>
                </a:highlight>
                <a:latin typeface="Courier New"/>
                <a:ea typeface="Courier New"/>
                <a:cs typeface="Courier New"/>
                <a:sym typeface="Courier New"/>
              </a:rPr>
              <a:t>familyName</a:t>
            </a:r>
            <a:r>
              <a:rPr lang="en" sz="1450">
                <a:solidFill>
                  <a:srgbClr val="999999"/>
                </a:solidFill>
                <a:highlight>
                  <a:srgbClr val="FFFFFF"/>
                </a:highlight>
                <a:latin typeface="Courier New"/>
                <a:ea typeface="Courier New"/>
                <a:cs typeface="Courier New"/>
                <a:sym typeface="Courier New"/>
              </a:rPr>
              <a:t>(</a:t>
            </a:r>
            <a:r>
              <a:rPr lang="en" sz="1450">
                <a:solidFill>
                  <a:srgbClr val="669900"/>
                </a:solidFill>
                <a:highlight>
                  <a:srgbClr val="FFFFFF"/>
                </a:highlight>
                <a:latin typeface="Courier New"/>
                <a:ea typeface="Courier New"/>
                <a:cs typeface="Courier New"/>
                <a:sym typeface="Courier New"/>
              </a:rPr>
              <a:t>"Stale"</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669900"/>
                </a:solidFill>
                <a:highlight>
                  <a:srgbClr val="FFFFFF"/>
                </a:highlight>
                <a:latin typeface="Courier New"/>
                <a:ea typeface="Courier New"/>
                <a:cs typeface="Courier New"/>
                <a:sym typeface="Courier New"/>
              </a:rPr>
              <a:t>"1978"</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450">
                <a:solidFill>
                  <a:srgbClr val="DD4A68"/>
                </a:solidFill>
                <a:highlight>
                  <a:srgbClr val="FFFFFF"/>
                </a:highlight>
                <a:latin typeface="Courier New"/>
                <a:ea typeface="Courier New"/>
                <a:cs typeface="Courier New"/>
                <a:sym typeface="Courier New"/>
              </a:rPr>
              <a:t>familyName</a:t>
            </a:r>
            <a:r>
              <a:rPr lang="en" sz="1450">
                <a:solidFill>
                  <a:srgbClr val="999999"/>
                </a:solidFill>
                <a:highlight>
                  <a:srgbClr val="FFFFFF"/>
                </a:highlight>
                <a:latin typeface="Courier New"/>
                <a:ea typeface="Courier New"/>
                <a:cs typeface="Courier New"/>
                <a:sym typeface="Courier New"/>
              </a:rPr>
              <a:t>(</a:t>
            </a:r>
            <a:r>
              <a:rPr lang="en" sz="1450">
                <a:solidFill>
                  <a:srgbClr val="669900"/>
                </a:solidFill>
                <a:highlight>
                  <a:srgbClr val="FFFFFF"/>
                </a:highlight>
                <a:latin typeface="Courier New"/>
                <a:ea typeface="Courier New"/>
                <a:cs typeface="Courier New"/>
                <a:sym typeface="Courier New"/>
              </a:rPr>
              <a:t>"Kai Jim"</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669900"/>
                </a:solidFill>
                <a:highlight>
                  <a:srgbClr val="FFFFFF"/>
                </a:highlight>
                <a:latin typeface="Courier New"/>
                <a:ea typeface="Courier New"/>
                <a:cs typeface="Courier New"/>
                <a:sym typeface="Courier New"/>
              </a:rPr>
              <a:t>"1983"</a:t>
            </a:r>
            <a:r>
              <a:rPr lang="en" sz="1450">
                <a:solidFill>
                  <a:srgbClr val="999999"/>
                </a:solidFill>
                <a:highlight>
                  <a:srgbClr val="FFFFFF"/>
                </a:highlight>
                <a:latin typeface="Courier New"/>
                <a:ea typeface="Courier New"/>
                <a:cs typeface="Courier New"/>
                <a:sym typeface="Courier New"/>
              </a:rPr>
              <a:t>);</a:t>
            </a:r>
            <a:endParaRPr sz="1450">
              <a:solidFill>
                <a:srgbClr val="999999"/>
              </a:solidFill>
              <a:highlight>
                <a:srgbClr val="FFFF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Functions - Returning values</a:t>
            </a:r>
            <a:endParaRPr/>
          </a:p>
        </p:txBody>
      </p:sp>
      <p:sp>
        <p:nvSpPr>
          <p:cNvPr id="269" name="Google Shape;269;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let a function return a value, use the return statement:</a:t>
            </a:r>
            <a:endParaRPr/>
          </a:p>
        </p:txBody>
      </p:sp>
      <p:sp>
        <p:nvSpPr>
          <p:cNvPr id="270" name="Google Shape;270;p41"/>
          <p:cNvSpPr txBox="1"/>
          <p:nvPr/>
        </p:nvSpPr>
        <p:spPr>
          <a:xfrm>
            <a:off x="705250" y="1863325"/>
            <a:ext cx="4838700" cy="224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function</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sum</a:t>
            </a:r>
            <a:r>
              <a:rPr lang="en" sz="1550">
                <a:solidFill>
                  <a:srgbClr val="999999"/>
                </a:solidFill>
                <a:highlight>
                  <a:srgbClr val="FFFFFF"/>
                </a:highlight>
                <a:latin typeface="Courier New"/>
                <a:ea typeface="Courier New"/>
                <a:cs typeface="Courier New"/>
                <a:sym typeface="Courier New"/>
              </a:rPr>
              <a:t>(</a:t>
            </a:r>
            <a:r>
              <a:rPr lang="en" sz="1550">
                <a:solidFill>
                  <a:srgbClr val="DD4A68"/>
                </a:solidFill>
                <a:highlight>
                  <a:srgbClr val="FFFFFF"/>
                </a:highlight>
                <a:latin typeface="Courier New"/>
                <a:ea typeface="Courier New"/>
                <a:cs typeface="Courier New"/>
                <a:sym typeface="Courier New"/>
              </a:rPr>
              <a:t>$x</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$y</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$z</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$x</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$y</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highlight>
                  <a:srgbClr val="FFFFFF"/>
                </a:highlight>
                <a:latin typeface="Courier New"/>
                <a:ea typeface="Courier New"/>
                <a:cs typeface="Courier New"/>
                <a:sym typeface="Courier New"/>
              </a:rPr>
              <a:t>  </a:t>
            </a:r>
            <a:r>
              <a:rPr lang="en" sz="1550">
                <a:solidFill>
                  <a:srgbClr val="0077AA"/>
                </a:solidFill>
                <a:highlight>
                  <a:srgbClr val="FFFFFF"/>
                </a:highlight>
                <a:latin typeface="Courier New"/>
                <a:ea typeface="Courier New"/>
                <a:cs typeface="Courier New"/>
                <a:sym typeface="Courier New"/>
              </a:rPr>
              <a:t>return</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$z</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echo</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"5 + 10 = "</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sum</a:t>
            </a:r>
            <a:r>
              <a:rPr lang="en" sz="1550">
                <a:solidFill>
                  <a:srgbClr val="999999"/>
                </a:solidFill>
                <a:highlight>
                  <a:srgbClr val="FFFFFF"/>
                </a:highlight>
                <a:latin typeface="Courier New"/>
                <a:ea typeface="Courier New"/>
                <a:cs typeface="Courier New"/>
                <a:sym typeface="Courier New"/>
              </a:rPr>
              <a:t>(</a:t>
            </a:r>
            <a:r>
              <a:rPr lang="en" sz="1550">
                <a:solidFill>
                  <a:srgbClr val="990055"/>
                </a:solidFill>
                <a:highlight>
                  <a:srgbClr val="FFFFFF"/>
                </a:highlight>
                <a:latin typeface="Courier New"/>
                <a:ea typeface="Courier New"/>
                <a:cs typeface="Courier New"/>
                <a:sym typeface="Courier New"/>
              </a:rPr>
              <a:t>5</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90055"/>
                </a:solidFill>
                <a:highlight>
                  <a:srgbClr val="FFFFFF"/>
                </a:highlight>
                <a:latin typeface="Courier New"/>
                <a:ea typeface="Courier New"/>
                <a:cs typeface="Courier New"/>
                <a:sym typeface="Courier New"/>
              </a:rPr>
              <a:t>10</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"&lt;br&gt;"</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echo</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"7 + 13 = "</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sum</a:t>
            </a:r>
            <a:r>
              <a:rPr lang="en" sz="1550">
                <a:solidFill>
                  <a:srgbClr val="999999"/>
                </a:solidFill>
                <a:highlight>
                  <a:srgbClr val="FFFFFF"/>
                </a:highlight>
                <a:latin typeface="Courier New"/>
                <a:ea typeface="Courier New"/>
                <a:cs typeface="Courier New"/>
                <a:sym typeface="Courier New"/>
              </a:rPr>
              <a:t>(</a:t>
            </a:r>
            <a:r>
              <a:rPr lang="en" sz="1550">
                <a:solidFill>
                  <a:srgbClr val="990055"/>
                </a:solidFill>
                <a:highlight>
                  <a:srgbClr val="FFFFFF"/>
                </a:highlight>
                <a:latin typeface="Courier New"/>
                <a:ea typeface="Courier New"/>
                <a:cs typeface="Courier New"/>
                <a:sym typeface="Courier New"/>
              </a:rPr>
              <a:t>7</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90055"/>
                </a:solidFill>
                <a:highlight>
                  <a:srgbClr val="FFFFFF"/>
                </a:highlight>
                <a:latin typeface="Courier New"/>
                <a:ea typeface="Courier New"/>
                <a:cs typeface="Courier New"/>
                <a:sym typeface="Courier New"/>
              </a:rPr>
              <a:t>13</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"&lt;br&gt;"</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550">
                <a:solidFill>
                  <a:srgbClr val="0077AA"/>
                </a:solidFill>
                <a:highlight>
                  <a:srgbClr val="FFFFFF"/>
                </a:highlight>
                <a:latin typeface="Courier New"/>
                <a:ea typeface="Courier New"/>
                <a:cs typeface="Courier New"/>
                <a:sym typeface="Courier New"/>
              </a:rPr>
              <a:t>echo</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"2 + 4 = "</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sum</a:t>
            </a:r>
            <a:r>
              <a:rPr lang="en" sz="1550">
                <a:solidFill>
                  <a:srgbClr val="999999"/>
                </a:solidFill>
                <a:highlight>
                  <a:srgbClr val="FFFFFF"/>
                </a:highlight>
                <a:latin typeface="Courier New"/>
                <a:ea typeface="Courier New"/>
                <a:cs typeface="Courier New"/>
                <a:sym typeface="Courier New"/>
              </a:rPr>
              <a:t>(</a:t>
            </a:r>
            <a:r>
              <a:rPr lang="en" sz="1550">
                <a:solidFill>
                  <a:srgbClr val="990055"/>
                </a:solidFill>
                <a:highlight>
                  <a:srgbClr val="FFFFFF"/>
                </a:highlight>
                <a:latin typeface="Courier New"/>
                <a:ea typeface="Courier New"/>
                <a:cs typeface="Courier New"/>
                <a:sym typeface="Courier New"/>
              </a:rPr>
              <a:t>2</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90055"/>
                </a:solidFill>
                <a:highlight>
                  <a:srgbClr val="FFFFFF"/>
                </a:highlight>
                <a:latin typeface="Courier New"/>
                <a:ea typeface="Courier New"/>
                <a:cs typeface="Courier New"/>
                <a:sym typeface="Courier New"/>
              </a:rPr>
              <a:t>4</a:t>
            </a:r>
            <a:r>
              <a:rPr lang="en" sz="1550">
                <a:solidFill>
                  <a:srgbClr val="999999"/>
                </a:solidFill>
                <a:highlight>
                  <a:srgbClr val="FFFFFF"/>
                </a:highlight>
                <a:latin typeface="Courier New"/>
                <a:ea typeface="Courier New"/>
                <a:cs typeface="Courier New"/>
                <a:sym typeface="Courier New"/>
              </a:rPr>
              <a:t>);</a:t>
            </a:r>
            <a:endParaRPr sz="1550">
              <a:solidFill>
                <a:srgbClr val="999999"/>
              </a:solidFill>
              <a:highlight>
                <a:srgbClr val="FFFFFF"/>
              </a:highlight>
              <a:latin typeface="Courier New"/>
              <a:ea typeface="Courier New"/>
              <a:cs typeface="Courier New"/>
              <a:sym typeface="Courier New"/>
            </a:endParaRPr>
          </a:p>
        </p:txBody>
      </p:sp>
      <p:pic>
        <p:nvPicPr>
          <p:cNvPr id="271" name="Google Shape;271;p41"/>
          <p:cNvPicPr preferRelativeResize="0"/>
          <p:nvPr/>
        </p:nvPicPr>
        <p:blipFill>
          <a:blip r:embed="rId3">
            <a:alphaModFix/>
          </a:blip>
          <a:stretch>
            <a:fillRect/>
          </a:stretch>
        </p:blipFill>
        <p:spPr>
          <a:xfrm>
            <a:off x="6818475" y="2741975"/>
            <a:ext cx="1162050" cy="971550"/>
          </a:xfrm>
          <a:prstGeom prst="rect">
            <a:avLst/>
          </a:prstGeom>
          <a:noFill/>
          <a:ln cap="flat" cmpd="sng" w="9525">
            <a:solidFill>
              <a:schemeClr val="dk2"/>
            </a:solidFill>
            <a:prstDash val="solid"/>
            <a:round/>
            <a:headEnd len="sm" w="sm" type="none"/>
            <a:tailEnd len="sm" w="sm" type="none"/>
          </a:ln>
        </p:spPr>
      </p:pic>
      <p:cxnSp>
        <p:nvCxnSpPr>
          <p:cNvPr id="272" name="Google Shape;272;p41"/>
          <p:cNvCxnSpPr/>
          <p:nvPr/>
        </p:nvCxnSpPr>
        <p:spPr>
          <a:xfrm rot="10800000">
            <a:off x="5543962" y="3172713"/>
            <a:ext cx="855600" cy="9600"/>
          </a:xfrm>
          <a:prstGeom prst="straightConnector1">
            <a:avLst/>
          </a:prstGeom>
          <a:noFill/>
          <a:ln cap="flat" cmpd="sng" w="76200">
            <a:solidFill>
              <a:srgbClr val="FF40FF"/>
            </a:solidFill>
            <a:prstDash val="solid"/>
            <a:miter lim="800000"/>
            <a:headEnd len="med" w="med" type="stealth"/>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PHP File?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PHP files can contain text, HTML, CSS, JavaScript, and PHP code</a:t>
            </a:r>
            <a:endParaRPr/>
          </a:p>
          <a:p>
            <a:pPr indent="-342900" lvl="0" marL="457200" rtl="0" algn="l">
              <a:spcBef>
                <a:spcPts val="0"/>
              </a:spcBef>
              <a:spcAft>
                <a:spcPts val="0"/>
              </a:spcAft>
              <a:buSzPts val="1800"/>
              <a:buChar char="●"/>
            </a:pPr>
            <a:r>
              <a:rPr lang="en"/>
              <a:t>PHP code is executed on the server, and the result is returned to the browser as plain HTML</a:t>
            </a:r>
            <a:endParaRPr/>
          </a:p>
          <a:p>
            <a:pPr indent="-342900" lvl="0" marL="457200" rtl="0" algn="l">
              <a:spcBef>
                <a:spcPts val="0"/>
              </a:spcBef>
              <a:spcAft>
                <a:spcPts val="0"/>
              </a:spcAft>
              <a:buSzPts val="1800"/>
              <a:buChar char="●"/>
            </a:pPr>
            <a:r>
              <a:rPr lang="en"/>
              <a:t>PHP files have extension ".php"</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Arguments by Reference</a:t>
            </a:r>
            <a:endParaRPr/>
          </a:p>
        </p:txBody>
      </p:sp>
      <p:sp>
        <p:nvSpPr>
          <p:cNvPr id="278" name="Google Shape;278;p42"/>
          <p:cNvSpPr txBox="1"/>
          <p:nvPr>
            <p:ph idx="1" type="body"/>
          </p:nvPr>
        </p:nvSpPr>
        <p:spPr>
          <a:xfrm>
            <a:off x="311700" y="1152425"/>
            <a:ext cx="4198800" cy="3003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In PHP, arguments are usually passed by value, which means that a copy of the value is used in the function and the variable that was passed into the function cannot be changed.</a:t>
            </a:r>
            <a:endParaRPr/>
          </a:p>
          <a:p>
            <a:pPr indent="0" lvl="0" marL="0" rtl="0" algn="l">
              <a:spcBef>
                <a:spcPts val="1200"/>
              </a:spcBef>
              <a:spcAft>
                <a:spcPts val="1200"/>
              </a:spcAft>
              <a:buNone/>
            </a:pPr>
            <a:r>
              <a:rPr lang="en"/>
              <a:t>When a function argument is passed by reference, changes to the argument also change the variable that was passed in. To turn a function argument into a reference, the &amp; operator is used:</a:t>
            </a:r>
            <a:endParaRPr/>
          </a:p>
        </p:txBody>
      </p:sp>
      <p:sp>
        <p:nvSpPr>
          <p:cNvPr id="279" name="Google Shape;279;p42"/>
          <p:cNvSpPr txBox="1"/>
          <p:nvPr/>
        </p:nvSpPr>
        <p:spPr>
          <a:xfrm>
            <a:off x="4980975" y="1252475"/>
            <a:ext cx="32382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0077AA"/>
                </a:solidFill>
                <a:highlight>
                  <a:srgbClr val="FFFFFF"/>
                </a:highlight>
                <a:latin typeface="Courier New"/>
                <a:ea typeface="Courier New"/>
                <a:cs typeface="Courier New"/>
                <a:sym typeface="Courier New"/>
              </a:rPr>
              <a:t>function</a:t>
            </a: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add_five</a:t>
            </a:r>
            <a:r>
              <a:rPr lang="en" sz="1450">
                <a:solidFill>
                  <a:srgbClr val="999999"/>
                </a:solidFill>
                <a:highlight>
                  <a:srgbClr val="FFFFFF"/>
                </a:highlight>
                <a:latin typeface="Courier New"/>
                <a:ea typeface="Courier New"/>
                <a:cs typeface="Courier New"/>
                <a:sym typeface="Courier New"/>
              </a:rPr>
              <a:t>(</a:t>
            </a:r>
            <a:r>
              <a:rPr lang="en" sz="1450">
                <a:solidFill>
                  <a:srgbClr val="9A6E3A"/>
                </a:solidFill>
                <a:highlight>
                  <a:srgbClr val="FFFFFF"/>
                </a:highlight>
                <a:latin typeface="Courier New"/>
                <a:ea typeface="Courier New"/>
                <a:cs typeface="Courier New"/>
                <a:sym typeface="Courier New"/>
              </a:rPr>
              <a:t>&amp;</a:t>
            </a:r>
            <a:r>
              <a:rPr lang="en" sz="1450">
                <a:solidFill>
                  <a:srgbClr val="DD4A68"/>
                </a:solidFill>
                <a:highlight>
                  <a:srgbClr val="FFFFFF"/>
                </a:highlight>
                <a:latin typeface="Courier New"/>
                <a:ea typeface="Courier New"/>
                <a:cs typeface="Courier New"/>
                <a:sym typeface="Courier New"/>
              </a:rPr>
              <a:t>$value</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$value</a:t>
            </a:r>
            <a:r>
              <a:rPr lang="en" sz="1450">
                <a:highlight>
                  <a:srgbClr val="FFFFFF"/>
                </a:highlight>
                <a:latin typeface="Courier New"/>
                <a:ea typeface="Courier New"/>
                <a:cs typeface="Courier New"/>
                <a:sym typeface="Courier New"/>
              </a:rPr>
              <a:t> </a:t>
            </a:r>
            <a:r>
              <a:rPr lang="en" sz="1450">
                <a:solidFill>
                  <a:srgbClr val="9A6E3A"/>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990055"/>
                </a:solidFill>
                <a:highlight>
                  <a:srgbClr val="FFFFFF"/>
                </a:highlight>
                <a:latin typeface="Courier New"/>
                <a:ea typeface="Courier New"/>
                <a:cs typeface="Courier New"/>
                <a:sym typeface="Courier New"/>
              </a:rPr>
              <a:t>5</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DD4A68"/>
                </a:solidFill>
                <a:highlight>
                  <a:srgbClr val="FFFFFF"/>
                </a:highlight>
                <a:latin typeface="Courier New"/>
                <a:ea typeface="Courier New"/>
                <a:cs typeface="Courier New"/>
                <a:sym typeface="Courier New"/>
              </a:rPr>
              <a:t>$num</a:t>
            </a:r>
            <a:r>
              <a:rPr lang="en" sz="1450">
                <a:highlight>
                  <a:srgbClr val="FFFFFF"/>
                </a:highlight>
                <a:latin typeface="Courier New"/>
                <a:ea typeface="Courier New"/>
                <a:cs typeface="Courier New"/>
                <a:sym typeface="Courier New"/>
              </a:rPr>
              <a:t> </a:t>
            </a:r>
            <a:r>
              <a:rPr lang="en" sz="1450">
                <a:solidFill>
                  <a:srgbClr val="9A6E3A"/>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990055"/>
                </a:solidFill>
                <a:highlight>
                  <a:srgbClr val="FFFFFF"/>
                </a:highlight>
                <a:latin typeface="Courier New"/>
                <a:ea typeface="Courier New"/>
                <a:cs typeface="Courier New"/>
                <a:sym typeface="Courier New"/>
              </a:rPr>
              <a:t>2</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DD4A68"/>
                </a:solidFill>
                <a:highlight>
                  <a:srgbClr val="FFFFFF"/>
                </a:highlight>
                <a:latin typeface="Courier New"/>
                <a:ea typeface="Courier New"/>
                <a:cs typeface="Courier New"/>
                <a:sym typeface="Courier New"/>
              </a:rPr>
              <a:t>add_five</a:t>
            </a:r>
            <a:r>
              <a:rPr lang="en" sz="1450">
                <a:solidFill>
                  <a:srgbClr val="999999"/>
                </a:solidFill>
                <a:highlight>
                  <a:srgbClr val="FFFFFF"/>
                </a:highlight>
                <a:latin typeface="Courier New"/>
                <a:ea typeface="Courier New"/>
                <a:cs typeface="Courier New"/>
                <a:sym typeface="Courier New"/>
              </a:rPr>
              <a:t>(</a:t>
            </a:r>
            <a:r>
              <a:rPr lang="en" sz="1450">
                <a:solidFill>
                  <a:srgbClr val="DD4A68"/>
                </a:solidFill>
                <a:highlight>
                  <a:srgbClr val="FFFFFF"/>
                </a:highlight>
                <a:latin typeface="Courier New"/>
                <a:ea typeface="Courier New"/>
                <a:cs typeface="Courier New"/>
                <a:sym typeface="Courier New"/>
              </a:rPr>
              <a:t>$num</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450">
                <a:solidFill>
                  <a:srgbClr val="0077AA"/>
                </a:solidFill>
                <a:highlight>
                  <a:srgbClr val="FFFFFF"/>
                </a:highlight>
                <a:latin typeface="Courier New"/>
                <a:ea typeface="Courier New"/>
                <a:cs typeface="Courier New"/>
                <a:sym typeface="Courier New"/>
              </a:rPr>
              <a:t>echo</a:t>
            </a: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$num</a:t>
            </a:r>
            <a:r>
              <a:rPr lang="en" sz="1450">
                <a:solidFill>
                  <a:srgbClr val="999999"/>
                </a:solidFill>
                <a:highlight>
                  <a:srgbClr val="FFFFFF"/>
                </a:highlight>
                <a:latin typeface="Courier New"/>
                <a:ea typeface="Courier New"/>
                <a:cs typeface="Courier New"/>
                <a:sym typeface="Courier New"/>
              </a:rPr>
              <a:t>;</a:t>
            </a:r>
            <a:endParaRPr sz="1450">
              <a:solidFill>
                <a:srgbClr val="999999"/>
              </a:solidFill>
              <a:highlight>
                <a:srgbClr val="FFFFFF"/>
              </a:highlight>
              <a:latin typeface="Courier New"/>
              <a:ea typeface="Courier New"/>
              <a:cs typeface="Courier New"/>
              <a:sym typeface="Courier New"/>
            </a:endParaRPr>
          </a:p>
        </p:txBody>
      </p:sp>
      <p:pic>
        <p:nvPicPr>
          <p:cNvPr id="280" name="Google Shape;280;p42"/>
          <p:cNvPicPr preferRelativeResize="0"/>
          <p:nvPr/>
        </p:nvPicPr>
        <p:blipFill>
          <a:blip r:embed="rId3">
            <a:alphaModFix/>
          </a:blip>
          <a:stretch>
            <a:fillRect/>
          </a:stretch>
        </p:blipFill>
        <p:spPr>
          <a:xfrm>
            <a:off x="6212200" y="4155425"/>
            <a:ext cx="295275" cy="390525"/>
          </a:xfrm>
          <a:prstGeom prst="rect">
            <a:avLst/>
          </a:prstGeom>
          <a:noFill/>
          <a:ln cap="flat" cmpd="sng" w="9525">
            <a:solidFill>
              <a:schemeClr val="dk2"/>
            </a:solidFill>
            <a:prstDash val="solid"/>
            <a:round/>
            <a:headEnd len="sm" w="sm" type="none"/>
            <a:tailEnd len="sm" w="sm" type="none"/>
          </a:ln>
        </p:spPr>
      </p:pic>
      <p:cxnSp>
        <p:nvCxnSpPr>
          <p:cNvPr id="281" name="Google Shape;281;p42"/>
          <p:cNvCxnSpPr/>
          <p:nvPr/>
        </p:nvCxnSpPr>
        <p:spPr>
          <a:xfrm rot="10800000">
            <a:off x="6273400" y="3376475"/>
            <a:ext cx="36600" cy="693000"/>
          </a:xfrm>
          <a:prstGeom prst="straightConnector1">
            <a:avLst/>
          </a:prstGeom>
          <a:noFill/>
          <a:ln cap="flat" cmpd="sng" w="76200">
            <a:solidFill>
              <a:srgbClr val="FF40FF"/>
            </a:solidFill>
            <a:prstDash val="solid"/>
            <a:miter lim="800000"/>
            <a:headEnd len="med" w="med" type="stealth"/>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PHP Basic Concepts</a:t>
            </a:r>
            <a:endParaRPr/>
          </a:p>
        </p:txBody>
      </p:sp>
      <p:sp>
        <p:nvSpPr>
          <p:cNvPr id="287" name="Google Shape;287;p4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Ms. Nabeela Bibi</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311700" y="26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GET and POST Method</a:t>
            </a:r>
            <a:endParaRPr/>
          </a:p>
        </p:txBody>
      </p:sp>
      <p:graphicFrame>
        <p:nvGraphicFramePr>
          <p:cNvPr id="293" name="Google Shape;293;p44"/>
          <p:cNvGraphicFramePr/>
          <p:nvPr/>
        </p:nvGraphicFramePr>
        <p:xfrm>
          <a:off x="532988" y="1590850"/>
          <a:ext cx="3000000" cy="3000000"/>
        </p:xfrm>
        <a:graphic>
          <a:graphicData uri="http://schemas.openxmlformats.org/drawingml/2006/table">
            <a:tbl>
              <a:tblPr>
                <a:noFill/>
                <a:tableStyleId>{C08DA830-C8E9-4E13-B166-4B8C67CF7CCB}</a:tableStyleId>
              </a:tblPr>
              <a:tblGrid>
                <a:gridCol w="4105875"/>
                <a:gridCol w="3972150"/>
              </a:tblGrid>
              <a:tr h="381000">
                <a:tc>
                  <a:txBody>
                    <a:bodyPr/>
                    <a:lstStyle/>
                    <a:p>
                      <a:pPr indent="0" lvl="0" marL="0" rtl="0" algn="ctr">
                        <a:spcBef>
                          <a:spcPts val="0"/>
                        </a:spcBef>
                        <a:spcAft>
                          <a:spcPts val="0"/>
                        </a:spcAft>
                        <a:buNone/>
                      </a:pPr>
                      <a:r>
                        <a:rPr b="1" lang="en"/>
                        <a:t>GET HTTP</a:t>
                      </a:r>
                      <a:endParaRPr b="1"/>
                    </a:p>
                  </a:txBody>
                  <a:tcPr marT="91425" marB="91425" marR="91425" marL="91425"/>
                </a:tc>
                <a:tc>
                  <a:txBody>
                    <a:bodyPr/>
                    <a:lstStyle/>
                    <a:p>
                      <a:pPr indent="0" lvl="0" marL="0" rtl="0" algn="ctr">
                        <a:spcBef>
                          <a:spcPts val="0"/>
                        </a:spcBef>
                        <a:spcAft>
                          <a:spcPts val="0"/>
                        </a:spcAft>
                        <a:buNone/>
                      </a:pPr>
                      <a:r>
                        <a:rPr b="1" lang="en"/>
                        <a:t>POST HTTP</a:t>
                      </a:r>
                      <a:endParaRPr b="1"/>
                    </a:p>
                  </a:txBody>
                  <a:tcPr marT="91425" marB="91425" marR="91425" marL="91425"/>
                </a:tc>
              </a:tr>
              <a:tr h="381000">
                <a:tc>
                  <a:txBody>
                    <a:bodyPr/>
                    <a:lstStyle/>
                    <a:p>
                      <a:pPr indent="0" lvl="0" marL="0" rtl="0" algn="l">
                        <a:spcBef>
                          <a:spcPts val="0"/>
                        </a:spcBef>
                        <a:spcAft>
                          <a:spcPts val="0"/>
                        </a:spcAft>
                        <a:buNone/>
                      </a:pPr>
                      <a:r>
                        <a:rPr lang="en"/>
                        <a:t>In GET method we can not send large amount of data rather limited data of some number of characters is sent because the request parameter is appended into the URL. </a:t>
                      </a:r>
                      <a:endParaRPr/>
                    </a:p>
                  </a:txBody>
                  <a:tcPr marT="91425" marB="91425" marR="91425" marL="91425"/>
                </a:tc>
                <a:tc>
                  <a:txBody>
                    <a:bodyPr/>
                    <a:lstStyle/>
                    <a:p>
                      <a:pPr indent="0" lvl="0" marL="0" rtl="0" algn="l">
                        <a:spcBef>
                          <a:spcPts val="0"/>
                        </a:spcBef>
                        <a:spcAft>
                          <a:spcPts val="0"/>
                        </a:spcAft>
                        <a:buNone/>
                      </a:pPr>
                      <a:r>
                        <a:rPr lang="en"/>
                        <a:t>In POST method large amount of data can be sent because the request parameter is appended into the body.</a:t>
                      </a:r>
                      <a:endParaRPr/>
                    </a:p>
                  </a:txBody>
                  <a:tcPr marT="91425" marB="91425" marR="91425" marL="91425"/>
                </a:tc>
              </a:tr>
              <a:tr h="381000">
                <a:tc>
                  <a:txBody>
                    <a:bodyPr/>
                    <a:lstStyle/>
                    <a:p>
                      <a:pPr indent="0" lvl="0" marL="0" rtl="0" algn="l">
                        <a:spcBef>
                          <a:spcPts val="0"/>
                        </a:spcBef>
                        <a:spcAft>
                          <a:spcPts val="0"/>
                        </a:spcAft>
                        <a:buNone/>
                      </a:pPr>
                      <a:r>
                        <a:rPr lang="en"/>
                        <a:t>GET requests are only used to request data (not modify)</a:t>
                      </a:r>
                      <a:endParaRPr/>
                    </a:p>
                  </a:txBody>
                  <a:tcPr marT="91425" marB="91425" marR="91425" marL="91425"/>
                </a:tc>
                <a:tc>
                  <a:txBody>
                    <a:bodyPr/>
                    <a:lstStyle/>
                    <a:p>
                      <a:pPr indent="0" lvl="0" marL="0" rtl="0" algn="l">
                        <a:spcBef>
                          <a:spcPts val="0"/>
                        </a:spcBef>
                        <a:spcAft>
                          <a:spcPts val="0"/>
                        </a:spcAft>
                        <a:buNone/>
                      </a:pPr>
                      <a:r>
                        <a:rPr lang="en"/>
                        <a:t>POST requests can be used to create and modify data.</a:t>
                      </a:r>
                      <a:endParaRPr/>
                    </a:p>
                  </a:txBody>
                  <a:tcPr marT="91425" marB="91425" marR="91425" marL="91425"/>
                </a:tc>
              </a:tr>
              <a:tr h="381000">
                <a:tc>
                  <a:txBody>
                    <a:bodyPr/>
                    <a:lstStyle/>
                    <a:p>
                      <a:pPr indent="0" lvl="0" marL="0" rtl="0" algn="l">
                        <a:spcBef>
                          <a:spcPts val="0"/>
                        </a:spcBef>
                        <a:spcAft>
                          <a:spcPts val="0"/>
                        </a:spcAft>
                        <a:buNone/>
                      </a:pPr>
                      <a:r>
                        <a:rPr lang="en"/>
                        <a:t>GET request is comparatively less secure because the data is exposed in the URL bar.</a:t>
                      </a:r>
                      <a:endParaRPr/>
                    </a:p>
                  </a:txBody>
                  <a:tcPr marT="91425" marB="91425" marR="91425" marL="91425"/>
                </a:tc>
                <a:tc>
                  <a:txBody>
                    <a:bodyPr/>
                    <a:lstStyle/>
                    <a:p>
                      <a:pPr indent="0" lvl="0" marL="0" rtl="0" algn="l">
                        <a:spcBef>
                          <a:spcPts val="0"/>
                        </a:spcBef>
                        <a:spcAft>
                          <a:spcPts val="0"/>
                        </a:spcAft>
                        <a:buNone/>
                      </a:pPr>
                      <a:r>
                        <a:rPr lang="en"/>
                        <a:t>POST request is comparatively more secure because the data is not exposed in the URL bar.</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567050" y="177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GET and POST Method</a:t>
            </a:r>
            <a:endParaRPr/>
          </a:p>
        </p:txBody>
      </p:sp>
      <p:graphicFrame>
        <p:nvGraphicFramePr>
          <p:cNvPr id="299" name="Google Shape;299;p45"/>
          <p:cNvGraphicFramePr/>
          <p:nvPr/>
        </p:nvGraphicFramePr>
        <p:xfrm>
          <a:off x="567050" y="1299025"/>
          <a:ext cx="3000000" cy="3000000"/>
        </p:xfrm>
        <a:graphic>
          <a:graphicData uri="http://schemas.openxmlformats.org/drawingml/2006/table">
            <a:tbl>
              <a:tblPr>
                <a:noFill/>
                <a:tableStyleId>{C08DA830-C8E9-4E13-B166-4B8C67CF7CCB}</a:tableStyleId>
              </a:tblPr>
              <a:tblGrid>
                <a:gridCol w="4105875"/>
                <a:gridCol w="4154550"/>
              </a:tblGrid>
              <a:tr h="381000">
                <a:tc>
                  <a:txBody>
                    <a:bodyPr/>
                    <a:lstStyle/>
                    <a:p>
                      <a:pPr indent="0" lvl="0" marL="0" rtl="0" algn="ctr">
                        <a:spcBef>
                          <a:spcPts val="0"/>
                        </a:spcBef>
                        <a:spcAft>
                          <a:spcPts val="0"/>
                        </a:spcAft>
                        <a:buNone/>
                      </a:pPr>
                      <a:r>
                        <a:rPr b="1" lang="en"/>
                        <a:t>GET HTTP</a:t>
                      </a:r>
                      <a:endParaRPr b="1"/>
                    </a:p>
                  </a:txBody>
                  <a:tcPr marT="91425" marB="91425" marR="91425" marL="91425"/>
                </a:tc>
                <a:tc>
                  <a:txBody>
                    <a:bodyPr/>
                    <a:lstStyle/>
                    <a:p>
                      <a:pPr indent="0" lvl="0" marL="0" rtl="0" algn="ctr">
                        <a:spcBef>
                          <a:spcPts val="0"/>
                        </a:spcBef>
                        <a:spcAft>
                          <a:spcPts val="0"/>
                        </a:spcAft>
                        <a:buNone/>
                      </a:pPr>
                      <a:r>
                        <a:rPr b="1" lang="en"/>
                        <a:t>POST HTTP</a:t>
                      </a:r>
                      <a:endParaRPr b="1"/>
                    </a:p>
                  </a:txBody>
                  <a:tcPr marT="91425" marB="91425" marR="91425" marL="91425"/>
                </a:tc>
              </a:tr>
              <a:tr h="381000">
                <a:tc>
                  <a:txBody>
                    <a:bodyPr/>
                    <a:lstStyle/>
                    <a:p>
                      <a:pPr indent="0" lvl="0" marL="0" rtl="0" algn="l">
                        <a:spcBef>
                          <a:spcPts val="0"/>
                        </a:spcBef>
                        <a:spcAft>
                          <a:spcPts val="0"/>
                        </a:spcAft>
                        <a:buNone/>
                      </a:pPr>
                      <a:r>
                        <a:rPr lang="en"/>
                        <a:t>Request made through GET method are stored in Browser history.</a:t>
                      </a:r>
                      <a:endParaRPr/>
                    </a:p>
                  </a:txBody>
                  <a:tcPr marT="91425" marB="91425" marR="91425" marL="91425"/>
                </a:tc>
                <a:tc>
                  <a:txBody>
                    <a:bodyPr/>
                    <a:lstStyle/>
                    <a:p>
                      <a:pPr indent="0" lvl="0" marL="0" rtl="0" algn="l">
                        <a:spcBef>
                          <a:spcPts val="0"/>
                        </a:spcBef>
                        <a:spcAft>
                          <a:spcPts val="0"/>
                        </a:spcAft>
                        <a:buNone/>
                      </a:pPr>
                      <a:r>
                        <a:rPr lang="en"/>
                        <a:t>Request made through POST method is not stored in Browser history.</a:t>
                      </a:r>
                      <a:endParaRPr/>
                    </a:p>
                  </a:txBody>
                  <a:tcPr marT="91425" marB="91425" marR="91425" marL="91425"/>
                </a:tc>
              </a:tr>
              <a:tr h="381000">
                <a:tc>
                  <a:txBody>
                    <a:bodyPr/>
                    <a:lstStyle/>
                    <a:p>
                      <a:pPr indent="0" lvl="0" marL="0" rtl="0" algn="l">
                        <a:spcBef>
                          <a:spcPts val="0"/>
                        </a:spcBef>
                        <a:spcAft>
                          <a:spcPts val="0"/>
                        </a:spcAft>
                        <a:buNone/>
                      </a:pPr>
                      <a:r>
                        <a:rPr lang="en"/>
                        <a:t>GET method request can be saved as bookmark in browser.</a:t>
                      </a:r>
                      <a:endParaRPr/>
                    </a:p>
                  </a:txBody>
                  <a:tcPr marT="91425" marB="91425" marR="91425" marL="91425"/>
                </a:tc>
                <a:tc>
                  <a:txBody>
                    <a:bodyPr/>
                    <a:lstStyle/>
                    <a:p>
                      <a:pPr indent="0" lvl="0" marL="0" rtl="0" algn="l">
                        <a:spcBef>
                          <a:spcPts val="0"/>
                        </a:spcBef>
                        <a:spcAft>
                          <a:spcPts val="0"/>
                        </a:spcAft>
                        <a:buNone/>
                      </a:pPr>
                      <a:r>
                        <a:rPr lang="en"/>
                        <a:t>POST method request can not be saved as bookmark in browser.</a:t>
                      </a:r>
                      <a:endParaRPr/>
                    </a:p>
                  </a:txBody>
                  <a:tcPr marT="91425" marB="91425" marR="91425" marL="91425"/>
                </a:tc>
              </a:tr>
              <a:tr h="381000">
                <a:tc>
                  <a:txBody>
                    <a:bodyPr/>
                    <a:lstStyle/>
                    <a:p>
                      <a:pPr indent="0" lvl="0" marL="0" rtl="0" algn="l">
                        <a:spcBef>
                          <a:spcPts val="0"/>
                        </a:spcBef>
                        <a:spcAft>
                          <a:spcPts val="0"/>
                        </a:spcAft>
                        <a:buNone/>
                      </a:pPr>
                      <a:r>
                        <a:rPr lang="en"/>
                        <a:t>Data passed through GET method can be easily stolen by attackers as the data is visible to everyone.GET requests should never be used when dealing with sensitive data</a:t>
                      </a:r>
                      <a:endParaRPr/>
                    </a:p>
                  </a:txBody>
                  <a:tcPr marT="91425" marB="91425" marR="91425" marL="91425"/>
                </a:tc>
                <a:tc>
                  <a:txBody>
                    <a:bodyPr/>
                    <a:lstStyle/>
                    <a:p>
                      <a:pPr indent="0" lvl="0" marL="0" rtl="0" algn="l">
                        <a:spcBef>
                          <a:spcPts val="0"/>
                        </a:spcBef>
                        <a:spcAft>
                          <a:spcPts val="0"/>
                        </a:spcAft>
                        <a:buNone/>
                      </a:pPr>
                      <a:r>
                        <a:rPr lang="en"/>
                        <a:t>Data passed through POST method can not be easily stolen by attackers as the URL Data is not displayed in the URL</a:t>
                      </a:r>
                      <a:endParaRPr/>
                    </a:p>
                  </a:txBody>
                  <a:tcPr marT="91425" marB="91425" marR="91425" marL="91425"/>
                </a:tc>
              </a:tr>
              <a:tr h="381000">
                <a:tc>
                  <a:txBody>
                    <a:bodyPr/>
                    <a:lstStyle/>
                    <a:p>
                      <a:pPr indent="0" lvl="0" marL="0" rtl="0" algn="l">
                        <a:spcBef>
                          <a:spcPts val="0"/>
                        </a:spcBef>
                        <a:spcAft>
                          <a:spcPts val="0"/>
                        </a:spcAft>
                        <a:buNone/>
                      </a:pPr>
                      <a:r>
                        <a:rPr lang="en"/>
                        <a:t>In GET method only ASCII characters are allowed.</a:t>
                      </a:r>
                      <a:endParaRPr/>
                    </a:p>
                  </a:txBody>
                  <a:tcPr marT="91425" marB="91425" marR="91425" marL="91425"/>
                </a:tc>
                <a:tc>
                  <a:txBody>
                    <a:bodyPr/>
                    <a:lstStyle/>
                    <a:p>
                      <a:pPr indent="0" lvl="0" marL="0" rtl="0" algn="l">
                        <a:spcBef>
                          <a:spcPts val="0"/>
                        </a:spcBef>
                        <a:spcAft>
                          <a:spcPts val="0"/>
                        </a:spcAft>
                        <a:buNone/>
                      </a:pPr>
                      <a:r>
                        <a:rPr lang="en"/>
                        <a:t>In POST method all types of data is allowed.</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Global Variables - Superglobals</a:t>
            </a:r>
            <a:endParaRPr/>
          </a:p>
        </p:txBody>
      </p:sp>
      <p:sp>
        <p:nvSpPr>
          <p:cNvPr id="305" name="Google Shape;30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Some predefined variables in PHP are "superglobals", which means that they are always accessible, regardless of scope - and you can access them from any function, class or file without having to do anything special.</a:t>
            </a:r>
            <a:endParaRPr/>
          </a:p>
          <a:p>
            <a:pPr indent="0" lvl="0" marL="0" rtl="0" algn="l">
              <a:spcBef>
                <a:spcPts val="1200"/>
              </a:spcBef>
              <a:spcAft>
                <a:spcPts val="0"/>
              </a:spcAft>
              <a:buNone/>
            </a:pPr>
            <a:r>
              <a:rPr lang="en"/>
              <a:t>The PHP superglobal variables are:</a:t>
            </a:r>
            <a:endParaRPr/>
          </a:p>
          <a:p>
            <a:pPr indent="-317182" lvl="0" marL="457200" rtl="0" algn="l">
              <a:spcBef>
                <a:spcPts val="1200"/>
              </a:spcBef>
              <a:spcAft>
                <a:spcPts val="0"/>
              </a:spcAft>
              <a:buSzPct val="100000"/>
              <a:buChar char="●"/>
            </a:pPr>
            <a:r>
              <a:rPr lang="en"/>
              <a:t>$GLOBALS</a:t>
            </a:r>
            <a:endParaRPr/>
          </a:p>
          <a:p>
            <a:pPr indent="-317182" lvl="0" marL="457200" rtl="0" algn="l">
              <a:spcBef>
                <a:spcPts val="0"/>
              </a:spcBef>
              <a:spcAft>
                <a:spcPts val="0"/>
              </a:spcAft>
              <a:buSzPct val="100000"/>
              <a:buChar char="●"/>
            </a:pPr>
            <a:r>
              <a:rPr lang="en"/>
              <a:t>$_SERVER</a:t>
            </a:r>
            <a:endParaRPr/>
          </a:p>
          <a:p>
            <a:pPr indent="-317182" lvl="0" marL="457200" rtl="0" algn="l">
              <a:spcBef>
                <a:spcPts val="0"/>
              </a:spcBef>
              <a:spcAft>
                <a:spcPts val="0"/>
              </a:spcAft>
              <a:buSzPct val="100000"/>
              <a:buChar char="●"/>
            </a:pPr>
            <a:r>
              <a:rPr lang="en"/>
              <a:t>$_REQUEST</a:t>
            </a:r>
            <a:endParaRPr/>
          </a:p>
          <a:p>
            <a:pPr indent="-317182" lvl="0" marL="457200" rtl="0" algn="l">
              <a:spcBef>
                <a:spcPts val="0"/>
              </a:spcBef>
              <a:spcAft>
                <a:spcPts val="0"/>
              </a:spcAft>
              <a:buSzPct val="100000"/>
              <a:buChar char="●"/>
            </a:pPr>
            <a:r>
              <a:rPr lang="en"/>
              <a:t>$_POST</a:t>
            </a:r>
            <a:endParaRPr/>
          </a:p>
          <a:p>
            <a:pPr indent="-317182" lvl="0" marL="457200" rtl="0" algn="l">
              <a:spcBef>
                <a:spcPts val="0"/>
              </a:spcBef>
              <a:spcAft>
                <a:spcPts val="0"/>
              </a:spcAft>
              <a:buSzPct val="100000"/>
              <a:buChar char="●"/>
            </a:pPr>
            <a:r>
              <a:rPr lang="en"/>
              <a:t>$_GET</a:t>
            </a:r>
            <a:endParaRPr/>
          </a:p>
          <a:p>
            <a:pPr indent="-317182" lvl="0" marL="457200" rtl="0" algn="l">
              <a:spcBef>
                <a:spcPts val="0"/>
              </a:spcBef>
              <a:spcAft>
                <a:spcPts val="0"/>
              </a:spcAft>
              <a:buSzPct val="100000"/>
              <a:buChar char="●"/>
            </a:pPr>
            <a:r>
              <a:rPr lang="en"/>
              <a:t>$_FILES</a:t>
            </a:r>
            <a:endParaRPr/>
          </a:p>
          <a:p>
            <a:pPr indent="-317182" lvl="0" marL="457200" rtl="0" algn="l">
              <a:spcBef>
                <a:spcPts val="0"/>
              </a:spcBef>
              <a:spcAft>
                <a:spcPts val="0"/>
              </a:spcAft>
              <a:buSzPct val="100000"/>
              <a:buChar char="●"/>
            </a:pPr>
            <a:r>
              <a:rPr lang="en"/>
              <a:t>$_ENV</a:t>
            </a:r>
            <a:endParaRPr/>
          </a:p>
          <a:p>
            <a:pPr indent="-317182" lvl="0" marL="457200" rtl="0" algn="l">
              <a:spcBef>
                <a:spcPts val="0"/>
              </a:spcBef>
              <a:spcAft>
                <a:spcPts val="0"/>
              </a:spcAft>
              <a:buSzPct val="100000"/>
              <a:buChar char="●"/>
            </a:pPr>
            <a:r>
              <a:rPr lang="en"/>
              <a:t>$_COOKIE</a:t>
            </a:r>
            <a:endParaRPr/>
          </a:p>
          <a:p>
            <a:pPr indent="-317182" lvl="0" marL="457200" rtl="0" algn="l">
              <a:spcBef>
                <a:spcPts val="0"/>
              </a:spcBef>
              <a:spcAft>
                <a:spcPts val="0"/>
              </a:spcAft>
              <a:buSzPct val="100000"/>
              <a:buChar char="●"/>
            </a:pPr>
            <a:r>
              <a:rPr lang="en"/>
              <a:t>$_SESSION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 Global Variables</a:t>
            </a:r>
            <a:endParaRPr/>
          </a:p>
        </p:txBody>
      </p:sp>
      <p:sp>
        <p:nvSpPr>
          <p:cNvPr id="311" name="Google Shape;311;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$GLOBALS</a:t>
            </a:r>
            <a:r>
              <a:rPr lang="en"/>
              <a:t> is a PHP super global variable which is used to access global variables from anywhere in the PHP script (also from within functions or methods).</a:t>
            </a:r>
            <a:endParaRPr/>
          </a:p>
          <a:p>
            <a:pPr indent="-325755" lvl="0" marL="457200" rtl="0" algn="l">
              <a:spcBef>
                <a:spcPts val="0"/>
              </a:spcBef>
              <a:spcAft>
                <a:spcPts val="0"/>
              </a:spcAft>
              <a:buSzPct val="100000"/>
              <a:buChar char="●"/>
            </a:pPr>
            <a:r>
              <a:rPr b="1" lang="en"/>
              <a:t>$_SERVER</a:t>
            </a:r>
            <a:r>
              <a:rPr lang="en"/>
              <a:t> is a PHP super global variable which holds information about headers, paths, and script locations.</a:t>
            </a:r>
            <a:endParaRPr/>
          </a:p>
          <a:p>
            <a:pPr indent="-325755" lvl="0" marL="457200" rtl="0" algn="l">
              <a:spcBef>
                <a:spcPts val="0"/>
              </a:spcBef>
              <a:spcAft>
                <a:spcPts val="0"/>
              </a:spcAft>
              <a:buSzPct val="100000"/>
              <a:buChar char="●"/>
            </a:pPr>
            <a:r>
              <a:rPr lang="en"/>
              <a:t>PHP </a:t>
            </a:r>
            <a:r>
              <a:rPr b="1" lang="en"/>
              <a:t>$_REQUEST </a:t>
            </a:r>
            <a:r>
              <a:rPr lang="en"/>
              <a:t>is a PHP super global variable which is used to collect data after submitting an HTML form.</a:t>
            </a:r>
            <a:endParaRPr/>
          </a:p>
          <a:p>
            <a:pPr indent="-325755" lvl="0" marL="457200" rtl="0" algn="l">
              <a:spcBef>
                <a:spcPts val="0"/>
              </a:spcBef>
              <a:spcAft>
                <a:spcPts val="0"/>
              </a:spcAft>
              <a:buSzPct val="100000"/>
              <a:buChar char="●"/>
            </a:pPr>
            <a:r>
              <a:rPr lang="en"/>
              <a:t>PHP </a:t>
            </a:r>
            <a:r>
              <a:rPr b="1" lang="en"/>
              <a:t>$_POST</a:t>
            </a:r>
            <a:r>
              <a:rPr lang="en"/>
              <a:t> is a PHP super global variable which is used to collect form data after submitting an HTML form with method="post". $_POST is also widely used to pass variables.</a:t>
            </a:r>
            <a:endParaRPr/>
          </a:p>
          <a:p>
            <a:pPr indent="-325755" lvl="0" marL="457200" rtl="0" algn="l">
              <a:spcBef>
                <a:spcPts val="0"/>
              </a:spcBef>
              <a:spcAft>
                <a:spcPts val="0"/>
              </a:spcAft>
              <a:buSzPct val="100000"/>
              <a:buChar char="●"/>
            </a:pPr>
            <a:r>
              <a:rPr lang="en"/>
              <a:t>PHP </a:t>
            </a:r>
            <a:r>
              <a:rPr b="1" lang="en"/>
              <a:t>$_GET</a:t>
            </a:r>
            <a:r>
              <a:rPr lang="en"/>
              <a:t> is a PHP super global variable which is used to collect form data after submitting an HTML form with method="get". $_GET can also collect data sent in the URL.</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311700" y="286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Include Files</a:t>
            </a:r>
            <a:endParaRPr/>
          </a:p>
        </p:txBody>
      </p:sp>
      <p:sp>
        <p:nvSpPr>
          <p:cNvPr id="317" name="Google Shape;317;p48"/>
          <p:cNvSpPr txBox="1"/>
          <p:nvPr>
            <p:ph idx="1" type="body"/>
          </p:nvPr>
        </p:nvSpPr>
        <p:spPr>
          <a:xfrm>
            <a:off x="311700" y="1096100"/>
            <a:ext cx="6187200" cy="369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include (or require) statement takes all the text/code/markup that exists in the specified file and copies it into the file that uses the include statement.</a:t>
            </a:r>
            <a:endParaRPr/>
          </a:p>
          <a:p>
            <a:pPr indent="0" lvl="0" marL="0" rtl="0" algn="l">
              <a:spcBef>
                <a:spcPts val="1200"/>
              </a:spcBef>
              <a:spcAft>
                <a:spcPts val="0"/>
              </a:spcAft>
              <a:buNone/>
            </a:pPr>
            <a:r>
              <a:rPr lang="en"/>
              <a:t>The include and require statements are identical, except upon failure:</a:t>
            </a:r>
            <a:endParaRPr/>
          </a:p>
          <a:p>
            <a:pPr indent="-334327" lvl="0" marL="457200" rtl="0" algn="l">
              <a:spcBef>
                <a:spcPts val="1200"/>
              </a:spcBef>
              <a:spcAft>
                <a:spcPts val="0"/>
              </a:spcAft>
              <a:buSzPct val="100000"/>
              <a:buChar char="●"/>
            </a:pPr>
            <a:r>
              <a:rPr b="1" lang="en">
                <a:solidFill>
                  <a:schemeClr val="accent4"/>
                </a:solidFill>
              </a:rPr>
              <a:t>require</a:t>
            </a:r>
            <a:r>
              <a:rPr lang="en"/>
              <a:t> will produce a fatal error and stop the script</a:t>
            </a:r>
            <a:endParaRPr/>
          </a:p>
          <a:p>
            <a:pPr indent="-334327" lvl="0" marL="457200" rtl="0" algn="l">
              <a:spcBef>
                <a:spcPts val="0"/>
              </a:spcBef>
              <a:spcAft>
                <a:spcPts val="0"/>
              </a:spcAft>
              <a:buSzPct val="100000"/>
              <a:buChar char="●"/>
            </a:pPr>
            <a:r>
              <a:rPr b="1" lang="en">
                <a:solidFill>
                  <a:schemeClr val="accent1"/>
                </a:solidFill>
              </a:rPr>
              <a:t>include</a:t>
            </a:r>
            <a:r>
              <a:rPr lang="en"/>
              <a:t> will only produce a warning and the script will continue</a:t>
            </a:r>
            <a:endParaRPr/>
          </a:p>
          <a:p>
            <a:pPr indent="0" lvl="0" marL="0" rtl="0" algn="l">
              <a:spcBef>
                <a:spcPts val="1200"/>
              </a:spcBef>
              <a:spcAft>
                <a:spcPts val="0"/>
              </a:spcAft>
              <a:buNone/>
            </a:pPr>
            <a:r>
              <a:rPr b="1" lang="en"/>
              <a:t>Use require when the file is required by the application.</a:t>
            </a:r>
            <a:endParaRPr b="1"/>
          </a:p>
          <a:p>
            <a:pPr indent="0" lvl="0" marL="0" rtl="0" algn="l">
              <a:spcBef>
                <a:spcPts val="1200"/>
              </a:spcBef>
              <a:spcAft>
                <a:spcPts val="1200"/>
              </a:spcAft>
              <a:buNone/>
            </a:pPr>
            <a:r>
              <a:rPr b="1" lang="en"/>
              <a:t>Use include when the file is not required and application should continue when file is not found.</a:t>
            </a:r>
            <a:endParaRPr/>
          </a:p>
        </p:txBody>
      </p:sp>
      <p:pic>
        <p:nvPicPr>
          <p:cNvPr id="318" name="Google Shape;318;p48"/>
          <p:cNvPicPr preferRelativeResize="0"/>
          <p:nvPr/>
        </p:nvPicPr>
        <p:blipFill>
          <a:blip r:embed="rId3">
            <a:alphaModFix/>
          </a:blip>
          <a:stretch>
            <a:fillRect/>
          </a:stretch>
        </p:blipFill>
        <p:spPr>
          <a:xfrm>
            <a:off x="6596175" y="1681775"/>
            <a:ext cx="2447925" cy="2305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Basic Functions</a:t>
            </a:r>
            <a:endParaRPr/>
          </a:p>
        </p:txBody>
      </p:sp>
      <p:sp>
        <p:nvSpPr>
          <p:cNvPr id="324" name="Google Shape;324;p49"/>
          <p:cNvSpPr txBox="1"/>
          <p:nvPr>
            <p:ph idx="1" type="body"/>
          </p:nvPr>
        </p:nvSpPr>
        <p:spPr>
          <a:xfrm>
            <a:off x="311700" y="1266325"/>
            <a:ext cx="8520600" cy="3679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connect_errno()</a:t>
            </a:r>
            <a:endParaRPr b="1"/>
          </a:p>
          <a:p>
            <a:pPr indent="-317182" lvl="0" marL="457200" rtl="0" algn="l">
              <a:spcBef>
                <a:spcPts val="1200"/>
              </a:spcBef>
              <a:spcAft>
                <a:spcPts val="0"/>
              </a:spcAft>
              <a:buSzPct val="100000"/>
              <a:buChar char="●"/>
            </a:pPr>
            <a:r>
              <a:rPr lang="en"/>
              <a:t>The connect_errno / mysqli_connect_errno() function returns the error code from the last connection error, if any.</a:t>
            </a:r>
            <a:endParaRPr/>
          </a:p>
          <a:p>
            <a:pPr indent="0" lvl="0" marL="0" rtl="0" algn="l">
              <a:spcBef>
                <a:spcPts val="1200"/>
              </a:spcBef>
              <a:spcAft>
                <a:spcPts val="0"/>
              </a:spcAft>
              <a:buNone/>
            </a:pPr>
            <a:r>
              <a:rPr b="1" lang="en"/>
              <a:t>Connect_error()</a:t>
            </a:r>
            <a:endParaRPr b="1"/>
          </a:p>
          <a:p>
            <a:pPr indent="-317182" lvl="0" marL="457200" rtl="0" algn="l">
              <a:spcBef>
                <a:spcPts val="1200"/>
              </a:spcBef>
              <a:spcAft>
                <a:spcPts val="0"/>
              </a:spcAft>
              <a:buSzPct val="100000"/>
              <a:buChar char="●"/>
            </a:pPr>
            <a:r>
              <a:rPr lang="en"/>
              <a:t>The connect_error / mysqli_connect_error() function returns the error description from the last connection error, if any.</a:t>
            </a:r>
            <a:endParaRPr/>
          </a:p>
          <a:p>
            <a:pPr indent="0" lvl="0" marL="0" rtl="0" algn="l">
              <a:spcBef>
                <a:spcPts val="1200"/>
              </a:spcBef>
              <a:spcAft>
                <a:spcPts val="0"/>
              </a:spcAft>
              <a:buNone/>
            </a:pPr>
            <a:r>
              <a:rPr lang="en"/>
              <a:t> </a:t>
            </a:r>
            <a:r>
              <a:rPr b="1" lang="en"/>
              <a:t>fetch_assoc()</a:t>
            </a:r>
            <a:endParaRPr b="1"/>
          </a:p>
          <a:p>
            <a:pPr indent="-317182" lvl="0" marL="457200" rtl="0" algn="l">
              <a:spcBef>
                <a:spcPts val="1200"/>
              </a:spcBef>
              <a:spcAft>
                <a:spcPts val="0"/>
              </a:spcAft>
              <a:buSzPct val="100000"/>
              <a:buChar char="●"/>
            </a:pPr>
            <a:r>
              <a:rPr lang="en"/>
              <a:t>The fetch_assoc() / mysqli_fetch_assoc() function fetches a result row as an associative array.</a:t>
            </a:r>
            <a:endParaRPr/>
          </a:p>
          <a:p>
            <a:pPr indent="0" lvl="0" marL="0" rtl="0" algn="l">
              <a:spcBef>
                <a:spcPts val="1200"/>
              </a:spcBef>
              <a:spcAft>
                <a:spcPts val="0"/>
              </a:spcAft>
              <a:buNone/>
            </a:pPr>
            <a:r>
              <a:rPr b="1" lang="en"/>
              <a:t> real_escape_string()</a:t>
            </a:r>
            <a:endParaRPr b="1"/>
          </a:p>
          <a:p>
            <a:pPr indent="-317182" lvl="0" marL="457200" rtl="0" algn="l">
              <a:spcBef>
                <a:spcPts val="1200"/>
              </a:spcBef>
              <a:spcAft>
                <a:spcPts val="0"/>
              </a:spcAft>
              <a:buSzPct val="100000"/>
              <a:buChar char="●"/>
            </a:pPr>
            <a:r>
              <a:rPr lang="en"/>
              <a:t>The real_escape_string() / mysqli_real_escape_string() function escapes special characters in a string for use in an SQL query, taking into account the current character set of the connection. This function is used to create a legal SQL string that can be used in an SQL statement.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Basic Functions</a:t>
            </a:r>
            <a:endParaRPr/>
          </a:p>
        </p:txBody>
      </p:sp>
      <p:sp>
        <p:nvSpPr>
          <p:cNvPr id="330" name="Google Shape;330;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query() </a:t>
            </a:r>
            <a:endParaRPr b="1"/>
          </a:p>
          <a:p>
            <a:pPr indent="-317182" lvl="0" marL="457200" rtl="0" algn="l">
              <a:spcBef>
                <a:spcPts val="1200"/>
              </a:spcBef>
              <a:spcAft>
                <a:spcPts val="0"/>
              </a:spcAft>
              <a:buSzPct val="100000"/>
              <a:buChar char="●"/>
            </a:pPr>
            <a:r>
              <a:rPr lang="en"/>
              <a:t>The query() / mysqli_query() function performs a query against a database.</a:t>
            </a:r>
            <a:endParaRPr b="1"/>
          </a:p>
          <a:p>
            <a:pPr indent="0" lvl="0" marL="0" rtl="0" algn="l">
              <a:spcBef>
                <a:spcPts val="1200"/>
              </a:spcBef>
              <a:spcAft>
                <a:spcPts val="0"/>
              </a:spcAft>
              <a:buNone/>
            </a:pPr>
            <a:r>
              <a:rPr b="1" lang="en"/>
              <a:t> isset() </a:t>
            </a:r>
            <a:endParaRPr b="1"/>
          </a:p>
          <a:p>
            <a:pPr indent="-317182" lvl="0" marL="457200" rtl="0" algn="l">
              <a:spcBef>
                <a:spcPts val="1200"/>
              </a:spcBef>
              <a:spcAft>
                <a:spcPts val="0"/>
              </a:spcAft>
              <a:buSzPct val="100000"/>
              <a:buChar char="●"/>
            </a:pPr>
            <a:r>
              <a:rPr lang="en"/>
              <a:t>The isset() function checks whether a variable is set, which means that it has to be declared and is not NULL.</a:t>
            </a:r>
            <a:endParaRPr/>
          </a:p>
          <a:p>
            <a:pPr indent="-317182" lvl="0" marL="457200" rtl="0" algn="l">
              <a:spcBef>
                <a:spcPts val="0"/>
              </a:spcBef>
              <a:spcAft>
                <a:spcPts val="0"/>
              </a:spcAft>
              <a:buSzPct val="100000"/>
              <a:buChar char="●"/>
            </a:pPr>
            <a:r>
              <a:rPr lang="en"/>
              <a:t>This function returns true if the variable exists and is not NULL, otherwise it returns false.</a:t>
            </a:r>
            <a:endParaRPr/>
          </a:p>
          <a:p>
            <a:pPr indent="-317182" lvl="0" marL="457200" rtl="0" algn="l">
              <a:spcBef>
                <a:spcPts val="0"/>
              </a:spcBef>
              <a:spcAft>
                <a:spcPts val="0"/>
              </a:spcAft>
              <a:buSzPct val="100000"/>
              <a:buChar char="●"/>
            </a:pPr>
            <a:r>
              <a:rPr lang="en"/>
              <a:t>Note: If multiple variables are supplied, then this function will return true only if all of the variables are set.</a:t>
            </a:r>
            <a:endParaRPr/>
          </a:p>
          <a:p>
            <a:pPr indent="0" lvl="0" marL="0" rtl="0" algn="l">
              <a:spcBef>
                <a:spcPts val="1200"/>
              </a:spcBef>
              <a:spcAft>
                <a:spcPts val="0"/>
              </a:spcAft>
              <a:buNone/>
            </a:pPr>
            <a:r>
              <a:rPr b="1" lang="en"/>
              <a:t>empty() </a:t>
            </a:r>
            <a:endParaRPr b="1"/>
          </a:p>
          <a:p>
            <a:pPr indent="-317182" lvl="0" marL="457200" rtl="0" algn="l">
              <a:spcBef>
                <a:spcPts val="1200"/>
              </a:spcBef>
              <a:spcAft>
                <a:spcPts val="0"/>
              </a:spcAft>
              <a:buSzPct val="100000"/>
              <a:buChar char="●"/>
            </a:pPr>
            <a:r>
              <a:rPr lang="en"/>
              <a:t>The empty() function checks whether a variable is empty or not.</a:t>
            </a:r>
            <a:endParaRPr/>
          </a:p>
          <a:p>
            <a:pPr indent="-317182" lvl="0" marL="457200" rtl="0" algn="l">
              <a:spcBef>
                <a:spcPts val="0"/>
              </a:spcBef>
              <a:spcAft>
                <a:spcPts val="0"/>
              </a:spcAft>
              <a:buSzPct val="100000"/>
              <a:buChar char="●"/>
            </a:pPr>
            <a:r>
              <a:rPr lang="en"/>
              <a:t>This function returns false if the variable exists and is not empty, otherwise it returns true.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2755775" y="2123050"/>
            <a:ext cx="2544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PHP Do?</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PHP can generate dynamic page content</a:t>
            </a:r>
            <a:endParaRPr/>
          </a:p>
          <a:p>
            <a:pPr indent="-342900" lvl="0" marL="457200" rtl="0" algn="l">
              <a:spcBef>
                <a:spcPts val="0"/>
              </a:spcBef>
              <a:spcAft>
                <a:spcPts val="0"/>
              </a:spcAft>
              <a:buSzPts val="1800"/>
              <a:buChar char="●"/>
            </a:pPr>
            <a:r>
              <a:rPr lang="en"/>
              <a:t>PHP can create, open, read, write, delete, and close files on the server</a:t>
            </a:r>
            <a:endParaRPr/>
          </a:p>
          <a:p>
            <a:pPr indent="-342900" lvl="0" marL="457200" rtl="0" algn="l">
              <a:spcBef>
                <a:spcPts val="0"/>
              </a:spcBef>
              <a:spcAft>
                <a:spcPts val="0"/>
              </a:spcAft>
              <a:buSzPts val="1800"/>
              <a:buChar char="●"/>
            </a:pPr>
            <a:r>
              <a:rPr lang="en"/>
              <a:t>PHP can collect form data</a:t>
            </a:r>
            <a:endParaRPr/>
          </a:p>
          <a:p>
            <a:pPr indent="-342900" lvl="0" marL="457200" rtl="0" algn="l">
              <a:spcBef>
                <a:spcPts val="0"/>
              </a:spcBef>
              <a:spcAft>
                <a:spcPts val="0"/>
              </a:spcAft>
              <a:buSzPts val="1800"/>
              <a:buChar char="●"/>
            </a:pPr>
            <a:r>
              <a:rPr lang="en"/>
              <a:t>PHP can send and receive cookies</a:t>
            </a:r>
            <a:endParaRPr/>
          </a:p>
          <a:p>
            <a:pPr indent="-342900" lvl="0" marL="457200" rtl="0" algn="l">
              <a:spcBef>
                <a:spcPts val="0"/>
              </a:spcBef>
              <a:spcAft>
                <a:spcPts val="0"/>
              </a:spcAft>
              <a:buSzPts val="1800"/>
              <a:buChar char="●"/>
            </a:pPr>
            <a:r>
              <a:rPr lang="en"/>
              <a:t>PHP can add, delete, modify data in your database</a:t>
            </a:r>
            <a:endParaRPr/>
          </a:p>
          <a:p>
            <a:pPr indent="-342900" lvl="0" marL="457200" rtl="0" algn="l">
              <a:spcBef>
                <a:spcPts val="0"/>
              </a:spcBef>
              <a:spcAft>
                <a:spcPts val="0"/>
              </a:spcAft>
              <a:buSzPts val="1800"/>
              <a:buChar char="●"/>
            </a:pPr>
            <a:r>
              <a:rPr lang="en"/>
              <a:t>PHP can be used to control user-access</a:t>
            </a:r>
            <a:endParaRPr/>
          </a:p>
          <a:p>
            <a:pPr indent="-342900" lvl="0" marL="457200" rtl="0" algn="l">
              <a:spcBef>
                <a:spcPts val="0"/>
              </a:spcBef>
              <a:spcAft>
                <a:spcPts val="0"/>
              </a:spcAft>
              <a:buSzPts val="1800"/>
              <a:buChar char="●"/>
            </a:pPr>
            <a:r>
              <a:rPr lang="en"/>
              <a:t>PHP can encrypt data</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Basic Syntax</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PHP script is executed on the server, and the plain HTML result is sent back to the browser.</a:t>
            </a:r>
            <a:endParaRPr/>
          </a:p>
          <a:p>
            <a:pPr indent="0" lvl="0" marL="0" rtl="0" algn="l">
              <a:spcBef>
                <a:spcPts val="1200"/>
              </a:spcBef>
              <a:spcAft>
                <a:spcPts val="0"/>
              </a:spcAft>
              <a:buNone/>
            </a:pPr>
            <a:r>
              <a:rPr lang="en"/>
              <a:t>A PHP script can be placed anywhere in the document.</a:t>
            </a:r>
            <a:endParaRPr/>
          </a:p>
          <a:p>
            <a:pPr indent="0" lvl="0" marL="0" rtl="0" algn="l">
              <a:spcBef>
                <a:spcPts val="1200"/>
              </a:spcBef>
              <a:spcAft>
                <a:spcPts val="0"/>
              </a:spcAft>
              <a:buNone/>
            </a:pPr>
            <a:r>
              <a:rPr lang="en"/>
              <a:t>A PHP script starts with &lt;?php and ends with ?&gt;:</a:t>
            </a:r>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2737213" y="3330775"/>
            <a:ext cx="2867025" cy="1238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Echo Statement</a:t>
            </a:r>
            <a:endParaRPr/>
          </a:p>
        </p:txBody>
      </p:sp>
      <p:sp>
        <p:nvSpPr>
          <p:cNvPr id="98" name="Google Shape;98;p18"/>
          <p:cNvSpPr txBox="1"/>
          <p:nvPr>
            <p:ph idx="1" type="body"/>
          </p:nvPr>
        </p:nvSpPr>
        <p:spPr>
          <a:xfrm>
            <a:off x="311700" y="1266325"/>
            <a:ext cx="5256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&lt;h1&gt;Hello from Dr. Chuck's HTML Page&lt;/h1&gt;</a:t>
            </a:r>
            <a:endParaRPr/>
          </a:p>
          <a:p>
            <a:pPr indent="0" lvl="0" marL="0" rtl="0" algn="l">
              <a:spcBef>
                <a:spcPts val="1200"/>
              </a:spcBef>
              <a:spcAft>
                <a:spcPts val="0"/>
              </a:spcAft>
              <a:buNone/>
            </a:pPr>
            <a:r>
              <a:rPr lang="en"/>
              <a:t>&lt;p&gt;</a:t>
            </a:r>
            <a:endParaRPr/>
          </a:p>
          <a:p>
            <a:pPr indent="0" lvl="0" marL="0" rtl="0" algn="l">
              <a:spcBef>
                <a:spcPts val="1200"/>
              </a:spcBef>
              <a:spcAft>
                <a:spcPts val="0"/>
              </a:spcAft>
              <a:buNone/>
            </a:pPr>
            <a:r>
              <a:rPr lang="en"/>
              <a:t>&lt;?php</a:t>
            </a:r>
            <a:endParaRPr/>
          </a:p>
          <a:p>
            <a:pPr indent="0" lvl="0" marL="0" rtl="0" algn="l">
              <a:spcBef>
                <a:spcPts val="1200"/>
              </a:spcBef>
              <a:spcAft>
                <a:spcPts val="0"/>
              </a:spcAft>
              <a:buNone/>
            </a:pPr>
            <a:r>
              <a:rPr lang="en"/>
              <a:t>   echo "Hi there.\n";</a:t>
            </a:r>
            <a:endParaRPr/>
          </a:p>
          <a:p>
            <a:pPr indent="0" lvl="0" marL="0" rtl="0" algn="l">
              <a:spcBef>
                <a:spcPts val="1200"/>
              </a:spcBef>
              <a:spcAft>
                <a:spcPts val="0"/>
              </a:spcAft>
              <a:buNone/>
            </a:pPr>
            <a:r>
              <a:rPr lang="en"/>
              <a:t>   $answer = 6 * 7;</a:t>
            </a:r>
            <a:endParaRPr/>
          </a:p>
          <a:p>
            <a:pPr indent="0" lvl="0" marL="0" rtl="0" algn="l">
              <a:spcBef>
                <a:spcPts val="1200"/>
              </a:spcBef>
              <a:spcAft>
                <a:spcPts val="0"/>
              </a:spcAft>
              <a:buNone/>
            </a:pPr>
            <a:r>
              <a:rPr lang="en"/>
              <a:t>   echo "The answer is $answer, what ";</a:t>
            </a:r>
            <a:endParaRPr/>
          </a:p>
          <a:p>
            <a:pPr indent="0" lvl="0" marL="0" rtl="0" algn="l">
              <a:spcBef>
                <a:spcPts val="1200"/>
              </a:spcBef>
              <a:spcAft>
                <a:spcPts val="0"/>
              </a:spcAft>
              <a:buNone/>
            </a:pPr>
            <a:r>
              <a:rPr lang="en"/>
              <a:t>   echo "was the question again?\n";</a:t>
            </a:r>
            <a:endParaRPr/>
          </a:p>
          <a:p>
            <a:pPr indent="0" lvl="0" marL="0" rtl="0" algn="l">
              <a:spcBef>
                <a:spcPts val="1200"/>
              </a:spcBef>
              <a:spcAft>
                <a:spcPts val="0"/>
              </a:spcAft>
              <a:buNone/>
            </a:pPr>
            <a:r>
              <a:rPr lang="en"/>
              <a:t>?&gt;</a:t>
            </a:r>
            <a:endParaRPr/>
          </a:p>
          <a:p>
            <a:pPr indent="0" lvl="0" marL="0" rtl="0" algn="l">
              <a:spcBef>
                <a:spcPts val="1200"/>
              </a:spcBef>
              <a:spcAft>
                <a:spcPts val="0"/>
              </a:spcAft>
              <a:buNone/>
            </a:pPr>
            <a:r>
              <a:rPr lang="en"/>
              <a:t>&lt;/p&gt;</a:t>
            </a:r>
            <a:endParaRPr/>
          </a:p>
          <a:p>
            <a:pPr indent="0" lvl="0" marL="0" rtl="0" algn="l">
              <a:spcBef>
                <a:spcPts val="1200"/>
              </a:spcBef>
              <a:spcAft>
                <a:spcPts val="1200"/>
              </a:spcAft>
              <a:buNone/>
            </a:pPr>
            <a:r>
              <a:rPr lang="en"/>
              <a:t>&lt;p&gt;Yes another paragraph.&lt;/p&gt;</a:t>
            </a:r>
            <a:endParaRPr/>
          </a:p>
        </p:txBody>
      </p:sp>
      <p:pic>
        <p:nvPicPr>
          <p:cNvPr descr="Untitled.png" id="99" name="Google Shape;99;p18"/>
          <p:cNvPicPr preferRelativeResize="0"/>
          <p:nvPr/>
        </p:nvPicPr>
        <p:blipFill rotWithShape="1">
          <a:blip r:embed="rId3">
            <a:alphaModFix/>
          </a:blip>
          <a:srcRect b="51611" l="0" r="0" t="0"/>
          <a:stretch/>
        </p:blipFill>
        <p:spPr>
          <a:xfrm>
            <a:off x="5081075" y="1826275"/>
            <a:ext cx="3897313" cy="21828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Keywords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abstract  and  array()  as  break  case  catch  class  clone  const  continue  declare  default  do  else  elseif  end  declare  endfor  endforeach  endif  endswitch  endwhile  extends  final  for  foreach  function  global  goto  if  implements  interface   instanceof  namespace  new  or  private   protected   public  static  switch  $this throw  try  use  var  while  xor.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Names</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with a dollar sign ($) followed by a letter or underscore, followed by any number of letters, numbers, or underscores</a:t>
            </a:r>
            <a:endParaRPr/>
          </a:p>
          <a:p>
            <a:pPr indent="0" lvl="0" marL="0" rtl="0" algn="l">
              <a:spcBef>
                <a:spcPts val="1200"/>
              </a:spcBef>
              <a:spcAft>
                <a:spcPts val="0"/>
              </a:spcAft>
              <a:buNone/>
            </a:pPr>
            <a:r>
              <a:rPr lang="en"/>
              <a:t>Case matters</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Clr>
                <a:srgbClr val="FFFB00"/>
              </a:buClr>
              <a:buSzPts val="1800"/>
              <a:buFont typeface="Courier"/>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12" name="Google Shape;112;p20"/>
          <p:cNvSpPr/>
          <p:nvPr/>
        </p:nvSpPr>
        <p:spPr>
          <a:xfrm>
            <a:off x="4856525" y="2840900"/>
            <a:ext cx="2044710" cy="914382"/>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1800"/>
              <a:buFont typeface="Courier"/>
              <a:buNone/>
            </a:pPr>
            <a:r>
              <a:rPr b="0" i="0" lang="en" sz="1800" u="none">
                <a:solidFill>
                  <a:srgbClr val="FF40FF"/>
                </a:solidFill>
                <a:latin typeface="Courier"/>
                <a:ea typeface="Courier"/>
                <a:cs typeface="Courier"/>
                <a:sym typeface="Courier"/>
              </a:rPr>
              <a:t>abc = 12;</a:t>
            </a:r>
            <a:endParaRPr/>
          </a:p>
          <a:p>
            <a:pPr indent="0" lvl="0" marL="0" marR="0" rtl="0" algn="l">
              <a:lnSpc>
                <a:spcPct val="100000"/>
              </a:lnSpc>
              <a:spcBef>
                <a:spcPts val="0"/>
              </a:spcBef>
              <a:spcAft>
                <a:spcPts val="0"/>
              </a:spcAft>
              <a:buClr>
                <a:srgbClr val="FF40FF"/>
              </a:buClr>
              <a:buSzPts val="1800"/>
              <a:buFont typeface="Courier"/>
              <a:buNone/>
            </a:pPr>
            <a:r>
              <a:rPr b="0" i="0" lang="en" sz="1800" u="none">
                <a:solidFill>
                  <a:srgbClr val="FF40FF"/>
                </a:solidFill>
                <a:latin typeface="Courier"/>
                <a:ea typeface="Courier"/>
                <a:cs typeface="Courier"/>
                <a:sym typeface="Courier"/>
              </a:rPr>
              <a:t>$2php = 0;</a:t>
            </a:r>
            <a:endParaRPr/>
          </a:p>
          <a:p>
            <a:pPr indent="0" lvl="0" marL="0" marR="0" rtl="0" algn="l">
              <a:lnSpc>
                <a:spcPct val="100000"/>
              </a:lnSpc>
              <a:spcBef>
                <a:spcPts val="0"/>
              </a:spcBef>
              <a:spcAft>
                <a:spcPts val="0"/>
              </a:spcAft>
              <a:buClr>
                <a:srgbClr val="FF40FF"/>
              </a:buClr>
              <a:buSzPts val="1800"/>
              <a:buFont typeface="Courier"/>
              <a:buNone/>
            </a:pPr>
            <a:r>
              <a:rPr b="0" i="0" lang="en" sz="1800" u="none">
                <a:solidFill>
                  <a:srgbClr val="FF40FF"/>
                </a:solidFill>
                <a:latin typeface="Courier"/>
                <a:ea typeface="Courier"/>
                <a:cs typeface="Courier"/>
                <a:sym typeface="Courier"/>
              </a:rPr>
              <a:t>$bad-punc = 0;</a:t>
            </a:r>
            <a:endParaRPr/>
          </a:p>
        </p:txBody>
      </p:sp>
      <p:sp>
        <p:nvSpPr>
          <p:cNvPr id="113" name="Google Shape;113;p20"/>
          <p:cNvSpPr/>
          <p:nvPr/>
        </p:nvSpPr>
        <p:spPr>
          <a:xfrm>
            <a:off x="408550" y="2840900"/>
            <a:ext cx="2895588" cy="914382"/>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$abc = 12;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$total = 0;</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$largest_so_far = 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Name Weirdness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Things that look like variables but are missing a dollar sign can be confusing.</a:t>
            </a:r>
            <a:endParaRPr/>
          </a:p>
        </p:txBody>
      </p:sp>
      <p:sp>
        <p:nvSpPr>
          <p:cNvPr id="120" name="Google Shape;120;p21"/>
          <p:cNvSpPr/>
          <p:nvPr/>
        </p:nvSpPr>
        <p:spPr>
          <a:xfrm>
            <a:off x="1264000" y="2338275"/>
            <a:ext cx="1762128" cy="914382"/>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$x = 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$y = x + 5;</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print $y;</a:t>
            </a:r>
            <a:endParaRPr/>
          </a:p>
        </p:txBody>
      </p:sp>
      <p:sp>
        <p:nvSpPr>
          <p:cNvPr id="121" name="Google Shape;121;p21"/>
          <p:cNvSpPr/>
          <p:nvPr/>
        </p:nvSpPr>
        <p:spPr>
          <a:xfrm>
            <a:off x="5096475" y="2338275"/>
            <a:ext cx="1762128" cy="914382"/>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$x = 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y = $x + 5;</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print $x;</a:t>
            </a:r>
            <a:endParaRPr/>
          </a:p>
        </p:txBody>
      </p:sp>
      <p:sp>
        <p:nvSpPr>
          <p:cNvPr id="122" name="Google Shape;122;p21"/>
          <p:cNvSpPr/>
          <p:nvPr/>
        </p:nvSpPr>
        <p:spPr>
          <a:xfrm>
            <a:off x="1809350" y="3614550"/>
            <a:ext cx="260334" cy="450846"/>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500"/>
              <a:buFont typeface="Courier"/>
              <a:buNone/>
            </a:pPr>
            <a:r>
              <a:rPr b="0" i="0" lang="en" sz="2500" u="none">
                <a:solidFill>
                  <a:srgbClr val="FF40FF"/>
                </a:solidFill>
                <a:latin typeface="Courier"/>
                <a:ea typeface="Courier"/>
                <a:cs typeface="Courier"/>
                <a:sym typeface="Courier"/>
              </a:rPr>
              <a:t>5</a:t>
            </a:r>
            <a:endParaRPr/>
          </a:p>
        </p:txBody>
      </p:sp>
      <p:sp>
        <p:nvSpPr>
          <p:cNvPr id="123" name="Google Shape;123;p21"/>
          <p:cNvSpPr/>
          <p:nvPr/>
        </p:nvSpPr>
        <p:spPr>
          <a:xfrm>
            <a:off x="5096487" y="3614562"/>
            <a:ext cx="3465504" cy="450846"/>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500"/>
              <a:buFont typeface="Courier"/>
              <a:buNone/>
            </a:pPr>
            <a:r>
              <a:rPr b="0" i="0" lang="en" sz="2500" u="none">
                <a:solidFill>
                  <a:srgbClr val="FF40FF"/>
                </a:solidFill>
                <a:latin typeface="Courier"/>
                <a:ea typeface="Courier"/>
                <a:cs typeface="Courier"/>
                <a:sym typeface="Courier"/>
              </a:rPr>
              <a:t>Parse error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