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508264913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508264913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508264913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508264913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900407b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900407b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900407bc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900407bc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508264913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508264913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900407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900407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50826491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50826491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50826491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50826491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50826491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50826491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900407b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900407b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900407b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900407b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508264913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508264913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900407bc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900407b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50826491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50826491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Web Engineering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 Nabeela Bibi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Concepts</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b="1" lang="en"/>
              <a:t>Server Side</a:t>
            </a:r>
            <a:endParaRPr b="1"/>
          </a:p>
          <a:p>
            <a:pPr indent="-334327" lvl="0" marL="457200" rtl="0" algn="just">
              <a:spcBef>
                <a:spcPts val="1200"/>
              </a:spcBef>
              <a:spcAft>
                <a:spcPts val="0"/>
              </a:spcAft>
              <a:buSzPct val="100000"/>
              <a:buChar char="●"/>
            </a:pPr>
            <a:r>
              <a:rPr lang="en"/>
              <a:t>The browser sends an HTTP request.</a:t>
            </a:r>
            <a:endParaRPr/>
          </a:p>
          <a:p>
            <a:pPr indent="-334327" lvl="0" marL="457200" rtl="0" algn="just">
              <a:spcBef>
                <a:spcPts val="0"/>
              </a:spcBef>
              <a:spcAft>
                <a:spcPts val="0"/>
              </a:spcAft>
              <a:buSzPct val="100000"/>
              <a:buChar char="●"/>
            </a:pPr>
            <a:r>
              <a:rPr lang="en"/>
              <a:t>The server retrieves the requested script or program.</a:t>
            </a:r>
            <a:endParaRPr/>
          </a:p>
          <a:p>
            <a:pPr indent="-334327" lvl="0" marL="457200" rtl="0" algn="just">
              <a:spcBef>
                <a:spcPts val="0"/>
              </a:spcBef>
              <a:spcAft>
                <a:spcPts val="0"/>
              </a:spcAft>
              <a:buSzPct val="100000"/>
              <a:buChar char="●"/>
            </a:pPr>
            <a:r>
              <a:rPr lang="en"/>
              <a:t>The server executes the script or program which typically outputs an HTML web page. The program usually obtains input from the query string or standard input which may have been obtained from a submitted web form.</a:t>
            </a:r>
            <a:endParaRPr/>
          </a:p>
          <a:p>
            <a:pPr indent="-334327" lvl="0" marL="457200" rtl="0" algn="just">
              <a:spcBef>
                <a:spcPts val="0"/>
              </a:spcBef>
              <a:spcAft>
                <a:spcPts val="0"/>
              </a:spcAft>
              <a:buSzPct val="100000"/>
              <a:buChar char="●"/>
            </a:pPr>
            <a:r>
              <a:rPr lang="en"/>
              <a:t>The server sends the HTML output to the client's browser </a:t>
            </a:r>
            <a:endParaRPr/>
          </a:p>
          <a:p>
            <a:pPr indent="-334327" lvl="0" marL="457200" rtl="0" algn="just">
              <a:spcBef>
                <a:spcPts val="0"/>
              </a:spcBef>
              <a:spcAft>
                <a:spcPts val="0"/>
              </a:spcAft>
              <a:buSzPct val="100000"/>
              <a:buChar char="●"/>
            </a:pPr>
            <a:r>
              <a:rPr lang="en"/>
              <a:t>PHP, Perl, ASP or ASP.NET, JSP</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web works?</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user enters a URL into a browser (for example, http://www.google.com/index.html). This request is passed to a domain name server.</a:t>
            </a:r>
            <a:endParaRPr/>
          </a:p>
          <a:p>
            <a:pPr indent="-342900" lvl="0" marL="457200" rtl="0" algn="l">
              <a:spcBef>
                <a:spcPts val="0"/>
              </a:spcBef>
              <a:spcAft>
                <a:spcPts val="0"/>
              </a:spcAft>
              <a:buSzPts val="1800"/>
              <a:buChar char="●"/>
            </a:pPr>
            <a:r>
              <a:rPr lang="en"/>
              <a:t>The domain name server returns an IP address for the server that hosts the Web site (for example, 212.64.250.250).</a:t>
            </a:r>
            <a:endParaRPr/>
          </a:p>
          <a:p>
            <a:pPr indent="-342900" lvl="0" marL="457200" rtl="0" algn="l">
              <a:spcBef>
                <a:spcPts val="0"/>
              </a:spcBef>
              <a:spcAft>
                <a:spcPts val="0"/>
              </a:spcAft>
              <a:buSzPts val="1800"/>
              <a:buChar char="●"/>
            </a:pPr>
            <a:r>
              <a:rPr lang="en"/>
              <a:t>The browser requests the page from the web server using the IP address specified by the domain name server.</a:t>
            </a:r>
            <a:endParaRPr/>
          </a:p>
          <a:p>
            <a:pPr indent="-342900" lvl="0" marL="457200" rtl="0" algn="l">
              <a:spcBef>
                <a:spcPts val="0"/>
              </a:spcBef>
              <a:spcAft>
                <a:spcPts val="0"/>
              </a:spcAft>
              <a:buSzPts val="1800"/>
              <a:buChar char="●"/>
            </a:pPr>
            <a:r>
              <a:rPr lang="en"/>
              <a:t>The web server returns the page</a:t>
            </a:r>
            <a:endParaRPr/>
          </a:p>
          <a:p>
            <a:pPr indent="-342900" lvl="0" marL="457200" rtl="0" algn="l">
              <a:spcBef>
                <a:spcPts val="0"/>
              </a:spcBef>
              <a:spcAft>
                <a:spcPts val="0"/>
              </a:spcAft>
              <a:buSzPts val="1800"/>
              <a:buChar char="●"/>
            </a:pPr>
            <a:r>
              <a:rPr lang="en"/>
              <a:t>The browser displays the web page on user’s PC</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67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web works?</a:t>
            </a:r>
            <a:endParaRPr/>
          </a:p>
        </p:txBody>
      </p:sp>
      <p:pic>
        <p:nvPicPr>
          <p:cNvPr id="139" name="Google Shape;139;p24"/>
          <p:cNvPicPr preferRelativeResize="0"/>
          <p:nvPr/>
        </p:nvPicPr>
        <p:blipFill>
          <a:blip r:embed="rId3">
            <a:alphaModFix/>
          </a:blip>
          <a:stretch>
            <a:fillRect/>
          </a:stretch>
        </p:blipFill>
        <p:spPr>
          <a:xfrm>
            <a:off x="1000150" y="775250"/>
            <a:ext cx="7473477" cy="412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2621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a Web Application</a:t>
            </a:r>
            <a:endParaRPr/>
          </a:p>
        </p:txBody>
      </p:sp>
      <p:pic>
        <p:nvPicPr>
          <p:cNvPr id="145" name="Google Shape;145;p25"/>
          <p:cNvPicPr preferRelativeResize="0"/>
          <p:nvPr/>
        </p:nvPicPr>
        <p:blipFill>
          <a:blip r:embed="rId3">
            <a:alphaModFix/>
          </a:blip>
          <a:stretch>
            <a:fillRect/>
          </a:stretch>
        </p:blipFill>
        <p:spPr>
          <a:xfrm>
            <a:off x="2758450" y="916225"/>
            <a:ext cx="5771784" cy="3686276"/>
          </a:xfrm>
          <a:prstGeom prst="rect">
            <a:avLst/>
          </a:prstGeom>
          <a:noFill/>
          <a:ln>
            <a:noFill/>
          </a:ln>
        </p:spPr>
      </p:pic>
      <p:sp>
        <p:nvSpPr>
          <p:cNvPr id="146" name="Google Shape;146;p25"/>
          <p:cNvSpPr txBox="1"/>
          <p:nvPr>
            <p:ph idx="1" type="body"/>
          </p:nvPr>
        </p:nvSpPr>
        <p:spPr>
          <a:xfrm>
            <a:off x="368850" y="1232025"/>
            <a:ext cx="26715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Front-end</a:t>
            </a:r>
            <a:endParaRPr/>
          </a:p>
          <a:p>
            <a:pPr indent="-342900" lvl="0" marL="457200" rtl="0" algn="just">
              <a:spcBef>
                <a:spcPts val="0"/>
              </a:spcBef>
              <a:spcAft>
                <a:spcPts val="0"/>
              </a:spcAft>
              <a:buSzPts val="1800"/>
              <a:buChar char="●"/>
            </a:pPr>
            <a:r>
              <a:rPr lang="en"/>
              <a:t>Back-end</a:t>
            </a:r>
            <a:endParaRPr/>
          </a:p>
          <a:p>
            <a:pPr indent="-342900" lvl="0" marL="457200" rtl="0" algn="just">
              <a:spcBef>
                <a:spcPts val="0"/>
              </a:spcBef>
              <a:spcAft>
                <a:spcPts val="0"/>
              </a:spcAft>
              <a:buSzPts val="1800"/>
              <a:buChar char="●"/>
            </a:pPr>
            <a:r>
              <a:rPr lang="en"/>
              <a:t>Database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Application Development Languages</a:t>
            </a:r>
            <a:endParaRPr/>
          </a:p>
        </p:txBody>
      </p:sp>
      <p:sp>
        <p:nvSpPr>
          <p:cNvPr id="152" name="Google Shape;152;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 Development</a:t>
            </a:r>
            <a:endParaRPr b="1"/>
          </a:p>
          <a:p>
            <a:pPr indent="-342900" lvl="0" marL="457200" rtl="0" algn="l">
              <a:spcBef>
                <a:spcPts val="1200"/>
              </a:spcBef>
              <a:spcAft>
                <a:spcPts val="0"/>
              </a:spcAft>
              <a:buSzPts val="1800"/>
              <a:buChar char="●"/>
            </a:pPr>
            <a:r>
              <a:rPr b="1" lang="en"/>
              <a:t>HTML:</a:t>
            </a:r>
            <a:r>
              <a:rPr lang="en"/>
              <a:t> Hyper Text Markup Language</a:t>
            </a:r>
            <a:endParaRPr/>
          </a:p>
          <a:p>
            <a:pPr indent="-342900" lvl="0" marL="457200" rtl="0" algn="l">
              <a:spcBef>
                <a:spcPts val="0"/>
              </a:spcBef>
              <a:spcAft>
                <a:spcPts val="0"/>
              </a:spcAft>
              <a:buSzPts val="1800"/>
              <a:buChar char="●"/>
            </a:pPr>
            <a:r>
              <a:rPr b="1" lang="en"/>
              <a:t>CSS:</a:t>
            </a:r>
            <a:r>
              <a:rPr lang="en"/>
              <a:t> Cascading Style Sheet</a:t>
            </a:r>
            <a:endParaRPr/>
          </a:p>
          <a:p>
            <a:pPr indent="-342900" lvl="0" marL="457200" rtl="0" algn="l">
              <a:spcBef>
                <a:spcPts val="0"/>
              </a:spcBef>
              <a:spcAft>
                <a:spcPts val="0"/>
              </a:spcAft>
              <a:buSzPts val="1800"/>
              <a:buChar char="●"/>
            </a:pPr>
            <a:r>
              <a:rPr b="1" lang="en"/>
              <a:t>JavaScript:</a:t>
            </a:r>
            <a:r>
              <a:rPr lang="en"/>
              <a:t> Client-Side Scripting language </a:t>
            </a:r>
            <a:endParaRPr/>
          </a:p>
          <a:p>
            <a:pPr indent="0" lvl="0" marL="0" rtl="0" algn="l">
              <a:spcBef>
                <a:spcPts val="1200"/>
              </a:spcBef>
              <a:spcAft>
                <a:spcPts val="0"/>
              </a:spcAft>
              <a:buNone/>
            </a:pPr>
            <a:r>
              <a:rPr b="1" lang="en"/>
              <a:t>Back-end Development</a:t>
            </a:r>
            <a:endParaRPr b="1"/>
          </a:p>
          <a:p>
            <a:pPr indent="-342900" lvl="0" marL="457200" rtl="0" algn="l">
              <a:spcBef>
                <a:spcPts val="1200"/>
              </a:spcBef>
              <a:spcAft>
                <a:spcPts val="0"/>
              </a:spcAft>
              <a:buSzPts val="1800"/>
              <a:buChar char="●"/>
            </a:pPr>
            <a:r>
              <a:rPr b="1" lang="en"/>
              <a:t>PHP:</a:t>
            </a:r>
            <a:r>
              <a:rPr lang="en"/>
              <a:t> Server Side Scripting Language</a:t>
            </a:r>
            <a:endParaRPr/>
          </a:p>
          <a:p>
            <a:pPr indent="-342900" lvl="0" marL="457200" rtl="0" algn="l">
              <a:spcBef>
                <a:spcPts val="0"/>
              </a:spcBef>
              <a:spcAft>
                <a:spcPts val="0"/>
              </a:spcAft>
              <a:buSzPts val="1800"/>
              <a:buChar char="●"/>
            </a:pPr>
            <a:r>
              <a:rPr b="1" lang="en"/>
              <a:t>MySQL:</a:t>
            </a:r>
            <a:r>
              <a:rPr lang="en"/>
              <a:t> Database Language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2557775" y="1228938"/>
            <a:ext cx="4028448" cy="2685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WWW?</a:t>
            </a:r>
            <a:endParaRPr/>
          </a:p>
        </p:txBody>
      </p:sp>
      <p:sp>
        <p:nvSpPr>
          <p:cNvPr id="73" name="Google Shape;73;p14"/>
          <p:cNvSpPr txBox="1"/>
          <p:nvPr>
            <p:ph idx="1" type="body"/>
          </p:nvPr>
        </p:nvSpPr>
        <p:spPr>
          <a:xfrm>
            <a:off x="311700" y="1526275"/>
            <a:ext cx="5037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World Wide Web (WWW or W3), collection of globally distributed text and multimedia documents and files</a:t>
            </a:r>
            <a:endParaRPr/>
          </a:p>
          <a:p>
            <a:pPr indent="-342900" lvl="0" marL="457200" rtl="0" algn="just">
              <a:spcBef>
                <a:spcPts val="0"/>
              </a:spcBef>
              <a:spcAft>
                <a:spcPts val="0"/>
              </a:spcAft>
              <a:buSzPts val="1800"/>
              <a:buChar char="●"/>
            </a:pPr>
            <a:r>
              <a:rPr lang="en"/>
              <a:t>Web vs. Internet</a:t>
            </a:r>
            <a:endParaRPr/>
          </a:p>
          <a:p>
            <a:pPr indent="0" lvl="0" marL="0" rtl="0" algn="just">
              <a:spcBef>
                <a:spcPts val="1200"/>
              </a:spcBef>
              <a:spcAft>
                <a:spcPts val="1200"/>
              </a:spcAft>
              <a:buNone/>
            </a:pPr>
            <a:r>
              <a:t/>
            </a:r>
            <a:endParaRPr/>
          </a:p>
        </p:txBody>
      </p:sp>
      <p:pic>
        <p:nvPicPr>
          <p:cNvPr id="74" name="Google Shape;74;p14"/>
          <p:cNvPicPr preferRelativeResize="0"/>
          <p:nvPr/>
        </p:nvPicPr>
        <p:blipFill>
          <a:blip r:embed="rId3">
            <a:alphaModFix/>
          </a:blip>
          <a:stretch>
            <a:fillRect/>
          </a:stretch>
        </p:blipFill>
        <p:spPr>
          <a:xfrm>
            <a:off x="5349300" y="1526278"/>
            <a:ext cx="3502725" cy="193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Wide Web</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History</a:t>
            </a:r>
            <a:endParaRPr b="1"/>
          </a:p>
          <a:p>
            <a:pPr indent="-342900" lvl="0" marL="457200" rtl="0" algn="just">
              <a:spcBef>
                <a:spcPts val="1200"/>
              </a:spcBef>
              <a:spcAft>
                <a:spcPts val="0"/>
              </a:spcAft>
              <a:buSzPts val="1800"/>
              <a:buChar char="●"/>
            </a:pPr>
            <a:r>
              <a:rPr lang="en"/>
              <a:t>The World Wide Web was developed at the European Organization for Nuclear Research (CERN).</a:t>
            </a:r>
            <a:endParaRPr/>
          </a:p>
          <a:p>
            <a:pPr indent="-342900" lvl="0" marL="457200" rtl="0" algn="just">
              <a:spcBef>
                <a:spcPts val="0"/>
              </a:spcBef>
              <a:spcAft>
                <a:spcPts val="0"/>
              </a:spcAft>
              <a:buSzPts val="1800"/>
              <a:buChar char="●"/>
            </a:pPr>
            <a:r>
              <a:rPr lang="en"/>
              <a:t>Idea proposed by Tim Berners-Lee in 1989</a:t>
            </a:r>
            <a:endParaRPr/>
          </a:p>
          <a:p>
            <a:pPr indent="-342900" lvl="0" marL="457200" rtl="0" algn="just">
              <a:spcBef>
                <a:spcPts val="0"/>
              </a:spcBef>
              <a:spcAft>
                <a:spcPts val="0"/>
              </a:spcAft>
              <a:buSzPts val="1800"/>
              <a:buChar char="●"/>
            </a:pPr>
            <a:r>
              <a:rPr lang="en"/>
              <a:t>To share research information on nuclear physics</a:t>
            </a:r>
            <a:endParaRPr/>
          </a:p>
          <a:p>
            <a:pPr indent="-342900" lvl="0" marL="457200" rtl="0" algn="just">
              <a:spcBef>
                <a:spcPts val="0"/>
              </a:spcBef>
              <a:spcAft>
                <a:spcPts val="0"/>
              </a:spcAft>
              <a:buSzPts val="18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Concepts</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The Browser</a:t>
            </a:r>
            <a:endParaRPr b="1"/>
          </a:p>
          <a:p>
            <a:pPr indent="-342900" lvl="0" marL="457200" rtl="0" algn="just">
              <a:spcBef>
                <a:spcPts val="1200"/>
              </a:spcBef>
              <a:spcAft>
                <a:spcPts val="0"/>
              </a:spcAft>
              <a:buSzPts val="1800"/>
              <a:buChar char="●"/>
            </a:pPr>
            <a:r>
              <a:rPr lang="en"/>
              <a:t>Software running on your PC like </a:t>
            </a:r>
            <a:endParaRPr/>
          </a:p>
          <a:p>
            <a:pPr indent="-317500" lvl="1" marL="914400" rtl="0" algn="just">
              <a:spcBef>
                <a:spcPts val="0"/>
              </a:spcBef>
              <a:spcAft>
                <a:spcPts val="0"/>
              </a:spcAft>
              <a:buSzPts val="1400"/>
              <a:buChar char="○"/>
            </a:pPr>
            <a:r>
              <a:rPr lang="en"/>
              <a:t>Internet Explorer</a:t>
            </a:r>
            <a:endParaRPr/>
          </a:p>
          <a:p>
            <a:pPr indent="-317500" lvl="1" marL="914400" rtl="0" algn="just">
              <a:spcBef>
                <a:spcPts val="0"/>
              </a:spcBef>
              <a:spcAft>
                <a:spcPts val="0"/>
              </a:spcAft>
              <a:buSzPts val="1400"/>
              <a:buChar char="○"/>
            </a:pPr>
            <a:r>
              <a:rPr lang="en"/>
              <a:t>Google chrome</a:t>
            </a:r>
            <a:endParaRPr/>
          </a:p>
          <a:p>
            <a:pPr indent="-317500" lvl="1" marL="914400" rtl="0" algn="just">
              <a:spcBef>
                <a:spcPts val="0"/>
              </a:spcBef>
              <a:spcAft>
                <a:spcPts val="0"/>
              </a:spcAft>
              <a:buSzPts val="1400"/>
              <a:buChar char="○"/>
            </a:pPr>
            <a:r>
              <a:rPr lang="en"/>
              <a:t>Netscape</a:t>
            </a:r>
            <a:endParaRPr/>
          </a:p>
          <a:p>
            <a:pPr indent="-317500" lvl="1" marL="914400" rtl="0" algn="just">
              <a:spcBef>
                <a:spcPts val="0"/>
              </a:spcBef>
              <a:spcAft>
                <a:spcPts val="0"/>
              </a:spcAft>
              <a:buSzPts val="1400"/>
              <a:buChar char="○"/>
            </a:pPr>
            <a:r>
              <a:rPr lang="en"/>
              <a:t>Firefox</a:t>
            </a:r>
            <a:endParaRPr/>
          </a:p>
          <a:p>
            <a:pPr indent="-342900" lvl="0" marL="457200" rtl="0" algn="just">
              <a:spcBef>
                <a:spcPts val="0"/>
              </a:spcBef>
              <a:spcAft>
                <a:spcPts val="0"/>
              </a:spcAft>
              <a:buSzPts val="1800"/>
              <a:buChar char="●"/>
            </a:pPr>
            <a:r>
              <a:rPr lang="en"/>
              <a:t>Renders (displays) the pages on screen</a:t>
            </a:r>
            <a:endParaRPr/>
          </a:p>
          <a:p>
            <a:pPr indent="-342900" lvl="0" marL="457200" rtl="0" algn="just">
              <a:spcBef>
                <a:spcPts val="0"/>
              </a:spcBef>
              <a:spcAft>
                <a:spcPts val="0"/>
              </a:spcAft>
              <a:buSzPts val="1800"/>
              <a:buChar char="●"/>
            </a:pPr>
            <a:r>
              <a:rPr lang="en"/>
              <a:t>Executes embedded scripts </a:t>
            </a:r>
            <a:endParaRPr/>
          </a:p>
          <a:p>
            <a:pPr indent="-342900" lvl="0" marL="457200" rtl="0" algn="just">
              <a:spcBef>
                <a:spcPts val="0"/>
              </a:spcBef>
              <a:spcAft>
                <a:spcPts val="0"/>
              </a:spcAft>
              <a:buSzPts val="1800"/>
              <a:buChar char="●"/>
            </a:pPr>
            <a:r>
              <a:rPr lang="en"/>
              <a:t>Automatically invokes additional software as needed</a:t>
            </a:r>
            <a:endParaRPr/>
          </a:p>
        </p:txBody>
      </p:sp>
      <p:pic>
        <p:nvPicPr>
          <p:cNvPr id="87" name="Google Shape;87;p16"/>
          <p:cNvPicPr preferRelativeResize="0"/>
          <p:nvPr/>
        </p:nvPicPr>
        <p:blipFill>
          <a:blip r:embed="rId3">
            <a:alphaModFix/>
          </a:blip>
          <a:stretch>
            <a:fillRect/>
          </a:stretch>
        </p:blipFill>
        <p:spPr>
          <a:xfrm>
            <a:off x="5833175" y="1266325"/>
            <a:ext cx="3067726" cy="230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Concepts</a:t>
            </a:r>
            <a:endParaRPr/>
          </a:p>
        </p:txBody>
      </p:sp>
      <p:sp>
        <p:nvSpPr>
          <p:cNvPr id="93" name="Google Shape;93;p17"/>
          <p:cNvSpPr txBox="1"/>
          <p:nvPr>
            <p:ph idx="1" type="body"/>
          </p:nvPr>
        </p:nvSpPr>
        <p:spPr>
          <a:xfrm>
            <a:off x="311700" y="1266325"/>
            <a:ext cx="594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Web Server</a:t>
            </a:r>
            <a:endParaRPr/>
          </a:p>
          <a:p>
            <a:pPr indent="-342900" lvl="0" marL="457200" rtl="0" algn="just">
              <a:spcBef>
                <a:spcPts val="1200"/>
              </a:spcBef>
              <a:spcAft>
                <a:spcPts val="0"/>
              </a:spcAft>
              <a:buSzPts val="1800"/>
              <a:buChar char="●"/>
            </a:pPr>
            <a:r>
              <a:rPr lang="en"/>
              <a:t>A computer program that is responsible for accepting HTTP requests Web browsers, and sending responses which usually are Web pages such as HTML documents and linked objects (images, etc.).</a:t>
            </a:r>
            <a:endParaRPr/>
          </a:p>
          <a:p>
            <a:pPr indent="0" lvl="0" marL="457200" rtl="0" algn="just">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6439500" y="1464825"/>
            <a:ext cx="2392800" cy="2555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Concepts</a:t>
            </a:r>
            <a:endParaRPr/>
          </a:p>
        </p:txBody>
      </p:sp>
      <p:sp>
        <p:nvSpPr>
          <p:cNvPr id="100" name="Google Shape;100;p18"/>
          <p:cNvSpPr txBox="1"/>
          <p:nvPr>
            <p:ph idx="1" type="body"/>
          </p:nvPr>
        </p:nvSpPr>
        <p:spPr>
          <a:xfrm>
            <a:off x="3577500" y="1325925"/>
            <a:ext cx="5360700" cy="33027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a:t>Web Page</a:t>
            </a:r>
            <a:endParaRPr/>
          </a:p>
          <a:p>
            <a:pPr indent="-342900" lvl="0" marL="457200" rtl="0" algn="just">
              <a:spcBef>
                <a:spcPts val="1200"/>
              </a:spcBef>
              <a:spcAft>
                <a:spcPts val="0"/>
              </a:spcAft>
              <a:buSzPts val="1800"/>
              <a:buChar char="●"/>
            </a:pPr>
            <a:r>
              <a:rPr lang="en"/>
              <a:t>A Web page is a text document embedded with HTML tags that define how the text is rendered on screen. Web pages can be created with any text editor or word processor. They are also created in HTML authoring programs (like FrontPage, DreamWeaver) that provide a graphical interface for designing the layout</a:t>
            </a:r>
            <a:endParaRPr/>
          </a:p>
          <a:p>
            <a:pPr indent="0" lvl="0" marL="457200" rtl="0" algn="just">
              <a:spcBef>
                <a:spcPts val="120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95125" y="1848300"/>
            <a:ext cx="3573924" cy="202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Concepts</a:t>
            </a:r>
            <a:endParaRPr/>
          </a:p>
        </p:txBody>
      </p:sp>
      <p:sp>
        <p:nvSpPr>
          <p:cNvPr id="107" name="Google Shape;107;p19"/>
          <p:cNvSpPr txBox="1"/>
          <p:nvPr>
            <p:ph idx="1" type="body"/>
          </p:nvPr>
        </p:nvSpPr>
        <p:spPr>
          <a:xfrm>
            <a:off x="311700" y="1266325"/>
            <a:ext cx="4557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Caching</a:t>
            </a:r>
            <a:endParaRPr/>
          </a:p>
          <a:p>
            <a:pPr indent="-342900" lvl="0" marL="457200" rtl="0" algn="just">
              <a:spcBef>
                <a:spcPts val="1200"/>
              </a:spcBef>
              <a:spcAft>
                <a:spcPts val="0"/>
              </a:spcAft>
              <a:buSzPts val="1800"/>
              <a:buChar char="●"/>
            </a:pPr>
            <a:r>
              <a:rPr lang="en"/>
              <a:t>Browsers save all web resources (images etc) on the local hard drive</a:t>
            </a:r>
            <a:endParaRPr/>
          </a:p>
          <a:p>
            <a:pPr indent="-342900" lvl="0" marL="457200" rtl="0" algn="just">
              <a:spcBef>
                <a:spcPts val="0"/>
              </a:spcBef>
              <a:spcAft>
                <a:spcPts val="0"/>
              </a:spcAft>
              <a:buSzPts val="1800"/>
              <a:buChar char="●"/>
            </a:pPr>
            <a:r>
              <a:rPr lang="en"/>
              <a:t>An HTTP request will be sent by the browser that asks for the data only if it has been updated since the last download</a:t>
            </a:r>
            <a:endParaRPr/>
          </a:p>
          <a:p>
            <a:pPr indent="-342900" lvl="0" marL="457200" rtl="0" algn="just">
              <a:spcBef>
                <a:spcPts val="0"/>
              </a:spcBef>
              <a:spcAft>
                <a:spcPts val="0"/>
              </a:spcAft>
              <a:buSzPts val="1800"/>
              <a:buChar char="●"/>
            </a:pPr>
            <a:r>
              <a:rPr lang="en"/>
              <a:t>If it has not, the cached version will be reused in the rendering step.</a:t>
            </a:r>
            <a:endParaRPr/>
          </a:p>
          <a:p>
            <a:pPr indent="0" lvl="0" marL="0" rtl="0" algn="l">
              <a:spcBef>
                <a:spcPts val="1200"/>
              </a:spcBef>
              <a:spcAft>
                <a:spcPts val="1200"/>
              </a:spcAft>
              <a:buNone/>
            </a:pPr>
            <a:r>
              <a:t/>
            </a:r>
            <a:endParaRPr/>
          </a:p>
        </p:txBody>
      </p:sp>
      <p:pic>
        <p:nvPicPr>
          <p:cNvPr id="108" name="Google Shape;108;p19"/>
          <p:cNvPicPr preferRelativeResize="0"/>
          <p:nvPr/>
        </p:nvPicPr>
        <p:blipFill>
          <a:blip r:embed="rId3">
            <a:alphaModFix/>
          </a:blip>
          <a:stretch>
            <a:fillRect/>
          </a:stretch>
        </p:blipFill>
        <p:spPr>
          <a:xfrm>
            <a:off x="4869300" y="1266325"/>
            <a:ext cx="3969901" cy="29806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Concepts</a:t>
            </a:r>
            <a:endParaRPr/>
          </a:p>
        </p:txBody>
      </p:sp>
      <p:sp>
        <p:nvSpPr>
          <p:cNvPr id="114" name="Google Shape;114;p20"/>
          <p:cNvSpPr txBox="1"/>
          <p:nvPr>
            <p:ph idx="1" type="body"/>
          </p:nvPr>
        </p:nvSpPr>
        <p:spPr>
          <a:xfrm>
            <a:off x="311700" y="1266325"/>
            <a:ext cx="4557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Static web page</a:t>
            </a:r>
            <a:endParaRPr/>
          </a:p>
          <a:p>
            <a:pPr indent="-317182" lvl="0" marL="457200" rtl="0" algn="just">
              <a:spcBef>
                <a:spcPts val="1200"/>
              </a:spcBef>
              <a:spcAft>
                <a:spcPts val="0"/>
              </a:spcAft>
              <a:buSzPct val="100000"/>
              <a:buChar char="●"/>
            </a:pPr>
            <a:r>
              <a:rPr lang="en"/>
              <a:t>The contents of the page never change, regardless of user or request</a:t>
            </a:r>
            <a:endParaRPr/>
          </a:p>
          <a:p>
            <a:pPr indent="-317182" lvl="0" marL="457200" rtl="0" algn="just">
              <a:spcBef>
                <a:spcPts val="0"/>
              </a:spcBef>
              <a:spcAft>
                <a:spcPts val="0"/>
              </a:spcAft>
              <a:buSzPct val="100000"/>
              <a:buChar char="●"/>
            </a:pPr>
            <a:r>
              <a:rPr lang="en"/>
              <a:t>Resume websites, portfolio, brochure websites, and other informational read-only websites.</a:t>
            </a:r>
            <a:endParaRPr/>
          </a:p>
          <a:p>
            <a:pPr indent="0" lvl="0" marL="0" rtl="0" algn="just">
              <a:spcBef>
                <a:spcPts val="1200"/>
              </a:spcBef>
              <a:spcAft>
                <a:spcPts val="0"/>
              </a:spcAft>
              <a:buNone/>
            </a:pPr>
            <a:r>
              <a:rPr b="1" lang="en"/>
              <a:t>Dynamic web page</a:t>
            </a:r>
            <a:endParaRPr b="1"/>
          </a:p>
          <a:p>
            <a:pPr indent="-317182" lvl="0" marL="457200" rtl="0" algn="just">
              <a:spcBef>
                <a:spcPts val="1200"/>
              </a:spcBef>
              <a:spcAft>
                <a:spcPts val="0"/>
              </a:spcAft>
              <a:buSzPct val="100000"/>
              <a:buChar char="●"/>
            </a:pPr>
            <a:r>
              <a:rPr lang="en"/>
              <a:t>Content (text, images, form fields, etc.) on a web page can change, in response to different contexts or conditions.</a:t>
            </a:r>
            <a:endParaRPr/>
          </a:p>
          <a:p>
            <a:pPr indent="-297497" lvl="1" marL="914400" rtl="0" algn="just">
              <a:spcBef>
                <a:spcPts val="0"/>
              </a:spcBef>
              <a:spcAft>
                <a:spcPts val="0"/>
              </a:spcAft>
              <a:buSzPct val="100000"/>
              <a:buChar char="○"/>
            </a:pPr>
            <a:r>
              <a:rPr lang="en"/>
              <a:t>Client Side</a:t>
            </a:r>
            <a:endParaRPr/>
          </a:p>
          <a:p>
            <a:pPr indent="-297497" lvl="1" marL="914400" rtl="0" algn="just">
              <a:spcBef>
                <a:spcPts val="0"/>
              </a:spcBef>
              <a:spcAft>
                <a:spcPts val="0"/>
              </a:spcAft>
              <a:buSzPct val="100000"/>
              <a:buChar char="○"/>
            </a:pPr>
            <a:r>
              <a:rPr lang="en"/>
              <a:t>Server Side</a:t>
            </a:r>
            <a:endParaRPr/>
          </a:p>
          <a:p>
            <a:pPr indent="0" lvl="0" marL="0" rtl="0" algn="l">
              <a:spcBef>
                <a:spcPts val="1200"/>
              </a:spcBef>
              <a:spcAft>
                <a:spcPts val="1200"/>
              </a:spcAft>
              <a:buNone/>
            </a:pPr>
            <a:r>
              <a:t/>
            </a:r>
            <a:endParaRPr/>
          </a:p>
        </p:txBody>
      </p:sp>
      <p:pic>
        <p:nvPicPr>
          <p:cNvPr id="115" name="Google Shape;115;p20"/>
          <p:cNvPicPr preferRelativeResize="0"/>
          <p:nvPr/>
        </p:nvPicPr>
        <p:blipFill rotWithShape="1">
          <a:blip r:embed="rId3">
            <a:alphaModFix/>
          </a:blip>
          <a:srcRect b="23605" l="0" r="0" t="0"/>
          <a:stretch/>
        </p:blipFill>
        <p:spPr>
          <a:xfrm>
            <a:off x="5040625" y="1969875"/>
            <a:ext cx="3969900" cy="189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Concepts</a:t>
            </a:r>
            <a:endParaRPr/>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Client Side</a:t>
            </a:r>
            <a:endParaRPr b="1"/>
          </a:p>
          <a:p>
            <a:pPr indent="-342900" lvl="0" marL="457200" rtl="0" algn="just">
              <a:spcBef>
                <a:spcPts val="1200"/>
              </a:spcBef>
              <a:spcAft>
                <a:spcPts val="0"/>
              </a:spcAft>
              <a:buSzPts val="1800"/>
              <a:buChar char="●"/>
            </a:pPr>
            <a:r>
              <a:rPr lang="en"/>
              <a:t>The Client-side dynamic content is generated on the client's computer.</a:t>
            </a:r>
            <a:endParaRPr/>
          </a:p>
          <a:p>
            <a:pPr indent="-342900" lvl="0" marL="457200" rtl="0" algn="just">
              <a:spcBef>
                <a:spcPts val="0"/>
              </a:spcBef>
              <a:spcAft>
                <a:spcPts val="0"/>
              </a:spcAft>
              <a:buSzPts val="1800"/>
              <a:buChar char="●"/>
            </a:pPr>
            <a:r>
              <a:rPr lang="en"/>
              <a:t>The web server retrieves the page and sends it as is. </a:t>
            </a:r>
            <a:endParaRPr/>
          </a:p>
          <a:p>
            <a:pPr indent="-342900" lvl="0" marL="457200" rtl="0" algn="just">
              <a:spcBef>
                <a:spcPts val="0"/>
              </a:spcBef>
              <a:spcAft>
                <a:spcPts val="0"/>
              </a:spcAft>
              <a:buSzPts val="1800"/>
              <a:buChar char="●"/>
            </a:pPr>
            <a:r>
              <a:rPr lang="en"/>
              <a:t>The web browser then processes the code embedded in the page (normally JavaScript) and displays the page to the user. </a:t>
            </a:r>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