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d03834e5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8d03834e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rtl="0" algn="l">
              <a:spcBef>
                <a:spcPts val="1200"/>
              </a:spcBef>
              <a:spcAft>
                <a:spcPts val="0"/>
              </a:spcAft>
              <a:buSzPts val="1530"/>
              <a:buChar char="○"/>
              <a:defRPr/>
            </a:lvl2pPr>
            <a:lvl3pPr indent="-331469" lvl="2" marL="1371600" rtl="0" algn="l">
              <a:spcBef>
                <a:spcPts val="1200"/>
              </a:spcBef>
              <a:spcAft>
                <a:spcPts val="0"/>
              </a:spcAft>
              <a:buSzPts val="162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docs.com/learn-html/html-ul-tag.html" TargetMode="External"/><Relationship Id="rId4" Type="http://schemas.openxmlformats.org/officeDocument/2006/relationships/hyperlink" Target="https://www.w3docs.com/learn-html/html-ol-tag.html" TargetMode="External"/><Relationship Id="rId5" Type="http://schemas.openxmlformats.org/officeDocument/2006/relationships/hyperlink" Target="https://www.w3docs.com/learn-html/html-li-tag.html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hyperlink" Target="https://www.w3docs.com/learn-html/html-hr-tag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docs.com/learn-html/html-element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docs.com/learn-html/html-h1-h6-tag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838200" y="1489650"/>
            <a:ext cx="78486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Web Engineering</a:t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838200" y="2522475"/>
            <a:ext cx="78486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 to HTML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ELL\Desktop\Untitled.png"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0" y="3886199"/>
            <a:ext cx="14573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HTML Formatting Elements</a:t>
            </a:r>
            <a:endParaRPr/>
          </a:p>
        </p:txBody>
      </p:sp>
      <p:pic>
        <p:nvPicPr>
          <p:cNvPr id="132" name="Google Shape;132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16999"/>
          <a:stretch/>
        </p:blipFill>
        <p:spPr>
          <a:xfrm>
            <a:off x="1066800" y="2015412"/>
            <a:ext cx="6705600" cy="388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HTML Lists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/>
              <a:t>HTML lists are specified with the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&lt;ul&gt;</a:t>
            </a:r>
            <a:r>
              <a:rPr lang="en-US"/>
              <a:t> tag that is used for specifying an unordered list, or with the </a:t>
            </a:r>
            <a:r>
              <a:rPr lang="en-US" u="sng">
                <a:solidFill>
                  <a:schemeClr val="hlink"/>
                </a:solidFill>
                <a:hlinkClick r:id="rId4"/>
              </a:rPr>
              <a:t>&lt;ol&gt;</a:t>
            </a:r>
            <a:r>
              <a:rPr lang="en-US"/>
              <a:t> tag that is used to create an ordered list, followed by </a:t>
            </a:r>
            <a:r>
              <a:rPr lang="en-US" u="sng">
                <a:solidFill>
                  <a:schemeClr val="hlink"/>
                </a:solidFill>
                <a:hlinkClick r:id="rId5"/>
              </a:rPr>
              <a:t>&lt;li&gt;</a:t>
            </a:r>
            <a:r>
              <a:rPr lang="en-US"/>
              <a:t> tags.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1200"/>
              </a:spcAft>
              <a:buSzPts val="2040"/>
              <a:buChar char="●"/>
            </a:pPr>
            <a:br>
              <a:rPr lang="en-US"/>
            </a:b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0600" y="2895600"/>
            <a:ext cx="2538413" cy="320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05400" y="3048000"/>
            <a:ext cx="2286000" cy="26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HTML Horizontal Lines</a:t>
            </a:r>
            <a:endParaRPr/>
          </a:p>
        </p:txBody>
      </p:sp>
      <p:pic>
        <p:nvPicPr>
          <p:cNvPr id="146" name="Google Shape;146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962400"/>
            <a:ext cx="6147768" cy="57913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/>
          <p:nvPr/>
        </p:nvSpPr>
        <p:spPr>
          <a:xfrm>
            <a:off x="914400" y="1676400"/>
            <a:ext cx="71628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HTML &lt;hr&gt; 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 breaks the page into different parts and with the help of a horizontal line, which runs from left to right edge of the page, creates horizontal margins. This is an empty tag.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HTML Attributes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57200" y="1600200"/>
            <a:ext cx="8153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/>
              <a:t>HTML attributes are used within the opening tag. They provide additional information about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HTML elements</a:t>
            </a:r>
            <a:r>
              <a:rPr lang="en-US"/>
              <a:t>. An attribute edits the default functionality of an element or offers functionality to specific element types that cannot function properly without them. The attribute has a name, followed by the equals sign(=) and a value placed inside the quotation marks("").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/>
              <a:t> 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b="1" lang="en-US"/>
              <a:t>Syntax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/>
              <a:t>&lt;tag attribute="value"&gt;Your Text&lt;/tag&gt;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120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HTML Link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b="1" lang="en-US"/>
              <a:t>The href Attribute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/>
              <a:t>The &lt;a&gt; tag defines a hyperlink. The href attribute specifies the URL of the page the link goes to: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b="1" lang="en-US"/>
              <a:t>Example</a:t>
            </a:r>
            <a:endParaRPr b="1"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/>
              <a:t>&lt;a href="https://www.w3schools.com"&gt;Visit W3Schools&lt;/a&gt; 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120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HTML Image</a:t>
            </a:r>
            <a:endParaRPr/>
          </a:p>
        </p:txBody>
      </p:sp>
      <p:pic>
        <p:nvPicPr>
          <p:cNvPr id="165" name="Google Shape;165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2971800"/>
            <a:ext cx="8974642" cy="7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457200" y="1905000"/>
            <a:ext cx="6400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&lt;img /&gt; tag with the src, width, height, alt  and style attributes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HTML CSS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/>
              <a:t>Cascading Style Sheets (CSS) is used to format the layout of a webpage.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1200"/>
              </a:spcAft>
              <a:buSzPts val="2040"/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1" y="3124201"/>
            <a:ext cx="8486046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Inline CSS</a:t>
            </a:r>
            <a:endParaRPr/>
          </a:p>
        </p:txBody>
      </p:sp>
      <p:pic>
        <p:nvPicPr>
          <p:cNvPr id="179" name="Google Shape;179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247" l="2333" r="0" t="39581"/>
          <a:stretch/>
        </p:blipFill>
        <p:spPr>
          <a:xfrm>
            <a:off x="762000" y="1981200"/>
            <a:ext cx="6574810" cy="120053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/>
          <p:nvPr/>
        </p:nvSpPr>
        <p:spPr>
          <a:xfrm>
            <a:off x="457200" y="3810000"/>
            <a:ext cx="70104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="background-color:powderblue;"&gt;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heading&lt;/h1&gt;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="background-color:tomato;"&gt;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paragraph.&lt;/p&gt;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Internal CSS</a:t>
            </a:r>
            <a:endParaRPr/>
          </a:p>
        </p:txBody>
      </p:sp>
      <p:pic>
        <p:nvPicPr>
          <p:cNvPr id="186" name="Google Shape;186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524000"/>
            <a:ext cx="4248293" cy="4414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External CSS</a:t>
            </a:r>
            <a:endParaRPr/>
          </a:p>
        </p:txBody>
      </p:sp>
      <p:pic>
        <p:nvPicPr>
          <p:cNvPr id="192" name="Google Shape;192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371600"/>
            <a:ext cx="6307647" cy="462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3078234"/>
            <a:ext cx="3695700" cy="3061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HTML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/>
              <a:t>HTML stands for Hypertext Markup Language.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/>
              <a:t>It is the standard markup language for creating web pages.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/>
              <a:t>HTML uses a system of markup tags enclosed in angle brackets (&lt; &gt;).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1200"/>
              </a:spcAft>
              <a:buSzPts val="2040"/>
              <a:buChar char="●"/>
            </a:pPr>
            <a:r>
              <a:rPr lang="en-US"/>
              <a:t>Tags are used to define the structure and content of a web page.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75" y="2593263"/>
            <a:ext cx="4028448" cy="268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Basic Structure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/>
              <a:t>&lt;!DOCTYPE html&gt;</a:t>
            </a:r>
            <a:br>
              <a:rPr lang="en-US"/>
            </a:br>
            <a:r>
              <a:rPr lang="en-US"/>
              <a:t>&lt;html&gt;</a:t>
            </a:r>
            <a:br>
              <a:rPr lang="en-US"/>
            </a:br>
            <a:r>
              <a:rPr lang="en-US"/>
              <a:t>&lt;head&gt;</a:t>
            </a:r>
            <a:br>
              <a:rPr lang="en-US"/>
            </a:br>
            <a:r>
              <a:rPr lang="en-US"/>
              <a:t>&lt;title&gt;Page Title&lt;/title&gt;</a:t>
            </a:r>
            <a:br>
              <a:rPr lang="en-US"/>
            </a:br>
            <a:r>
              <a:rPr lang="en-US"/>
              <a:t>&lt;/head&gt;</a:t>
            </a:r>
            <a:br>
              <a:rPr lang="en-US"/>
            </a:br>
            <a:r>
              <a:rPr lang="en-US"/>
              <a:t>&lt;body&gt;</a:t>
            </a:r>
            <a:br>
              <a:rPr lang="en-US"/>
            </a:br>
            <a:br>
              <a:rPr lang="en-US"/>
            </a:br>
            <a:r>
              <a:rPr lang="en-US"/>
              <a:t>&lt;h1&gt;This is a Heading&lt;/h1&gt;</a:t>
            </a:r>
            <a:br>
              <a:rPr lang="en-US"/>
            </a:br>
            <a:r>
              <a:rPr lang="en-US"/>
              <a:t>&lt;p&gt;This is a paragraph.&lt;/p&gt;</a:t>
            </a:r>
            <a:br>
              <a:rPr lang="en-US"/>
            </a:br>
            <a:br>
              <a:rPr lang="en-US"/>
            </a:br>
            <a:r>
              <a:rPr lang="en-US"/>
              <a:t>&lt;/body&gt;</a:t>
            </a:r>
            <a:br>
              <a:rPr lang="en-US"/>
            </a:br>
            <a:r>
              <a:rPr lang="en-US"/>
              <a:t>&lt;/html&gt; 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120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Basic Structure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39" lvl="0" marL="182880" rtl="0" algn="l">
              <a:spcBef>
                <a:spcPts val="0"/>
              </a:spcBef>
              <a:spcAft>
                <a:spcPts val="1200"/>
              </a:spcAft>
              <a:buSzPts val="2040"/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704628"/>
            <a:ext cx="6554473" cy="430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Key HTML Tags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/>
              <a:t>&lt;html&gt;: The root element that wraps the entire web page.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/>
              <a:t>&lt;head&gt;: Contains meta-information about the document.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/>
              <a:t>&lt;title&gt;: Sets the title displayed in the browser tab.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/>
              <a:t>&lt;body&gt;: Contains the visible content of the web page.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120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HTML elements and HTML tags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/>
              <a:t>HTML elements and HTML tags are often confused. 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/>
              <a:t>The tags are used to open and close the object, whereas the element includes both tags and its content. 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/>
              <a:t>Let’s consider an example with the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&lt;h1&gt;</a:t>
            </a:r>
            <a:r>
              <a:rPr lang="en-US"/>
              <a:t> tag: 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/>
              <a:t>&lt;h1&gt; Title of the document &lt;/h1&gt; - is an element,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1200"/>
              </a:spcAft>
              <a:buSzPts val="2040"/>
              <a:buChar char="●"/>
            </a:pPr>
            <a:r>
              <a:rPr lang="en-US"/>
              <a:t> and &lt;h1&gt;, &lt;/h1&gt; - are tags.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More HTML Tags</a:t>
            </a:r>
            <a:endParaRPr/>
          </a:p>
        </p:txBody>
      </p:sp>
      <p:pic>
        <p:nvPicPr>
          <p:cNvPr id="112" name="Google Shape;11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22121"/>
          <a:stretch/>
        </p:blipFill>
        <p:spPr>
          <a:xfrm>
            <a:off x="533400" y="2743200"/>
            <a:ext cx="8192210" cy="270633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609600" y="1676400"/>
            <a:ext cx="6019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few most important HTML tags are listed below: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HTML Syntax Example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39" lvl="0" marL="182880" rtl="0" algn="l">
              <a:spcBef>
                <a:spcPts val="0"/>
              </a:spcBef>
              <a:spcAft>
                <a:spcPts val="1200"/>
              </a:spcAft>
              <a:buSzPts val="2040"/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514600"/>
            <a:ext cx="7361237" cy="35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HTML: Tagging correctly</a:t>
            </a:r>
            <a:endParaRPr/>
          </a:p>
        </p:txBody>
      </p:sp>
      <p:pic>
        <p:nvPicPr>
          <p:cNvPr id="126" name="Google Shape;126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36" y="2202021"/>
            <a:ext cx="7940728" cy="3673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