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embeddedFontLst>
    <p:embeddedFont>
      <p:font typeface="PT Sans Narrow"/>
      <p:regular r:id="rId20"/>
      <p:bold r:id="rId21"/>
    </p:embeddedFon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C260FB-F6EB-4672-BDDE-64F459CCA9E3}">
  <a:tblStyle styleId="{A7C260FB-F6EB-4672-BDDE-64F459CCA9E3}"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regular.fntdata"/><Relationship Id="rId22" Type="http://schemas.openxmlformats.org/officeDocument/2006/relationships/font" Target="fonts/OpenSans-regular.fntdata"/><Relationship Id="rId21" Type="http://schemas.openxmlformats.org/officeDocument/2006/relationships/font" Target="fonts/PTSansNarrow-bold.fntdata"/><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8cfd9fe01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8cfd9fe0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4235850"/>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421100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362666"/>
            <a:ext cx="7136668" cy="203195"/>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5292001"/>
            <a:ext cx="7136668" cy="203195"/>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2335685"/>
            <a:ext cx="7136700" cy="13632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3800052"/>
            <a:ext cx="48705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6727600"/>
            <a:ext cx="9144000" cy="130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739800"/>
            <a:ext cx="8520600" cy="2051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3994200"/>
            <a:ext cx="8520600" cy="1428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64" name="Google Shape;64;p1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lvl1pPr indent="-325755" lvl="0" marL="457200" rtl="0" algn="l">
              <a:spcBef>
                <a:spcPts val="360"/>
              </a:spcBef>
              <a:spcAft>
                <a:spcPts val="0"/>
              </a:spcAft>
              <a:buSzPts val="1530"/>
              <a:buChar char="●"/>
              <a:defRPr/>
            </a:lvl1pPr>
            <a:lvl2pPr indent="-325755" lvl="1" marL="914400" rtl="0" algn="l">
              <a:spcBef>
                <a:spcPts val="1200"/>
              </a:spcBef>
              <a:spcAft>
                <a:spcPts val="0"/>
              </a:spcAft>
              <a:buSzPts val="1530"/>
              <a:buChar char="○"/>
              <a:defRPr/>
            </a:lvl2pPr>
            <a:lvl3pPr indent="-331469" lvl="2" marL="1371600" rtl="0" algn="l">
              <a:spcBef>
                <a:spcPts val="1200"/>
              </a:spcBef>
              <a:spcAft>
                <a:spcPts val="0"/>
              </a:spcAft>
              <a:buSzPts val="1620"/>
              <a:buChar char="■"/>
              <a:defRPr/>
            </a:lvl3pPr>
            <a:lvl4pPr indent="-342900" lvl="3" marL="1828800" rtl="0" algn="l">
              <a:spcBef>
                <a:spcPts val="1200"/>
              </a:spcBef>
              <a:spcAft>
                <a:spcPts val="0"/>
              </a:spcAft>
              <a:buSzPts val="1800"/>
              <a:buChar char="●"/>
              <a:defRPr/>
            </a:lvl4pPr>
            <a:lvl5pPr indent="-342900" lvl="4" marL="2286000" rtl="0" algn="l">
              <a:spcBef>
                <a:spcPts val="1200"/>
              </a:spcBef>
              <a:spcAft>
                <a:spcPts val="0"/>
              </a:spcAft>
              <a:buSzPts val="1800"/>
              <a:buChar char="○"/>
              <a:defRPr/>
            </a:lvl5pPr>
            <a:lvl6pPr indent="-342900" lvl="5" marL="2743200" rtl="0" algn="l">
              <a:spcBef>
                <a:spcPts val="1200"/>
              </a:spcBef>
              <a:spcAft>
                <a:spcPts val="0"/>
              </a:spcAft>
              <a:buSzPts val="1800"/>
              <a:buChar char="■"/>
              <a:defRPr/>
            </a:lvl6pPr>
            <a:lvl7pPr indent="-342900" lvl="6" marL="3200400" rtl="0" algn="l">
              <a:spcBef>
                <a:spcPts val="1200"/>
              </a:spcBef>
              <a:spcAft>
                <a:spcPts val="0"/>
              </a:spcAft>
              <a:buSzPts val="180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65" name="Google Shape;65;p13"/>
          <p:cNvSpPr txBox="1"/>
          <p:nvPr>
            <p:ph idx="10" type="dt"/>
          </p:nvPr>
        </p:nvSpPr>
        <p:spPr>
          <a:xfrm>
            <a:off x="457200" y="18288"/>
            <a:ext cx="2895600" cy="329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3"/>
          <p:cNvSpPr txBox="1"/>
          <p:nvPr>
            <p:ph idx="11" type="ftr"/>
          </p:nvPr>
        </p:nvSpPr>
        <p:spPr>
          <a:xfrm>
            <a:off x="3429000" y="18288"/>
            <a:ext cx="4114800" cy="329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3"/>
          <p:cNvSpPr txBox="1"/>
          <p:nvPr>
            <p:ph idx="12" type="sldNum"/>
          </p:nvPr>
        </p:nvSpPr>
        <p:spPr>
          <a:xfrm>
            <a:off x="7620000" y="18288"/>
            <a:ext cx="1066800" cy="329100"/>
          </a:xfrm>
          <a:prstGeom prst="rect">
            <a:avLst/>
          </a:prstGeom>
          <a:noFill/>
          <a:ln>
            <a:noFill/>
          </a:ln>
        </p:spPr>
        <p:txBody>
          <a:bodyPr anchorCtr="0" anchor="ctr" bIns="45700" lIns="91425" spcFirstLastPara="1" rIns="91425" wrap="square" tIns="45700">
            <a:normAutofit/>
          </a:bodyPr>
          <a:lstStyle>
            <a:lvl1pPr indent="0" lvl="0" marL="0" rtl="0" algn="l">
              <a:spcBef>
                <a:spcPts val="0"/>
              </a:spcBef>
              <a:buNone/>
              <a:defRPr/>
            </a:lvl1pPr>
            <a:lvl2pPr indent="0" lvl="1" marL="0" rtl="0" algn="l">
              <a:spcBef>
                <a:spcPts val="0"/>
              </a:spcBef>
              <a:buNone/>
              <a:defRPr/>
            </a:lvl2pPr>
            <a:lvl3pPr indent="0" lvl="2" marL="0" rtl="0" algn="l">
              <a:spcBef>
                <a:spcPts val="0"/>
              </a:spcBef>
              <a:buNone/>
              <a:defRPr/>
            </a:lvl3pPr>
            <a:lvl4pPr indent="0" lvl="3" marL="0" rtl="0" algn="l">
              <a:spcBef>
                <a:spcPts val="0"/>
              </a:spcBef>
              <a:buNone/>
              <a:defRPr/>
            </a:lvl4pPr>
            <a:lvl5pPr indent="0" lvl="4" marL="0" rtl="0" algn="l">
              <a:spcBef>
                <a:spcPts val="0"/>
              </a:spcBef>
              <a:buNone/>
              <a:defRPr/>
            </a:lvl5pPr>
            <a:lvl6pPr indent="0" lvl="5" marL="0" rtl="0" algn="l">
              <a:spcBef>
                <a:spcPts val="0"/>
              </a:spcBef>
              <a:buNone/>
              <a:defRPr/>
            </a:lvl6pPr>
            <a:lvl7pPr indent="0" lvl="6" marL="0" rtl="0" algn="l">
              <a:spcBef>
                <a:spcPts val="0"/>
              </a:spcBef>
              <a:buNone/>
              <a:defRPr/>
            </a:lvl7pPr>
            <a:lvl8pPr indent="0" lvl="7" marL="0" rtl="0" algn="l">
              <a:spcBef>
                <a:spcPts val="0"/>
              </a:spcBef>
              <a:buNone/>
              <a:defRPr/>
            </a:lvl8pPr>
            <a:lvl9pPr indent="0" lvl="8" marL="0" rt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3429200"/>
            <a:ext cx="9144000" cy="3428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1086400"/>
            <a:ext cx="8571300" cy="125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6727600"/>
            <a:ext cx="9144000" cy="130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688433"/>
            <a:ext cx="8520600" cy="4403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688233"/>
            <a:ext cx="3999900" cy="4403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593367"/>
            <a:ext cx="8520600" cy="9432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701800"/>
            <a:ext cx="5613600" cy="5454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6858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59940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386233"/>
            <a:ext cx="4045200" cy="2234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36358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965600"/>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5640967"/>
            <a:ext cx="5998800" cy="798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94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688433"/>
            <a:ext cx="8520600" cy="4403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1" Type="http://schemas.openxmlformats.org/officeDocument/2006/relationships/hyperlink" Target="https://www.w3schools.com/tags/tag_table.asp" TargetMode="External"/><Relationship Id="rId10" Type="http://schemas.openxmlformats.org/officeDocument/2006/relationships/hyperlink" Target="https://www.w3schools.com/tags/tag_ol.asp" TargetMode="External"/><Relationship Id="rId12" Type="http://schemas.openxmlformats.org/officeDocument/2006/relationships/hyperlink" Target="https://www.w3schools.com/tags/tag_ul.asp" TargetMode="External"/><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www.w3schools.com/tags/tag_div.asp" TargetMode="External"/><Relationship Id="rId4" Type="http://schemas.openxmlformats.org/officeDocument/2006/relationships/hyperlink" Target="https://www.w3schools.com/tags/tag_p.asp" TargetMode="External"/><Relationship Id="rId9" Type="http://schemas.openxmlformats.org/officeDocument/2006/relationships/hyperlink" Target="https://www.w3schools.com/tags/tag_li.asp" TargetMode="External"/><Relationship Id="rId5" Type="http://schemas.openxmlformats.org/officeDocument/2006/relationships/hyperlink" Target="https://www.w3schools.com/tags/tag_form.asp" TargetMode="External"/><Relationship Id="rId6" Type="http://schemas.openxmlformats.org/officeDocument/2006/relationships/hyperlink" Target="https://www.w3schools.com/tags/tag_hn.asp" TargetMode="External"/><Relationship Id="rId7" Type="http://schemas.openxmlformats.org/officeDocument/2006/relationships/hyperlink" Target="https://www.w3schools.com/tags/tag_header.asp" TargetMode="External"/><Relationship Id="rId8" Type="http://schemas.openxmlformats.org/officeDocument/2006/relationships/hyperlink" Target="https://www.w3schools.com/tags/tag_hr.asp" TargetMode="External"/></Relationships>
</file>

<file path=ppt/slides/_rels/slide4.xml.rels><?xml version="1.0" encoding="UTF-8" standalone="yes"?><Relationships xmlns="http://schemas.openxmlformats.org/package/2006/relationships"><Relationship Id="rId11" Type="http://schemas.openxmlformats.org/officeDocument/2006/relationships/hyperlink" Target="https://www.w3schools.com/tags/tag_input.asp" TargetMode="External"/><Relationship Id="rId10" Type="http://schemas.openxmlformats.org/officeDocument/2006/relationships/hyperlink" Target="https://www.w3schools.com/tags/tag_img.asp" TargetMode="External"/><Relationship Id="rId13" Type="http://schemas.openxmlformats.org/officeDocument/2006/relationships/hyperlink" Target="https://www.w3schools.com/tags/tag_script.asp" TargetMode="External"/><Relationship Id="rId12" Type="http://schemas.openxmlformats.org/officeDocument/2006/relationships/hyperlink" Target="https://www.w3schools.com/tags/tag_label.asp" TargetMode="External"/><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www.w3schools.com/tags/tag_a.asp" TargetMode="External"/><Relationship Id="rId4" Type="http://schemas.openxmlformats.org/officeDocument/2006/relationships/hyperlink" Target="https://www.w3schools.com/tags/tag_b.asp" TargetMode="External"/><Relationship Id="rId9" Type="http://schemas.openxmlformats.org/officeDocument/2006/relationships/hyperlink" Target="https://www.w3schools.com/tags/tag_i.asp" TargetMode="External"/><Relationship Id="rId15" Type="http://schemas.openxmlformats.org/officeDocument/2006/relationships/hyperlink" Target="https://www.w3schools.com/tags/tag_span.asp" TargetMode="External"/><Relationship Id="rId14" Type="http://schemas.openxmlformats.org/officeDocument/2006/relationships/hyperlink" Target="https://www.w3schools.com/tags/tag_select.asp" TargetMode="External"/><Relationship Id="rId17" Type="http://schemas.openxmlformats.org/officeDocument/2006/relationships/hyperlink" Target="https://www.w3schools.com/tags/tag_sub.asp" TargetMode="External"/><Relationship Id="rId16" Type="http://schemas.openxmlformats.org/officeDocument/2006/relationships/hyperlink" Target="https://www.w3schools.com/tags/tag_strong.asp" TargetMode="External"/><Relationship Id="rId5" Type="http://schemas.openxmlformats.org/officeDocument/2006/relationships/hyperlink" Target="https://www.w3schools.com/tags/tag_br.asp" TargetMode="External"/><Relationship Id="rId19" Type="http://schemas.openxmlformats.org/officeDocument/2006/relationships/hyperlink" Target="https://www.w3schools.com/tags/tag_textarea.asp" TargetMode="External"/><Relationship Id="rId6" Type="http://schemas.openxmlformats.org/officeDocument/2006/relationships/hyperlink" Target="https://www.w3schools.com/tags/tag_button.asp" TargetMode="External"/><Relationship Id="rId18" Type="http://schemas.openxmlformats.org/officeDocument/2006/relationships/hyperlink" Target="https://www.w3schools.com/tags/tag_sup.asp" TargetMode="External"/><Relationship Id="rId7" Type="http://schemas.openxmlformats.org/officeDocument/2006/relationships/hyperlink" Target="https://www.w3schools.com/tags/tag_cite.asp" TargetMode="External"/><Relationship Id="rId8" Type="http://schemas.openxmlformats.org/officeDocument/2006/relationships/hyperlink" Target="https://www.w3schools.com/tags/tag_em.as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ctrTitle"/>
          </p:nvPr>
        </p:nvSpPr>
        <p:spPr>
          <a:xfrm>
            <a:off x="838200" y="1398700"/>
            <a:ext cx="7848600" cy="1317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5400"/>
              <a:buFont typeface="Arial"/>
              <a:buNone/>
            </a:pPr>
            <a:r>
              <a:rPr lang="en-US"/>
              <a:t>Web Engineering</a:t>
            </a:r>
            <a:endParaRPr/>
          </a:p>
        </p:txBody>
      </p:sp>
      <p:sp>
        <p:nvSpPr>
          <p:cNvPr id="73" name="Google Shape;73;p14"/>
          <p:cNvSpPr txBox="1"/>
          <p:nvPr>
            <p:ph idx="12" type="sldNum"/>
          </p:nvPr>
        </p:nvSpPr>
        <p:spPr>
          <a:xfrm>
            <a:off x="8472458" y="6217622"/>
            <a:ext cx="548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b="0" lang="en-US" sz="1000">
                <a:solidFill>
                  <a:schemeClr val="dk2"/>
                </a:solidFill>
                <a:latin typeface="Open Sans"/>
                <a:ea typeface="Open Sans"/>
                <a:cs typeface="Open Sans"/>
                <a:sym typeface="Open Sans"/>
              </a:rPr>
              <a:t>‹#›</a:t>
            </a:fld>
            <a:endParaRPr b="0" sz="1000">
              <a:solidFill>
                <a:schemeClr val="dk2"/>
              </a:solidFill>
              <a:latin typeface="Open Sans"/>
              <a:ea typeface="Open Sans"/>
              <a:cs typeface="Open Sans"/>
              <a:sym typeface="Open Sans"/>
            </a:endParaRPr>
          </a:p>
        </p:txBody>
      </p:sp>
      <p:sp>
        <p:nvSpPr>
          <p:cNvPr id="74" name="Google Shape;74;p14"/>
          <p:cNvSpPr txBox="1"/>
          <p:nvPr/>
        </p:nvSpPr>
        <p:spPr>
          <a:xfrm>
            <a:off x="838200" y="2909100"/>
            <a:ext cx="7848600" cy="1039800"/>
          </a:xfrm>
          <a:prstGeom prst="rect">
            <a:avLst/>
          </a:prstGeom>
          <a:noFill/>
          <a:ln>
            <a:noFill/>
          </a:ln>
        </p:spPr>
        <p:txBody>
          <a:bodyPr anchorCtr="0" anchor="b" bIns="45700" lIns="91425" spcFirstLastPara="1" rIns="91425" wrap="square" tIns="45700">
            <a:noAutofit/>
          </a:bodyPr>
          <a:lstStyle/>
          <a:p>
            <a:pPr indent="0" lvl="0" marL="0" marR="0" rtl="0" algn="l">
              <a:spcBef>
                <a:spcPts val="0"/>
              </a:spcBef>
              <a:spcAft>
                <a:spcPts val="0"/>
              </a:spcAft>
              <a:buClr>
                <a:schemeClr val="dk2"/>
              </a:buClr>
              <a:buSzPts val="3600"/>
              <a:buFont typeface="Arial"/>
              <a:buNone/>
            </a:pPr>
            <a:r>
              <a:rPr b="0" i="0" lang="en-US" sz="3600" u="none" cap="none" strike="noStrike">
                <a:solidFill>
                  <a:schemeClr val="dk2"/>
                </a:solidFill>
                <a:latin typeface="Arial"/>
                <a:ea typeface="Arial"/>
                <a:cs typeface="Arial"/>
                <a:sym typeface="Arial"/>
              </a:rPr>
              <a:t>HTML Layout</a:t>
            </a:r>
            <a:endParaRPr b="0" i="0" sz="3600" u="none" cap="none" strike="noStrike">
              <a:solidFill>
                <a:schemeClr val="dk2"/>
              </a:solidFill>
              <a:latin typeface="Arial"/>
              <a:ea typeface="Arial"/>
              <a:cs typeface="Arial"/>
              <a:sym typeface="Arial"/>
            </a:endParaRPr>
          </a:p>
        </p:txBody>
      </p:sp>
      <p:pic>
        <p:nvPicPr>
          <p:cNvPr descr="C:\Users\DELL\Desktop\Untitled.png" id="75" name="Google Shape;75;p14"/>
          <p:cNvPicPr preferRelativeResize="0"/>
          <p:nvPr/>
        </p:nvPicPr>
        <p:blipFill rotWithShape="1">
          <a:blip r:embed="rId3">
            <a:alphaModFix/>
          </a:blip>
          <a:srcRect b="0" l="0" r="0" t="0"/>
          <a:stretch/>
        </p:blipFill>
        <p:spPr>
          <a:xfrm>
            <a:off x="6705600" y="3249524"/>
            <a:ext cx="1457325" cy="1457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HTML Layout Elements</a:t>
            </a:r>
            <a:endParaRPr/>
          </a:p>
        </p:txBody>
      </p:sp>
      <p:pic>
        <p:nvPicPr>
          <p:cNvPr id="134" name="Google Shape;134;p23"/>
          <p:cNvPicPr preferRelativeResize="0"/>
          <p:nvPr>
            <p:ph idx="1" type="body"/>
          </p:nvPr>
        </p:nvPicPr>
        <p:blipFill rotWithShape="1">
          <a:blip r:embed="rId3">
            <a:alphaModFix/>
          </a:blip>
          <a:srcRect b="0" l="0" r="0" t="0"/>
          <a:stretch/>
        </p:blipFill>
        <p:spPr>
          <a:xfrm>
            <a:off x="228600" y="2505461"/>
            <a:ext cx="8686800" cy="291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CSS Layout - The display Property</a:t>
            </a:r>
            <a:endParaRPr/>
          </a:p>
        </p:txBody>
      </p:sp>
      <p:sp>
        <p:nvSpPr>
          <p:cNvPr id="140" name="Google Shape;140;p2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The display property is the most important CSS property for controlling layout.</a:t>
            </a:r>
            <a:endParaRPr/>
          </a:p>
          <a:p>
            <a:pPr indent="-182880" lvl="0" marL="182880" rtl="0" algn="l">
              <a:spcBef>
                <a:spcPts val="480"/>
              </a:spcBef>
              <a:spcAft>
                <a:spcPts val="0"/>
              </a:spcAft>
              <a:buSzPts val="2040"/>
              <a:buChar char="●"/>
            </a:pPr>
            <a:r>
              <a:rPr b="1" lang="en-US"/>
              <a:t>The display Property</a:t>
            </a:r>
            <a:endParaRPr/>
          </a:p>
          <a:p>
            <a:pPr indent="-182880" lvl="0" marL="182880" rtl="0" algn="l">
              <a:spcBef>
                <a:spcPts val="480"/>
              </a:spcBef>
              <a:spcAft>
                <a:spcPts val="0"/>
              </a:spcAft>
              <a:buSzPts val="2040"/>
              <a:buChar char="●"/>
            </a:pPr>
            <a:r>
              <a:rPr lang="en-US"/>
              <a:t>The display property specifies if/how an element is displayed.</a:t>
            </a:r>
            <a:endParaRPr/>
          </a:p>
          <a:p>
            <a:pPr indent="-182880" lvl="0" marL="182880" rtl="0" algn="l">
              <a:spcBef>
                <a:spcPts val="480"/>
              </a:spcBef>
              <a:spcAft>
                <a:spcPts val="0"/>
              </a:spcAft>
              <a:buSzPts val="2040"/>
              <a:buChar char="●"/>
            </a:pPr>
            <a:r>
              <a:rPr lang="en-US"/>
              <a:t>Every HTML element has a default display value depending on what type of element it is. The default display value for most elements is block or inline.</a:t>
            </a:r>
            <a:endParaRPr/>
          </a:p>
          <a:p>
            <a:pPr indent="-53339" lvl="0" marL="182880" rtl="0" algn="l">
              <a:spcBef>
                <a:spcPts val="480"/>
              </a:spcBef>
              <a:spcAft>
                <a:spcPts val="0"/>
              </a:spcAft>
              <a:buSzPts val="2040"/>
              <a:buNone/>
            </a:pPr>
            <a:r>
              <a:t/>
            </a:r>
            <a:endParaRPr b="1"/>
          </a:p>
          <a:p>
            <a:pPr indent="-53339" lvl="0" marL="182880" rtl="0" algn="l">
              <a:spcBef>
                <a:spcPts val="480"/>
              </a:spcBef>
              <a:spcAft>
                <a:spcPts val="1200"/>
              </a:spcAft>
              <a:buSzPts val="204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CSS Layout - The display Property</a:t>
            </a:r>
            <a:endParaRPr/>
          </a:p>
        </p:txBody>
      </p:sp>
      <p:sp>
        <p:nvSpPr>
          <p:cNvPr id="146" name="Google Shape;146;p2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visibility:hidden; also hides an element.</a:t>
            </a:r>
            <a:endParaRPr/>
          </a:p>
          <a:p>
            <a:pPr indent="-182880" lvl="0" marL="182880" rtl="0" algn="l">
              <a:spcBef>
                <a:spcPts val="480"/>
              </a:spcBef>
              <a:spcAft>
                <a:spcPts val="0"/>
              </a:spcAft>
              <a:buSzPts val="2040"/>
              <a:buChar char="●"/>
            </a:pPr>
            <a:r>
              <a:rPr lang="en-US"/>
              <a:t>However, the element will still take up the same space as before. The element will be hidden, but still affect the layout:</a:t>
            </a:r>
            <a:endParaRPr/>
          </a:p>
          <a:p>
            <a:pPr indent="-53339" lvl="0" marL="182880" rtl="0" algn="l">
              <a:spcBef>
                <a:spcPts val="480"/>
              </a:spcBef>
              <a:spcAft>
                <a:spcPts val="0"/>
              </a:spcAft>
              <a:buSzPts val="2040"/>
              <a:buNone/>
            </a:pPr>
            <a:r>
              <a:t/>
            </a:r>
            <a:endParaRPr/>
          </a:p>
          <a:p>
            <a:pPr indent="-182880" lvl="0" marL="182880" rtl="0" algn="l">
              <a:spcBef>
                <a:spcPts val="480"/>
              </a:spcBef>
              <a:spcAft>
                <a:spcPts val="0"/>
              </a:spcAft>
              <a:buSzPts val="2040"/>
              <a:buChar char="●"/>
            </a:pPr>
            <a:r>
              <a:rPr lang="en-US"/>
              <a:t>Hiding an element can be done by setting the display property to none. The element will be hidden, and the page will be displayed as if the element is not there:</a:t>
            </a:r>
            <a:endParaRPr/>
          </a:p>
          <a:p>
            <a:pPr indent="-182880" lvl="0" marL="182880" rtl="0" algn="l">
              <a:spcBef>
                <a:spcPts val="480"/>
              </a:spcBef>
              <a:spcAft>
                <a:spcPts val="1200"/>
              </a:spcAft>
              <a:buSzPts val="2040"/>
              <a:buChar char="●"/>
            </a:pPr>
            <a:r>
              <a:rPr lang="en-US"/>
              <a:t>h1.hidden {</a:t>
            </a:r>
            <a:br>
              <a:rPr lang="en-US"/>
            </a:br>
            <a:r>
              <a:rPr lang="en-US"/>
              <a:t>  display: none;</a:t>
            </a:r>
            <a:br>
              <a:rPr lang="en-US"/>
            </a:br>
            <a:r>
              <a:rPr lang="en-US"/>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26"/>
          <p:cNvPicPr preferRelativeResize="0"/>
          <p:nvPr/>
        </p:nvPicPr>
        <p:blipFill>
          <a:blip r:embed="rId3">
            <a:alphaModFix/>
          </a:blip>
          <a:stretch>
            <a:fillRect/>
          </a:stretch>
        </p:blipFill>
        <p:spPr>
          <a:xfrm>
            <a:off x="2430450" y="2695775"/>
            <a:ext cx="4028448" cy="26856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Types of HTML Elements</a:t>
            </a:r>
            <a:endParaRPr/>
          </a:p>
        </p:txBody>
      </p:sp>
      <p:sp>
        <p:nvSpPr>
          <p:cNvPr id="81" name="Google Shape;81;p15"/>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lnSpcReduction="20000"/>
          </a:bodyPr>
          <a:lstStyle/>
          <a:p>
            <a:pPr indent="-486346" lvl="0" marL="457200" rtl="0" algn="l">
              <a:spcBef>
                <a:spcPts val="0"/>
              </a:spcBef>
              <a:spcAft>
                <a:spcPts val="0"/>
              </a:spcAft>
              <a:buSzPts val="2040"/>
              <a:buFont typeface="Arial"/>
              <a:buAutoNum type="arabicPeriod"/>
            </a:pPr>
            <a:r>
              <a:rPr b="1" lang="en-US"/>
              <a:t>Block-level HTML Elements</a:t>
            </a:r>
            <a:endParaRPr b="1"/>
          </a:p>
          <a:p>
            <a:pPr indent="-211790" lvl="1" marL="457200" rtl="0" algn="l">
              <a:spcBef>
                <a:spcPts val="372"/>
              </a:spcBef>
              <a:spcAft>
                <a:spcPts val="0"/>
              </a:spcAft>
              <a:buSzPts val="1985"/>
              <a:buChar char="○"/>
            </a:pPr>
            <a:r>
              <a:rPr lang="en-US" sz="1985"/>
              <a:t>A block-level element always starts on a new line and takes up the full width available </a:t>
            </a:r>
            <a:endParaRPr sz="1985"/>
          </a:p>
          <a:p>
            <a:pPr indent="-211790" lvl="1" marL="457200" rtl="0" algn="l">
              <a:spcBef>
                <a:spcPts val="372"/>
              </a:spcBef>
              <a:spcAft>
                <a:spcPts val="0"/>
              </a:spcAft>
              <a:buSzPts val="1985"/>
              <a:buChar char="○"/>
            </a:pPr>
            <a:r>
              <a:rPr lang="en-US" sz="1985"/>
              <a:t>The &lt;div&gt; element is a block-level and is often used as a container for other HTML elements </a:t>
            </a:r>
            <a:endParaRPr sz="1985"/>
          </a:p>
          <a:p>
            <a:pPr indent="-211790" lvl="1" marL="457200" rtl="0" algn="l">
              <a:spcBef>
                <a:spcPts val="372"/>
              </a:spcBef>
              <a:spcAft>
                <a:spcPts val="0"/>
              </a:spcAft>
              <a:buSzPts val="1985"/>
              <a:buChar char="○"/>
            </a:pPr>
            <a:r>
              <a:rPr lang="en-US" sz="1985"/>
              <a:t>the block-level element contains inline elements.</a:t>
            </a:r>
            <a:endParaRPr sz="1985"/>
          </a:p>
          <a:p>
            <a:pPr indent="0" lvl="0" marL="0" rtl="0" algn="l">
              <a:spcBef>
                <a:spcPts val="0"/>
              </a:spcBef>
              <a:spcAft>
                <a:spcPts val="0"/>
              </a:spcAft>
              <a:buNone/>
            </a:pPr>
            <a:r>
              <a:t/>
            </a:r>
            <a:endParaRPr b="1"/>
          </a:p>
          <a:p>
            <a:pPr indent="-486346" lvl="0" marL="457200" rtl="0" algn="l">
              <a:spcBef>
                <a:spcPts val="372"/>
              </a:spcBef>
              <a:spcAft>
                <a:spcPts val="0"/>
              </a:spcAft>
              <a:buSzPts val="2040"/>
              <a:buFont typeface="Arial"/>
              <a:buAutoNum type="arabicPeriod"/>
            </a:pPr>
            <a:r>
              <a:rPr b="1" lang="en-US"/>
              <a:t>Inline HTML Elements</a:t>
            </a:r>
            <a:endParaRPr/>
          </a:p>
          <a:p>
            <a:pPr indent="-212026" lvl="0" marL="640080" rtl="0" algn="l">
              <a:spcBef>
                <a:spcPts val="372"/>
              </a:spcBef>
              <a:spcAft>
                <a:spcPts val="0"/>
              </a:spcAft>
              <a:buSzPts val="2040"/>
              <a:buChar char="●"/>
            </a:pPr>
            <a:r>
              <a:rPr lang="en-US"/>
              <a:t>An inline element does not start on a new line and it only takes up as much width as necessary </a:t>
            </a:r>
            <a:endParaRPr/>
          </a:p>
          <a:p>
            <a:pPr indent="-212026" lvl="0" marL="640080" rtl="0" algn="l">
              <a:spcBef>
                <a:spcPts val="372"/>
              </a:spcBef>
              <a:spcAft>
                <a:spcPts val="0"/>
              </a:spcAft>
              <a:buSzPts val="2040"/>
              <a:buChar char="●"/>
            </a:pPr>
            <a:r>
              <a:rPr lang="en-US"/>
              <a:t>The &lt;span&gt; element is an inline container used to mark up a part of a text, or a part of a document</a:t>
            </a:r>
            <a:endParaRPr/>
          </a:p>
          <a:p>
            <a:pPr indent="-212026" lvl="0" marL="640080" rtl="0" algn="l">
              <a:spcBef>
                <a:spcPts val="372"/>
              </a:spcBef>
              <a:spcAft>
                <a:spcPts val="0"/>
              </a:spcAft>
              <a:buSzPts val="2040"/>
              <a:buChar char="●"/>
            </a:pPr>
            <a:r>
              <a:rPr lang="en-US"/>
              <a:t>An inline element cannot contain a block-level element!</a:t>
            </a:r>
            <a:endParaRPr/>
          </a:p>
          <a:p>
            <a:pPr indent="-82486" lvl="0" marL="640080" rtl="0" algn="l">
              <a:spcBef>
                <a:spcPts val="372"/>
              </a:spcBef>
              <a:spcAft>
                <a:spcPts val="0"/>
              </a:spcAft>
              <a:buSzPts val="2040"/>
              <a:buNone/>
            </a:pPr>
            <a:r>
              <a:t/>
            </a:r>
            <a:endParaRPr/>
          </a:p>
          <a:p>
            <a:pPr indent="0" lvl="0" marL="0" rtl="0" algn="l">
              <a:spcBef>
                <a:spcPts val="372"/>
              </a:spcBef>
              <a:spcAft>
                <a:spcPts val="0"/>
              </a:spcAft>
              <a:buNone/>
            </a:pPr>
            <a:r>
              <a:rPr lang="en-US"/>
              <a:t>There are two display values: block and inline</a:t>
            </a:r>
            <a:endParaRPr/>
          </a:p>
          <a:p>
            <a:pPr indent="0" lvl="0" marL="0" rtl="0" algn="l">
              <a:spcBef>
                <a:spcPts val="372"/>
              </a:spcBef>
              <a:spcAft>
                <a:spcPts val="1200"/>
              </a:spcAft>
              <a:buSzPts val="20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Block-level Elements in HTML</a:t>
            </a:r>
            <a:endParaRPr/>
          </a:p>
        </p:txBody>
      </p:sp>
      <p:sp>
        <p:nvSpPr>
          <p:cNvPr id="87" name="Google Shape;87;p16"/>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880" lvl="0" marL="182880" rtl="0" algn="l">
              <a:spcBef>
                <a:spcPts val="0"/>
              </a:spcBef>
              <a:spcAft>
                <a:spcPts val="0"/>
              </a:spcAft>
              <a:buSzPts val="1700"/>
              <a:buChar char="●"/>
            </a:pPr>
            <a:r>
              <a:rPr lang="en-US" sz="2000" u="sng">
                <a:solidFill>
                  <a:schemeClr val="hlink"/>
                </a:solidFill>
                <a:hlinkClick r:id="rId3"/>
              </a:rPr>
              <a:t>&lt;div&gt;</a:t>
            </a:r>
            <a:endParaRPr sz="2000"/>
          </a:p>
          <a:p>
            <a:pPr indent="-182880" lvl="0" marL="182880" rtl="0" algn="l">
              <a:spcBef>
                <a:spcPts val="400"/>
              </a:spcBef>
              <a:spcAft>
                <a:spcPts val="0"/>
              </a:spcAft>
              <a:buSzPts val="1700"/>
              <a:buChar char="●"/>
            </a:pPr>
            <a:r>
              <a:rPr lang="en-US" sz="2000" u="sng">
                <a:solidFill>
                  <a:schemeClr val="hlink"/>
                </a:solidFill>
                <a:hlinkClick r:id="rId4"/>
              </a:rPr>
              <a:t>&lt;p&gt;</a:t>
            </a:r>
            <a:endParaRPr sz="2000"/>
          </a:p>
          <a:p>
            <a:pPr indent="-182880" lvl="0" marL="182880" rtl="0" algn="l">
              <a:spcBef>
                <a:spcPts val="400"/>
              </a:spcBef>
              <a:spcAft>
                <a:spcPts val="0"/>
              </a:spcAft>
              <a:buSzPts val="1700"/>
              <a:buChar char="●"/>
            </a:pPr>
            <a:r>
              <a:rPr lang="en-US" sz="2000" u="sng">
                <a:solidFill>
                  <a:schemeClr val="hlink"/>
                </a:solidFill>
                <a:hlinkClick r:id="rId5"/>
              </a:rPr>
              <a:t>&lt;form&gt;</a:t>
            </a:r>
            <a:endParaRPr sz="2000"/>
          </a:p>
          <a:p>
            <a:pPr indent="-182880" lvl="0" marL="182880" rtl="0" algn="l">
              <a:spcBef>
                <a:spcPts val="400"/>
              </a:spcBef>
              <a:spcAft>
                <a:spcPts val="0"/>
              </a:spcAft>
              <a:buSzPts val="1700"/>
              <a:buChar char="●"/>
            </a:pPr>
            <a:r>
              <a:rPr lang="en-US" sz="2000" u="sng">
                <a:solidFill>
                  <a:schemeClr val="hlink"/>
                </a:solidFill>
                <a:hlinkClick r:id="rId6"/>
              </a:rPr>
              <a:t>&lt;h1&gt;-&lt;h6&gt;</a:t>
            </a:r>
            <a:endParaRPr sz="2000"/>
          </a:p>
          <a:p>
            <a:pPr indent="-182880" lvl="0" marL="182880" rtl="0" algn="l">
              <a:spcBef>
                <a:spcPts val="400"/>
              </a:spcBef>
              <a:spcAft>
                <a:spcPts val="0"/>
              </a:spcAft>
              <a:buSzPts val="1700"/>
              <a:buChar char="●"/>
            </a:pPr>
            <a:r>
              <a:rPr lang="en-US" sz="2000" u="sng">
                <a:solidFill>
                  <a:schemeClr val="hlink"/>
                </a:solidFill>
                <a:hlinkClick r:id="rId7"/>
              </a:rPr>
              <a:t>&lt;header&gt;</a:t>
            </a:r>
            <a:endParaRPr sz="2000"/>
          </a:p>
          <a:p>
            <a:pPr indent="-182880" lvl="0" marL="182880" rtl="0" algn="l">
              <a:spcBef>
                <a:spcPts val="400"/>
              </a:spcBef>
              <a:spcAft>
                <a:spcPts val="0"/>
              </a:spcAft>
              <a:buSzPts val="1700"/>
              <a:buChar char="●"/>
            </a:pPr>
            <a:r>
              <a:rPr lang="en-US" sz="2000" u="sng">
                <a:solidFill>
                  <a:schemeClr val="hlink"/>
                </a:solidFill>
                <a:hlinkClick r:id="rId8"/>
              </a:rPr>
              <a:t>&lt;hr&gt;</a:t>
            </a:r>
            <a:endParaRPr sz="2000"/>
          </a:p>
          <a:p>
            <a:pPr indent="-182880" lvl="0" marL="182880" rtl="0" algn="l">
              <a:spcBef>
                <a:spcPts val="400"/>
              </a:spcBef>
              <a:spcAft>
                <a:spcPts val="0"/>
              </a:spcAft>
              <a:buSzPts val="1700"/>
              <a:buChar char="●"/>
            </a:pPr>
            <a:r>
              <a:rPr lang="en-US" sz="2000" u="sng">
                <a:solidFill>
                  <a:schemeClr val="hlink"/>
                </a:solidFill>
                <a:hlinkClick r:id="rId9"/>
              </a:rPr>
              <a:t>&lt;li&gt;</a:t>
            </a:r>
            <a:endParaRPr sz="2000"/>
          </a:p>
          <a:p>
            <a:pPr indent="-182880" lvl="0" marL="182880" rtl="0" algn="l">
              <a:spcBef>
                <a:spcPts val="400"/>
              </a:spcBef>
              <a:spcAft>
                <a:spcPts val="0"/>
              </a:spcAft>
              <a:buSzPts val="1700"/>
              <a:buChar char="●"/>
            </a:pPr>
            <a:r>
              <a:rPr lang="en-US" sz="2000" u="sng">
                <a:solidFill>
                  <a:schemeClr val="hlink"/>
                </a:solidFill>
                <a:hlinkClick r:id="rId10"/>
              </a:rPr>
              <a:t>&lt;ol&gt;</a:t>
            </a:r>
            <a:endParaRPr sz="2000"/>
          </a:p>
          <a:p>
            <a:pPr indent="-182880" lvl="0" marL="182880" rtl="0" algn="l">
              <a:spcBef>
                <a:spcPts val="400"/>
              </a:spcBef>
              <a:spcAft>
                <a:spcPts val="0"/>
              </a:spcAft>
              <a:buSzPts val="1700"/>
              <a:buChar char="●"/>
            </a:pPr>
            <a:r>
              <a:rPr lang="en-US" sz="2000" u="sng">
                <a:solidFill>
                  <a:schemeClr val="hlink"/>
                </a:solidFill>
                <a:hlinkClick r:id="rId11"/>
              </a:rPr>
              <a:t>&lt;table&gt;</a:t>
            </a:r>
            <a:endParaRPr sz="2000"/>
          </a:p>
          <a:p>
            <a:pPr indent="-182880" lvl="0" marL="182880" rtl="0" algn="l">
              <a:spcBef>
                <a:spcPts val="400"/>
              </a:spcBef>
              <a:spcAft>
                <a:spcPts val="0"/>
              </a:spcAft>
              <a:buSzPts val="1700"/>
              <a:buChar char="●"/>
            </a:pPr>
            <a:r>
              <a:rPr lang="en-US" sz="2000" u="sng">
                <a:solidFill>
                  <a:schemeClr val="hlink"/>
                </a:solidFill>
                <a:hlinkClick r:id="rId12"/>
              </a:rPr>
              <a:t>&lt;ul&gt;</a:t>
            </a:r>
            <a:endParaRPr sz="2000"/>
          </a:p>
          <a:p>
            <a:pPr indent="-74929" lvl="0" marL="182880" rtl="0" algn="l">
              <a:spcBef>
                <a:spcPts val="400"/>
              </a:spcBef>
              <a:spcAft>
                <a:spcPts val="1200"/>
              </a:spcAft>
              <a:buSzPts val="17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Inline Elements in HTML</a:t>
            </a:r>
            <a:endParaRPr/>
          </a:p>
        </p:txBody>
      </p:sp>
      <p:sp>
        <p:nvSpPr>
          <p:cNvPr id="93" name="Google Shape;93;p1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182880" rtl="0" algn="l">
              <a:spcBef>
                <a:spcPts val="0"/>
              </a:spcBef>
              <a:spcAft>
                <a:spcPts val="1200"/>
              </a:spcAft>
              <a:buSzPts val="5270"/>
              <a:buNone/>
            </a:pPr>
            <a:r>
              <a:t/>
            </a:r>
            <a:endParaRPr sz="6200"/>
          </a:p>
        </p:txBody>
      </p:sp>
      <p:graphicFrame>
        <p:nvGraphicFramePr>
          <p:cNvPr id="94" name="Google Shape;94;p17"/>
          <p:cNvGraphicFramePr/>
          <p:nvPr/>
        </p:nvGraphicFramePr>
        <p:xfrm>
          <a:off x="533400" y="1600200"/>
          <a:ext cx="3000000" cy="3000000"/>
        </p:xfrm>
        <a:graphic>
          <a:graphicData uri="http://schemas.openxmlformats.org/drawingml/2006/table">
            <a:tbl>
              <a:tblPr bandRow="1" firstRow="1">
                <a:noFill/>
                <a:tableStyleId>{A7C260FB-F6EB-4672-BDDE-64F459CCA9E3}</a:tableStyleId>
              </a:tblPr>
              <a:tblGrid>
                <a:gridCol w="3543300"/>
                <a:gridCol w="3543300"/>
              </a:tblGrid>
              <a:tr h="39730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377125">
                <a:tc>
                  <a:txBody>
                    <a:bodyPr/>
                    <a:lstStyle/>
                    <a:p>
                      <a:pPr indent="0" lvl="0" marL="0" marR="0" rtl="0" algn="l">
                        <a:spcBef>
                          <a:spcPts val="0"/>
                        </a:spcBef>
                        <a:spcAft>
                          <a:spcPts val="0"/>
                        </a:spcAft>
                        <a:buNone/>
                      </a:pPr>
                      <a:r>
                        <a:rPr lang="en-US" sz="1800" u="sng">
                          <a:solidFill>
                            <a:schemeClr val="hlink"/>
                          </a:solidFill>
                          <a:hlinkClick r:id="rId3"/>
                        </a:rPr>
                        <a:t>&lt;a&gt;</a:t>
                      </a:r>
                      <a:endParaRPr sz="1800"/>
                    </a:p>
                    <a:p>
                      <a:pPr indent="0" lvl="0" marL="0" marR="0" rtl="0" algn="l">
                        <a:spcBef>
                          <a:spcPts val="0"/>
                        </a:spcBef>
                        <a:spcAft>
                          <a:spcPts val="0"/>
                        </a:spcAft>
                        <a:buNone/>
                      </a:pPr>
                      <a:r>
                        <a:rPr lang="en-US" sz="1800" u="sng">
                          <a:solidFill>
                            <a:schemeClr val="hlink"/>
                          </a:solidFill>
                          <a:hlinkClick r:id="rId4"/>
                        </a:rPr>
                        <a:t>&lt;b&gt;</a:t>
                      </a:r>
                      <a:endParaRPr sz="1800"/>
                    </a:p>
                    <a:p>
                      <a:pPr indent="0" lvl="0" marL="0" marR="0" rtl="0" algn="l">
                        <a:spcBef>
                          <a:spcPts val="0"/>
                        </a:spcBef>
                        <a:spcAft>
                          <a:spcPts val="0"/>
                        </a:spcAft>
                        <a:buNone/>
                      </a:pPr>
                      <a:r>
                        <a:rPr lang="en-US" sz="1800" u="sng">
                          <a:solidFill>
                            <a:schemeClr val="hlink"/>
                          </a:solidFill>
                          <a:hlinkClick r:id="rId5"/>
                        </a:rPr>
                        <a:t>&lt;br&gt;</a:t>
                      </a:r>
                      <a:endParaRPr sz="1800"/>
                    </a:p>
                    <a:p>
                      <a:pPr indent="0" lvl="0" marL="0" marR="0" rtl="0" algn="l">
                        <a:spcBef>
                          <a:spcPts val="0"/>
                        </a:spcBef>
                        <a:spcAft>
                          <a:spcPts val="0"/>
                        </a:spcAft>
                        <a:buNone/>
                      </a:pPr>
                      <a:r>
                        <a:rPr lang="en-US" sz="1800" u="sng">
                          <a:solidFill>
                            <a:schemeClr val="hlink"/>
                          </a:solidFill>
                          <a:hlinkClick r:id="rId6"/>
                        </a:rPr>
                        <a:t>&lt;button&gt;</a:t>
                      </a:r>
                      <a:endParaRPr sz="1800"/>
                    </a:p>
                    <a:p>
                      <a:pPr indent="0" lvl="0" marL="0" marR="0" rtl="0" algn="l">
                        <a:spcBef>
                          <a:spcPts val="0"/>
                        </a:spcBef>
                        <a:spcAft>
                          <a:spcPts val="0"/>
                        </a:spcAft>
                        <a:buNone/>
                      </a:pPr>
                      <a:r>
                        <a:rPr lang="en-US" sz="1800" u="sng">
                          <a:solidFill>
                            <a:schemeClr val="hlink"/>
                          </a:solidFill>
                          <a:hlinkClick r:id="rId7"/>
                        </a:rPr>
                        <a:t>&lt;cite&gt;</a:t>
                      </a:r>
                      <a:endParaRPr sz="1800"/>
                    </a:p>
                    <a:p>
                      <a:pPr indent="0" lvl="0" marL="0" marR="0" rtl="0" algn="l">
                        <a:spcBef>
                          <a:spcPts val="0"/>
                        </a:spcBef>
                        <a:spcAft>
                          <a:spcPts val="0"/>
                        </a:spcAft>
                        <a:buNone/>
                      </a:pPr>
                      <a:r>
                        <a:rPr lang="en-US" sz="1800" u="sng">
                          <a:solidFill>
                            <a:schemeClr val="hlink"/>
                          </a:solidFill>
                          <a:hlinkClick r:id="rId8"/>
                        </a:rPr>
                        <a:t>&lt;em&gt;</a:t>
                      </a:r>
                      <a:endParaRPr sz="1800"/>
                    </a:p>
                    <a:p>
                      <a:pPr indent="0" lvl="0" marL="0" marR="0" rtl="0" algn="l">
                        <a:spcBef>
                          <a:spcPts val="0"/>
                        </a:spcBef>
                        <a:spcAft>
                          <a:spcPts val="0"/>
                        </a:spcAft>
                        <a:buNone/>
                      </a:pPr>
                      <a:r>
                        <a:rPr lang="en-US" sz="1800" u="sng">
                          <a:solidFill>
                            <a:schemeClr val="hlink"/>
                          </a:solidFill>
                          <a:hlinkClick r:id="rId9"/>
                        </a:rPr>
                        <a:t>&lt;i&gt;</a:t>
                      </a:r>
                      <a:endParaRPr sz="1800"/>
                    </a:p>
                    <a:p>
                      <a:pPr indent="0" lvl="0" marL="0" marR="0" rtl="0" algn="l">
                        <a:spcBef>
                          <a:spcPts val="0"/>
                        </a:spcBef>
                        <a:spcAft>
                          <a:spcPts val="0"/>
                        </a:spcAft>
                        <a:buNone/>
                      </a:pPr>
                      <a:r>
                        <a:rPr lang="en-US" sz="1800" u="sng">
                          <a:solidFill>
                            <a:schemeClr val="hlink"/>
                          </a:solidFill>
                          <a:hlinkClick r:id="rId10"/>
                        </a:rPr>
                        <a:t>&lt;img&gt;</a:t>
                      </a:r>
                      <a:endParaRPr sz="1800"/>
                    </a:p>
                    <a:p>
                      <a:pPr indent="0" lvl="0" marL="0" marR="0" rtl="0" algn="l">
                        <a:spcBef>
                          <a:spcPts val="0"/>
                        </a:spcBef>
                        <a:spcAft>
                          <a:spcPts val="0"/>
                        </a:spcAft>
                        <a:buNone/>
                      </a:pPr>
                      <a:r>
                        <a:rPr lang="en-US" sz="1800" u="sng">
                          <a:solidFill>
                            <a:schemeClr val="hlink"/>
                          </a:solidFill>
                          <a:hlinkClick r:id="rId11"/>
                        </a:rPr>
                        <a:t>&lt;input&gt;</a:t>
                      </a:r>
                      <a:endParaRPr sz="1800"/>
                    </a:p>
                    <a:p>
                      <a:pPr indent="0" lvl="0" marL="0" marR="0" rtl="0" algn="l">
                        <a:spcBef>
                          <a:spcPts val="0"/>
                        </a:spcBef>
                        <a:spcAft>
                          <a:spcPts val="0"/>
                        </a:spcAft>
                        <a:buNone/>
                      </a:pPr>
                      <a:r>
                        <a:rPr lang="en-US" sz="1800" u="sng">
                          <a:solidFill>
                            <a:schemeClr val="hlink"/>
                          </a:solidFill>
                          <a:hlinkClick r:id="rId12"/>
                        </a:rPr>
                        <a:t>&lt;label&gt;</a:t>
                      </a:r>
                      <a:endParaRPr sz="1800"/>
                    </a:p>
                    <a:p>
                      <a:pPr indent="0" lvl="0" marL="0" marR="0" rtl="0" algn="l">
                        <a:spcBef>
                          <a:spcPts val="0"/>
                        </a:spcBef>
                        <a:spcAft>
                          <a:spcPts val="0"/>
                        </a:spcAft>
                        <a:buNone/>
                      </a:pPr>
                      <a:r>
                        <a:rPr lang="en-US" sz="1800" u="sng">
                          <a:solidFill>
                            <a:schemeClr val="hlink"/>
                          </a:solidFill>
                          <a:hlinkClick r:id="rId13"/>
                        </a:rPr>
                        <a:t>&lt;script&gt;</a:t>
                      </a:r>
                      <a:endParaRPr sz="1800"/>
                    </a:p>
                  </a:txBody>
                  <a:tcPr marT="45725" marB="45725" marR="91450" marL="91450"/>
                </a:tc>
                <a:tc>
                  <a:txBody>
                    <a:bodyPr/>
                    <a:lstStyle/>
                    <a:p>
                      <a:pPr indent="0" lvl="0" marL="0" marR="0" rtl="0" algn="l">
                        <a:spcBef>
                          <a:spcPts val="0"/>
                        </a:spcBef>
                        <a:spcAft>
                          <a:spcPts val="0"/>
                        </a:spcAft>
                        <a:buNone/>
                      </a:pPr>
                      <a:r>
                        <a:rPr lang="en-US" sz="1800" u="sng">
                          <a:solidFill>
                            <a:schemeClr val="hlink"/>
                          </a:solidFill>
                          <a:hlinkClick r:id="rId14"/>
                        </a:rPr>
                        <a:t>&lt;select&gt;</a:t>
                      </a:r>
                      <a:endParaRPr sz="1800"/>
                    </a:p>
                    <a:p>
                      <a:pPr indent="0" lvl="0" marL="0" marR="0" rtl="0" algn="l">
                        <a:spcBef>
                          <a:spcPts val="0"/>
                        </a:spcBef>
                        <a:spcAft>
                          <a:spcPts val="0"/>
                        </a:spcAft>
                        <a:buNone/>
                      </a:pPr>
                      <a:r>
                        <a:rPr lang="en-US" sz="1800" u="sng">
                          <a:solidFill>
                            <a:schemeClr val="hlink"/>
                          </a:solidFill>
                          <a:hlinkClick r:id="rId15"/>
                        </a:rPr>
                        <a:t>&lt;span&gt;</a:t>
                      </a:r>
                      <a:endParaRPr sz="1800"/>
                    </a:p>
                    <a:p>
                      <a:pPr indent="0" lvl="0" marL="0" marR="0" rtl="0" algn="l">
                        <a:spcBef>
                          <a:spcPts val="0"/>
                        </a:spcBef>
                        <a:spcAft>
                          <a:spcPts val="0"/>
                        </a:spcAft>
                        <a:buNone/>
                      </a:pPr>
                      <a:r>
                        <a:rPr lang="en-US" sz="1800" u="sng">
                          <a:solidFill>
                            <a:schemeClr val="hlink"/>
                          </a:solidFill>
                          <a:hlinkClick r:id="rId16"/>
                        </a:rPr>
                        <a:t>&lt;strong&gt;</a:t>
                      </a:r>
                      <a:endParaRPr sz="1800"/>
                    </a:p>
                    <a:p>
                      <a:pPr indent="0" lvl="0" marL="0" marR="0" rtl="0" algn="l">
                        <a:spcBef>
                          <a:spcPts val="0"/>
                        </a:spcBef>
                        <a:spcAft>
                          <a:spcPts val="0"/>
                        </a:spcAft>
                        <a:buNone/>
                      </a:pPr>
                      <a:r>
                        <a:rPr lang="en-US" sz="1800" u="sng">
                          <a:solidFill>
                            <a:schemeClr val="hlink"/>
                          </a:solidFill>
                          <a:hlinkClick r:id="rId17"/>
                        </a:rPr>
                        <a:t>&lt;sub&gt;</a:t>
                      </a:r>
                      <a:endParaRPr sz="1800"/>
                    </a:p>
                    <a:p>
                      <a:pPr indent="0" lvl="0" marL="0" marR="0" rtl="0" algn="l">
                        <a:spcBef>
                          <a:spcPts val="0"/>
                        </a:spcBef>
                        <a:spcAft>
                          <a:spcPts val="0"/>
                        </a:spcAft>
                        <a:buNone/>
                      </a:pPr>
                      <a:r>
                        <a:rPr lang="en-US" sz="1800" u="sng">
                          <a:solidFill>
                            <a:schemeClr val="hlink"/>
                          </a:solidFill>
                          <a:hlinkClick r:id="rId18"/>
                        </a:rPr>
                        <a:t>&lt;sup&gt;</a:t>
                      </a:r>
                      <a:endParaRPr sz="1800"/>
                    </a:p>
                    <a:p>
                      <a:pPr indent="0" lvl="0" marL="0" marR="0" rtl="0" algn="l">
                        <a:spcBef>
                          <a:spcPts val="0"/>
                        </a:spcBef>
                        <a:spcAft>
                          <a:spcPts val="0"/>
                        </a:spcAft>
                        <a:buNone/>
                      </a:pPr>
                      <a:r>
                        <a:rPr lang="en-US" sz="1800" u="sng">
                          <a:solidFill>
                            <a:schemeClr val="hlink"/>
                          </a:solidFill>
                          <a:hlinkClick r:id="rId19"/>
                        </a:rPr>
                        <a:t>&lt;textarea&gt;</a:t>
                      </a:r>
                      <a:endParaRPr sz="1800"/>
                    </a:p>
                    <a:p>
                      <a:pPr indent="0" lvl="0" marL="0" marR="0" rtl="0" algn="l">
                        <a:spcBef>
                          <a:spcPts val="0"/>
                        </a:spcBef>
                        <a:spcAft>
                          <a:spcPts val="0"/>
                        </a:spcAft>
                        <a:buNone/>
                      </a:pPr>
                      <a:r>
                        <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HTML class Attribute</a:t>
            </a:r>
            <a:endParaRPr/>
          </a:p>
        </p:txBody>
      </p:sp>
      <p:sp>
        <p:nvSpPr>
          <p:cNvPr id="100" name="Google Shape;100;p1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The HTML class attribute is used to specify a class for an HTML element.</a:t>
            </a:r>
            <a:endParaRPr/>
          </a:p>
          <a:p>
            <a:pPr indent="-53339" lvl="0" marL="182880" rtl="0" algn="l">
              <a:spcBef>
                <a:spcPts val="480"/>
              </a:spcBef>
              <a:spcAft>
                <a:spcPts val="0"/>
              </a:spcAft>
              <a:buSzPts val="2040"/>
              <a:buNone/>
            </a:pPr>
            <a:r>
              <a:t/>
            </a:r>
            <a:endParaRPr/>
          </a:p>
          <a:p>
            <a:pPr indent="-182880" lvl="0" marL="182880" rtl="0" algn="l">
              <a:spcBef>
                <a:spcPts val="480"/>
              </a:spcBef>
              <a:spcAft>
                <a:spcPts val="0"/>
              </a:spcAft>
              <a:buSzPts val="2040"/>
              <a:buChar char="●"/>
            </a:pPr>
            <a:r>
              <a:rPr lang="en-US"/>
              <a:t>Multiple HTML elements can share the same class.</a:t>
            </a:r>
            <a:endParaRPr/>
          </a:p>
          <a:p>
            <a:pPr indent="-53339" lvl="0" marL="182880" rtl="0" algn="l">
              <a:spcBef>
                <a:spcPts val="480"/>
              </a:spcBef>
              <a:spcAft>
                <a:spcPts val="0"/>
              </a:spcAft>
              <a:buSzPts val="2040"/>
              <a:buNone/>
            </a:pPr>
            <a:r>
              <a:t/>
            </a:r>
            <a:endParaRPr/>
          </a:p>
          <a:p>
            <a:pPr indent="-182880" lvl="0" marL="182880" rtl="0" algn="l">
              <a:spcBef>
                <a:spcPts val="480"/>
              </a:spcBef>
              <a:spcAft>
                <a:spcPts val="0"/>
              </a:spcAft>
              <a:buSzPts val="2040"/>
              <a:buChar char="●"/>
            </a:pPr>
            <a:r>
              <a:rPr lang="en-US"/>
              <a:t>To create a class; write a period (.) character, followed by a class name. Then, define the CSS properties within curly braces {}:</a:t>
            </a:r>
            <a:endParaRPr/>
          </a:p>
          <a:p>
            <a:pPr indent="-53339" lvl="0" marL="182880" rtl="0" algn="l">
              <a:spcBef>
                <a:spcPts val="480"/>
              </a:spcBef>
              <a:spcAft>
                <a:spcPts val="1200"/>
              </a:spcAft>
              <a:buSzPts val="20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Example</a:t>
            </a:r>
            <a:endParaRPr/>
          </a:p>
        </p:txBody>
      </p:sp>
      <p:pic>
        <p:nvPicPr>
          <p:cNvPr id="106" name="Google Shape;106;p19"/>
          <p:cNvPicPr preferRelativeResize="0"/>
          <p:nvPr>
            <p:ph idx="1" type="body"/>
          </p:nvPr>
        </p:nvPicPr>
        <p:blipFill rotWithShape="1">
          <a:blip r:embed="rId3">
            <a:alphaModFix/>
          </a:blip>
          <a:srcRect b="0" l="0" r="0" t="0"/>
          <a:stretch/>
        </p:blipFill>
        <p:spPr>
          <a:xfrm>
            <a:off x="609600" y="1447800"/>
            <a:ext cx="6729043" cy="4587638"/>
          </a:xfrm>
          <a:prstGeom prst="rect">
            <a:avLst/>
          </a:prstGeom>
          <a:noFill/>
          <a:ln>
            <a:noFill/>
          </a:ln>
        </p:spPr>
      </p:pic>
      <p:pic>
        <p:nvPicPr>
          <p:cNvPr id="107" name="Google Shape;107;p19"/>
          <p:cNvPicPr preferRelativeResize="0"/>
          <p:nvPr/>
        </p:nvPicPr>
        <p:blipFill rotWithShape="1">
          <a:blip r:embed="rId4">
            <a:alphaModFix/>
          </a:blip>
          <a:srcRect b="0" l="0" r="0" t="0"/>
          <a:stretch/>
        </p:blipFill>
        <p:spPr>
          <a:xfrm>
            <a:off x="5165450" y="751700"/>
            <a:ext cx="3695700" cy="3376612"/>
          </a:xfrm>
          <a:prstGeom prst="rect">
            <a:avLst/>
          </a:prstGeom>
          <a:noFill/>
          <a:ln>
            <a:noFill/>
          </a:ln>
        </p:spPr>
      </p:pic>
      <p:pic>
        <p:nvPicPr>
          <p:cNvPr id="108" name="Google Shape;108;p19"/>
          <p:cNvPicPr preferRelativeResize="0"/>
          <p:nvPr/>
        </p:nvPicPr>
        <p:blipFill rotWithShape="1">
          <a:blip r:embed="rId5">
            <a:alphaModFix/>
          </a:blip>
          <a:srcRect b="0" l="0" r="0" t="0"/>
          <a:stretch/>
        </p:blipFill>
        <p:spPr>
          <a:xfrm>
            <a:off x="3832225" y="5867400"/>
            <a:ext cx="4283075" cy="51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HTML id Attribute</a:t>
            </a:r>
            <a:endParaRPr/>
          </a:p>
        </p:txBody>
      </p:sp>
      <p:sp>
        <p:nvSpPr>
          <p:cNvPr id="114" name="Google Shape;114;p2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182880" lvl="0" marL="182880" rtl="0" algn="l">
              <a:spcBef>
                <a:spcPts val="0"/>
              </a:spcBef>
              <a:spcAft>
                <a:spcPts val="0"/>
              </a:spcAft>
              <a:buSzPts val="2040"/>
              <a:buChar char="●"/>
            </a:pPr>
            <a:r>
              <a:rPr lang="en-US"/>
              <a:t>The HTML id attribute is used to specify a unique id for an HTML element.</a:t>
            </a:r>
            <a:endParaRPr/>
          </a:p>
          <a:p>
            <a:pPr indent="-182880" lvl="0" marL="182880" rtl="0" algn="l">
              <a:spcBef>
                <a:spcPts val="480"/>
              </a:spcBef>
              <a:spcAft>
                <a:spcPts val="0"/>
              </a:spcAft>
              <a:buSzPts val="2040"/>
              <a:buChar char="●"/>
            </a:pPr>
            <a:r>
              <a:rPr lang="en-US"/>
              <a:t>You cannot have more than one element with the same id in an HTML document.</a:t>
            </a:r>
            <a:endParaRPr/>
          </a:p>
          <a:p>
            <a:pPr indent="-53339" lvl="0" marL="182880" rtl="0" algn="l">
              <a:spcBef>
                <a:spcPts val="480"/>
              </a:spcBef>
              <a:spcAft>
                <a:spcPts val="1200"/>
              </a:spcAft>
              <a:buSzPts val="20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Example</a:t>
            </a:r>
            <a:endParaRPr/>
          </a:p>
        </p:txBody>
      </p:sp>
      <p:pic>
        <p:nvPicPr>
          <p:cNvPr id="120" name="Google Shape;120;p21"/>
          <p:cNvPicPr preferRelativeResize="0"/>
          <p:nvPr>
            <p:ph idx="1" type="body"/>
          </p:nvPr>
        </p:nvPicPr>
        <p:blipFill rotWithShape="1">
          <a:blip r:embed="rId3">
            <a:alphaModFix/>
          </a:blip>
          <a:srcRect b="0" l="0" r="0" t="0"/>
          <a:stretch/>
        </p:blipFill>
        <p:spPr>
          <a:xfrm>
            <a:off x="762000" y="2209800"/>
            <a:ext cx="4732430" cy="3589331"/>
          </a:xfrm>
          <a:prstGeom prst="rect">
            <a:avLst/>
          </a:prstGeom>
          <a:noFill/>
          <a:ln>
            <a:noFill/>
          </a:ln>
        </p:spPr>
      </p:pic>
      <p:pic>
        <p:nvPicPr>
          <p:cNvPr id="121" name="Google Shape;121;p21"/>
          <p:cNvPicPr preferRelativeResize="0"/>
          <p:nvPr/>
        </p:nvPicPr>
        <p:blipFill rotWithShape="1">
          <a:blip r:embed="rId4">
            <a:alphaModFix/>
          </a:blip>
          <a:srcRect b="0" l="0" r="0" t="0"/>
          <a:stretch/>
        </p:blipFill>
        <p:spPr>
          <a:xfrm>
            <a:off x="6048925" y="2230000"/>
            <a:ext cx="2552700" cy="2324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000"/>
              <a:buFont typeface="Arial"/>
              <a:buNone/>
            </a:pPr>
            <a:r>
              <a:rPr lang="en-US"/>
              <a:t>id and class</a:t>
            </a:r>
            <a:endParaRPr/>
          </a:p>
        </p:txBody>
      </p:sp>
      <p:sp>
        <p:nvSpPr>
          <p:cNvPr id="127" name="Google Shape;127;p22"/>
          <p:cNvSpPr txBox="1"/>
          <p:nvPr>
            <p:ph idx="1" type="body"/>
          </p:nvPr>
        </p:nvSpPr>
        <p:spPr>
          <a:xfrm>
            <a:off x="762000" y="1600200"/>
            <a:ext cx="3124200" cy="2004900"/>
          </a:xfrm>
          <a:prstGeom prst="rect">
            <a:avLst/>
          </a:prstGeom>
          <a:noFill/>
          <a:ln>
            <a:noFill/>
          </a:ln>
        </p:spPr>
        <p:txBody>
          <a:bodyPr anchorCtr="0" anchor="t" bIns="45700" lIns="91425" spcFirstLastPara="1" rIns="91425" wrap="square" tIns="45700">
            <a:spAutoFit/>
          </a:bodyPr>
          <a:lstStyle/>
          <a:p>
            <a:pPr indent="-182880" lvl="0" marL="182880" rtl="0" algn="l">
              <a:spcBef>
                <a:spcPts val="0"/>
              </a:spcBef>
              <a:spcAft>
                <a:spcPts val="1200"/>
              </a:spcAft>
              <a:buSzPts val="2040"/>
              <a:buChar char="●"/>
            </a:pPr>
            <a:r>
              <a:rPr lang="en-US"/>
              <a:t>A class name can be used by multiple HTML elements, while an id name must only be used by one HTML element within the page.</a:t>
            </a:r>
            <a:endParaRPr/>
          </a:p>
        </p:txBody>
      </p:sp>
      <p:pic>
        <p:nvPicPr>
          <p:cNvPr id="128" name="Google Shape;128;p22"/>
          <p:cNvPicPr preferRelativeResize="0"/>
          <p:nvPr/>
        </p:nvPicPr>
        <p:blipFill rotWithShape="1">
          <a:blip r:embed="rId3">
            <a:alphaModFix/>
          </a:blip>
          <a:srcRect b="0" l="0" r="0" t="0"/>
          <a:stretch/>
        </p:blipFill>
        <p:spPr>
          <a:xfrm>
            <a:off x="4038600" y="642937"/>
            <a:ext cx="4130675" cy="557053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