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8" roundtripDataSignature="AMtx7mge+pEcIWnq8L0UzLrU8LIwCGN/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6.xml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8" Type="http://customschemas.google.com/relationships/presentationmetadata" Target="meta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3f85c3ab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3f85c3ab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3f85c3a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293f85c3ab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3f85c3a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293f85c3ab9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3f85c3ab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93f85c3ab9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3f85c3ab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93f85c3ab9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3f85c3ab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93f85c3ab9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3f85c3ab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93f85c3ab9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1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11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11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1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11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11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1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1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11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0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20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3f85c3ab9_0_97"/>
          <p:cNvSpPr txBox="1"/>
          <p:nvPr>
            <p:ph type="title"/>
          </p:nvPr>
        </p:nvSpPr>
        <p:spPr>
          <a:xfrm>
            <a:off x="457200" y="4000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g293f85c3ab9_0_97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indent="-325755" lvl="1" marL="914400" rtl="0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2pPr>
            <a:lvl3pPr indent="-331469" lvl="2" marL="1371600" rtl="0" algn="l">
              <a:spcBef>
                <a:spcPts val="360"/>
              </a:spcBef>
              <a:spcAft>
                <a:spcPts val="0"/>
              </a:spcAft>
              <a:buSzPts val="162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5" name="Google Shape;65;g293f85c3ab9_0_97"/>
          <p:cNvSpPr txBox="1"/>
          <p:nvPr>
            <p:ph idx="10" type="dt"/>
          </p:nvPr>
        </p:nvSpPr>
        <p:spPr>
          <a:xfrm>
            <a:off x="457200" y="1371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g293f85c3ab9_0_97"/>
          <p:cNvSpPr txBox="1"/>
          <p:nvPr>
            <p:ph idx="11" type="ftr"/>
          </p:nvPr>
        </p:nvSpPr>
        <p:spPr>
          <a:xfrm>
            <a:off x="3429000" y="13716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g293f85c3ab9_0_97"/>
          <p:cNvSpPr txBox="1"/>
          <p:nvPr>
            <p:ph idx="12" type="sldNum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4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1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1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18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w3docs.com/learn-html/html-colgroup-tag.html" TargetMode="External"/><Relationship Id="rId10" Type="http://schemas.openxmlformats.org/officeDocument/2006/relationships/hyperlink" Target="https://www.w3docs.com/learn-html/html-caption-tag.html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w3docs.com/learn-html/html-table-tag.html" TargetMode="External"/><Relationship Id="rId4" Type="http://schemas.openxmlformats.org/officeDocument/2006/relationships/hyperlink" Target="https://www.w3docs.com/learn-html/html-tr-tag.html" TargetMode="External"/><Relationship Id="rId9" Type="http://schemas.openxmlformats.org/officeDocument/2006/relationships/hyperlink" Target="https://www.w3docs.com/learn-html/html-tbody-tag.html" TargetMode="External"/><Relationship Id="rId5" Type="http://schemas.openxmlformats.org/officeDocument/2006/relationships/hyperlink" Target="https://www.w3docs.com/learn-html/html-td-tag.html" TargetMode="External"/><Relationship Id="rId6" Type="http://schemas.openxmlformats.org/officeDocument/2006/relationships/hyperlink" Target="https://www.w3docs.com/learn-html/html-th-tag.html" TargetMode="External"/><Relationship Id="rId7" Type="http://schemas.openxmlformats.org/officeDocument/2006/relationships/hyperlink" Target="https://www.w3docs.com/learn-html/html-thead-tag.html" TargetMode="External"/><Relationship Id="rId8" Type="http://schemas.openxmlformats.org/officeDocument/2006/relationships/hyperlink" Target="https://www.w3docs.com/learn-html/html-tfoot-tag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w3docs.com/learn-css/caption-side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Web Engineering</a:t>
            </a:r>
            <a:endParaRPr/>
          </a:p>
        </p:txBody>
      </p:sp>
      <p:sp>
        <p:nvSpPr>
          <p:cNvPr id="73" name="Google Shape;73;p1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Ms Nabeela Bibi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type="title"/>
          </p:nvPr>
        </p:nvSpPr>
        <p:spPr>
          <a:xfrm>
            <a:off x="311700" y="445025"/>
            <a:ext cx="85206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Ordered Lists</a:t>
            </a:r>
            <a:endParaRPr/>
          </a:p>
        </p:txBody>
      </p:sp>
      <p:sp>
        <p:nvSpPr>
          <p:cNvPr id="131" name="Google Shape;131;p4"/>
          <p:cNvSpPr txBox="1"/>
          <p:nvPr>
            <p:ph idx="1" type="body"/>
          </p:nvPr>
        </p:nvSpPr>
        <p:spPr>
          <a:xfrm>
            <a:off x="1454700" y="1350975"/>
            <a:ext cx="58797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rPr lang="en"/>
              <a:t>&lt;ol&gt;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r>
              <a:rPr lang="en"/>
              <a:t>&lt;li&gt;Point number one&lt;/li&gt;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r>
              <a:rPr lang="en"/>
              <a:t>&lt;li&gt;Point number two&lt;/li&gt;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r>
              <a:rPr lang="en"/>
              <a:t>&lt;li&gt;Point number three&lt;/li&gt;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r>
              <a:rPr lang="en"/>
              <a:t>&lt;/ol&gt;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r>
              <a:rPr lang="en"/>
              <a:t>&lt;ol type="i"&gt;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5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Ordered list</a:t>
            </a:r>
            <a:endParaRPr/>
          </a:p>
        </p:txBody>
      </p:sp>
      <p:sp>
        <p:nvSpPr>
          <p:cNvPr id="137" name="Google Shape;137;p5"/>
          <p:cNvSpPr txBox="1"/>
          <p:nvPr>
            <p:ph idx="1" type="body"/>
          </p:nvPr>
        </p:nvSpPr>
        <p:spPr>
          <a:xfrm>
            <a:off x="311700" y="1266325"/>
            <a:ext cx="594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&lt;ol type="i"&gt;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1 - Arabic numerals - 1, 2, 3, 4, 5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- Capital letters - A, B, C, D, E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- Small letters - a, b, c, d, e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- Large Roman numerals - I, II, III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- Small Roman numerals - i, ii, iii, iv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Ordered list</a:t>
            </a:r>
            <a:endParaRPr/>
          </a:p>
        </p:txBody>
      </p:sp>
      <p:sp>
        <p:nvSpPr>
          <p:cNvPr id="143" name="Google Shape;143;p6"/>
          <p:cNvSpPr txBox="1"/>
          <p:nvPr>
            <p:ph idx="1" type="body"/>
          </p:nvPr>
        </p:nvSpPr>
        <p:spPr>
          <a:xfrm>
            <a:off x="1343750" y="1403675"/>
            <a:ext cx="57837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&lt;ol type="i" start="4"&gt;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&lt;li&gt;Point number one&lt;/li&gt;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&lt;li&gt;Point number two&lt;/li&gt;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&lt;li&gt;Point number three&lt;/li&gt;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&lt;/ol&gt;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Definition Lists</a:t>
            </a:r>
            <a:endParaRPr/>
          </a:p>
        </p:txBody>
      </p:sp>
      <p:sp>
        <p:nvSpPr>
          <p:cNvPr id="149" name="Google Shape;149;p7"/>
          <p:cNvSpPr txBox="1"/>
          <p:nvPr>
            <p:ph idx="1" type="body"/>
          </p:nvPr>
        </p:nvSpPr>
        <p:spPr>
          <a:xfrm>
            <a:off x="311700" y="1266325"/>
            <a:ext cx="4557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/>
          </a:p>
          <a:p>
            <a:pPr indent="-317182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&lt;dl&gt;</a:t>
            </a:r>
            <a:endParaRPr/>
          </a:p>
          <a:p>
            <a:pPr indent="-31718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	&lt;dt&gt;Unordered List&lt;/dt&gt;</a:t>
            </a:r>
            <a:endParaRPr/>
          </a:p>
          <a:p>
            <a:pPr indent="-31718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	&lt;dd&gt;A list of bullet points.&lt;/dd&gt;</a:t>
            </a:r>
            <a:endParaRPr/>
          </a:p>
          <a:p>
            <a:pPr indent="-31718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	&lt;dt&gt;Ordered List&lt;/dt&gt;</a:t>
            </a:r>
            <a:endParaRPr/>
          </a:p>
          <a:p>
            <a:pPr indent="-31718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	&lt;dd&gt;An ordered list of points, such as a numbered set of steps.&lt;/dd&gt;</a:t>
            </a:r>
            <a:endParaRPr/>
          </a:p>
          <a:p>
            <a:pPr indent="-31718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	&lt;dt&gt;Definition List&lt;/dt&gt;</a:t>
            </a:r>
            <a:endParaRPr/>
          </a:p>
          <a:p>
            <a:pPr indent="-31718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	&lt;dd&gt;A list of terms and definitions.&lt;/dd&gt;</a:t>
            </a:r>
            <a:endParaRPr/>
          </a:p>
          <a:p>
            <a:pPr indent="-31718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&lt;/dl&gt;</a:t>
            </a:r>
            <a:endParaRPr/>
          </a:p>
          <a:p>
            <a:pPr indent="-31718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-31718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9032"/>
              <a:buNone/>
            </a:pPr>
            <a:r>
              <a:t/>
            </a:r>
            <a:endParaRPr/>
          </a:p>
        </p:txBody>
      </p:sp>
      <p:pic>
        <p:nvPicPr>
          <p:cNvPr id="150" name="Google Shape;1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5800" y="1531450"/>
            <a:ext cx="3884350" cy="23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3f85c3ab9_0_10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List</a:t>
            </a:r>
            <a:endParaRPr/>
          </a:p>
        </p:txBody>
      </p:sp>
      <p:sp>
        <p:nvSpPr>
          <p:cNvPr id="156" name="Google Shape;156;g293f85c3ab9_0_103"/>
          <p:cNvSpPr txBox="1"/>
          <p:nvPr>
            <p:ph idx="1" type="body"/>
          </p:nvPr>
        </p:nvSpPr>
        <p:spPr>
          <a:xfrm>
            <a:off x="846925" y="1227150"/>
            <a:ext cx="3421800" cy="3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&lt;h2&gt;A Nested List&lt;/h2&gt;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&lt;p&gt;Lists can be nested (list inside list):&lt;/p&gt;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&lt;ul&gt;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&lt;li&gt;Coffee&lt;/li&gt;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&lt;li&gt;Tea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&lt;ul&gt;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&lt;li&gt;Black tea&lt;/li&gt;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&lt;li&gt;Green tea&lt;/li&gt;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&lt;/ul&gt;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&lt;/li&gt;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&lt;li&gt;Milk&lt;/li&gt;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&lt;/ul&gt;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&lt;/html&gt;</a:t>
            </a:r>
            <a:endParaRPr/>
          </a:p>
        </p:txBody>
      </p:sp>
      <p:pic>
        <p:nvPicPr>
          <p:cNvPr id="157" name="Google Shape;157;g293f85c3ab9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6075" y="1647825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>
            <p:ph type="title"/>
          </p:nvPr>
        </p:nvSpPr>
        <p:spPr>
          <a:xfrm>
            <a:off x="311700" y="2016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63" name="Google Shape;163;p8"/>
          <p:cNvSpPr txBox="1"/>
          <p:nvPr>
            <p:ph idx="1" type="body"/>
          </p:nvPr>
        </p:nvSpPr>
        <p:spPr>
          <a:xfrm>
            <a:off x="311700" y="1012325"/>
            <a:ext cx="5879700" cy="3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4137"/>
              <a:buNone/>
            </a:pPr>
            <a:r>
              <a:rPr b="1" lang="en" sz="5800"/>
              <a:t>Heading 1</a:t>
            </a:r>
            <a:endParaRPr b="1" sz="58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4137"/>
              <a:buNone/>
            </a:pPr>
            <a:r>
              <a:rPr lang="en" sz="5800"/>
              <a:t>This is</a:t>
            </a:r>
            <a:r>
              <a:rPr b="1" lang="en" sz="5800"/>
              <a:t> bold</a:t>
            </a:r>
            <a:r>
              <a:rPr lang="en" sz="5800"/>
              <a:t> </a:t>
            </a:r>
            <a:r>
              <a:rPr i="1" lang="en" sz="5800"/>
              <a:t>italic</a:t>
            </a:r>
            <a:r>
              <a:rPr lang="en" sz="5800"/>
              <a:t> </a:t>
            </a:r>
            <a:r>
              <a:rPr lang="en" sz="5800">
                <a:solidFill>
                  <a:srgbClr val="FF0000"/>
                </a:solidFill>
              </a:rPr>
              <a:t>red</a:t>
            </a:r>
            <a:r>
              <a:rPr lang="en" sz="5800"/>
              <a:t> </a:t>
            </a:r>
            <a:r>
              <a:rPr lang="en" sz="5800" u="sng"/>
              <a:t>underline</a:t>
            </a:r>
            <a:r>
              <a:rPr lang="en" sz="5800"/>
              <a:t> text </a:t>
            </a:r>
            <a:endParaRPr sz="58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4137"/>
              <a:buNone/>
            </a:pPr>
            <a:r>
              <a:rPr lang="en" sz="5800"/>
              <a:t>Ordered list</a:t>
            </a:r>
            <a:endParaRPr sz="5800"/>
          </a:p>
          <a:p>
            <a:pPr indent="-320675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5800"/>
              <a:t>One</a:t>
            </a:r>
            <a:endParaRPr sz="5800"/>
          </a:p>
          <a:p>
            <a:pPr indent="-3206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5800"/>
              <a:t>Two</a:t>
            </a:r>
            <a:endParaRPr sz="5800"/>
          </a:p>
          <a:p>
            <a:pPr indent="-3206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5800"/>
              <a:t>Three</a:t>
            </a:r>
            <a:endParaRPr sz="58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4137"/>
              <a:buNone/>
            </a:pPr>
            <a:r>
              <a:rPr b="1" lang="en" sz="5800"/>
              <a:t>Unordered list</a:t>
            </a:r>
            <a:endParaRPr b="1" sz="5800"/>
          </a:p>
          <a:p>
            <a:pPr indent="-320675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800"/>
              <a:t>1st</a:t>
            </a:r>
            <a:endParaRPr sz="5800"/>
          </a:p>
          <a:p>
            <a:pPr indent="-3206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800"/>
              <a:t>2nd</a:t>
            </a:r>
            <a:endParaRPr sz="5800"/>
          </a:p>
          <a:p>
            <a:pPr indent="-3206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800"/>
              <a:t>3rd</a:t>
            </a:r>
            <a:endParaRPr sz="58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4137"/>
              <a:buNone/>
            </a:pPr>
            <a:r>
              <a:rPr b="1" lang="en" sz="5800"/>
              <a:t>Preformatted text</a:t>
            </a:r>
            <a:endParaRPr b="1" sz="58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4137"/>
              <a:buNone/>
            </a:pPr>
            <a:r>
              <a:rPr lang="en" sz="5800"/>
              <a:t>This text contains         extra     spaces</a:t>
            </a:r>
            <a:endParaRPr sz="58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2857"/>
              <a:buNone/>
            </a:pPr>
            <a:r>
              <a:t/>
            </a:r>
            <a:endParaRPr sz="70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2857"/>
              <a:buNone/>
            </a:pPr>
            <a:r>
              <a:t/>
            </a:r>
            <a:endParaRPr sz="7000"/>
          </a:p>
        </p:txBody>
      </p:sp>
      <p:pic>
        <p:nvPicPr>
          <p:cNvPr id="164" name="Google Shape;16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4625" y="169847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75" y="1228938"/>
            <a:ext cx="4028448" cy="268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3f85c3ab9_0_0"/>
          <p:cNvSpPr txBox="1"/>
          <p:nvPr>
            <p:ph type="title"/>
          </p:nvPr>
        </p:nvSpPr>
        <p:spPr>
          <a:xfrm>
            <a:off x="457200" y="4000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/>
              <a:t>HTML Tables</a:t>
            </a:r>
            <a:endParaRPr/>
          </a:p>
        </p:txBody>
      </p:sp>
      <p:sp>
        <p:nvSpPr>
          <p:cNvPr id="79" name="Google Shape;79;g293f85c3ab9_0_0"/>
          <p:cNvSpPr txBox="1"/>
          <p:nvPr>
            <p:ph idx="1" type="body"/>
          </p:nvPr>
        </p:nvSpPr>
        <p:spPr>
          <a:xfrm>
            <a:off x="1136050" y="114300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In HTML, you can create tables for your website using the </a:t>
            </a:r>
            <a:r>
              <a:rPr lang="en" u="sng">
                <a:solidFill>
                  <a:schemeClr val="hlink"/>
                </a:solidFill>
                <a:hlinkClick r:id="rId3"/>
              </a:rPr>
              <a:t>&lt;table&gt;</a:t>
            </a:r>
            <a:r>
              <a:rPr lang="en"/>
              <a:t> tag in conjunction with the </a:t>
            </a:r>
            <a:r>
              <a:rPr lang="en" u="sng">
                <a:solidFill>
                  <a:schemeClr val="hlink"/>
                </a:solidFill>
                <a:hlinkClick r:id="rId4"/>
              </a:rPr>
              <a:t>&lt;tr&gt;</a:t>
            </a:r>
            <a:r>
              <a:rPr lang="en"/>
              <a:t>, </a:t>
            </a:r>
            <a:r>
              <a:rPr lang="en" u="sng">
                <a:solidFill>
                  <a:schemeClr val="hlink"/>
                </a:solidFill>
                <a:hlinkClick r:id="rId5"/>
              </a:rPr>
              <a:t>&lt;td&gt;</a:t>
            </a:r>
            <a:r>
              <a:rPr lang="en"/>
              <a:t> and </a:t>
            </a:r>
            <a:r>
              <a:rPr lang="en" u="sng">
                <a:solidFill>
                  <a:schemeClr val="hlink"/>
                </a:solidFill>
                <a:hlinkClick r:id="rId6"/>
              </a:rPr>
              <a:t>&lt;th&gt;</a:t>
            </a:r>
            <a:r>
              <a:rPr lang="en"/>
              <a:t> tags.</a:t>
            </a:r>
            <a:endParaRPr/>
          </a:p>
          <a:p>
            <a:pPr indent="-63055" lvl="0" marL="182880" rtl="0" algn="l">
              <a:spcBef>
                <a:spcPts val="444"/>
              </a:spcBef>
              <a:spcAft>
                <a:spcPts val="0"/>
              </a:spcAft>
              <a:buSzPct val="113333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44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The HTML tables allow displaying the data (e.g. image, text, link) in columns and rows of cells. Table rows can be grouped into a head, foot, and body sections through the </a:t>
            </a:r>
            <a:r>
              <a:rPr lang="en" u="sng">
                <a:solidFill>
                  <a:schemeClr val="hlink"/>
                </a:solidFill>
                <a:hlinkClick r:id="rId7"/>
              </a:rPr>
              <a:t>&lt;thead&gt;</a:t>
            </a:r>
            <a:r>
              <a:rPr lang="en"/>
              <a:t>, </a:t>
            </a:r>
            <a:r>
              <a:rPr lang="en" u="sng">
                <a:solidFill>
                  <a:schemeClr val="hlink"/>
                </a:solidFill>
                <a:hlinkClick r:id="rId8"/>
              </a:rPr>
              <a:t>&lt;tfoot&gt;</a:t>
            </a:r>
            <a:r>
              <a:rPr lang="en"/>
              <a:t> and </a:t>
            </a:r>
            <a:r>
              <a:rPr lang="en" u="sng">
                <a:solidFill>
                  <a:schemeClr val="hlink"/>
                </a:solidFill>
                <a:hlinkClick r:id="rId9"/>
              </a:rPr>
              <a:t>&lt;tbody&gt;</a:t>
            </a:r>
            <a:r>
              <a:rPr lang="en"/>
              <a:t> elements, respectively.</a:t>
            </a:r>
            <a:endParaRPr/>
          </a:p>
          <a:p>
            <a:pPr indent="-63055" lvl="0" marL="182880" rtl="0" algn="l">
              <a:spcBef>
                <a:spcPts val="444"/>
              </a:spcBef>
              <a:spcAft>
                <a:spcPts val="0"/>
              </a:spcAft>
              <a:buSzPct val="113333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44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In HTML5, we can place &lt;tfoot&gt; either before or after &lt;tbody&gt; tag. They must come after any </a:t>
            </a:r>
            <a:r>
              <a:rPr lang="en" u="sng">
                <a:solidFill>
                  <a:schemeClr val="hlink"/>
                </a:solidFill>
                <a:hlinkClick r:id="rId10"/>
              </a:rPr>
              <a:t>&lt;caption&gt;</a:t>
            </a:r>
            <a:r>
              <a:rPr lang="en"/>
              <a:t>, </a:t>
            </a:r>
            <a:r>
              <a:rPr lang="en" u="sng">
                <a:solidFill>
                  <a:schemeClr val="hlink"/>
                </a:solidFill>
                <a:hlinkClick r:id="rId11"/>
              </a:rPr>
              <a:t>&lt;colgroup&gt;</a:t>
            </a:r>
            <a:r>
              <a:rPr lang="en"/>
              <a:t>, and &lt;thead&gt; elements.</a:t>
            </a:r>
            <a:endParaRPr/>
          </a:p>
          <a:p>
            <a:pPr indent="-63055" lvl="0" marL="182880" rtl="0" algn="l">
              <a:spcBef>
                <a:spcPts val="444"/>
              </a:spcBef>
              <a:spcAft>
                <a:spcPts val="0"/>
              </a:spcAft>
              <a:buSzPct val="113333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44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Most of the attributes of the &lt;table&gt; element are not used in HTML5. If you want to style the appearance of the table, you can use CSS instead.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3f85c3ab9_0_5"/>
          <p:cNvSpPr txBox="1"/>
          <p:nvPr>
            <p:ph type="title"/>
          </p:nvPr>
        </p:nvSpPr>
        <p:spPr>
          <a:xfrm>
            <a:off x="457200" y="4000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/>
              <a:t>Spanning Multiple Rows and Columns</a:t>
            </a:r>
            <a:endParaRPr/>
          </a:p>
        </p:txBody>
      </p:sp>
      <p:sp>
        <p:nvSpPr>
          <p:cNvPr id="85" name="Google Shape;85;g293f85c3ab9_0_5"/>
          <p:cNvSpPr txBox="1"/>
          <p:nvPr>
            <p:ph idx="1" type="body"/>
          </p:nvPr>
        </p:nvSpPr>
        <p:spPr>
          <a:xfrm>
            <a:off x="996775" y="114300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"/>
              <a:t>It is possible to extend rows and columns of a table across many other rows and columns.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"/>
              <a:t>Commonly, a table cell cannot pass into the space, which is below or above another cell. But, if you want to span several rows or columns in a table, you can use the colspan or rowspan attributes.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3f85c3ab9_0_10"/>
          <p:cNvSpPr txBox="1"/>
          <p:nvPr>
            <p:ph type="title"/>
          </p:nvPr>
        </p:nvSpPr>
        <p:spPr>
          <a:xfrm>
            <a:off x="457200" y="4000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/>
              <a:t>Adding Captions to Tables</a:t>
            </a:r>
            <a:endParaRPr/>
          </a:p>
        </p:txBody>
      </p:sp>
      <p:sp>
        <p:nvSpPr>
          <p:cNvPr id="91" name="Google Shape;91;g293f85c3ab9_0_10"/>
          <p:cNvSpPr txBox="1"/>
          <p:nvPr>
            <p:ph idx="1" type="body"/>
          </p:nvPr>
        </p:nvSpPr>
        <p:spPr>
          <a:xfrm>
            <a:off x="735700" y="1283419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"/>
              <a:t>You can use the &lt;caption&gt; element to specify a caption for tables. It should be placed immediately after the opening &lt;table&gt; tag. By default, the caption will be at the top of the table, but its position can be changed with the </a:t>
            </a:r>
            <a:r>
              <a:rPr lang="en" u="sng">
                <a:solidFill>
                  <a:schemeClr val="hlink"/>
                </a:solidFill>
                <a:hlinkClick r:id="rId3"/>
              </a:rPr>
              <a:t>CSS caption-side</a:t>
            </a:r>
            <a:r>
              <a:rPr lang="en"/>
              <a:t> property.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3f85c3ab9_0_15"/>
          <p:cNvSpPr txBox="1"/>
          <p:nvPr>
            <p:ph type="title"/>
          </p:nvPr>
        </p:nvSpPr>
        <p:spPr>
          <a:xfrm>
            <a:off x="457200" y="4000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/>
              <a:t>Syntax</a:t>
            </a:r>
            <a:endParaRPr/>
          </a:p>
        </p:txBody>
      </p:sp>
      <p:pic>
        <p:nvPicPr>
          <p:cNvPr id="97" name="Google Shape;97;g293f85c3ab9_0_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143000"/>
            <a:ext cx="3657600" cy="37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293f85c3ab9_0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0" y="400050"/>
            <a:ext cx="4000500" cy="58340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293f85c3ab9_0_15"/>
          <p:cNvSpPr/>
          <p:nvPr/>
        </p:nvSpPr>
        <p:spPr>
          <a:xfrm>
            <a:off x="4800600" y="1951022"/>
            <a:ext cx="4038600" cy="19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In the given example, we use the &lt;table&gt; tag to create a table. Then, we use the &lt;tr&gt; tag to divide the table into rows. The &lt;th&gt; tag is used for the table header cells, where the title is written. In other words, the table row is divided into headings. The &lt;td&gt; tag is used for table cells where the information is written.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3f85c3ab9_0_22"/>
          <p:cNvSpPr txBox="1"/>
          <p:nvPr>
            <p:ph type="title"/>
          </p:nvPr>
        </p:nvSpPr>
        <p:spPr>
          <a:xfrm>
            <a:off x="683475" y="125888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/>
              <a:t>HTML colspan attribute</a:t>
            </a:r>
            <a:endParaRPr/>
          </a:p>
        </p:txBody>
      </p:sp>
      <p:pic>
        <p:nvPicPr>
          <p:cNvPr id="105" name="Google Shape;105;g293f85c3ab9_0_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475" y="1022306"/>
            <a:ext cx="3888600" cy="40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293f85c3ab9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1850663"/>
            <a:ext cx="465190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3f85c3ab9_0_28"/>
          <p:cNvSpPr txBox="1"/>
          <p:nvPr>
            <p:ph type="title"/>
          </p:nvPr>
        </p:nvSpPr>
        <p:spPr>
          <a:xfrm>
            <a:off x="457200" y="112856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/>
              <a:t>HTML rowspan attribute</a:t>
            </a:r>
            <a:endParaRPr/>
          </a:p>
        </p:txBody>
      </p:sp>
      <p:pic>
        <p:nvPicPr>
          <p:cNvPr id="112" name="Google Shape;112;g293f85c3ab9_0_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917888"/>
            <a:ext cx="3886200" cy="38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293f85c3ab9_0_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9600" y="2100900"/>
            <a:ext cx="4724399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List tag in HTML</a:t>
            </a:r>
            <a:endParaRPr/>
          </a:p>
        </p:txBody>
      </p:sp>
      <p:sp>
        <p:nvSpPr>
          <p:cNvPr id="119" name="Google Shape;119;p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Unordered lists - bullet points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Ordered lists - sequence of numbers or letters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Definition lists - term and its definition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Unordered Lists</a:t>
            </a:r>
            <a:endParaRPr/>
          </a:p>
        </p:txBody>
      </p:sp>
      <p:sp>
        <p:nvSpPr>
          <p:cNvPr id="125" name="Google Shape;125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&lt;ul&gt;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&lt;li&gt;Bullet point number one&lt;/li&gt;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&lt;li&gt;Bullet point number two&lt;/li&gt;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&lt;li&gt;Bullet point number three&lt;/li&gt;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&lt;/ul&gt;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