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Open Sans" panose="020B0606030504020204" pitchFamily="34" charset="0"/>
      <p:regular r:id="rId32"/>
      <p:bold r:id="rId33"/>
      <p:italic r:id="rId34"/>
      <p:boldItalic r:id="rId35"/>
    </p:embeddedFont>
    <p:embeddedFont>
      <p:font typeface="PT Sans Narrow" panose="020F0502020204030204" pitchFamily="34" charset="0"/>
      <p:regular r:id="rId36"/>
      <p:bold r:id="rId37"/>
    </p:embeddedFont>
    <p:embeddedFont>
      <p:font typeface="Verdana" panose="020B060403050404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B4E610E-0E83-49C4-A943-EADC68C7B974}">
  <a:tblStyle styleId="{7B4E610E-0E83-49C4-A943-EADC68C7B97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9e0565af93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9e0565af93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9e0565af93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9e0565af93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9e0565af93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9e0565af93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e0565af93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e0565af9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e0565af93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9e0565af93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9e0565af93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9e0565af93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9e0565af93_0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9e0565af93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9e0565af93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9e0565af93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9e0565af93_0_1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29e0565af93_0_1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9e0565af93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9e0565af93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1382da0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a1382da0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9e0565af93_0_1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9e0565af93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9f133656b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29f133656b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9f133656b7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9f133656b7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e0565af93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9e0565af93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e0565af93_0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9e0565af93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9e0565af9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9e0565af9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a1382da08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a1382da0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a1382da08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a1382da08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2a1382da08f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2a1382da08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9e0565af93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9e0565af93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a1382da08f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a1382da08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9e0565af93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9e0565af9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9e0565af93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9e0565af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9e0565af93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9e0565af93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9e0565af93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9e0565af93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9e0565af93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9e0565af93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9e0565af93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9e0565af93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Javascript </a:t>
            </a:r>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Ms. Nabeela Bibi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Print</a:t>
            </a:r>
            <a:endParaRPr/>
          </a:p>
        </p:txBody>
      </p:sp>
      <p:sp>
        <p:nvSpPr>
          <p:cNvPr id="125" name="Google Shape;125;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JavaScript does not have any print object or print methods.</a:t>
            </a:r>
            <a:endParaRPr/>
          </a:p>
          <a:p>
            <a:pPr marL="457200" lvl="0" indent="-342900" algn="l" rtl="0">
              <a:spcBef>
                <a:spcPts val="0"/>
              </a:spcBef>
              <a:spcAft>
                <a:spcPts val="0"/>
              </a:spcAft>
              <a:buSzPts val="1800"/>
              <a:buChar char="●"/>
            </a:pPr>
            <a:r>
              <a:rPr lang="en"/>
              <a:t>You cannot access output devices from JavaScript.</a:t>
            </a:r>
            <a:endParaRPr/>
          </a:p>
          <a:p>
            <a:pPr marL="457200" lvl="0" indent="-342900" algn="l" rtl="0">
              <a:spcBef>
                <a:spcPts val="0"/>
              </a:spcBef>
              <a:spcAft>
                <a:spcPts val="0"/>
              </a:spcAft>
              <a:buSzPts val="1800"/>
              <a:buChar char="●"/>
            </a:pPr>
            <a:r>
              <a:rPr lang="en"/>
              <a:t>The only exception is that you can call the window.print() method in the browser to print the content of the current window.</a:t>
            </a:r>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pic>
        <p:nvPicPr>
          <p:cNvPr id="130" name="Google Shape;130;p23"/>
          <p:cNvPicPr preferRelativeResize="0"/>
          <p:nvPr/>
        </p:nvPicPr>
        <p:blipFill>
          <a:blip r:embed="rId3">
            <a:alphaModFix/>
          </a:blip>
          <a:stretch>
            <a:fillRect/>
          </a:stretch>
        </p:blipFill>
        <p:spPr>
          <a:xfrm>
            <a:off x="221925" y="289741"/>
            <a:ext cx="6924675" cy="3139933"/>
          </a:xfrm>
          <a:prstGeom prst="rect">
            <a:avLst/>
          </a:prstGeom>
          <a:noFill/>
          <a:ln w="9525" cap="flat" cmpd="sng">
            <a:solidFill>
              <a:schemeClr val="dk2"/>
            </a:solidFill>
            <a:prstDash val="solid"/>
            <a:round/>
            <a:headEnd type="none" w="sm" len="sm"/>
            <a:tailEnd type="none" w="sm" len="sm"/>
          </a:ln>
        </p:spPr>
      </p:pic>
      <p:pic>
        <p:nvPicPr>
          <p:cNvPr id="131" name="Google Shape;131;p23"/>
          <p:cNvPicPr preferRelativeResize="0"/>
          <p:nvPr/>
        </p:nvPicPr>
        <p:blipFill>
          <a:blip r:embed="rId4">
            <a:alphaModFix/>
          </a:blip>
          <a:stretch>
            <a:fillRect/>
          </a:stretch>
        </p:blipFill>
        <p:spPr>
          <a:xfrm>
            <a:off x="5570050" y="3569025"/>
            <a:ext cx="3246470" cy="14090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Objects</a:t>
            </a:r>
            <a:endParaRPr/>
          </a:p>
        </p:txBody>
      </p:sp>
      <p:sp>
        <p:nvSpPr>
          <p:cNvPr id="137" name="Google Shape;137;p2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have already learned that JavaScript variables are containers for data values.</a:t>
            </a:r>
            <a:endParaRPr/>
          </a:p>
          <a:p>
            <a:pPr marL="457200" lvl="0" indent="-342900" algn="l" rtl="0">
              <a:spcBef>
                <a:spcPts val="0"/>
              </a:spcBef>
              <a:spcAft>
                <a:spcPts val="0"/>
              </a:spcAft>
              <a:buSzPts val="1800"/>
              <a:buChar char="●"/>
            </a:pPr>
            <a:r>
              <a:rPr lang="en"/>
              <a:t>The values are written as name:value pairs (name and value separated by a colon).</a:t>
            </a:r>
            <a:endParaRPr/>
          </a:p>
          <a:p>
            <a:pPr marL="457200" lvl="0" indent="-342900" algn="l" rtl="0">
              <a:spcBef>
                <a:spcPts val="0"/>
              </a:spcBef>
              <a:spcAft>
                <a:spcPts val="0"/>
              </a:spcAft>
              <a:buSzPts val="1800"/>
              <a:buChar char="●"/>
            </a:pPr>
            <a:r>
              <a:rPr lang="en"/>
              <a:t>It is a common practice to declare objects with the const keyword.</a:t>
            </a:r>
            <a:endParaRPr/>
          </a:p>
          <a:p>
            <a:pPr marL="457200" lvl="0" indent="-342900" algn="l" rtl="0">
              <a:spcBef>
                <a:spcPts val="0"/>
              </a:spcBef>
              <a:spcAft>
                <a:spcPts val="0"/>
              </a:spcAft>
              <a:buSzPts val="1800"/>
              <a:buChar char="●"/>
            </a:pPr>
            <a:r>
              <a:rPr lang="en"/>
              <a:t>objectName.propertyName or objectName["propertyName"]</a:t>
            </a:r>
            <a:endParaRPr/>
          </a:p>
          <a:p>
            <a:pPr marL="457200" lvl="0" indent="-342900" algn="l" rtl="0">
              <a:spcBef>
                <a:spcPts val="0"/>
              </a:spcBef>
              <a:spcAft>
                <a:spcPts val="0"/>
              </a:spcAft>
              <a:buSzPts val="1800"/>
              <a:buChar char="●"/>
            </a:pPr>
            <a:r>
              <a:rPr lang="en"/>
              <a:t>Objects can also have methods.</a:t>
            </a:r>
            <a:endParaRPr/>
          </a:p>
          <a:p>
            <a:pPr marL="457200" lvl="0" indent="-342900" algn="l" rtl="0">
              <a:spcBef>
                <a:spcPts val="0"/>
              </a:spcBef>
              <a:spcAft>
                <a:spcPts val="0"/>
              </a:spcAft>
              <a:buSzPts val="1800"/>
              <a:buChar char="●"/>
            </a:pPr>
            <a:r>
              <a:rPr lang="en"/>
              <a:t>Methods are actions that can be performed on objects.</a:t>
            </a:r>
            <a:endParaRPr/>
          </a:p>
          <a:p>
            <a:pPr marL="457200" lvl="0" indent="-342900" algn="l" rtl="0">
              <a:spcBef>
                <a:spcPts val="0"/>
              </a:spcBef>
              <a:spcAft>
                <a:spcPts val="0"/>
              </a:spcAft>
              <a:buSzPts val="1800"/>
              <a:buChar char="●"/>
            </a:pPr>
            <a:r>
              <a:rPr lang="en"/>
              <a:t>Methods are stored in properties as function definitions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152400" y="152400"/>
            <a:ext cx="6587199" cy="3515925"/>
          </a:xfrm>
          <a:prstGeom prst="rect">
            <a:avLst/>
          </a:prstGeom>
          <a:noFill/>
          <a:ln w="9525" cap="flat" cmpd="sng">
            <a:solidFill>
              <a:schemeClr val="dk2"/>
            </a:solidFill>
            <a:prstDash val="solid"/>
            <a:round/>
            <a:headEnd type="none" w="sm" len="sm"/>
            <a:tailEnd type="none" w="sm" len="sm"/>
          </a:ln>
        </p:spPr>
      </p:pic>
      <p:pic>
        <p:nvPicPr>
          <p:cNvPr id="143" name="Google Shape;143;p25"/>
          <p:cNvPicPr preferRelativeResize="0"/>
          <p:nvPr/>
        </p:nvPicPr>
        <p:blipFill>
          <a:blip r:embed="rId4">
            <a:alphaModFix/>
          </a:blip>
          <a:stretch>
            <a:fillRect/>
          </a:stretch>
        </p:blipFill>
        <p:spPr>
          <a:xfrm>
            <a:off x="5961675" y="3472525"/>
            <a:ext cx="2590800" cy="11525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Events</a:t>
            </a:r>
            <a:endParaRPr/>
          </a:p>
        </p:txBody>
      </p:sp>
      <p:sp>
        <p:nvSpPr>
          <p:cNvPr id="149" name="Google Shape;149;p26"/>
          <p:cNvSpPr txBox="1">
            <a:spLocks noGrp="1"/>
          </p:cNvSpPr>
          <p:nvPr>
            <p:ph type="body" idx="1"/>
          </p:nvPr>
        </p:nvSpPr>
        <p:spPr>
          <a:xfrm>
            <a:off x="311700" y="1266325"/>
            <a:ext cx="8520600" cy="3616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a:t>HTML events are "things" that happen to HTML elements.</a:t>
            </a:r>
            <a:endParaRPr/>
          </a:p>
          <a:p>
            <a:pPr marL="0" lvl="0" indent="0" algn="l" rtl="0">
              <a:spcBef>
                <a:spcPts val="1200"/>
              </a:spcBef>
              <a:spcAft>
                <a:spcPts val="0"/>
              </a:spcAft>
              <a:buNone/>
            </a:pPr>
            <a:r>
              <a:rPr lang="en"/>
              <a:t>When JavaScript is used in HTML pages, JavaScript can "react" on these events.</a:t>
            </a:r>
            <a:endParaRPr/>
          </a:p>
          <a:p>
            <a:pPr marL="0" lvl="0" indent="0" algn="l" rtl="0">
              <a:spcBef>
                <a:spcPts val="1200"/>
              </a:spcBef>
              <a:spcAft>
                <a:spcPts val="0"/>
              </a:spcAft>
              <a:buNone/>
            </a:pPr>
            <a:r>
              <a:rPr lang="en"/>
              <a:t>An HTML event can be something the browser does, or something a user does.</a:t>
            </a:r>
            <a:endParaRPr/>
          </a:p>
          <a:p>
            <a:pPr marL="0" lvl="0" indent="0" algn="l" rtl="0">
              <a:spcBef>
                <a:spcPts val="1200"/>
              </a:spcBef>
              <a:spcAft>
                <a:spcPts val="0"/>
              </a:spcAft>
              <a:buNone/>
            </a:pPr>
            <a:r>
              <a:rPr lang="en"/>
              <a:t>Here are some examples of HTML events:</a:t>
            </a:r>
            <a:endParaRPr/>
          </a:p>
          <a:p>
            <a:pPr marL="457200" lvl="0" indent="-325755" algn="l" rtl="0">
              <a:spcBef>
                <a:spcPts val="1200"/>
              </a:spcBef>
              <a:spcAft>
                <a:spcPts val="0"/>
              </a:spcAft>
              <a:buSzPct val="100000"/>
              <a:buChar char="●"/>
            </a:pPr>
            <a:r>
              <a:rPr lang="en"/>
              <a:t>An HTML web page has finished loading</a:t>
            </a:r>
            <a:endParaRPr/>
          </a:p>
          <a:p>
            <a:pPr marL="457200" lvl="0" indent="-325755" algn="l" rtl="0">
              <a:spcBef>
                <a:spcPts val="0"/>
              </a:spcBef>
              <a:spcAft>
                <a:spcPts val="0"/>
              </a:spcAft>
              <a:buSzPct val="100000"/>
              <a:buChar char="●"/>
            </a:pPr>
            <a:r>
              <a:rPr lang="en"/>
              <a:t>An HTML input field was changed</a:t>
            </a:r>
            <a:endParaRPr/>
          </a:p>
          <a:p>
            <a:pPr marL="457200" lvl="0" indent="-325755" algn="l" rtl="0">
              <a:spcBef>
                <a:spcPts val="0"/>
              </a:spcBef>
              <a:spcAft>
                <a:spcPts val="0"/>
              </a:spcAft>
              <a:buSzPct val="100000"/>
              <a:buChar char="●"/>
            </a:pPr>
            <a:r>
              <a:rPr lang="en"/>
              <a:t>An HTML button was clicked</a:t>
            </a:r>
            <a:endParaRPr/>
          </a:p>
          <a:p>
            <a:pPr marL="0" lvl="0" indent="0" algn="l" rtl="0">
              <a:spcBef>
                <a:spcPts val="1200"/>
              </a:spcBef>
              <a:spcAft>
                <a:spcPts val="0"/>
              </a:spcAft>
              <a:buNone/>
            </a:pPr>
            <a:r>
              <a:rPr lang="en"/>
              <a:t>Often, when events happen, you may want to do something.</a:t>
            </a:r>
            <a:endParaRPr/>
          </a:p>
          <a:p>
            <a:pPr marL="0" lvl="0" indent="0" algn="l" rtl="0">
              <a:spcBef>
                <a:spcPts val="1200"/>
              </a:spcBef>
              <a:spcAft>
                <a:spcPts val="0"/>
              </a:spcAft>
              <a:buNone/>
            </a:pPr>
            <a:r>
              <a:rPr lang="en"/>
              <a:t>JavaScript lets you execute code when events are detected.</a:t>
            </a:r>
            <a:endParaRPr/>
          </a:p>
          <a:p>
            <a:pPr marL="0" lvl="0" indent="0" algn="l" rtl="0">
              <a:spcBef>
                <a:spcPts val="1200"/>
              </a:spcBef>
              <a:spcAft>
                <a:spcPts val="1200"/>
              </a:spcAft>
              <a:buNone/>
            </a:pPr>
            <a:r>
              <a:rPr lang="en"/>
              <a:t>HTML allows event handler attributes, with JavaScript code, to be added to HTML elements.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55" name="Google Shape;15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With single quotes:</a:t>
            </a:r>
            <a:endParaRPr/>
          </a:p>
          <a:p>
            <a:pPr marL="0" lvl="0" indent="0" algn="l" rtl="0">
              <a:spcBef>
                <a:spcPts val="1200"/>
              </a:spcBef>
              <a:spcAft>
                <a:spcPts val="0"/>
              </a:spcAft>
              <a:buNone/>
            </a:pPr>
            <a:endParaRPr/>
          </a:p>
          <a:p>
            <a:pPr marL="0" lvl="0" indent="0" algn="l" rtl="0">
              <a:spcBef>
                <a:spcPts val="1200"/>
              </a:spcBef>
              <a:spcAft>
                <a:spcPts val="0"/>
              </a:spcAft>
              <a:buNone/>
            </a:pPr>
            <a:r>
              <a:rPr lang="en"/>
              <a:t>&lt;element event='some JavaScript'&gt;</a:t>
            </a:r>
            <a:endParaRPr/>
          </a:p>
          <a:p>
            <a:pPr marL="0" lvl="0" indent="0" algn="l" rtl="0">
              <a:spcBef>
                <a:spcPts val="1200"/>
              </a:spcBef>
              <a:spcAft>
                <a:spcPts val="0"/>
              </a:spcAft>
              <a:buNone/>
            </a:pPr>
            <a:r>
              <a:rPr lang="en"/>
              <a:t>With double quotes:</a:t>
            </a:r>
            <a:endParaRPr/>
          </a:p>
          <a:p>
            <a:pPr marL="0" lvl="0" indent="0" algn="l" rtl="0">
              <a:spcBef>
                <a:spcPts val="1200"/>
              </a:spcBef>
              <a:spcAft>
                <a:spcPts val="0"/>
              </a:spcAft>
              <a:buNone/>
            </a:pPr>
            <a:endParaRPr/>
          </a:p>
          <a:p>
            <a:pPr marL="0" lvl="0" indent="0" algn="l" rtl="0">
              <a:spcBef>
                <a:spcPts val="1200"/>
              </a:spcBef>
              <a:spcAft>
                <a:spcPts val="0"/>
              </a:spcAft>
              <a:buNone/>
            </a:pPr>
            <a:r>
              <a:rPr lang="en"/>
              <a:t>&lt;element event="some JavaScript"&gt;</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160" name="Google Shape;160;p28"/>
          <p:cNvPicPr preferRelativeResize="0"/>
          <p:nvPr/>
        </p:nvPicPr>
        <p:blipFill>
          <a:blip r:embed="rId3">
            <a:alphaModFix/>
          </a:blip>
          <a:stretch>
            <a:fillRect/>
          </a:stretch>
        </p:blipFill>
        <p:spPr>
          <a:xfrm>
            <a:off x="152400" y="387375"/>
            <a:ext cx="6286500" cy="2038350"/>
          </a:xfrm>
          <a:prstGeom prst="rect">
            <a:avLst/>
          </a:prstGeom>
          <a:noFill/>
          <a:ln w="9525" cap="flat" cmpd="sng">
            <a:solidFill>
              <a:schemeClr val="dk2"/>
            </a:solidFill>
            <a:prstDash val="solid"/>
            <a:round/>
            <a:headEnd type="none" w="sm" len="sm"/>
            <a:tailEnd type="none" w="sm" len="sm"/>
          </a:ln>
        </p:spPr>
      </p:pic>
      <p:pic>
        <p:nvPicPr>
          <p:cNvPr id="161" name="Google Shape;161;p28"/>
          <p:cNvPicPr preferRelativeResize="0"/>
          <p:nvPr/>
        </p:nvPicPr>
        <p:blipFill>
          <a:blip r:embed="rId4">
            <a:alphaModFix/>
          </a:blip>
          <a:stretch>
            <a:fillRect/>
          </a:stretch>
        </p:blipFill>
        <p:spPr>
          <a:xfrm>
            <a:off x="3298550" y="2572363"/>
            <a:ext cx="1943100" cy="838200"/>
          </a:xfrm>
          <a:prstGeom prst="rect">
            <a:avLst/>
          </a:prstGeom>
          <a:noFill/>
          <a:ln w="9525" cap="flat" cmpd="sng">
            <a:solidFill>
              <a:schemeClr val="dk2"/>
            </a:solidFill>
            <a:prstDash val="solid"/>
            <a:round/>
            <a:headEnd type="none" w="sm" len="sm"/>
            <a:tailEnd type="none" w="sm" len="sm"/>
          </a:ln>
        </p:spPr>
      </p:pic>
      <p:pic>
        <p:nvPicPr>
          <p:cNvPr id="162" name="Google Shape;162;p28"/>
          <p:cNvPicPr preferRelativeResize="0"/>
          <p:nvPr/>
        </p:nvPicPr>
        <p:blipFill>
          <a:blip r:embed="rId5">
            <a:alphaModFix/>
          </a:blip>
          <a:stretch>
            <a:fillRect/>
          </a:stretch>
        </p:blipFill>
        <p:spPr>
          <a:xfrm>
            <a:off x="4663000" y="3557200"/>
            <a:ext cx="4276725" cy="838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Common HTML Events</a:t>
            </a:r>
            <a:endParaRPr/>
          </a:p>
        </p:txBody>
      </p:sp>
      <p:sp>
        <p:nvSpPr>
          <p:cNvPr id="168" name="Google Shape;168;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graphicFrame>
        <p:nvGraphicFramePr>
          <p:cNvPr id="169" name="Google Shape;169;p29"/>
          <p:cNvGraphicFramePr/>
          <p:nvPr/>
        </p:nvGraphicFramePr>
        <p:xfrm>
          <a:off x="1083025" y="1760450"/>
          <a:ext cx="3000000" cy="3000000"/>
        </p:xfrm>
        <a:graphic>
          <a:graphicData uri="http://schemas.openxmlformats.org/drawingml/2006/table">
            <a:tbl>
              <a:tblPr>
                <a:noFill/>
                <a:tableStyleId>{7B4E610E-0E83-49C4-A943-EADC68C7B974}</a:tableStyleId>
              </a:tblPr>
              <a:tblGrid>
                <a:gridCol w="1974625">
                  <a:extLst>
                    <a:ext uri="{9D8B030D-6E8A-4147-A177-3AD203B41FA5}">
                      <a16:colId xmlns:a16="http://schemas.microsoft.com/office/drawing/2014/main" val="20000"/>
                    </a:ext>
                  </a:extLst>
                </a:gridCol>
                <a:gridCol w="5264375">
                  <a:extLst>
                    <a:ext uri="{9D8B030D-6E8A-4147-A177-3AD203B41FA5}">
                      <a16:colId xmlns:a16="http://schemas.microsoft.com/office/drawing/2014/main" val="20001"/>
                    </a:ext>
                  </a:extLst>
                </a:gridCol>
              </a:tblGrid>
              <a:tr h="381000">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Event</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onchange</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An HTML element has been changed</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onclick</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The user clicks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onmouseover</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The user moves the mouse over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onmouseout</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The user moves the mouse away from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onkeydown</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The user pushes a keyboard key</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r h="381000">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onload</a:t>
                      </a:r>
                      <a:endParaRPr sz="1150">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The browser has finished loading the page</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6"/>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311700" y="275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HTML DOM (Document Object Model)</a:t>
            </a:r>
            <a:endParaRPr/>
          </a:p>
        </p:txBody>
      </p:sp>
      <p:sp>
        <p:nvSpPr>
          <p:cNvPr id="175" name="Google Shape;175;p30"/>
          <p:cNvSpPr txBox="1">
            <a:spLocks noGrp="1"/>
          </p:cNvSpPr>
          <p:nvPr>
            <p:ph type="body" idx="1"/>
          </p:nvPr>
        </p:nvSpPr>
        <p:spPr>
          <a:xfrm>
            <a:off x="311700" y="104437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When a web page is loaded, the browser creates a Document Object Model of the page.</a:t>
            </a:r>
            <a:endParaRPr/>
          </a:p>
          <a:p>
            <a:pPr marL="0" lvl="0" indent="0" algn="l" rtl="0">
              <a:spcBef>
                <a:spcPts val="1200"/>
              </a:spcBef>
              <a:spcAft>
                <a:spcPts val="0"/>
              </a:spcAft>
              <a:buNone/>
            </a:pPr>
            <a:r>
              <a:rPr lang="en"/>
              <a:t>The HTML DOM model is constructed as a tree of Objects:</a:t>
            </a:r>
            <a:endParaRPr/>
          </a:p>
          <a:p>
            <a:pPr marL="0" lvl="0" indent="0" algn="l" rtl="0">
              <a:spcBef>
                <a:spcPts val="1200"/>
              </a:spcBef>
              <a:spcAft>
                <a:spcPts val="1200"/>
              </a:spcAft>
              <a:buNone/>
            </a:pPr>
            <a:endParaRPr/>
          </a:p>
        </p:txBody>
      </p:sp>
      <p:pic>
        <p:nvPicPr>
          <p:cNvPr id="176" name="Google Shape;176;p30"/>
          <p:cNvPicPr preferRelativeResize="0"/>
          <p:nvPr/>
        </p:nvPicPr>
        <p:blipFill>
          <a:blip r:embed="rId3">
            <a:alphaModFix/>
          </a:blip>
          <a:stretch>
            <a:fillRect/>
          </a:stretch>
        </p:blipFill>
        <p:spPr>
          <a:xfrm>
            <a:off x="2506500" y="2237725"/>
            <a:ext cx="4670425" cy="2579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body" idx="1"/>
          </p:nvPr>
        </p:nvSpPr>
        <p:spPr>
          <a:xfrm>
            <a:off x="311700" y="861625"/>
            <a:ext cx="8520600" cy="33027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a:t>With the object model, JavaScript gets all the power it needs to create dynamic HTML:</a:t>
            </a:r>
            <a:endParaRPr/>
          </a:p>
          <a:p>
            <a:pPr marL="457200" lvl="0" indent="-342900" algn="l" rtl="0">
              <a:spcBef>
                <a:spcPts val="1200"/>
              </a:spcBef>
              <a:spcAft>
                <a:spcPts val="0"/>
              </a:spcAft>
              <a:buSzPts val="1800"/>
              <a:buChar char="●"/>
            </a:pPr>
            <a:r>
              <a:rPr lang="en"/>
              <a:t>JavaScript can change all the HTML elements in the page</a:t>
            </a:r>
            <a:endParaRPr/>
          </a:p>
          <a:p>
            <a:pPr marL="457200" lvl="0" indent="-342900" algn="l" rtl="0">
              <a:spcBef>
                <a:spcPts val="0"/>
              </a:spcBef>
              <a:spcAft>
                <a:spcPts val="0"/>
              </a:spcAft>
              <a:buSzPts val="1800"/>
              <a:buChar char="●"/>
            </a:pPr>
            <a:r>
              <a:rPr lang="en"/>
              <a:t>JavaScript can change all the HTML attributes in the page</a:t>
            </a:r>
            <a:endParaRPr/>
          </a:p>
          <a:p>
            <a:pPr marL="457200" lvl="0" indent="-342900" algn="l" rtl="0">
              <a:spcBef>
                <a:spcPts val="0"/>
              </a:spcBef>
              <a:spcAft>
                <a:spcPts val="0"/>
              </a:spcAft>
              <a:buSzPts val="1800"/>
              <a:buChar char="●"/>
            </a:pPr>
            <a:r>
              <a:rPr lang="en"/>
              <a:t>JavaScript can change all the CSS styles in the page</a:t>
            </a:r>
            <a:endParaRPr/>
          </a:p>
          <a:p>
            <a:pPr marL="457200" lvl="0" indent="-342900" algn="l" rtl="0">
              <a:spcBef>
                <a:spcPts val="0"/>
              </a:spcBef>
              <a:spcAft>
                <a:spcPts val="0"/>
              </a:spcAft>
              <a:buSzPts val="1800"/>
              <a:buChar char="●"/>
            </a:pPr>
            <a:r>
              <a:rPr lang="en"/>
              <a:t>JavaScript can remove existing HTML elements and attributes</a:t>
            </a:r>
            <a:endParaRPr/>
          </a:p>
          <a:p>
            <a:pPr marL="457200" lvl="0" indent="-342900" algn="l" rtl="0">
              <a:spcBef>
                <a:spcPts val="0"/>
              </a:spcBef>
              <a:spcAft>
                <a:spcPts val="0"/>
              </a:spcAft>
              <a:buSzPts val="1800"/>
              <a:buChar char="●"/>
            </a:pPr>
            <a:r>
              <a:rPr lang="en"/>
              <a:t>JavaScript can add new HTML elements and attributes</a:t>
            </a:r>
            <a:endParaRPr/>
          </a:p>
          <a:p>
            <a:pPr marL="457200" lvl="0" indent="-342900" algn="l" rtl="0">
              <a:spcBef>
                <a:spcPts val="0"/>
              </a:spcBef>
              <a:spcAft>
                <a:spcPts val="0"/>
              </a:spcAft>
              <a:buSzPts val="1800"/>
              <a:buChar char="●"/>
            </a:pPr>
            <a:r>
              <a:rPr lang="en"/>
              <a:t>JavaScript can react to all existing HTML events in the page</a:t>
            </a:r>
            <a:endParaRPr/>
          </a:p>
          <a:p>
            <a:pPr marL="457200" lvl="0" indent="-342900" algn="l" rtl="0">
              <a:spcBef>
                <a:spcPts val="0"/>
              </a:spcBef>
              <a:spcAft>
                <a:spcPts val="0"/>
              </a:spcAft>
              <a:buSzPts val="1800"/>
              <a:buChar char="●"/>
            </a:pPr>
            <a:r>
              <a:rPr lang="en"/>
              <a:t>JavaScript can create new HTML events in the page</a:t>
            </a:r>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Where To Write</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77500" lnSpcReduction="10000"/>
          </a:bodyPr>
          <a:lstStyle/>
          <a:p>
            <a:pPr marL="0" lvl="0" indent="0" algn="l" rtl="0">
              <a:spcBef>
                <a:spcPts val="0"/>
              </a:spcBef>
              <a:spcAft>
                <a:spcPts val="0"/>
              </a:spcAft>
              <a:buNone/>
            </a:pPr>
            <a:r>
              <a:rPr lang="en"/>
              <a:t>The &lt;script&gt; Tag</a:t>
            </a:r>
            <a:endParaRPr/>
          </a:p>
          <a:p>
            <a:pPr marL="0" lvl="0" indent="0" algn="l" rtl="0">
              <a:spcBef>
                <a:spcPts val="1200"/>
              </a:spcBef>
              <a:spcAft>
                <a:spcPts val="0"/>
              </a:spcAft>
              <a:buNone/>
            </a:pPr>
            <a:r>
              <a:rPr lang="en"/>
              <a:t>In HTML, JavaScript code is inserted between &lt;script&gt; and &lt;/script&gt; tags.</a:t>
            </a:r>
            <a:endParaRPr/>
          </a:p>
          <a:p>
            <a:pPr marL="0" lvl="0" indent="0" algn="l" rtl="0">
              <a:spcBef>
                <a:spcPts val="1200"/>
              </a:spcBef>
              <a:spcAft>
                <a:spcPts val="0"/>
              </a:spcAft>
              <a:buNone/>
            </a:pPr>
            <a:r>
              <a:rPr lang="en"/>
              <a:t>You can place any number of scripts in an HTML document.</a:t>
            </a:r>
            <a:br>
              <a:rPr lang="en"/>
            </a:br>
            <a:r>
              <a:rPr lang="en"/>
              <a:t>Scripts can be placed in the &lt;body&gt;, or in the &lt;head&gt; section of an HTML page, or in both.</a:t>
            </a:r>
            <a:endParaRPr/>
          </a:p>
          <a:p>
            <a:pPr marL="0" lvl="0" indent="0" algn="l" rtl="0">
              <a:spcBef>
                <a:spcPts val="1200"/>
              </a:spcBef>
              <a:spcAft>
                <a:spcPts val="0"/>
              </a:spcAft>
              <a:buNone/>
            </a:pPr>
            <a:r>
              <a:rPr lang="en"/>
              <a:t>External scripts are practical when the same code is used in many different web pages.</a:t>
            </a:r>
            <a:endParaRPr/>
          </a:p>
          <a:p>
            <a:pPr marL="0" lvl="0" indent="0" algn="l" rtl="0">
              <a:spcBef>
                <a:spcPts val="1200"/>
              </a:spcBef>
              <a:spcAft>
                <a:spcPts val="0"/>
              </a:spcAft>
              <a:buNone/>
            </a:pPr>
            <a:r>
              <a:rPr lang="en"/>
              <a:t>JavaScript files have the file extension .js.</a:t>
            </a:r>
            <a:endParaRPr/>
          </a:p>
          <a:p>
            <a:pPr marL="0" lvl="0" indent="0" algn="l" rtl="0">
              <a:spcBef>
                <a:spcPts val="1200"/>
              </a:spcBef>
              <a:spcAft>
                <a:spcPts val="0"/>
              </a:spcAft>
              <a:buNone/>
            </a:pPr>
            <a:r>
              <a:rPr lang="en"/>
              <a:t>To use an external script, put the name of the script file in the src (source) attribute of a &lt;script&gt; tag:</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DOM</a:t>
            </a:r>
            <a:endParaRPr/>
          </a:p>
        </p:txBody>
      </p:sp>
      <p:sp>
        <p:nvSpPr>
          <p:cNvPr id="187" name="Google Shape;187;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The HTML DOM is a standard object model and programming interface for HTML. It defines:</a:t>
            </a:r>
            <a:endParaRPr/>
          </a:p>
          <a:p>
            <a:pPr marL="457200" lvl="0" indent="-342900" algn="l" rtl="0">
              <a:spcBef>
                <a:spcPts val="1200"/>
              </a:spcBef>
              <a:spcAft>
                <a:spcPts val="0"/>
              </a:spcAft>
              <a:buSzPts val="1800"/>
              <a:buChar char="●"/>
            </a:pPr>
            <a:r>
              <a:rPr lang="en"/>
              <a:t>The HTML elements as </a:t>
            </a:r>
            <a:r>
              <a:rPr lang="en" b="1"/>
              <a:t>objects</a:t>
            </a:r>
            <a:endParaRPr b="1"/>
          </a:p>
          <a:p>
            <a:pPr marL="457200" lvl="0" indent="-342900" algn="l" rtl="0">
              <a:spcBef>
                <a:spcPts val="0"/>
              </a:spcBef>
              <a:spcAft>
                <a:spcPts val="0"/>
              </a:spcAft>
              <a:buSzPts val="1800"/>
              <a:buChar char="●"/>
            </a:pPr>
            <a:r>
              <a:rPr lang="en"/>
              <a:t>The </a:t>
            </a:r>
            <a:r>
              <a:rPr lang="en" b="1"/>
              <a:t>properties </a:t>
            </a:r>
            <a:r>
              <a:rPr lang="en"/>
              <a:t>of all HTML elements</a:t>
            </a:r>
            <a:endParaRPr/>
          </a:p>
          <a:p>
            <a:pPr marL="457200" lvl="0" indent="-342900" algn="l" rtl="0">
              <a:spcBef>
                <a:spcPts val="0"/>
              </a:spcBef>
              <a:spcAft>
                <a:spcPts val="0"/>
              </a:spcAft>
              <a:buSzPts val="1800"/>
              <a:buChar char="●"/>
            </a:pPr>
            <a:r>
              <a:rPr lang="en"/>
              <a:t>The </a:t>
            </a:r>
            <a:r>
              <a:rPr lang="en" b="1"/>
              <a:t>methods</a:t>
            </a:r>
            <a:r>
              <a:rPr lang="en"/>
              <a:t> to access all HTML elements</a:t>
            </a:r>
            <a:endParaRPr/>
          </a:p>
          <a:p>
            <a:pPr marL="457200" lvl="0" indent="-342900" algn="l" rtl="0">
              <a:spcBef>
                <a:spcPts val="0"/>
              </a:spcBef>
              <a:spcAft>
                <a:spcPts val="0"/>
              </a:spcAft>
              <a:buSzPts val="1800"/>
              <a:buChar char="●"/>
            </a:pPr>
            <a:r>
              <a:rPr lang="en"/>
              <a:t>The </a:t>
            </a:r>
            <a:r>
              <a:rPr lang="en" b="1"/>
              <a:t>events </a:t>
            </a:r>
            <a:r>
              <a:rPr lang="en"/>
              <a:t>for all HTML elements</a:t>
            </a:r>
            <a:endParaRPr/>
          </a:p>
          <a:p>
            <a:pPr marL="0" lvl="0" indent="0" algn="l" rtl="0">
              <a:spcBef>
                <a:spcPts val="1200"/>
              </a:spcBef>
              <a:spcAft>
                <a:spcPts val="0"/>
              </a:spcAft>
              <a:buNone/>
            </a:pPr>
            <a:r>
              <a:rPr lang="en"/>
              <a:t>The HTML DOM is a standard for how to get, change, add, or delete HTML elements.</a:t>
            </a:r>
            <a:endParaRPr/>
          </a:p>
          <a:p>
            <a:pPr marL="0" lvl="0" indent="0" algn="l" rtl="0">
              <a:spcBef>
                <a:spcPts val="120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HTML DOM Document Object</a:t>
            </a:r>
            <a:endParaRPr/>
          </a:p>
        </p:txBody>
      </p:sp>
      <p:sp>
        <p:nvSpPr>
          <p:cNvPr id="193" name="Google Shape;193;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document object represents your web page.</a:t>
            </a:r>
            <a:endParaRPr/>
          </a:p>
          <a:p>
            <a:pPr marL="457200" lvl="0" indent="-342900" algn="l" rtl="0">
              <a:spcBef>
                <a:spcPts val="0"/>
              </a:spcBef>
              <a:spcAft>
                <a:spcPts val="0"/>
              </a:spcAft>
              <a:buSzPts val="1800"/>
              <a:buChar char="●"/>
            </a:pPr>
            <a:r>
              <a:rPr lang="en"/>
              <a:t>If you want to access any element in an HTML page, you always start with accessing the document object.</a:t>
            </a:r>
            <a:endParaRPr/>
          </a:p>
          <a:p>
            <a:pPr marL="0" lvl="0" indent="0" algn="l" rtl="0">
              <a:spcBef>
                <a:spcPts val="120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Changing HTML Elements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graphicFrame>
        <p:nvGraphicFramePr>
          <p:cNvPr id="199" name="Google Shape;199;p34"/>
          <p:cNvGraphicFramePr/>
          <p:nvPr/>
        </p:nvGraphicFramePr>
        <p:xfrm>
          <a:off x="900300" y="1503600"/>
          <a:ext cx="3000000" cy="3000000"/>
        </p:xfrm>
        <a:graphic>
          <a:graphicData uri="http://schemas.openxmlformats.org/drawingml/2006/table">
            <a:tbl>
              <a:tblPr>
                <a:noFill/>
                <a:tableStyleId>{7B4E610E-0E83-49C4-A943-EADC68C7B974}</a:tableStyleId>
              </a:tblPr>
              <a:tblGrid>
                <a:gridCol w="3766375">
                  <a:extLst>
                    <a:ext uri="{9D8B030D-6E8A-4147-A177-3AD203B41FA5}">
                      <a16:colId xmlns:a16="http://schemas.microsoft.com/office/drawing/2014/main" val="20000"/>
                    </a:ext>
                  </a:extLst>
                </a:gridCol>
                <a:gridCol w="3766375">
                  <a:extLst>
                    <a:ext uri="{9D8B030D-6E8A-4147-A177-3AD203B41FA5}">
                      <a16:colId xmlns:a16="http://schemas.microsoft.com/office/drawing/2014/main" val="20001"/>
                    </a:ext>
                  </a:extLst>
                </a:gridCol>
              </a:tblGrid>
              <a:tr h="426250">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Property</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0"/>
                  </a:ext>
                </a:extLst>
              </a:tr>
              <a:tr h="426250">
                <a:tc>
                  <a:txBody>
                    <a:bodyPr/>
                    <a:lstStyle/>
                    <a:p>
                      <a:pPr marL="0" lvl="0" indent="0" algn="l" rtl="0">
                        <a:lnSpc>
                          <a:spcPct val="115000"/>
                        </a:lnSpc>
                        <a:spcBef>
                          <a:spcPts val="1500"/>
                        </a:spcBef>
                        <a:spcAft>
                          <a:spcPts val="1500"/>
                        </a:spcAft>
                        <a:buNone/>
                      </a:pPr>
                      <a:r>
                        <a:rPr lang="en" sz="1150" i="1">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.innerHTML =  </a:t>
                      </a:r>
                      <a:r>
                        <a:rPr lang="en" sz="1150" i="1">
                          <a:highlight>
                            <a:srgbClr val="FFFFFF"/>
                          </a:highlight>
                          <a:latin typeface="Verdana"/>
                          <a:ea typeface="Verdana"/>
                          <a:cs typeface="Verdana"/>
                          <a:sym typeface="Verdana"/>
                        </a:rPr>
                        <a:t>new html content</a:t>
                      </a:r>
                      <a:endParaRPr sz="1150" i="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Change the inner HTML of an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1"/>
                  </a:ext>
                </a:extLst>
              </a:tr>
              <a:tr h="592075">
                <a:tc>
                  <a:txBody>
                    <a:bodyPr/>
                    <a:lstStyle/>
                    <a:p>
                      <a:pPr marL="0" lvl="0" indent="0" algn="l" rtl="0">
                        <a:lnSpc>
                          <a:spcPct val="115000"/>
                        </a:lnSpc>
                        <a:spcBef>
                          <a:spcPts val="1500"/>
                        </a:spcBef>
                        <a:spcAft>
                          <a:spcPts val="1500"/>
                        </a:spcAft>
                        <a:buNone/>
                      </a:pPr>
                      <a:r>
                        <a:rPr lang="en" sz="1150" i="1">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a:t>
                      </a:r>
                      <a:r>
                        <a:rPr lang="en" sz="1150" i="1">
                          <a:highlight>
                            <a:srgbClr val="FFFFFF"/>
                          </a:highlight>
                          <a:latin typeface="Verdana"/>
                          <a:ea typeface="Verdana"/>
                          <a:cs typeface="Verdana"/>
                          <a:sym typeface="Verdana"/>
                        </a:rPr>
                        <a:t>attribute = new value</a:t>
                      </a:r>
                      <a:endParaRPr sz="1150" i="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Change the attribute value of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2"/>
                  </a:ext>
                </a:extLst>
              </a:tr>
              <a:tr h="426250">
                <a:tc>
                  <a:txBody>
                    <a:bodyPr/>
                    <a:lstStyle/>
                    <a:p>
                      <a:pPr marL="0" lvl="0" indent="0" algn="l" rtl="0">
                        <a:lnSpc>
                          <a:spcPct val="115000"/>
                        </a:lnSpc>
                        <a:spcBef>
                          <a:spcPts val="1500"/>
                        </a:spcBef>
                        <a:spcAft>
                          <a:spcPts val="1500"/>
                        </a:spcAft>
                        <a:buNone/>
                      </a:pPr>
                      <a:r>
                        <a:rPr lang="en" sz="1150" i="1">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.style.</a:t>
                      </a:r>
                      <a:r>
                        <a:rPr lang="en" sz="1150" i="1">
                          <a:highlight>
                            <a:srgbClr val="FFFFFF"/>
                          </a:highlight>
                          <a:latin typeface="Verdana"/>
                          <a:ea typeface="Verdana"/>
                          <a:cs typeface="Verdana"/>
                          <a:sym typeface="Verdana"/>
                        </a:rPr>
                        <a:t>property = new style</a:t>
                      </a:r>
                      <a:endParaRPr sz="1150" i="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Change the style of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3"/>
                  </a:ext>
                </a:extLst>
              </a:tr>
              <a:tr h="426250">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Method</a:t>
                      </a:r>
                      <a:endParaRPr sz="1150" b="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b="1">
                          <a:highlight>
                            <a:srgbClr val="FFFFFF"/>
                          </a:highlight>
                          <a:latin typeface="Verdana"/>
                          <a:ea typeface="Verdana"/>
                          <a:cs typeface="Verdana"/>
                          <a:sym typeface="Verdana"/>
                        </a:rPr>
                        <a:t>Description</a:t>
                      </a:r>
                      <a:endParaRPr sz="1150" b="1">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4"/>
                  </a:ext>
                </a:extLst>
              </a:tr>
              <a:tr h="592075">
                <a:tc>
                  <a:txBody>
                    <a:bodyPr/>
                    <a:lstStyle/>
                    <a:p>
                      <a:pPr marL="0" lvl="0" indent="0" algn="l" rtl="0">
                        <a:lnSpc>
                          <a:spcPct val="115000"/>
                        </a:lnSpc>
                        <a:spcBef>
                          <a:spcPts val="1500"/>
                        </a:spcBef>
                        <a:spcAft>
                          <a:spcPts val="1500"/>
                        </a:spcAft>
                        <a:buNone/>
                      </a:pPr>
                      <a:r>
                        <a:rPr lang="en" sz="1150" i="1">
                          <a:highlight>
                            <a:srgbClr val="FFFFFF"/>
                          </a:highlight>
                          <a:latin typeface="Verdana"/>
                          <a:ea typeface="Verdana"/>
                          <a:cs typeface="Verdana"/>
                          <a:sym typeface="Verdana"/>
                        </a:rPr>
                        <a:t>element</a:t>
                      </a:r>
                      <a:r>
                        <a:rPr lang="en" sz="1150">
                          <a:highlight>
                            <a:srgbClr val="FFFFFF"/>
                          </a:highlight>
                          <a:latin typeface="Verdana"/>
                          <a:ea typeface="Verdana"/>
                          <a:cs typeface="Verdana"/>
                          <a:sym typeface="Verdana"/>
                        </a:rPr>
                        <a:t>.setAttribute</a:t>
                      </a:r>
                      <a:r>
                        <a:rPr lang="en" sz="1150" i="1">
                          <a:highlight>
                            <a:srgbClr val="FFFFFF"/>
                          </a:highlight>
                          <a:latin typeface="Verdana"/>
                          <a:ea typeface="Verdana"/>
                          <a:cs typeface="Verdana"/>
                          <a:sym typeface="Verdana"/>
                        </a:rPr>
                        <a:t>(attribute, value)</a:t>
                      </a:r>
                      <a:endParaRPr sz="1150" i="1">
                        <a:highlight>
                          <a:srgbClr val="FFFFFF"/>
                        </a:highlight>
                        <a:latin typeface="Verdana"/>
                        <a:ea typeface="Verdana"/>
                        <a:cs typeface="Verdana"/>
                        <a:sym typeface="Verdana"/>
                      </a:endParaRPr>
                    </a:p>
                  </a:txBody>
                  <a:tcPr marL="152400" marR="76200" marT="76200" marB="76200"/>
                </a:tc>
                <a:tc>
                  <a:txBody>
                    <a:bodyPr/>
                    <a:lstStyle/>
                    <a:p>
                      <a:pPr marL="0" lvl="0" indent="0" algn="l" rtl="0">
                        <a:lnSpc>
                          <a:spcPct val="115000"/>
                        </a:lnSpc>
                        <a:spcBef>
                          <a:spcPts val="1500"/>
                        </a:spcBef>
                        <a:spcAft>
                          <a:spcPts val="1500"/>
                        </a:spcAft>
                        <a:buNone/>
                      </a:pPr>
                      <a:r>
                        <a:rPr lang="en" sz="1150">
                          <a:highlight>
                            <a:srgbClr val="FFFFFF"/>
                          </a:highlight>
                          <a:latin typeface="Verdana"/>
                          <a:ea typeface="Verdana"/>
                          <a:cs typeface="Verdana"/>
                          <a:sym typeface="Verdana"/>
                        </a:rPr>
                        <a:t>Change the attribute value of an HTML element</a:t>
                      </a:r>
                      <a:endParaRPr sz="1150">
                        <a:highlight>
                          <a:srgbClr val="FFFFFF"/>
                        </a:highlight>
                        <a:latin typeface="Verdana"/>
                        <a:ea typeface="Verdana"/>
                        <a:cs typeface="Verdana"/>
                        <a:sym typeface="Verdana"/>
                      </a:endParaRPr>
                    </a:p>
                  </a:txBody>
                  <a:tcPr marL="76200" marR="76200" marT="76200" marB="76200"/>
                </a:tc>
                <a:extLst>
                  <a:ext uri="{0D108BD9-81ED-4DB2-BD59-A6C34878D82A}">
                    <a16:rowId xmlns:a16="http://schemas.microsoft.com/office/drawing/2014/main" val="10005"/>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Event Handlers</a:t>
            </a:r>
            <a:endParaRPr/>
          </a:p>
        </p:txBody>
      </p:sp>
      <p:sp>
        <p:nvSpPr>
          <p:cNvPr id="205" name="Google Shape;205;p3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Event handlers can be used to handle and verify user input, user actions, and browser actions:</a:t>
            </a:r>
            <a:endParaRPr/>
          </a:p>
          <a:p>
            <a:pPr marL="457200" lvl="0" indent="-342900" algn="l" rtl="0">
              <a:spcBef>
                <a:spcPts val="1200"/>
              </a:spcBef>
              <a:spcAft>
                <a:spcPts val="0"/>
              </a:spcAft>
              <a:buSzPts val="1800"/>
              <a:buChar char="●"/>
            </a:pPr>
            <a:r>
              <a:rPr lang="en"/>
              <a:t>Things that should be done every time a page loads</a:t>
            </a:r>
            <a:endParaRPr/>
          </a:p>
          <a:p>
            <a:pPr marL="457200" lvl="0" indent="-342900" algn="l" rtl="0">
              <a:spcBef>
                <a:spcPts val="0"/>
              </a:spcBef>
              <a:spcAft>
                <a:spcPts val="0"/>
              </a:spcAft>
              <a:buSzPts val="1800"/>
              <a:buChar char="●"/>
            </a:pPr>
            <a:r>
              <a:rPr lang="en"/>
              <a:t>Things that should be done when the page is closed</a:t>
            </a:r>
            <a:endParaRPr/>
          </a:p>
          <a:p>
            <a:pPr marL="457200" lvl="0" indent="-342900" algn="l" rtl="0">
              <a:spcBef>
                <a:spcPts val="0"/>
              </a:spcBef>
              <a:spcAft>
                <a:spcPts val="0"/>
              </a:spcAft>
              <a:buSzPts val="1800"/>
              <a:buChar char="●"/>
            </a:pPr>
            <a:r>
              <a:rPr lang="en"/>
              <a:t>Action that should be performed when a user clicks a button</a:t>
            </a:r>
            <a:endParaRPr/>
          </a:p>
          <a:p>
            <a:pPr marL="457200" lvl="0" indent="-342900" algn="l" rtl="0">
              <a:spcBef>
                <a:spcPts val="0"/>
              </a:spcBef>
              <a:spcAft>
                <a:spcPts val="0"/>
              </a:spcAft>
              <a:buSzPts val="1800"/>
              <a:buChar char="●"/>
            </a:pPr>
            <a:r>
              <a:rPr lang="en"/>
              <a:t>Content that should be verified when a user inputs data</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11" name="Google Shape;211;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Many different methods can be used to let JavaScript work with events:</a:t>
            </a:r>
            <a:endParaRPr/>
          </a:p>
          <a:p>
            <a:pPr marL="457200" lvl="0" indent="-342900" algn="l" rtl="0">
              <a:spcBef>
                <a:spcPts val="1200"/>
              </a:spcBef>
              <a:spcAft>
                <a:spcPts val="0"/>
              </a:spcAft>
              <a:buSzPts val="1800"/>
              <a:buChar char="●"/>
            </a:pPr>
            <a:r>
              <a:rPr lang="en"/>
              <a:t>HTML event attributes can execute JavaScript code directly</a:t>
            </a:r>
            <a:endParaRPr/>
          </a:p>
          <a:p>
            <a:pPr marL="457200" lvl="0" indent="-342900" algn="l" rtl="0">
              <a:spcBef>
                <a:spcPts val="0"/>
              </a:spcBef>
              <a:spcAft>
                <a:spcPts val="0"/>
              </a:spcAft>
              <a:buSzPts val="1800"/>
              <a:buChar char="●"/>
            </a:pPr>
            <a:r>
              <a:rPr lang="en"/>
              <a:t>HTML event attributes can call JavaScript functions</a:t>
            </a:r>
            <a:endParaRPr/>
          </a:p>
          <a:p>
            <a:pPr marL="457200" lvl="0" indent="-342900" algn="l" rtl="0">
              <a:spcBef>
                <a:spcPts val="0"/>
              </a:spcBef>
              <a:spcAft>
                <a:spcPts val="0"/>
              </a:spcAft>
              <a:buSzPts val="1800"/>
              <a:buChar char="●"/>
            </a:pPr>
            <a:r>
              <a:rPr lang="en"/>
              <a:t>You can assign your own event handler functions to HTML elements</a:t>
            </a:r>
            <a:endParaRPr/>
          </a:p>
          <a:p>
            <a:pPr marL="457200" lvl="0" indent="-342900" algn="l" rtl="0">
              <a:spcBef>
                <a:spcPts val="0"/>
              </a:spcBef>
              <a:spcAft>
                <a:spcPts val="0"/>
              </a:spcAft>
              <a:buSzPts val="1800"/>
              <a:buChar char="●"/>
            </a:pPr>
            <a:r>
              <a:rPr lang="en"/>
              <a:t>You can prevent events from being sent or being handled</a:t>
            </a:r>
            <a:endParaRPr/>
          </a:p>
          <a:p>
            <a:pPr marL="0" lvl="0" indent="0" algn="l" rtl="0">
              <a:spcBef>
                <a:spcPts val="1200"/>
              </a:spcBef>
              <a:spcAft>
                <a:spcPts val="1200"/>
              </a:spcAft>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HTML DOM Events</a:t>
            </a:r>
            <a:endParaRPr/>
          </a:p>
        </p:txBody>
      </p:sp>
      <p:sp>
        <p:nvSpPr>
          <p:cNvPr id="217" name="Google Shape;217;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DOM Events allow JavaScript to add event listener or event handlers to HTML elements.</a:t>
            </a:r>
            <a:endParaRPr/>
          </a:p>
          <a:p>
            <a:pPr marL="0" lvl="0" indent="0" algn="l" rtl="0">
              <a:spcBef>
                <a:spcPts val="1200"/>
              </a:spcBef>
              <a:spcAft>
                <a:spcPts val="0"/>
              </a:spcAft>
              <a:buNone/>
            </a:pPr>
            <a:r>
              <a:rPr lang="en" b="1"/>
              <a:t>Examples</a:t>
            </a:r>
            <a:endParaRPr b="1"/>
          </a:p>
          <a:p>
            <a:pPr marL="457200" lvl="0" indent="-342900" algn="l" rtl="0">
              <a:spcBef>
                <a:spcPts val="1200"/>
              </a:spcBef>
              <a:spcAft>
                <a:spcPts val="0"/>
              </a:spcAft>
              <a:buSzPts val="1800"/>
              <a:buChar char="●"/>
            </a:pPr>
            <a:r>
              <a:rPr lang="en"/>
              <a:t>In HTML onclick is the event listener, myFunction is the event handler:</a:t>
            </a:r>
            <a:endParaRPr/>
          </a:p>
          <a:p>
            <a:pPr marL="457200" lvl="0" indent="-342900" algn="l" rtl="0">
              <a:spcBef>
                <a:spcPts val="0"/>
              </a:spcBef>
              <a:spcAft>
                <a:spcPts val="0"/>
              </a:spcAft>
              <a:buSzPts val="1800"/>
              <a:buChar char="●"/>
            </a:pPr>
            <a:r>
              <a:rPr lang="en"/>
              <a:t>&lt;button onclick="myFunction()"&gt;Click me&lt;/button&gt;</a:t>
            </a:r>
            <a:endParaRPr/>
          </a:p>
          <a:p>
            <a:pPr marL="457200" lvl="0" indent="-342900" algn="l" rtl="0">
              <a:spcBef>
                <a:spcPts val="0"/>
              </a:spcBef>
              <a:spcAft>
                <a:spcPts val="0"/>
              </a:spcAft>
              <a:buSzPts val="1800"/>
              <a:buChar char="●"/>
            </a:pPr>
            <a:r>
              <a:rPr lang="en"/>
              <a:t>In JavaScript click is the event, myFunction is the event handler:</a:t>
            </a:r>
            <a:endParaRPr/>
          </a:p>
          <a:p>
            <a:pPr marL="457200" lvl="0" indent="-342900" algn="l" rtl="0">
              <a:spcBef>
                <a:spcPts val="0"/>
              </a:spcBef>
              <a:spcAft>
                <a:spcPts val="0"/>
              </a:spcAft>
              <a:buSzPts val="1800"/>
              <a:buChar char="●"/>
            </a:pPr>
            <a:r>
              <a:rPr lang="en"/>
              <a:t>button.addEventListener("click", myFunction);</a:t>
            </a:r>
            <a:endParaRPr/>
          </a:p>
          <a:p>
            <a:pPr marL="0" lvl="0" indent="0" algn="l" rtl="0">
              <a:spcBef>
                <a:spcPts val="1200"/>
              </a:spcBef>
              <a:spcAft>
                <a:spcPts val="12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addEventListener() method</a:t>
            </a:r>
            <a:endParaRPr/>
          </a:p>
        </p:txBody>
      </p:sp>
      <p:sp>
        <p:nvSpPr>
          <p:cNvPr id="223" name="Google Shape;223;p3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The addEventListener() method attaches an event handler to the specified element.</a:t>
            </a:r>
            <a:endParaRPr/>
          </a:p>
          <a:p>
            <a:pPr marL="457200" lvl="0" indent="-325755" algn="l" rtl="0">
              <a:spcBef>
                <a:spcPts val="0"/>
              </a:spcBef>
              <a:spcAft>
                <a:spcPts val="0"/>
              </a:spcAft>
              <a:buSzPct val="100000"/>
              <a:buChar char="●"/>
            </a:pPr>
            <a:r>
              <a:rPr lang="en"/>
              <a:t>The addEventListener() method attaches an event handler to an element without overwriting existing event handlers.</a:t>
            </a:r>
            <a:endParaRPr/>
          </a:p>
          <a:p>
            <a:pPr marL="457200" lvl="0" indent="-325755" algn="l" rtl="0">
              <a:spcBef>
                <a:spcPts val="0"/>
              </a:spcBef>
              <a:spcAft>
                <a:spcPts val="0"/>
              </a:spcAft>
              <a:buSzPct val="100000"/>
              <a:buChar char="●"/>
            </a:pPr>
            <a:r>
              <a:rPr lang="en"/>
              <a:t>You can add many event handlers to one element.</a:t>
            </a:r>
            <a:endParaRPr/>
          </a:p>
          <a:p>
            <a:pPr marL="457200" lvl="0" indent="-325755" algn="l" rtl="0">
              <a:spcBef>
                <a:spcPts val="0"/>
              </a:spcBef>
              <a:spcAft>
                <a:spcPts val="0"/>
              </a:spcAft>
              <a:buSzPct val="100000"/>
              <a:buChar char="●"/>
            </a:pPr>
            <a:r>
              <a:rPr lang="en"/>
              <a:t>You can add many event handlers of the same type to one element, i.e two "click" events.</a:t>
            </a:r>
            <a:endParaRPr/>
          </a:p>
          <a:p>
            <a:pPr marL="457200" lvl="0" indent="-325755" algn="l" rtl="0">
              <a:spcBef>
                <a:spcPts val="0"/>
              </a:spcBef>
              <a:spcAft>
                <a:spcPts val="0"/>
              </a:spcAft>
              <a:buSzPct val="100000"/>
              <a:buChar char="●"/>
            </a:pPr>
            <a:r>
              <a:rPr lang="en"/>
              <a:t>You can add event listeners to any DOM object not only HTML elements. i.e the window object.</a:t>
            </a:r>
            <a:endParaRPr/>
          </a:p>
          <a:p>
            <a:pPr marL="457200" lvl="0" indent="-325755" algn="l" rtl="0">
              <a:spcBef>
                <a:spcPts val="0"/>
              </a:spcBef>
              <a:spcAft>
                <a:spcPts val="0"/>
              </a:spcAft>
              <a:buSzPct val="100000"/>
              <a:buChar char="●"/>
            </a:pPr>
            <a:r>
              <a:rPr lang="en"/>
              <a:t>The addEventListener() method makes it easier to control how the event reacts to bubbling.</a:t>
            </a:r>
            <a:endParaRPr/>
          </a:p>
          <a:p>
            <a:pPr marL="457200" lvl="0" indent="-325755" algn="l" rtl="0">
              <a:spcBef>
                <a:spcPts val="0"/>
              </a:spcBef>
              <a:spcAft>
                <a:spcPts val="0"/>
              </a:spcAft>
              <a:buSzPct val="100000"/>
              <a:buChar char="●"/>
            </a:pPr>
            <a:r>
              <a:rPr lang="en"/>
              <a:t>When using the addEventListener() method, the JavaScript is separated from the HTML markup, for better readability and allows you to add event listeners even when you do not control the HTML markup.</a:t>
            </a:r>
            <a:endParaRPr/>
          </a:p>
          <a:p>
            <a:pPr marL="457200" lvl="0" indent="-325755" algn="l" rtl="0">
              <a:spcBef>
                <a:spcPts val="0"/>
              </a:spcBef>
              <a:spcAft>
                <a:spcPts val="0"/>
              </a:spcAft>
              <a:buSzPct val="100000"/>
              <a:buChar char="●"/>
            </a:pPr>
            <a:r>
              <a:rPr lang="en"/>
              <a:t>You can easily remove an event listener by using the removeEventListener() method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Syntax </a:t>
            </a:r>
            <a:endParaRPr/>
          </a:p>
        </p:txBody>
      </p:sp>
      <p:sp>
        <p:nvSpPr>
          <p:cNvPr id="229" name="Google Shape;229;p3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element.addEventListener(event, function);</a:t>
            </a:r>
            <a:endParaRPr/>
          </a:p>
          <a:p>
            <a:pPr marL="0" lvl="0" indent="0" algn="l" rtl="0">
              <a:spcBef>
                <a:spcPts val="1200"/>
              </a:spcBef>
              <a:spcAft>
                <a:spcPts val="0"/>
              </a:spcAft>
              <a:buNone/>
            </a:pPr>
            <a:r>
              <a:rPr lang="en"/>
              <a:t>The first parameter is the type of the event (like "click" or "mousedown" or any other HTML DOM Event.)</a:t>
            </a:r>
            <a:endParaRPr/>
          </a:p>
          <a:p>
            <a:pPr marL="0" lvl="0" indent="0" algn="l" rtl="0">
              <a:spcBef>
                <a:spcPts val="1200"/>
              </a:spcBef>
              <a:spcAft>
                <a:spcPts val="0"/>
              </a:spcAft>
              <a:buNone/>
            </a:pPr>
            <a:r>
              <a:rPr lang="en"/>
              <a:t>The second parameter is the function we want to call when the event occurs.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230" name="Google Shape;230;p39"/>
          <p:cNvPicPr preferRelativeResize="0"/>
          <p:nvPr/>
        </p:nvPicPr>
        <p:blipFill>
          <a:blip r:embed="rId3">
            <a:alphaModFix/>
          </a:blip>
          <a:stretch>
            <a:fillRect/>
          </a:stretch>
        </p:blipFill>
        <p:spPr>
          <a:xfrm>
            <a:off x="1095375" y="3067225"/>
            <a:ext cx="6953250" cy="1828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title"/>
          </p:nvPr>
        </p:nvSpPr>
        <p:spPr>
          <a:xfrm>
            <a:off x="2857325" y="1998500"/>
            <a:ext cx="53019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JavaScript Display Possibilities</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JavaScript can "display" data in different ways:</a:t>
            </a:r>
            <a:endParaRPr/>
          </a:p>
          <a:p>
            <a:pPr marL="457200" lvl="0" indent="-342900" algn="l" rtl="0">
              <a:spcBef>
                <a:spcPts val="1200"/>
              </a:spcBef>
              <a:spcAft>
                <a:spcPts val="0"/>
              </a:spcAft>
              <a:buSzPts val="1800"/>
              <a:buChar char="●"/>
            </a:pPr>
            <a:r>
              <a:rPr lang="en"/>
              <a:t>Writing into an HTML element, using innerHTML.</a:t>
            </a:r>
            <a:endParaRPr/>
          </a:p>
          <a:p>
            <a:pPr marL="457200" lvl="0" indent="-342900" algn="l" rtl="0">
              <a:spcBef>
                <a:spcPts val="0"/>
              </a:spcBef>
              <a:spcAft>
                <a:spcPts val="0"/>
              </a:spcAft>
              <a:buSzPts val="1800"/>
              <a:buChar char="●"/>
            </a:pPr>
            <a:r>
              <a:rPr lang="en"/>
              <a:t>Writing into the HTML output using document.write().</a:t>
            </a:r>
            <a:endParaRPr/>
          </a:p>
          <a:p>
            <a:pPr marL="457200" lvl="0" indent="-342900" algn="l" rtl="0">
              <a:spcBef>
                <a:spcPts val="0"/>
              </a:spcBef>
              <a:spcAft>
                <a:spcPts val="0"/>
              </a:spcAft>
              <a:buSzPts val="1800"/>
              <a:buChar char="●"/>
            </a:pPr>
            <a:r>
              <a:rPr lang="en"/>
              <a:t>Writing into an alert box, using window.alert().</a:t>
            </a:r>
            <a:endParaRPr/>
          </a:p>
          <a:p>
            <a:pPr marL="457200" lvl="0" indent="-342900" algn="l" rtl="0">
              <a:spcBef>
                <a:spcPts val="0"/>
              </a:spcBef>
              <a:spcAft>
                <a:spcPts val="0"/>
              </a:spcAft>
              <a:buSzPts val="1800"/>
              <a:buChar char="●"/>
            </a:pPr>
            <a:r>
              <a:rPr lang="en"/>
              <a:t>Writing into the browser console, using console.log().</a:t>
            </a:r>
            <a:endParaRPr/>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innerHTML</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To access an HTML element, JavaScript can use the document.getElementById(id) method.</a:t>
            </a:r>
            <a:endParaRPr/>
          </a:p>
          <a:p>
            <a:pPr marL="0" lvl="0" indent="0" algn="l" rtl="0">
              <a:spcBef>
                <a:spcPts val="1200"/>
              </a:spcBef>
              <a:spcAft>
                <a:spcPts val="0"/>
              </a:spcAft>
              <a:buNone/>
            </a:pPr>
            <a:r>
              <a:rPr lang="en"/>
              <a:t>The id attribute defines the HTML element. The innerHTML property defines the HTML content:</a:t>
            </a:r>
            <a:endParaRPr/>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17"/>
          <p:cNvPicPr preferRelativeResize="0"/>
          <p:nvPr/>
        </p:nvPicPr>
        <p:blipFill>
          <a:blip r:embed="rId3">
            <a:alphaModFix/>
          </a:blip>
          <a:stretch>
            <a:fillRect/>
          </a:stretch>
        </p:blipFill>
        <p:spPr>
          <a:xfrm>
            <a:off x="245850" y="700700"/>
            <a:ext cx="5724775" cy="3777025"/>
          </a:xfrm>
          <a:prstGeom prst="rect">
            <a:avLst/>
          </a:prstGeom>
          <a:noFill/>
          <a:ln w="9525" cap="flat" cmpd="sng">
            <a:solidFill>
              <a:schemeClr val="dk2"/>
            </a:solidFill>
            <a:prstDash val="solid"/>
            <a:round/>
            <a:headEnd type="none" w="sm" len="sm"/>
            <a:tailEnd type="none" w="sm" len="sm"/>
          </a:ln>
        </p:spPr>
      </p:pic>
      <p:pic>
        <p:nvPicPr>
          <p:cNvPr id="91" name="Google Shape;91;p17"/>
          <p:cNvPicPr preferRelativeResize="0"/>
          <p:nvPr/>
        </p:nvPicPr>
        <p:blipFill>
          <a:blip r:embed="rId4">
            <a:alphaModFix/>
          </a:blip>
          <a:stretch>
            <a:fillRect/>
          </a:stretch>
        </p:blipFill>
        <p:spPr>
          <a:xfrm>
            <a:off x="6332050" y="2306375"/>
            <a:ext cx="2362200" cy="13049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758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document.write()</a:t>
            </a:r>
            <a:endParaRPr/>
          </a:p>
        </p:txBody>
      </p:sp>
      <p:sp>
        <p:nvSpPr>
          <p:cNvPr id="97" name="Google Shape;97;p18"/>
          <p:cNvSpPr txBox="1">
            <a:spLocks noGrp="1"/>
          </p:cNvSpPr>
          <p:nvPr>
            <p:ph type="body" idx="1"/>
          </p:nvPr>
        </p:nvSpPr>
        <p:spPr>
          <a:xfrm>
            <a:off x="311700" y="1639875"/>
            <a:ext cx="8186700" cy="1288800"/>
          </a:xfrm>
          <a:prstGeom prst="rect">
            <a:avLst/>
          </a:prstGeom>
        </p:spPr>
        <p:txBody>
          <a:bodyPr spcFirstLastPara="1" wrap="square" lIns="91425" tIns="91425" rIns="91425" bIns="91425" anchor="t" anchorCtr="0">
            <a:normAutofit fontScale="85000"/>
          </a:bodyPr>
          <a:lstStyle/>
          <a:p>
            <a:pPr marL="0" lvl="0" indent="0" algn="l" rtl="0">
              <a:spcBef>
                <a:spcPts val="0"/>
              </a:spcBef>
              <a:spcAft>
                <a:spcPts val="0"/>
              </a:spcAft>
              <a:buNone/>
            </a:pPr>
            <a:r>
              <a:rPr lang="en"/>
              <a:t>For testing purposes, it is convenient to use document.write():</a:t>
            </a:r>
            <a:endParaRPr/>
          </a:p>
          <a:p>
            <a:pPr marL="0" lvl="0" indent="0" algn="l" rtl="0">
              <a:spcBef>
                <a:spcPts val="1200"/>
              </a:spcBef>
              <a:spcAft>
                <a:spcPts val="0"/>
              </a:spcAft>
              <a:buNone/>
            </a:pPr>
            <a:r>
              <a:rPr lang="en"/>
              <a:t>Using document.write() after an HTML document is loaded, will delete all existing HTML:</a:t>
            </a:r>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3095625" y="3311600"/>
            <a:ext cx="6048375" cy="169545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pic>
        <p:nvPicPr>
          <p:cNvPr id="103" name="Google Shape;103;p19"/>
          <p:cNvPicPr preferRelativeResize="0"/>
          <p:nvPr/>
        </p:nvPicPr>
        <p:blipFill>
          <a:blip r:embed="rId4">
            <a:alphaModFix/>
          </a:blip>
          <a:stretch>
            <a:fillRect/>
          </a:stretch>
        </p:blipFill>
        <p:spPr>
          <a:xfrm>
            <a:off x="126300" y="117475"/>
            <a:ext cx="5799926" cy="3098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window.alert()</a:t>
            </a:r>
            <a:endParaRPr/>
          </a:p>
        </p:txBody>
      </p:sp>
      <p:sp>
        <p:nvSpPr>
          <p:cNvPr id="109" name="Google Shape;109;p20"/>
          <p:cNvSpPr txBox="1">
            <a:spLocks noGrp="1"/>
          </p:cNvSpPr>
          <p:nvPr>
            <p:ph type="body" idx="1"/>
          </p:nvPr>
        </p:nvSpPr>
        <p:spPr>
          <a:xfrm>
            <a:off x="311700" y="1152475"/>
            <a:ext cx="8520600" cy="411600"/>
          </a:xfrm>
          <a:prstGeom prst="rect">
            <a:avLst/>
          </a:prstGeom>
        </p:spPr>
        <p:txBody>
          <a:bodyPr spcFirstLastPara="1" wrap="square" lIns="91425" tIns="91425" rIns="91425" bIns="91425" anchor="t" anchorCtr="0">
            <a:normAutofit/>
          </a:bodyPr>
          <a:lstStyle/>
          <a:p>
            <a:pPr marL="0" lvl="0" indent="0" algn="l" rtl="0">
              <a:spcBef>
                <a:spcPts val="1400"/>
              </a:spcBef>
              <a:spcAft>
                <a:spcPts val="1400"/>
              </a:spcAft>
              <a:buNone/>
            </a:pPr>
            <a:r>
              <a:rPr lang="en" sz="1150">
                <a:solidFill>
                  <a:schemeClr val="dk1"/>
                </a:solidFill>
                <a:highlight>
                  <a:srgbClr val="FFFFFF"/>
                </a:highlight>
                <a:latin typeface="Verdana"/>
                <a:ea typeface="Verdana"/>
                <a:cs typeface="Verdana"/>
                <a:sym typeface="Verdana"/>
              </a:rPr>
              <a:t>You can use an alert box to display data:</a:t>
            </a:r>
            <a:endParaRPr/>
          </a:p>
        </p:txBody>
      </p:sp>
      <p:pic>
        <p:nvPicPr>
          <p:cNvPr id="110" name="Google Shape;110;p20"/>
          <p:cNvPicPr preferRelativeResize="0"/>
          <p:nvPr/>
        </p:nvPicPr>
        <p:blipFill>
          <a:blip r:embed="rId3">
            <a:alphaModFix/>
          </a:blip>
          <a:stretch>
            <a:fillRect/>
          </a:stretch>
        </p:blipFill>
        <p:spPr>
          <a:xfrm>
            <a:off x="230835" y="1846600"/>
            <a:ext cx="3986875" cy="3004771"/>
          </a:xfrm>
          <a:prstGeom prst="rect">
            <a:avLst/>
          </a:prstGeom>
          <a:noFill/>
          <a:ln w="9525" cap="flat" cmpd="sng">
            <a:solidFill>
              <a:schemeClr val="dk2"/>
            </a:solidFill>
            <a:prstDash val="solid"/>
            <a:round/>
            <a:headEnd type="none" w="sm" len="sm"/>
            <a:tailEnd type="none" w="sm" len="sm"/>
          </a:ln>
        </p:spPr>
      </p:pic>
      <p:pic>
        <p:nvPicPr>
          <p:cNvPr id="111" name="Google Shape;111;p20"/>
          <p:cNvPicPr preferRelativeResize="0"/>
          <p:nvPr/>
        </p:nvPicPr>
        <p:blipFill>
          <a:blip r:embed="rId4">
            <a:alphaModFix/>
          </a:blip>
          <a:stretch>
            <a:fillRect/>
          </a:stretch>
        </p:blipFill>
        <p:spPr>
          <a:xfrm>
            <a:off x="4450252" y="2695575"/>
            <a:ext cx="4606622" cy="17540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11700" y="223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Using console.log()</a:t>
            </a:r>
            <a:endParaRPr/>
          </a:p>
        </p:txBody>
      </p:sp>
      <p:sp>
        <p:nvSpPr>
          <p:cNvPr id="117" name="Google Shape;117;p21"/>
          <p:cNvSpPr txBox="1">
            <a:spLocks noGrp="1"/>
          </p:cNvSpPr>
          <p:nvPr>
            <p:ph type="body" idx="1"/>
          </p:nvPr>
        </p:nvSpPr>
        <p:spPr>
          <a:xfrm>
            <a:off x="311700" y="969700"/>
            <a:ext cx="8520600" cy="805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For debugging purposes, you can call the console.log() method in the browser to display data.</a:t>
            </a:r>
            <a:endParaRPr/>
          </a:p>
        </p:txBody>
      </p:sp>
      <p:pic>
        <p:nvPicPr>
          <p:cNvPr id="118" name="Google Shape;118;p21"/>
          <p:cNvPicPr preferRelativeResize="0"/>
          <p:nvPr/>
        </p:nvPicPr>
        <p:blipFill>
          <a:blip r:embed="rId3">
            <a:alphaModFix/>
          </a:blip>
          <a:stretch>
            <a:fillRect/>
          </a:stretch>
        </p:blipFill>
        <p:spPr>
          <a:xfrm>
            <a:off x="152400" y="1775500"/>
            <a:ext cx="4693232" cy="3192675"/>
          </a:xfrm>
          <a:prstGeom prst="rect">
            <a:avLst/>
          </a:prstGeom>
          <a:noFill/>
          <a:ln>
            <a:noFill/>
          </a:ln>
        </p:spPr>
      </p:pic>
      <p:pic>
        <p:nvPicPr>
          <p:cNvPr id="119" name="Google Shape;119;p21"/>
          <p:cNvPicPr preferRelativeResize="0"/>
          <p:nvPr/>
        </p:nvPicPr>
        <p:blipFill>
          <a:blip r:embed="rId4">
            <a:alphaModFix/>
          </a:blip>
          <a:stretch>
            <a:fillRect/>
          </a:stretch>
        </p:blipFill>
        <p:spPr>
          <a:xfrm>
            <a:off x="3917663" y="3676688"/>
            <a:ext cx="4981575" cy="10191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1267</Words>
  <Application>Microsoft Office PowerPoint</Application>
  <PresentationFormat>On-screen Show (16:9)</PresentationFormat>
  <Paragraphs>135</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Open Sans</vt:lpstr>
      <vt:lpstr>PT Sans Narrow</vt:lpstr>
      <vt:lpstr>Verdana</vt:lpstr>
      <vt:lpstr>Arial</vt:lpstr>
      <vt:lpstr>Tropic</vt:lpstr>
      <vt:lpstr>Javascript </vt:lpstr>
      <vt:lpstr>Where To Write</vt:lpstr>
      <vt:lpstr>JavaScript Display Possibilities</vt:lpstr>
      <vt:lpstr>Using innerHTML</vt:lpstr>
      <vt:lpstr>PowerPoint Presentation</vt:lpstr>
      <vt:lpstr>Using document.write()</vt:lpstr>
      <vt:lpstr>PowerPoint Presentation</vt:lpstr>
      <vt:lpstr>Using window.alert()</vt:lpstr>
      <vt:lpstr>Using console.log()</vt:lpstr>
      <vt:lpstr>JavaScript Print</vt:lpstr>
      <vt:lpstr>PowerPoint Presentation</vt:lpstr>
      <vt:lpstr>JavaScript Objects</vt:lpstr>
      <vt:lpstr>PowerPoint Presentation</vt:lpstr>
      <vt:lpstr>JavaScript Events</vt:lpstr>
      <vt:lpstr>PowerPoint Presentation</vt:lpstr>
      <vt:lpstr>PowerPoint Presentation</vt:lpstr>
      <vt:lpstr>Common HTML Events</vt:lpstr>
      <vt:lpstr>The HTML DOM (Document Object Model)</vt:lpstr>
      <vt:lpstr>PowerPoint Presentation</vt:lpstr>
      <vt:lpstr>HTML DOM</vt:lpstr>
      <vt:lpstr>The HTML DOM Document Object</vt:lpstr>
      <vt:lpstr>Changing HTML Elements  </vt:lpstr>
      <vt:lpstr>JavaScript Event Handlers</vt:lpstr>
      <vt:lpstr>PowerPoint Presentation</vt:lpstr>
      <vt:lpstr>HTML DOM Events</vt:lpstr>
      <vt:lpstr>The addEventListener() method</vt:lpstr>
      <vt:lpstr>Syntax </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dc:title>
  <cp:lastModifiedBy>Umer Hassan Khan</cp:lastModifiedBy>
  <cp:revision>1</cp:revision>
  <dcterms:modified xsi:type="dcterms:W3CDTF">2023-12-30T09:00:09Z</dcterms:modified>
</cp:coreProperties>
</file>