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handoutMasterIdLst>
    <p:handoutMasterId r:id="rId6"/>
  </p:handoutMasterIdLst>
  <p:sldIdLst>
    <p:sldId id="2147376124" r:id="rId2"/>
    <p:sldId id="2147476495" r:id="rId3"/>
    <p:sldId id="214747649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o Cadario" initials="SC" lastIdx="1" clrIdx="0">
    <p:extLst>
      <p:ext uri="{19B8F6BF-5375-455C-9EA6-DF929625EA0E}">
        <p15:presenceInfo xmlns:p15="http://schemas.microsoft.com/office/powerpoint/2012/main" userId="S::Stefano.Cadario@arm.com::80442c5e-a86e-4e3c-a034-07962a038ecc" providerId="AD"/>
      </p:ext>
    </p:extLst>
  </p:cmAuthor>
  <p:cmAuthor id="2" name="Barbara Bengyel" initials="BB" lastIdx="1" clrIdx="1">
    <p:extLst>
      <p:ext uri="{19B8F6BF-5375-455C-9EA6-DF929625EA0E}">
        <p15:presenceInfo xmlns:p15="http://schemas.microsoft.com/office/powerpoint/2012/main" userId="S::barbara.bengyel@arm.com::e8b45ead-9f84-4a51-9340-10c649ecd501" providerId="AD"/>
      </p:ext>
    </p:extLst>
  </p:cmAuthor>
  <p:cmAuthor id="3" name="Joachim Krech" initials="JK" lastIdx="1" clrIdx="2">
    <p:extLst>
      <p:ext uri="{19B8F6BF-5375-455C-9EA6-DF929625EA0E}">
        <p15:presenceInfo xmlns:p15="http://schemas.microsoft.com/office/powerpoint/2012/main" userId="S::Joachim.Krech@arm.com::6c90bbe8-e19a-475d-8c2c-8397cc371543" providerId="AD"/>
      </p:ext>
    </p:extLst>
  </p:cmAuthor>
  <p:cmAuthor id="4" name="Reinhard Keil" initials="RK" lastIdx="1" clrIdx="3">
    <p:extLst>
      <p:ext uri="{19B8F6BF-5375-455C-9EA6-DF929625EA0E}">
        <p15:presenceInfo xmlns:p15="http://schemas.microsoft.com/office/powerpoint/2012/main" userId="S::Reinhard.Keil@arm.com::a74c14d9-6dde-4ffd-bc62-ceabab23c9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BD"/>
    <a:srgbClr val="FFFFFF"/>
    <a:srgbClr val="363D66"/>
    <a:srgbClr val="FFC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7C0735-B6EB-4E74-A6A6-A5AC1EF4CDEE}" v="48" dt="2024-11-18T07:04:05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 showGuides="1">
      <p:cViewPr varScale="1">
        <p:scale>
          <a:sx n="147" d="100"/>
          <a:sy n="147" d="100"/>
        </p:scale>
        <p:origin x="360" y="34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20" d="100"/>
          <a:sy n="120" d="100"/>
        </p:scale>
        <p:origin x="4962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A3C70E-54AD-4107-B38D-530E18B05A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342A8-7A12-4C03-B162-F43C14419A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FFADC-39A7-449E-8C68-8776E6FB3C1A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D25A0-15E5-4BF6-9F32-8BD4E1DF51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38C07-F7C1-4141-BF59-1847AE735B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69231-AFE2-4330-AF6B-EEB343F995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461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9BAAB-B703-4BB5-9D08-B460FC03C23A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66A5B-B69C-40C5-853F-D27DDBF34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3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493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16354E-6974-4833-AB87-3220A0835E8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788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16354E-6974-4833-AB87-3220A0835E8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788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6250"/>
            <a:ext cx="11233150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479425" y="1171111"/>
            <a:ext cx="11233150" cy="494833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 marL="672783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346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79425" y="1259574"/>
            <a:ext cx="11233150" cy="483642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92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516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554489"/>
            <a:ext cx="11233150" cy="455323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0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20481"/>
            <a:ext cx="0" cy="45152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991131"/>
            <a:ext cx="11233150" cy="359204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 hasCustomPrompt="1"/>
          </p:nvPr>
        </p:nvSpPr>
        <p:spPr>
          <a:xfrm>
            <a:off x="479425" y="1620481"/>
            <a:ext cx="5345642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77587" y="2202443"/>
            <a:ext cx="5347480" cy="3933245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33E4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 hasCustomPrompt="1"/>
          </p:nvPr>
        </p:nvSpPr>
        <p:spPr>
          <a:xfrm>
            <a:off x="6341534" y="1620481"/>
            <a:ext cx="5371042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 hasCustomPrompt="1"/>
          </p:nvPr>
        </p:nvSpPr>
        <p:spPr>
          <a:xfrm>
            <a:off x="6339947" y="2202442"/>
            <a:ext cx="5372628" cy="393324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33E4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364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795D2F-D322-4144-8DA8-55D6A294274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148138" y="1611050"/>
            <a:ext cx="0" cy="44484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4D2EAD-40A5-4C0B-900F-916EB19FF748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051800" y="1611050"/>
            <a:ext cx="0" cy="44484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 userDrawn="1"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 userDrawn="1">
            <p:ph idx="1"/>
          </p:nvPr>
        </p:nvSpPr>
        <p:spPr>
          <a:xfrm>
            <a:off x="479426" y="2373786"/>
            <a:ext cx="3372644" cy="368570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79425" y="1611050"/>
            <a:ext cx="3372645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 userDrawn="1">
            <p:ph idx="17"/>
          </p:nvPr>
        </p:nvSpPr>
        <p:spPr>
          <a:xfrm>
            <a:off x="4416359" y="2373786"/>
            <a:ext cx="3359281" cy="368570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 userDrawn="1">
            <p:ph idx="18"/>
          </p:nvPr>
        </p:nvSpPr>
        <p:spPr>
          <a:xfrm>
            <a:off x="8300113" y="2373786"/>
            <a:ext cx="3412462" cy="368570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419997" y="1611050"/>
            <a:ext cx="3359945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8299449" y="1611050"/>
            <a:ext cx="3413126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602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299119" y="2372564"/>
            <a:ext cx="3413455" cy="3686924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grpSp>
        <p:nvGrpSpPr>
          <p:cNvPr id="36" name="Group 6">
            <a:extLst>
              <a:ext uri="{FF2B5EF4-FFF2-40B4-BE49-F238E27FC236}">
                <a16:creationId xmlns:a16="http://schemas.microsoft.com/office/drawing/2014/main" id="{CCE81F77-7204-0241-970A-63C43B1D7B8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11050"/>
            <a:ext cx="3903662" cy="4448438"/>
            <a:chOff x="3706307" y="1883391"/>
            <a:chExt cx="3803176" cy="4472959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266E339-1F3B-8E41-B64F-AA6A42EDF7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2B3030-62BD-3440-A850-5C6E7CCDD5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 Placeholder 131">
            <a:extLst>
              <a:ext uri="{FF2B5EF4-FFF2-40B4-BE49-F238E27FC236}">
                <a16:creationId xmlns:a16="http://schemas.microsoft.com/office/drawing/2014/main" id="{B54BFFD1-D378-D841-B5DD-88788B48D0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425" y="1611050"/>
            <a:ext cx="3372645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31">
            <a:extLst>
              <a:ext uri="{FF2B5EF4-FFF2-40B4-BE49-F238E27FC236}">
                <a16:creationId xmlns:a16="http://schemas.microsoft.com/office/drawing/2014/main" id="{E3125198-F65A-8049-9D3E-A6AF258DAE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6192" y="1611050"/>
            <a:ext cx="3359945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131">
            <a:extLst>
              <a:ext uri="{FF2B5EF4-FFF2-40B4-BE49-F238E27FC236}">
                <a16:creationId xmlns:a16="http://schemas.microsoft.com/office/drawing/2014/main" id="{7C8008EA-19DB-814F-9284-A055A2AB89C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99449" y="1611050"/>
            <a:ext cx="3413126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Content Placeholder 8">
            <a:extLst>
              <a:ext uri="{FF2B5EF4-FFF2-40B4-BE49-F238E27FC236}">
                <a16:creationId xmlns:a16="http://schemas.microsoft.com/office/drawing/2014/main" id="{DD4BA2E6-FACA-5C45-B75F-9327959A67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415863" y="2372564"/>
            <a:ext cx="3360274" cy="3686924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7" name="Content Placeholder 8">
            <a:extLst>
              <a:ext uri="{FF2B5EF4-FFF2-40B4-BE49-F238E27FC236}">
                <a16:creationId xmlns:a16="http://schemas.microsoft.com/office/drawing/2014/main" id="{5AB0A5A2-CEF5-6E44-BACF-2C0296FE306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79425" y="2372564"/>
            <a:ext cx="3360274" cy="3686924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7125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55004" y="1631950"/>
            <a:ext cx="0" cy="44406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1"/>
            <a:ext cx="11233150" cy="5128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79425" y="1631111"/>
            <a:ext cx="2619375" cy="44406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1"/>
            <a:ext cx="8296540" cy="444060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1800">
                <a:solidFill>
                  <a:srgbClr val="333E4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2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629287"/>
            <a:ext cx="0" cy="444326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1"/>
            <a:ext cx="11233150" cy="5128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7" y="1629597"/>
            <a:ext cx="2674937" cy="444348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79425" y="1629287"/>
            <a:ext cx="8348664" cy="444326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1800">
                <a:solidFill>
                  <a:srgbClr val="333E4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3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18445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755872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18445"/>
            <a:ext cx="2646362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755872"/>
            <a:ext cx="2646362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79425" y="1618445"/>
            <a:ext cx="26193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33E4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18445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33E4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1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629079"/>
            <a:ext cx="5481108" cy="445519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50924" y="1629080"/>
            <a:ext cx="5461651" cy="4455198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83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425" y="478301"/>
            <a:ext cx="11233150" cy="654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>
            <a:off x="492125" y="6410643"/>
            <a:ext cx="312738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2682C2D1-8EA8-E748-B66F-74D4D53CF8F8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 dirty="0">
              <a:solidFill>
                <a:srgbClr val="7F7F7F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133061"/>
            <a:ext cx="11243088" cy="49746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27B344F3-4498-5A4F-9DA2-CB9437A2536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82662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rgbClr val="7F7F7F"/>
                </a:solidFill>
              </a:rPr>
              <a:t>© 2021 Arm</a:t>
            </a:r>
            <a:endParaRPr lang="en-US" altLang="en-US" sz="10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1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0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rgbClr val="333E48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sz="2000" kern="1200">
          <a:solidFill>
            <a:srgbClr val="333E4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33E4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33E4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33E4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9">
          <p15:clr>
            <a:srgbClr val="F26B43"/>
          </p15:clr>
        </p15:guide>
        <p15:guide id="4" orient="horz" pos="300">
          <p15:clr>
            <a:srgbClr val="F26B43"/>
          </p15:clr>
        </p15:guide>
        <p15:guide id="5" orient="horz" pos="4020">
          <p15:clr>
            <a:srgbClr val="F26B43"/>
          </p15:clr>
        </p15:guide>
        <p15:guide id="6" pos="7378">
          <p15:clr>
            <a:srgbClr val="F26B43"/>
          </p15:clr>
        </p15:guide>
        <p15:guide id="7" pos="302">
          <p15:clr>
            <a:srgbClr val="F26B43"/>
          </p15:clr>
        </p15:guide>
        <p15:guide id="8" pos="70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arketplace.visualstudio.com/items?itemName=ms-vscode.cpptools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99BAC2B-AFD4-6E3A-0720-D050DB27D7BF}"/>
              </a:ext>
            </a:extLst>
          </p:cNvPr>
          <p:cNvSpPr/>
          <p:nvPr/>
        </p:nvSpPr>
        <p:spPr>
          <a:xfrm>
            <a:off x="3653014" y="1424763"/>
            <a:ext cx="1927475" cy="17354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Template files</a:t>
            </a:r>
            <a:b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</a:b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for various adapters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9F90E5-92D0-5CB6-FB1E-0FDF39903545}"/>
              </a:ext>
            </a:extLst>
          </p:cNvPr>
          <p:cNvSpPr/>
          <p:nvPr/>
        </p:nvSpPr>
        <p:spPr>
          <a:xfrm>
            <a:off x="3653014" y="3308194"/>
            <a:ext cx="1938116" cy="11433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CMSIS Solution</a:t>
            </a:r>
            <a:b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Extension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E03051-9D48-5FDC-094D-FB58C9271ABF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622072" y="2939650"/>
            <a:ext cx="0" cy="368544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103DAD-F88D-C689-0560-1048D6540892}"/>
              </a:ext>
            </a:extLst>
          </p:cNvPr>
          <p:cNvCxnSpPr>
            <a:cxnSpLocks/>
          </p:cNvCxnSpPr>
          <p:nvPr/>
        </p:nvCxnSpPr>
        <p:spPr>
          <a:xfrm>
            <a:off x="3314776" y="3802402"/>
            <a:ext cx="338238" cy="0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B351EB10-5DF1-0271-7B1C-73B54AA4C068}"/>
              </a:ext>
            </a:extLst>
          </p:cNvPr>
          <p:cNvSpPr/>
          <p:nvPr/>
        </p:nvSpPr>
        <p:spPr>
          <a:xfrm>
            <a:off x="1698070" y="3439639"/>
            <a:ext cx="1616706" cy="905508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br>
              <a:rPr lang="en-US" sz="100" dirty="0">
                <a:solidFill>
                  <a:srgbClr val="E5ECEB">
                    <a:lumMod val="25000"/>
                  </a:srgbClr>
                </a:solidFill>
                <a:latin typeface="Calibri"/>
              </a:rPr>
            </a:br>
            <a:r>
              <a:rPr lang="en-US" sz="1250" dirty="0" err="1">
                <a:solidFill>
                  <a:srgbClr val="E5ECEB">
                    <a:lumMod val="25000"/>
                  </a:srgbClr>
                </a:solidFill>
                <a:latin typeface="Calibri"/>
              </a:rPr>
              <a:t>My+target</a:t>
            </a:r>
            <a:r>
              <a:rPr lang="en-US" sz="1250" dirty="0">
                <a:solidFill>
                  <a:srgbClr val="E5ECEB">
                    <a:lumMod val="25000"/>
                  </a:srgbClr>
                </a:solidFill>
                <a:latin typeface="Calibri"/>
              </a:rPr>
              <a:t>.</a:t>
            </a:r>
            <a:br>
              <a:rPr lang="en-US" sz="1250" dirty="0">
                <a:solidFill>
                  <a:srgbClr val="E5ECEB">
                    <a:lumMod val="25000"/>
                  </a:srgbClr>
                </a:solidFill>
                <a:latin typeface="Calibri"/>
              </a:rPr>
            </a:br>
            <a:r>
              <a:rPr lang="en-US" sz="1250" dirty="0" err="1">
                <a:solidFill>
                  <a:srgbClr val="E5ECEB">
                    <a:lumMod val="25000"/>
                  </a:srgbClr>
                </a:solidFill>
                <a:latin typeface="Calibri"/>
              </a:rPr>
              <a:t>cbuild-run.yml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5ECEB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Run and D</a:t>
            </a:r>
            <a:r>
              <a:rPr lang="en-US" sz="1100" dirty="0" err="1">
                <a:solidFill>
                  <a:schemeClr val="bg2">
                    <a:lumMod val="25000"/>
                  </a:schemeClr>
                </a:solidFill>
                <a:latin typeface="Calibri"/>
              </a:rPr>
              <a:t>ebug</a:t>
            </a:r>
            <a:br>
              <a:rPr lang="en-US" sz="1100" dirty="0">
                <a:solidFill>
                  <a:schemeClr val="bg2">
                    <a:lumMod val="25000"/>
                  </a:schemeClr>
                </a:solidFill>
                <a:latin typeface="Calibri"/>
              </a:rPr>
            </a:b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Calibri"/>
              </a:rPr>
              <a:t>Configuration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E5ECEB">
                  <a:lumMod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F17B6DDC-40E7-E346-AD78-17E7287F85FB}"/>
              </a:ext>
            </a:extLst>
          </p:cNvPr>
          <p:cNvSpPr/>
          <p:nvPr/>
        </p:nvSpPr>
        <p:spPr>
          <a:xfrm>
            <a:off x="6037133" y="2503401"/>
            <a:ext cx="1532797" cy="879174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250" dirty="0">
                <a:solidFill>
                  <a:srgbClr val="E5ECEB">
                    <a:lumMod val="25000"/>
                  </a:srgbClr>
                </a:solidFill>
                <a:latin typeface="Calibri"/>
              </a:rPr>
              <a:t>./</a:t>
            </a:r>
            <a:r>
              <a:rPr lang="en-GB" sz="1250" dirty="0" err="1">
                <a:solidFill>
                  <a:srgbClr val="E5ECEB">
                    <a:lumMod val="25000"/>
                  </a:srgbClr>
                </a:solidFill>
                <a:latin typeface="Calibri"/>
              </a:rPr>
              <a:t>vscode</a:t>
            </a:r>
            <a:r>
              <a:rPr lang="en-GB" sz="1250" dirty="0">
                <a:solidFill>
                  <a:srgbClr val="E5ECEB">
                    <a:lumMod val="25000"/>
                  </a:srgbClr>
                </a:solidFill>
                <a:latin typeface="Calibri"/>
              </a:rPr>
              <a:t>/</a:t>
            </a:r>
            <a:r>
              <a:rPr lang="en-GB" sz="1250" dirty="0" err="1">
                <a:solidFill>
                  <a:srgbClr val="E5ECEB">
                    <a:lumMod val="25000"/>
                  </a:srgbClr>
                </a:solidFill>
                <a:latin typeface="Calibri"/>
              </a:rPr>
              <a:t>launch.json</a:t>
            </a:r>
            <a:b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5ECEB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5ECEB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Debug  Setup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F8799504-2046-A82F-1A88-D98F8F37F9FF}"/>
              </a:ext>
            </a:extLst>
          </p:cNvPr>
          <p:cNvSpPr/>
          <p:nvPr/>
        </p:nvSpPr>
        <p:spPr>
          <a:xfrm>
            <a:off x="4054675" y="2004722"/>
            <a:ext cx="1399143" cy="716999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5ECEB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Segger JLink</a:t>
            </a:r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E357065A-11F4-4722-5B98-C4199D8F118F}"/>
              </a:ext>
            </a:extLst>
          </p:cNvPr>
          <p:cNvSpPr/>
          <p:nvPr/>
        </p:nvSpPr>
        <p:spPr>
          <a:xfrm>
            <a:off x="3909372" y="2171298"/>
            <a:ext cx="1399143" cy="716999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5ECEB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Arm Virtual Hardware</a:t>
            </a: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242F50FD-B826-AB42-0626-24CB7A5A60E0}"/>
              </a:ext>
            </a:extLst>
          </p:cNvPr>
          <p:cNvSpPr/>
          <p:nvPr/>
        </p:nvSpPr>
        <p:spPr>
          <a:xfrm>
            <a:off x="3778244" y="2337874"/>
            <a:ext cx="1399143" cy="716999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rtlCol="0" anchor="t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5ECEB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CMSIS-DAP</a:t>
            </a:r>
            <a:b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5ECEB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5ECEB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using </a:t>
            </a:r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5ECEB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pyOCD</a:t>
            </a:r>
            <a:b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5ECEB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5ECEB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GDB server</a:t>
            </a: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DAE46581-8AB7-BF7C-BE59-E07B95BA0695}"/>
              </a:ext>
            </a:extLst>
          </p:cNvPr>
          <p:cNvSpPr/>
          <p:nvPr/>
        </p:nvSpPr>
        <p:spPr>
          <a:xfrm>
            <a:off x="6037133" y="3572324"/>
            <a:ext cx="1532797" cy="879174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250" dirty="0">
                <a:solidFill>
                  <a:srgbClr val="E5ECEB">
                    <a:lumMod val="25000"/>
                  </a:srgbClr>
                </a:solidFill>
                <a:latin typeface="Calibri"/>
              </a:rPr>
              <a:t>./</a:t>
            </a:r>
            <a:r>
              <a:rPr lang="en-GB" sz="1250" dirty="0" err="1">
                <a:solidFill>
                  <a:srgbClr val="E5ECEB">
                    <a:lumMod val="25000"/>
                  </a:srgbClr>
                </a:solidFill>
                <a:latin typeface="Calibri"/>
              </a:rPr>
              <a:t>vscode</a:t>
            </a:r>
            <a:r>
              <a:rPr lang="en-GB" sz="1250" dirty="0">
                <a:solidFill>
                  <a:srgbClr val="E5ECEB">
                    <a:lumMod val="25000"/>
                  </a:srgbClr>
                </a:solidFill>
                <a:latin typeface="Calibri"/>
              </a:rPr>
              <a:t>/</a:t>
            </a:r>
            <a:r>
              <a:rPr lang="en-GB" sz="1250" dirty="0" err="1">
                <a:solidFill>
                  <a:srgbClr val="E5ECEB">
                    <a:lumMod val="25000"/>
                  </a:srgbClr>
                </a:solidFill>
                <a:latin typeface="Calibri"/>
              </a:rPr>
              <a:t>tasks.json</a:t>
            </a:r>
            <a:br>
              <a:rPr lang="en-GB" sz="1250" dirty="0">
                <a:solidFill>
                  <a:srgbClr val="E5ECEB">
                    <a:lumMod val="25000"/>
                  </a:srgbClr>
                </a:solidFill>
                <a:latin typeface="Calibri"/>
              </a:rPr>
            </a:b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5ECEB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Command Line</a:t>
            </a:r>
            <a:b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5ECEB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E5ECEB">
                    <a:lumMod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Tool Setup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3EF693-66F5-127F-EF14-DDE1842A9094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591130" y="4011911"/>
            <a:ext cx="446003" cy="11129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A55962-2760-C360-2F4F-92214BAA5BC3}"/>
              </a:ext>
            </a:extLst>
          </p:cNvPr>
          <p:cNvCxnSpPr>
            <a:cxnSpLocks/>
          </p:cNvCxnSpPr>
          <p:nvPr/>
        </p:nvCxnSpPr>
        <p:spPr>
          <a:xfrm flipV="1">
            <a:off x="5591130" y="3123922"/>
            <a:ext cx="430085" cy="381643"/>
          </a:xfrm>
          <a:prstGeom prst="straightConnector1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17F999B-F1CB-2D67-CB10-A5896912C0D9}"/>
              </a:ext>
            </a:extLst>
          </p:cNvPr>
          <p:cNvSpPr/>
          <p:nvPr/>
        </p:nvSpPr>
        <p:spPr>
          <a:xfrm>
            <a:off x="1587449" y="2888297"/>
            <a:ext cx="1927475" cy="156320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Build Information Output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37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3A4A528-D79A-3B46-E531-CE0C09637DD1}"/>
              </a:ext>
            </a:extLst>
          </p:cNvPr>
          <p:cNvSpPr/>
          <p:nvPr/>
        </p:nvSpPr>
        <p:spPr>
          <a:xfrm>
            <a:off x="9157261" y="2958913"/>
            <a:ext cx="1355890" cy="1990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377"/>
            <a:r>
              <a:rPr lang="en-US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SoC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371C3B-1247-C70C-701D-0007BE434745}"/>
              </a:ext>
            </a:extLst>
          </p:cNvPr>
          <p:cNvSpPr/>
          <p:nvPr/>
        </p:nvSpPr>
        <p:spPr>
          <a:xfrm>
            <a:off x="5872077" y="3188262"/>
            <a:ext cx="1448299" cy="176095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377">
              <a:defRPr/>
            </a:pPr>
            <a:r>
              <a:rPr lang="en-US" b="1" dirty="0">
                <a:solidFill>
                  <a:srgbClr val="FFFFFF"/>
                </a:solidFill>
                <a:latin typeface="Calibri"/>
              </a:rPr>
              <a:t>GDB Server </a:t>
            </a:r>
            <a:r>
              <a:rPr lang="en-US" sz="1200" b="1" dirty="0">
                <a:solidFill>
                  <a:srgbClr val="FFFFFF"/>
                </a:solidFill>
                <a:latin typeface="Calibri"/>
              </a:rPr>
              <a:t>(i.e. </a:t>
            </a:r>
            <a:r>
              <a:rPr lang="en-US" sz="1200" b="1" dirty="0" err="1">
                <a:solidFill>
                  <a:srgbClr val="FFFFFF"/>
                </a:solidFill>
                <a:latin typeface="Calibri"/>
              </a:rPr>
              <a:t>pyOCD</a:t>
            </a:r>
            <a:r>
              <a:rPr lang="en-US" sz="1200" b="1" dirty="0">
                <a:solidFill>
                  <a:srgbClr val="FFFFFF"/>
                </a:solidFill>
                <a:latin typeface="Calibri"/>
              </a:rPr>
              <a:t>)</a:t>
            </a:r>
            <a:br>
              <a:rPr lang="en-US" sz="1400" dirty="0">
                <a:solidFill>
                  <a:srgbClr val="FFFFFF"/>
                </a:solidFill>
                <a:latin typeface="Calibri"/>
                <a:ea typeface="ＭＳ Ｐゴシック" panose="020B0600070205080204" pitchFamily="34" charset="-128"/>
              </a:rPr>
            </a:br>
            <a:br>
              <a:rPr lang="en-US" sz="1200" dirty="0">
                <a:solidFill>
                  <a:srgbClr val="FFFFFF"/>
                </a:solidFill>
                <a:latin typeface="Calibri"/>
                <a:ea typeface="ＭＳ Ｐゴシック" panose="020B0600070205080204" pitchFamily="34" charset="-128"/>
              </a:rPr>
            </a:br>
            <a:br>
              <a:rPr lang="en-US" sz="1400" dirty="0">
                <a:solidFill>
                  <a:srgbClr val="FFFFFF"/>
                </a:solidFill>
                <a:latin typeface="Calibri"/>
                <a:ea typeface="ＭＳ Ｐゴシック" panose="020B0600070205080204" pitchFamily="34" charset="-128"/>
              </a:rPr>
            </a:br>
            <a:br>
              <a:rPr lang="en-US" sz="1400" dirty="0">
                <a:solidFill>
                  <a:srgbClr val="FFFFFF"/>
                </a:solidFill>
                <a:latin typeface="Calibri"/>
                <a:ea typeface="ＭＳ Ｐゴシック" panose="020B0600070205080204" pitchFamily="34" charset="-128"/>
              </a:rPr>
            </a:br>
            <a:br>
              <a:rPr lang="en-US" sz="1400" dirty="0">
                <a:solidFill>
                  <a:srgbClr val="FFFFFF"/>
                </a:solidFill>
                <a:latin typeface="Calibri"/>
                <a:ea typeface="ＭＳ Ｐゴシック" panose="020B0600070205080204" pitchFamily="34" charset="-128"/>
              </a:rPr>
            </a:br>
            <a:br>
              <a:rPr lang="en-US" sz="800" dirty="0">
                <a:solidFill>
                  <a:srgbClr val="FFFFFF"/>
                </a:solidFill>
                <a:latin typeface="Calibri"/>
                <a:ea typeface="ＭＳ Ｐゴシック" panose="020B0600070205080204" pitchFamily="34" charset="-128"/>
              </a:rPr>
            </a:br>
            <a:endParaRPr lang="en-US" sz="1100" dirty="0">
              <a:solidFill>
                <a:srgbClr val="FFFFFF"/>
              </a:solidFill>
              <a:latin typeface="Calibri"/>
              <a:ea typeface="ＭＳ Ｐゴシック" panose="020B0600070205080204" pitchFamily="34" charset="-128"/>
            </a:endParaRPr>
          </a:p>
        </p:txBody>
      </p:sp>
      <p:pic>
        <p:nvPicPr>
          <p:cNvPr id="9" name="Picture 2" descr="pyOCD">
            <a:extLst>
              <a:ext uri="{FF2B5EF4-FFF2-40B4-BE49-F238E27FC236}">
                <a16:creationId xmlns:a16="http://schemas.microsoft.com/office/drawing/2014/main" id="{3C4F4F3E-613E-79A9-4048-E5C23B90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061" y="3882517"/>
            <a:ext cx="691016" cy="91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825710-F815-4E38-A026-6EE85CF2AA87}"/>
              </a:ext>
            </a:extLst>
          </p:cNvPr>
          <p:cNvSpPr txBox="1"/>
          <p:nvPr/>
        </p:nvSpPr>
        <p:spPr>
          <a:xfrm>
            <a:off x="7697361" y="3419562"/>
            <a:ext cx="818147" cy="290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77">
              <a:lnSpc>
                <a:spcPct val="90000"/>
              </a:lnSpc>
              <a:spcAft>
                <a:spcPts val="600"/>
              </a:spcAft>
            </a:pPr>
            <a:endParaRPr lang="en-US" sz="2100" err="1">
              <a:solidFill>
                <a:srgbClr val="080023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4CE559-9FF2-FA9B-0551-E1F493845107}"/>
              </a:ext>
            </a:extLst>
          </p:cNvPr>
          <p:cNvSpPr/>
          <p:nvPr/>
        </p:nvSpPr>
        <p:spPr>
          <a:xfrm>
            <a:off x="7603141" y="3470606"/>
            <a:ext cx="914400" cy="119545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333" b="1" dirty="0">
                <a:solidFill>
                  <a:srgbClr val="FFFFFF"/>
                </a:solidFill>
                <a:latin typeface="Arial" panose="020B0604020202020204"/>
              </a:rPr>
              <a:t>Debug</a:t>
            </a:r>
            <a:br>
              <a:rPr lang="en-US" sz="1333" b="1" dirty="0">
                <a:solidFill>
                  <a:srgbClr val="FFFFFF"/>
                </a:solidFill>
                <a:latin typeface="Arial" panose="020B0604020202020204"/>
              </a:rPr>
            </a:br>
            <a:r>
              <a:rPr lang="en-US" sz="1333" b="1" dirty="0">
                <a:solidFill>
                  <a:srgbClr val="FFFFFF"/>
                </a:solidFill>
                <a:latin typeface="Arial" panose="020B0604020202020204"/>
              </a:rPr>
              <a:t>Adapter</a:t>
            </a:r>
            <a:br>
              <a:rPr lang="en-US" sz="1100" dirty="0">
                <a:solidFill>
                  <a:srgbClr val="FFFFFF"/>
                </a:solidFill>
                <a:latin typeface="Arial" panose="020B0604020202020204"/>
              </a:rPr>
            </a:br>
            <a:br>
              <a:rPr lang="en-US" sz="1100" dirty="0">
                <a:solidFill>
                  <a:srgbClr val="FFFFFF"/>
                </a:solidFill>
                <a:latin typeface="Arial" panose="020B0604020202020204"/>
              </a:rPr>
            </a:br>
            <a:r>
              <a:rPr lang="en-US" sz="900" dirty="0">
                <a:solidFill>
                  <a:srgbClr val="FFFFFF"/>
                </a:solidFill>
                <a:latin typeface="Arial" panose="020B0604020202020204"/>
              </a:rPr>
              <a:t>CMSIS-DAP</a:t>
            </a:r>
            <a:br>
              <a:rPr lang="en-US" sz="900" dirty="0">
                <a:solidFill>
                  <a:srgbClr val="FFFFFF"/>
                </a:solidFill>
                <a:latin typeface="Arial" panose="020B0604020202020204"/>
              </a:rPr>
            </a:br>
            <a:r>
              <a:rPr lang="en-US" sz="900" dirty="0">
                <a:solidFill>
                  <a:srgbClr val="FFFFFF"/>
                </a:solidFill>
                <a:latin typeface="Arial" panose="020B0604020202020204"/>
              </a:rPr>
              <a:t>JLink</a:t>
            </a:r>
          </a:p>
          <a:p>
            <a:pPr algn="ctr" defTabSz="914377"/>
            <a:r>
              <a:rPr lang="en-US" sz="900" dirty="0">
                <a:solidFill>
                  <a:srgbClr val="FFFFFF"/>
                </a:solidFill>
                <a:latin typeface="Arial" panose="020B0604020202020204"/>
              </a:rPr>
              <a:t>Etc.</a:t>
            </a: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EAD669FD-46B8-13A6-EC09-951D9AC1193A}"/>
              </a:ext>
            </a:extLst>
          </p:cNvPr>
          <p:cNvSpPr/>
          <p:nvPr/>
        </p:nvSpPr>
        <p:spPr>
          <a:xfrm>
            <a:off x="4584970" y="3524767"/>
            <a:ext cx="1287107" cy="222797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66811E79-4F91-BDAB-18A8-1020461B7C05}"/>
              </a:ext>
            </a:extLst>
          </p:cNvPr>
          <p:cNvSpPr/>
          <p:nvPr/>
        </p:nvSpPr>
        <p:spPr>
          <a:xfrm>
            <a:off x="8514956" y="3980519"/>
            <a:ext cx="642305" cy="158344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A8C1E8-F8CC-D94C-07CE-489F50C3A18E}"/>
              </a:ext>
            </a:extLst>
          </p:cNvPr>
          <p:cNvSpPr/>
          <p:nvPr/>
        </p:nvSpPr>
        <p:spPr>
          <a:xfrm>
            <a:off x="9273741" y="4138865"/>
            <a:ext cx="1108707" cy="605017"/>
          </a:xfrm>
          <a:prstGeom prst="rect">
            <a:avLst/>
          </a:prstGeom>
          <a:solidFill>
            <a:srgbClr val="6E2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00" dirty="0">
                <a:solidFill>
                  <a:srgbClr val="FFFFFF"/>
                </a:solidFill>
                <a:latin typeface="Arial" panose="020B0604020202020204"/>
              </a:rPr>
              <a:t>Cortex</a:t>
            </a:r>
            <a:br>
              <a:rPr lang="en-US" sz="1400" dirty="0">
                <a:solidFill>
                  <a:srgbClr val="FFFFFF"/>
                </a:solidFill>
                <a:latin typeface="Arial" panose="020B0604020202020204"/>
              </a:rPr>
            </a:br>
            <a:r>
              <a:rPr lang="en-US" sz="1050" dirty="0">
                <a:solidFill>
                  <a:srgbClr val="FFFFFF"/>
                </a:solidFill>
                <a:latin typeface="Arial" panose="020B0604020202020204"/>
              </a:rPr>
              <a:t>Processor</a:t>
            </a:r>
            <a:br>
              <a:rPr lang="en-US" sz="1050" dirty="0">
                <a:solidFill>
                  <a:srgbClr val="FFFFFF"/>
                </a:solidFill>
                <a:latin typeface="Arial" panose="020B0604020202020204"/>
              </a:rPr>
            </a:br>
            <a:r>
              <a:rPr lang="en-US" sz="1050" dirty="0">
                <a:solidFill>
                  <a:srgbClr val="FFFFFF"/>
                </a:solidFill>
                <a:latin typeface="Arial" panose="020B0604020202020204"/>
              </a:rPr>
              <a:t>core #2</a:t>
            </a:r>
            <a:endParaRPr lang="en-US" sz="120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22A9A5-953B-9AD4-FFB1-C7B9FAEC78E2}"/>
              </a:ext>
            </a:extLst>
          </p:cNvPr>
          <p:cNvSpPr/>
          <p:nvPr/>
        </p:nvSpPr>
        <p:spPr>
          <a:xfrm>
            <a:off x="9273741" y="3349149"/>
            <a:ext cx="1108707" cy="605017"/>
          </a:xfrm>
          <a:prstGeom prst="rect">
            <a:avLst/>
          </a:prstGeom>
          <a:solidFill>
            <a:srgbClr val="6E2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00" dirty="0">
                <a:solidFill>
                  <a:srgbClr val="FFFFFF"/>
                </a:solidFill>
                <a:latin typeface="Arial" panose="020B0604020202020204"/>
              </a:rPr>
              <a:t>Cortex</a:t>
            </a:r>
            <a:br>
              <a:rPr lang="en-US" sz="1400" dirty="0">
                <a:solidFill>
                  <a:srgbClr val="FFFFFF"/>
                </a:solidFill>
                <a:latin typeface="Arial" panose="020B0604020202020204"/>
              </a:rPr>
            </a:br>
            <a:r>
              <a:rPr lang="en-US" sz="1050" dirty="0">
                <a:solidFill>
                  <a:srgbClr val="FFFFFF"/>
                </a:solidFill>
                <a:latin typeface="Arial" panose="020B0604020202020204"/>
              </a:rPr>
              <a:t>Processor</a:t>
            </a:r>
            <a:br>
              <a:rPr lang="en-US" sz="1050" dirty="0">
                <a:solidFill>
                  <a:srgbClr val="FFFFFF"/>
                </a:solidFill>
                <a:latin typeface="Arial" panose="020B0604020202020204"/>
              </a:rPr>
            </a:br>
            <a:r>
              <a:rPr lang="en-US" sz="1050" dirty="0">
                <a:solidFill>
                  <a:srgbClr val="FFFFFF"/>
                </a:solidFill>
                <a:latin typeface="Arial" panose="020B0604020202020204"/>
              </a:rPr>
              <a:t>core #1</a:t>
            </a:r>
            <a:endParaRPr lang="en-US" sz="120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7BE9CA-350C-0C2D-0254-63AB02A90BC4}"/>
              </a:ext>
            </a:extLst>
          </p:cNvPr>
          <p:cNvSpPr txBox="1"/>
          <p:nvPr/>
        </p:nvSpPr>
        <p:spPr>
          <a:xfrm>
            <a:off x="8632389" y="3872417"/>
            <a:ext cx="391887" cy="401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77">
              <a:lnSpc>
                <a:spcPct val="90000"/>
              </a:lnSpc>
              <a:spcAft>
                <a:spcPts val="600"/>
              </a:spcAft>
            </a:pPr>
            <a:r>
              <a:rPr lang="en-US" sz="1100">
                <a:solidFill>
                  <a:srgbClr val="080023"/>
                </a:solidFill>
              </a:rPr>
              <a:t>JTAG</a:t>
            </a:r>
            <a:br>
              <a:rPr lang="en-US" sz="1100">
                <a:solidFill>
                  <a:srgbClr val="080023"/>
                </a:solidFill>
              </a:rPr>
            </a:br>
            <a:br>
              <a:rPr lang="en-US" sz="700">
                <a:solidFill>
                  <a:srgbClr val="080023"/>
                </a:solidFill>
              </a:rPr>
            </a:br>
            <a:r>
              <a:rPr lang="en-US" sz="1100">
                <a:solidFill>
                  <a:srgbClr val="080023"/>
                </a:solidFill>
              </a:rPr>
              <a:t>SWD</a:t>
            </a:r>
          </a:p>
        </p:txBody>
      </p:sp>
      <p:sp>
        <p:nvSpPr>
          <p:cNvPr id="57" name="Arrow: Left-Right 56">
            <a:extLst>
              <a:ext uri="{FF2B5EF4-FFF2-40B4-BE49-F238E27FC236}">
                <a16:creationId xmlns:a16="http://schemas.microsoft.com/office/drawing/2014/main" id="{20921708-41C9-80EE-E0D0-291616D3EAE1}"/>
              </a:ext>
            </a:extLst>
          </p:cNvPr>
          <p:cNvSpPr/>
          <p:nvPr/>
        </p:nvSpPr>
        <p:spPr>
          <a:xfrm>
            <a:off x="7314072" y="3985207"/>
            <a:ext cx="286723" cy="158343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592FD1-9FEA-B3DD-72DF-0BC6233217DF}"/>
              </a:ext>
            </a:extLst>
          </p:cNvPr>
          <p:cNvSpPr txBox="1"/>
          <p:nvPr/>
        </p:nvSpPr>
        <p:spPr>
          <a:xfrm>
            <a:off x="4727358" y="3428525"/>
            <a:ext cx="1125483" cy="4293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77"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solidFill>
                  <a:srgbClr val="080023"/>
                </a:solidFill>
              </a:rPr>
              <a:t>GDB Server Port</a:t>
            </a:r>
            <a:br>
              <a:rPr lang="en-US" sz="1100" dirty="0">
                <a:solidFill>
                  <a:srgbClr val="080023"/>
                </a:solidFill>
              </a:rPr>
            </a:br>
            <a:br>
              <a:rPr lang="en-US" sz="900" dirty="0">
                <a:solidFill>
                  <a:srgbClr val="080023"/>
                </a:solidFill>
              </a:rPr>
            </a:br>
            <a:r>
              <a:rPr lang="en-US" sz="1100" dirty="0">
                <a:solidFill>
                  <a:srgbClr val="080023"/>
                </a:solidFill>
              </a:rPr>
              <a:t>Processor core #1</a:t>
            </a:r>
          </a:p>
        </p:txBody>
      </p:sp>
      <p:sp>
        <p:nvSpPr>
          <p:cNvPr id="59" name="Arrow: Left-Right 58">
            <a:extLst>
              <a:ext uri="{FF2B5EF4-FFF2-40B4-BE49-F238E27FC236}">
                <a16:creationId xmlns:a16="http://schemas.microsoft.com/office/drawing/2014/main" id="{036E9F18-7BFD-443C-D8DC-D0C9CC06C7D8}"/>
              </a:ext>
            </a:extLst>
          </p:cNvPr>
          <p:cNvSpPr/>
          <p:nvPr/>
        </p:nvSpPr>
        <p:spPr>
          <a:xfrm>
            <a:off x="4593466" y="4212925"/>
            <a:ext cx="1287107" cy="222797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E2DE4D-4B48-6508-095B-9E76893A5F09}"/>
              </a:ext>
            </a:extLst>
          </p:cNvPr>
          <p:cNvSpPr txBox="1"/>
          <p:nvPr/>
        </p:nvSpPr>
        <p:spPr>
          <a:xfrm>
            <a:off x="4735854" y="4109649"/>
            <a:ext cx="1125483" cy="4293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77"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solidFill>
                  <a:srgbClr val="080023"/>
                </a:solidFill>
              </a:rPr>
              <a:t>GDB Server Port</a:t>
            </a:r>
            <a:br>
              <a:rPr lang="en-US" sz="1100" dirty="0">
                <a:solidFill>
                  <a:srgbClr val="080023"/>
                </a:solidFill>
              </a:rPr>
            </a:br>
            <a:br>
              <a:rPr lang="en-US" sz="900" dirty="0">
                <a:solidFill>
                  <a:srgbClr val="080023"/>
                </a:solidFill>
              </a:rPr>
            </a:br>
            <a:r>
              <a:rPr lang="en-US" sz="1100" dirty="0">
                <a:solidFill>
                  <a:srgbClr val="080023"/>
                </a:solidFill>
              </a:rPr>
              <a:t>Processor core #2</a:t>
            </a:r>
          </a:p>
        </p:txBody>
      </p:sp>
      <p:sp>
        <p:nvSpPr>
          <p:cNvPr id="68" name="Content Placeholder 5">
            <a:extLst>
              <a:ext uri="{FF2B5EF4-FFF2-40B4-BE49-F238E27FC236}">
                <a16:creationId xmlns:a16="http://schemas.microsoft.com/office/drawing/2014/main" id="{D2DA5E8E-A5DF-5471-901C-48125C0EA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7359" y="2958913"/>
            <a:ext cx="4475116" cy="325447"/>
          </a:xfrm>
        </p:spPr>
        <p:txBody>
          <a:bodyPr/>
          <a:lstStyle/>
          <a:p>
            <a:pPr marL="0" indent="0">
              <a:buNone/>
            </a:pPr>
            <a:r>
              <a:rPr lang="en-US" sz="1200" i="1" dirty="0"/>
              <a:t>Each processor core is assigned to one GDB Server Port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819C811-A19E-25E3-FDF4-CBDDEA78C006}"/>
              </a:ext>
            </a:extLst>
          </p:cNvPr>
          <p:cNvSpPr txBox="1">
            <a:spLocks/>
          </p:cNvSpPr>
          <p:nvPr/>
        </p:nvSpPr>
        <p:spPr>
          <a:xfrm>
            <a:off x="5158660" y="996906"/>
            <a:ext cx="3732669" cy="6906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2FF1"/>
              </a:buClr>
              <a:buSzPct val="8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672783" indent="-1666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2FF1"/>
              </a:buClr>
              <a:buSzPct val="8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  <a:lvl3pPr marL="947103" indent="-1666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2FF1"/>
              </a:buClr>
              <a:buSzPct val="8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3pPr>
            <a:lvl4pPr marL="1293178" indent="-1730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2FF1"/>
              </a:buClr>
              <a:buSzPct val="8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4pPr>
            <a:lvl5pPr marL="1518603" indent="-16827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2FF1"/>
              </a:buClr>
              <a:buSzPct val="8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buNone/>
            </a:pPr>
            <a:endParaRPr lang="en-US" sz="1400" i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92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3A4A528-D79A-3B46-E531-CE0C09637DD1}"/>
              </a:ext>
            </a:extLst>
          </p:cNvPr>
          <p:cNvSpPr/>
          <p:nvPr/>
        </p:nvSpPr>
        <p:spPr>
          <a:xfrm>
            <a:off x="9113101" y="1380994"/>
            <a:ext cx="1385827" cy="356822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377"/>
            <a:r>
              <a:rPr lang="en-US" b="1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SoC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05A185-E2E6-DB71-EF65-E8A8FF158085}"/>
              </a:ext>
            </a:extLst>
          </p:cNvPr>
          <p:cNvSpPr/>
          <p:nvPr/>
        </p:nvSpPr>
        <p:spPr>
          <a:xfrm>
            <a:off x="9202474" y="3020683"/>
            <a:ext cx="1246793" cy="18267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377"/>
            <a:r>
              <a:rPr lang="en-US" sz="1400">
                <a:solidFill>
                  <a:srgbClr val="FFFFFF"/>
                </a:solidFill>
                <a:latin typeface="Arial" panose="020B0604020202020204"/>
              </a:rPr>
              <a:t>Bare Metal</a:t>
            </a:r>
          </a:p>
        </p:txBody>
      </p:sp>
      <p:sp>
        <p:nvSpPr>
          <p:cNvPr id="65" name="Arrow: Left-Up 64">
            <a:extLst>
              <a:ext uri="{FF2B5EF4-FFF2-40B4-BE49-F238E27FC236}">
                <a16:creationId xmlns:a16="http://schemas.microsoft.com/office/drawing/2014/main" id="{78EFAA72-95E6-F3A3-1857-C8C21DE98684}"/>
              </a:ext>
            </a:extLst>
          </p:cNvPr>
          <p:cNvSpPr/>
          <p:nvPr/>
        </p:nvSpPr>
        <p:spPr>
          <a:xfrm rot="10800000">
            <a:off x="5104166" y="4675377"/>
            <a:ext cx="1003655" cy="650059"/>
          </a:xfrm>
          <a:prstGeom prst="leftUpArrow">
            <a:avLst>
              <a:gd name="adj1" fmla="val 14180"/>
              <a:gd name="adj2" fmla="val 15262"/>
              <a:gd name="adj3" fmla="val 17426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371C3B-1247-C70C-701D-0007BE434745}"/>
              </a:ext>
            </a:extLst>
          </p:cNvPr>
          <p:cNvSpPr/>
          <p:nvPr/>
        </p:nvSpPr>
        <p:spPr>
          <a:xfrm>
            <a:off x="5872077" y="3165105"/>
            <a:ext cx="1448299" cy="194146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377">
              <a:defRPr/>
            </a:pPr>
            <a:r>
              <a:rPr lang="en-US" b="1" err="1">
                <a:solidFill>
                  <a:srgbClr val="FFFFFF"/>
                </a:solidFill>
                <a:latin typeface="Calibri"/>
              </a:rPr>
              <a:t>pyOCD</a:t>
            </a:r>
            <a:br>
              <a:rPr lang="en-US" sz="1400">
                <a:solidFill>
                  <a:srgbClr val="FFFFFF"/>
                </a:solidFill>
                <a:latin typeface="Calibri"/>
                <a:ea typeface="ＭＳ Ｐゴシック" panose="020B0600070205080204" pitchFamily="34" charset="-128"/>
              </a:rPr>
            </a:br>
            <a:br>
              <a:rPr lang="en-US" sz="1200">
                <a:solidFill>
                  <a:srgbClr val="FFFFFF"/>
                </a:solidFill>
                <a:latin typeface="Calibri"/>
                <a:ea typeface="ＭＳ Ｐゴシック" panose="020B0600070205080204" pitchFamily="34" charset="-128"/>
              </a:rPr>
            </a:br>
            <a:br>
              <a:rPr lang="en-US" sz="1400">
                <a:solidFill>
                  <a:srgbClr val="FFFFFF"/>
                </a:solidFill>
                <a:latin typeface="Calibri"/>
                <a:ea typeface="ＭＳ Ｐゴシック" panose="020B0600070205080204" pitchFamily="34" charset="-128"/>
              </a:rPr>
            </a:br>
            <a:br>
              <a:rPr lang="en-US" sz="1400">
                <a:solidFill>
                  <a:srgbClr val="FFFFFF"/>
                </a:solidFill>
                <a:latin typeface="Calibri"/>
                <a:ea typeface="ＭＳ Ｐゴシック" panose="020B0600070205080204" pitchFamily="34" charset="-128"/>
              </a:rPr>
            </a:br>
            <a:br>
              <a:rPr lang="en-US" sz="1400">
                <a:solidFill>
                  <a:srgbClr val="FFFFFF"/>
                </a:solidFill>
                <a:latin typeface="Calibri"/>
                <a:ea typeface="ＭＳ Ｐゴシック" panose="020B0600070205080204" pitchFamily="34" charset="-128"/>
              </a:rPr>
            </a:br>
            <a:br>
              <a:rPr lang="en-US" sz="800">
                <a:solidFill>
                  <a:srgbClr val="FFFFFF"/>
                </a:solidFill>
                <a:latin typeface="Calibri"/>
                <a:ea typeface="ＭＳ Ｐゴシック" panose="020B0600070205080204" pitchFamily="34" charset="-128"/>
              </a:rPr>
            </a:br>
            <a:endParaRPr lang="en-US" sz="1100">
              <a:solidFill>
                <a:srgbClr val="FFFFFF"/>
              </a:solidFill>
              <a:latin typeface="Calibri"/>
              <a:ea typeface="ＭＳ Ｐゴシック" panose="020B0600070205080204" pitchFamily="34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D680E-E26D-3A77-C7AE-658D9516B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01" y="203859"/>
            <a:ext cx="11233150" cy="654760"/>
          </a:xfrm>
        </p:spPr>
        <p:txBody>
          <a:bodyPr/>
          <a:lstStyle/>
          <a:p>
            <a:r>
              <a:rPr lang="en-US" dirty="0"/>
              <a:t>VS Code &amp; multi-processor GDB connections with </a:t>
            </a:r>
            <a:r>
              <a:rPr lang="en-US" dirty="0" err="1"/>
              <a:t>pyOCD</a:t>
            </a:r>
            <a:endParaRPr lang="en-US" dirty="0"/>
          </a:p>
        </p:txBody>
      </p:sp>
      <p:pic>
        <p:nvPicPr>
          <p:cNvPr id="9" name="Picture 2" descr="pyOCD">
            <a:extLst>
              <a:ext uri="{FF2B5EF4-FFF2-40B4-BE49-F238E27FC236}">
                <a16:creationId xmlns:a16="http://schemas.microsoft.com/office/drawing/2014/main" id="{3C4F4F3E-613E-79A9-4048-E5C23B90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061" y="3772272"/>
            <a:ext cx="691016" cy="91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825710-F815-4E38-A026-6EE85CF2AA87}"/>
              </a:ext>
            </a:extLst>
          </p:cNvPr>
          <p:cNvSpPr txBox="1"/>
          <p:nvPr/>
        </p:nvSpPr>
        <p:spPr>
          <a:xfrm>
            <a:off x="7697361" y="3419562"/>
            <a:ext cx="818147" cy="290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77">
              <a:lnSpc>
                <a:spcPct val="90000"/>
              </a:lnSpc>
              <a:spcAft>
                <a:spcPts val="600"/>
              </a:spcAft>
            </a:pPr>
            <a:endParaRPr lang="en-US" sz="2100" err="1">
              <a:solidFill>
                <a:srgbClr val="080023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4CE559-9FF2-FA9B-0551-E1F493845107}"/>
              </a:ext>
            </a:extLst>
          </p:cNvPr>
          <p:cNvSpPr/>
          <p:nvPr/>
        </p:nvSpPr>
        <p:spPr>
          <a:xfrm>
            <a:off x="7603141" y="3548427"/>
            <a:ext cx="914400" cy="9144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333" b="1">
                <a:solidFill>
                  <a:srgbClr val="FFFFFF"/>
                </a:solidFill>
                <a:latin typeface="Arial" panose="020B0604020202020204"/>
              </a:rPr>
              <a:t>Adapter</a:t>
            </a:r>
            <a:br>
              <a:rPr lang="en-US" sz="1100">
                <a:solidFill>
                  <a:srgbClr val="FFFFFF"/>
                </a:solidFill>
                <a:latin typeface="Arial" panose="020B0604020202020204"/>
              </a:rPr>
            </a:br>
            <a:br>
              <a:rPr lang="en-US" sz="1100">
                <a:solidFill>
                  <a:srgbClr val="FFFFFF"/>
                </a:solidFill>
                <a:latin typeface="Arial" panose="020B0604020202020204"/>
              </a:rPr>
            </a:br>
            <a:r>
              <a:rPr lang="en-US" sz="900">
                <a:solidFill>
                  <a:srgbClr val="FFFFFF"/>
                </a:solidFill>
                <a:latin typeface="Arial" panose="020B0604020202020204"/>
              </a:rPr>
              <a:t>CMSIS-DAP</a:t>
            </a:r>
            <a:br>
              <a:rPr lang="en-US" sz="900">
                <a:solidFill>
                  <a:srgbClr val="FFFFFF"/>
                </a:solidFill>
                <a:latin typeface="Arial" panose="020B0604020202020204"/>
              </a:rPr>
            </a:br>
            <a:r>
              <a:rPr lang="en-US" sz="900">
                <a:solidFill>
                  <a:srgbClr val="FFFFFF"/>
                </a:solidFill>
                <a:latin typeface="Arial" panose="020B0604020202020204"/>
              </a:rPr>
              <a:t>JLink</a:t>
            </a:r>
          </a:p>
          <a:p>
            <a:pPr algn="ctr" defTabSz="914377"/>
            <a:r>
              <a:rPr lang="en-US" sz="900">
                <a:solidFill>
                  <a:srgbClr val="FFFFFF"/>
                </a:solidFill>
                <a:latin typeface="Arial" panose="020B0604020202020204"/>
              </a:rPr>
              <a:t>Etc.</a:t>
            </a: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EAD669FD-46B8-13A6-EC09-951D9AC1193A}"/>
              </a:ext>
            </a:extLst>
          </p:cNvPr>
          <p:cNvSpPr/>
          <p:nvPr/>
        </p:nvSpPr>
        <p:spPr>
          <a:xfrm>
            <a:off x="4767751" y="3524767"/>
            <a:ext cx="1104325" cy="222797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66811E79-4F91-BDAB-18A8-1020461B7C05}"/>
              </a:ext>
            </a:extLst>
          </p:cNvPr>
          <p:cNvSpPr/>
          <p:nvPr/>
        </p:nvSpPr>
        <p:spPr>
          <a:xfrm>
            <a:off x="8514956" y="3980519"/>
            <a:ext cx="687517" cy="158344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A8C1E8-F8CC-D94C-07CE-489F50C3A18E}"/>
              </a:ext>
            </a:extLst>
          </p:cNvPr>
          <p:cNvSpPr/>
          <p:nvPr/>
        </p:nvSpPr>
        <p:spPr>
          <a:xfrm>
            <a:off x="9273741" y="4138865"/>
            <a:ext cx="1108707" cy="605017"/>
          </a:xfrm>
          <a:prstGeom prst="rect">
            <a:avLst/>
          </a:prstGeom>
          <a:solidFill>
            <a:srgbClr val="6E2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00">
                <a:solidFill>
                  <a:srgbClr val="FFFFFF"/>
                </a:solidFill>
                <a:latin typeface="Arial" panose="020B0604020202020204"/>
              </a:rPr>
              <a:t>Cortex-M</a:t>
            </a:r>
            <a:br>
              <a:rPr lang="en-US" sz="1400">
                <a:solidFill>
                  <a:srgbClr val="FFFFFF"/>
                </a:solidFill>
                <a:latin typeface="Arial" panose="020B0604020202020204"/>
              </a:rPr>
            </a:br>
            <a:r>
              <a:rPr lang="en-US" sz="1100">
                <a:solidFill>
                  <a:srgbClr val="FFFFFF"/>
                </a:solidFill>
                <a:latin typeface="Arial" panose="020B0604020202020204"/>
              </a:rPr>
              <a:t>Processor #2</a:t>
            </a:r>
            <a:endParaRPr lang="en-US" sz="140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22A9A5-953B-9AD4-FFB1-C7B9FAEC78E2}"/>
              </a:ext>
            </a:extLst>
          </p:cNvPr>
          <p:cNvSpPr/>
          <p:nvPr/>
        </p:nvSpPr>
        <p:spPr>
          <a:xfrm>
            <a:off x="9273741" y="3349149"/>
            <a:ext cx="1108707" cy="605017"/>
          </a:xfrm>
          <a:prstGeom prst="rect">
            <a:avLst/>
          </a:prstGeom>
          <a:solidFill>
            <a:srgbClr val="6E2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00">
                <a:solidFill>
                  <a:srgbClr val="FFFFFF"/>
                </a:solidFill>
                <a:latin typeface="Arial" panose="020B0604020202020204"/>
              </a:rPr>
              <a:t>Cortex-M</a:t>
            </a:r>
            <a:br>
              <a:rPr lang="en-US" sz="1400">
                <a:solidFill>
                  <a:srgbClr val="FFFFFF"/>
                </a:solidFill>
                <a:latin typeface="Arial" panose="020B0604020202020204"/>
              </a:rPr>
            </a:br>
            <a:r>
              <a:rPr lang="en-US" sz="1100">
                <a:solidFill>
                  <a:srgbClr val="FFFFFF"/>
                </a:solidFill>
                <a:latin typeface="Arial" panose="020B0604020202020204"/>
              </a:rPr>
              <a:t>Processor #1</a:t>
            </a:r>
            <a:endParaRPr lang="en-US" sz="140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7BE9CA-350C-0C2D-0254-63AB02A90BC4}"/>
              </a:ext>
            </a:extLst>
          </p:cNvPr>
          <p:cNvSpPr txBox="1"/>
          <p:nvPr/>
        </p:nvSpPr>
        <p:spPr>
          <a:xfrm>
            <a:off x="8632389" y="3872417"/>
            <a:ext cx="391887" cy="401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77">
              <a:lnSpc>
                <a:spcPct val="90000"/>
              </a:lnSpc>
              <a:spcAft>
                <a:spcPts val="600"/>
              </a:spcAft>
            </a:pPr>
            <a:r>
              <a:rPr lang="en-US" sz="1100">
                <a:solidFill>
                  <a:srgbClr val="080023"/>
                </a:solidFill>
              </a:rPr>
              <a:t>JTAG</a:t>
            </a:r>
            <a:br>
              <a:rPr lang="en-US" sz="1100">
                <a:solidFill>
                  <a:srgbClr val="080023"/>
                </a:solidFill>
              </a:rPr>
            </a:br>
            <a:br>
              <a:rPr lang="en-US" sz="700">
                <a:solidFill>
                  <a:srgbClr val="080023"/>
                </a:solidFill>
              </a:rPr>
            </a:br>
            <a:r>
              <a:rPr lang="en-US" sz="1100">
                <a:solidFill>
                  <a:srgbClr val="080023"/>
                </a:solidFill>
              </a:rPr>
              <a:t>SWD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B6A70EF-2B22-7FD1-B29E-6A48F405F58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984"/>
          <a:stretch/>
        </p:blipFill>
        <p:spPr>
          <a:xfrm>
            <a:off x="1349436" y="771402"/>
            <a:ext cx="3057561" cy="289068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0E3AE7C-8FF7-99FC-CB57-9207F57D0A5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627"/>
          <a:stretch/>
        </p:blipFill>
        <p:spPr>
          <a:xfrm>
            <a:off x="1349436" y="3747563"/>
            <a:ext cx="3057561" cy="2714331"/>
          </a:xfrm>
          <a:prstGeom prst="rect">
            <a:avLst/>
          </a:prstGeom>
        </p:spPr>
      </p:pic>
      <p:sp>
        <p:nvSpPr>
          <p:cNvPr id="31" name="Callout: Bent Line with No Border 30">
            <a:extLst>
              <a:ext uri="{FF2B5EF4-FFF2-40B4-BE49-F238E27FC236}">
                <a16:creationId xmlns:a16="http://schemas.microsoft.com/office/drawing/2014/main" id="{6D03EF1C-5467-DD41-F51A-4D3FD0C17EAF}"/>
              </a:ext>
            </a:extLst>
          </p:cNvPr>
          <p:cNvSpPr/>
          <p:nvPr/>
        </p:nvSpPr>
        <p:spPr>
          <a:xfrm flipH="1">
            <a:off x="199381" y="1117151"/>
            <a:ext cx="790647" cy="182260"/>
          </a:xfrm>
          <a:prstGeom prst="callout2">
            <a:avLst>
              <a:gd name="adj1" fmla="val 56686"/>
              <a:gd name="adj2" fmla="val -5065"/>
              <a:gd name="adj3" fmla="val 57765"/>
              <a:gd name="adj4" fmla="val -291418"/>
              <a:gd name="adj5" fmla="val -68440"/>
              <a:gd name="adj6" fmla="val -321464"/>
            </a:avLst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87338" defTabSz="914377"/>
            <a:r>
              <a: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Load &amp;</a:t>
            </a:r>
            <a:br>
              <a: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</a:br>
            <a:r>
              <a: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Run</a:t>
            </a:r>
          </a:p>
        </p:txBody>
      </p:sp>
      <p:sp>
        <p:nvSpPr>
          <p:cNvPr id="53" name="Callout: Bent Line with No Border 52">
            <a:extLst>
              <a:ext uri="{FF2B5EF4-FFF2-40B4-BE49-F238E27FC236}">
                <a16:creationId xmlns:a16="http://schemas.microsoft.com/office/drawing/2014/main" id="{59F58FEE-2C82-DDBA-1414-9B587F2360E3}"/>
              </a:ext>
            </a:extLst>
          </p:cNvPr>
          <p:cNvSpPr/>
          <p:nvPr/>
        </p:nvSpPr>
        <p:spPr>
          <a:xfrm flipH="1">
            <a:off x="199381" y="1634826"/>
            <a:ext cx="790647" cy="182260"/>
          </a:xfrm>
          <a:prstGeom prst="callout2">
            <a:avLst>
              <a:gd name="adj1" fmla="val 60244"/>
              <a:gd name="adj2" fmla="val -6706"/>
              <a:gd name="adj3" fmla="val 61276"/>
              <a:gd name="adj4" fmla="val -248829"/>
              <a:gd name="adj5" fmla="val -347407"/>
              <a:gd name="adj6" fmla="val -346782"/>
            </a:avLst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87338" defTabSz="914377"/>
            <a:r>
              <a: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Load &amp;</a:t>
            </a:r>
            <a:br>
              <a: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</a:br>
            <a:r>
              <a: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Debug</a:t>
            </a:r>
          </a:p>
        </p:txBody>
      </p:sp>
      <p:sp>
        <p:nvSpPr>
          <p:cNvPr id="54" name="Callout: Bent Line with No Border 53">
            <a:extLst>
              <a:ext uri="{FF2B5EF4-FFF2-40B4-BE49-F238E27FC236}">
                <a16:creationId xmlns:a16="http://schemas.microsoft.com/office/drawing/2014/main" id="{0B7FF0DC-6F62-2CBD-08C5-EDB2DA3D3A76}"/>
              </a:ext>
            </a:extLst>
          </p:cNvPr>
          <p:cNvSpPr/>
          <p:nvPr/>
        </p:nvSpPr>
        <p:spPr>
          <a:xfrm flipH="1">
            <a:off x="-68751" y="4005878"/>
            <a:ext cx="1080553" cy="182260"/>
          </a:xfrm>
          <a:prstGeom prst="callout2">
            <a:avLst>
              <a:gd name="adj1" fmla="val 60244"/>
              <a:gd name="adj2" fmla="val -7486"/>
              <a:gd name="adj3" fmla="val 46187"/>
              <a:gd name="adj4" fmla="val -187231"/>
              <a:gd name="adj5" fmla="val -41859"/>
              <a:gd name="adj6" fmla="val -201819"/>
            </a:avLst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377"/>
            <a:r>
              <a: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         Select Core &amp;</a:t>
            </a:r>
            <a:br>
              <a: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</a:br>
            <a:r>
              <a: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         Attach Debug</a:t>
            </a:r>
            <a:endParaRPr lang="en-US" sz="105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/>
            </a:endParaRPr>
          </a:p>
        </p:txBody>
      </p:sp>
      <p:sp>
        <p:nvSpPr>
          <p:cNvPr id="55" name="Callout: Bent Line with No Border 54">
            <a:extLst>
              <a:ext uri="{FF2B5EF4-FFF2-40B4-BE49-F238E27FC236}">
                <a16:creationId xmlns:a16="http://schemas.microsoft.com/office/drawing/2014/main" id="{A635BE67-84DF-47DD-44B3-05E36626F133}"/>
              </a:ext>
            </a:extLst>
          </p:cNvPr>
          <p:cNvSpPr/>
          <p:nvPr/>
        </p:nvSpPr>
        <p:spPr>
          <a:xfrm flipH="1">
            <a:off x="221155" y="4523551"/>
            <a:ext cx="790647" cy="182260"/>
          </a:xfrm>
          <a:prstGeom prst="callout2">
            <a:avLst>
              <a:gd name="adj1" fmla="val 60244"/>
              <a:gd name="adj2" fmla="val -7526"/>
              <a:gd name="adj3" fmla="val 61276"/>
              <a:gd name="adj4" fmla="val -255056"/>
              <a:gd name="adj5" fmla="val -56948"/>
              <a:gd name="adj6" fmla="val -286782"/>
            </a:avLst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377"/>
            <a:r>
              <a:rPr lang="en-US" sz="10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Interact</a:t>
            </a:r>
            <a:br>
              <a:rPr lang="en-US" sz="10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</a:br>
            <a:r>
              <a:rPr lang="en-US" sz="10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     with Cores</a:t>
            </a:r>
          </a:p>
        </p:txBody>
      </p:sp>
      <p:sp>
        <p:nvSpPr>
          <p:cNvPr id="57" name="Arrow: Left-Right 56">
            <a:extLst>
              <a:ext uri="{FF2B5EF4-FFF2-40B4-BE49-F238E27FC236}">
                <a16:creationId xmlns:a16="http://schemas.microsoft.com/office/drawing/2014/main" id="{20921708-41C9-80EE-E0D0-291616D3EAE1}"/>
              </a:ext>
            </a:extLst>
          </p:cNvPr>
          <p:cNvSpPr/>
          <p:nvPr/>
        </p:nvSpPr>
        <p:spPr>
          <a:xfrm>
            <a:off x="7314072" y="3985207"/>
            <a:ext cx="286723" cy="158343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592FD1-9FEA-B3DD-72DF-0BC6233217DF}"/>
              </a:ext>
            </a:extLst>
          </p:cNvPr>
          <p:cNvSpPr txBox="1"/>
          <p:nvPr/>
        </p:nvSpPr>
        <p:spPr>
          <a:xfrm>
            <a:off x="4928393" y="3428525"/>
            <a:ext cx="1125483" cy="4293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77">
              <a:lnSpc>
                <a:spcPct val="90000"/>
              </a:lnSpc>
              <a:spcAft>
                <a:spcPts val="600"/>
              </a:spcAft>
            </a:pPr>
            <a:r>
              <a:rPr lang="en-US" sz="1100">
                <a:solidFill>
                  <a:srgbClr val="080023"/>
                </a:solidFill>
              </a:rPr>
              <a:t>GDB Port:</a:t>
            </a:r>
            <a:br>
              <a:rPr lang="en-US" sz="1100">
                <a:solidFill>
                  <a:srgbClr val="080023"/>
                </a:solidFill>
              </a:rPr>
            </a:br>
            <a:br>
              <a:rPr lang="en-US" sz="900">
                <a:solidFill>
                  <a:srgbClr val="080023"/>
                </a:solidFill>
              </a:rPr>
            </a:br>
            <a:r>
              <a:rPr lang="en-US" sz="1100">
                <a:solidFill>
                  <a:srgbClr val="080023"/>
                </a:solidFill>
              </a:rPr>
              <a:t>Processor #1</a:t>
            </a:r>
          </a:p>
        </p:txBody>
      </p:sp>
      <p:sp>
        <p:nvSpPr>
          <p:cNvPr id="59" name="Arrow: Left-Right 58">
            <a:extLst>
              <a:ext uri="{FF2B5EF4-FFF2-40B4-BE49-F238E27FC236}">
                <a16:creationId xmlns:a16="http://schemas.microsoft.com/office/drawing/2014/main" id="{036E9F18-7BFD-443C-D8DC-D0C9CC06C7D8}"/>
              </a:ext>
            </a:extLst>
          </p:cNvPr>
          <p:cNvSpPr/>
          <p:nvPr/>
        </p:nvSpPr>
        <p:spPr>
          <a:xfrm>
            <a:off x="4776247" y="4076740"/>
            <a:ext cx="1104325" cy="222797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E2DE4D-4B48-6508-095B-9E76893A5F09}"/>
              </a:ext>
            </a:extLst>
          </p:cNvPr>
          <p:cNvSpPr txBox="1"/>
          <p:nvPr/>
        </p:nvSpPr>
        <p:spPr>
          <a:xfrm>
            <a:off x="4936889" y="3973464"/>
            <a:ext cx="1125483" cy="4293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77">
              <a:lnSpc>
                <a:spcPct val="90000"/>
              </a:lnSpc>
              <a:spcAft>
                <a:spcPts val="600"/>
              </a:spcAft>
            </a:pPr>
            <a:r>
              <a:rPr lang="en-US" sz="1100">
                <a:solidFill>
                  <a:srgbClr val="080023"/>
                </a:solidFill>
              </a:rPr>
              <a:t>GDB Port:</a:t>
            </a:r>
            <a:br>
              <a:rPr lang="en-US" sz="1100">
                <a:solidFill>
                  <a:srgbClr val="080023"/>
                </a:solidFill>
              </a:rPr>
            </a:br>
            <a:br>
              <a:rPr lang="en-US" sz="900">
                <a:solidFill>
                  <a:srgbClr val="080023"/>
                </a:solidFill>
              </a:rPr>
            </a:br>
            <a:r>
              <a:rPr lang="en-US" sz="1100">
                <a:solidFill>
                  <a:srgbClr val="080023"/>
                </a:solidFill>
              </a:rPr>
              <a:t>Processor #2</a:t>
            </a:r>
          </a:p>
        </p:txBody>
      </p:sp>
      <p:sp>
        <p:nvSpPr>
          <p:cNvPr id="66" name="Flowchart: Multidocument 65">
            <a:extLst>
              <a:ext uri="{FF2B5EF4-FFF2-40B4-BE49-F238E27FC236}">
                <a16:creationId xmlns:a16="http://schemas.microsoft.com/office/drawing/2014/main" id="{B6F3C21D-0F9E-D5EC-9034-1D20C027D2A0}"/>
              </a:ext>
            </a:extLst>
          </p:cNvPr>
          <p:cNvSpPr/>
          <p:nvPr/>
        </p:nvSpPr>
        <p:spPr>
          <a:xfrm>
            <a:off x="4697053" y="5325439"/>
            <a:ext cx="1125483" cy="756612"/>
          </a:xfrm>
          <a:prstGeom prst="flowChartMultidocumen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7">
              <a:defRPr/>
            </a:pPr>
            <a:r>
              <a:rPr lang="en-US" sz="1400">
                <a:solidFill>
                  <a:srgbClr val="E5ECEB">
                    <a:lumMod val="25000"/>
                  </a:srgbClr>
                </a:solidFill>
                <a:latin typeface="Calibri"/>
              </a:rPr>
              <a:t>Trace Streams</a:t>
            </a:r>
            <a:br>
              <a:rPr lang="en-US" sz="1400">
                <a:solidFill>
                  <a:srgbClr val="E5ECEB">
                    <a:lumMod val="25000"/>
                  </a:srgbClr>
                </a:solidFill>
                <a:latin typeface="Calibri"/>
              </a:rPr>
            </a:br>
            <a:endParaRPr lang="en-US" sz="700">
              <a:solidFill>
                <a:srgbClr val="F3F3F3">
                  <a:lumMod val="25000"/>
                </a:srgbClr>
              </a:solidFill>
              <a:latin typeface="Calibri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3CD6085-E7FE-9B8D-B5C7-3865B3A7E507}"/>
              </a:ext>
            </a:extLst>
          </p:cNvPr>
          <p:cNvSpPr txBox="1"/>
          <p:nvPr/>
        </p:nvSpPr>
        <p:spPr>
          <a:xfrm>
            <a:off x="5300944" y="4571061"/>
            <a:ext cx="1125483" cy="4293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77">
              <a:lnSpc>
                <a:spcPct val="90000"/>
              </a:lnSpc>
              <a:spcAft>
                <a:spcPts val="600"/>
              </a:spcAft>
            </a:pPr>
            <a:r>
              <a:rPr lang="en-US" sz="1100"/>
              <a:t>Trace</a:t>
            </a:r>
            <a:br>
              <a:rPr lang="en-US" sz="1100">
                <a:solidFill>
                  <a:srgbClr val="080023"/>
                </a:solidFill>
              </a:rPr>
            </a:br>
            <a:br>
              <a:rPr lang="en-US" sz="900">
                <a:solidFill>
                  <a:srgbClr val="080023"/>
                </a:solidFill>
              </a:rPr>
            </a:br>
            <a:r>
              <a:rPr lang="en-US" sz="1100">
                <a:solidFill>
                  <a:srgbClr val="080023"/>
                </a:solidFill>
              </a:rPr>
              <a:t>Port</a:t>
            </a:r>
          </a:p>
        </p:txBody>
      </p:sp>
      <p:sp>
        <p:nvSpPr>
          <p:cNvPr id="68" name="Content Placeholder 5">
            <a:extLst>
              <a:ext uri="{FF2B5EF4-FFF2-40B4-BE49-F238E27FC236}">
                <a16:creationId xmlns:a16="http://schemas.microsoft.com/office/drawing/2014/main" id="{D2DA5E8E-A5DF-5471-901C-48125C0EA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193" y="2958913"/>
            <a:ext cx="4436281" cy="325447"/>
          </a:xfrm>
        </p:spPr>
        <p:txBody>
          <a:bodyPr/>
          <a:lstStyle/>
          <a:p>
            <a:pPr marL="0" indent="0">
              <a:buNone/>
            </a:pPr>
            <a:r>
              <a:rPr lang="en-US" sz="1200" i="1"/>
              <a:t>Each processor has one GDB Server Port</a:t>
            </a:r>
          </a:p>
        </p:txBody>
      </p:sp>
      <p:sp>
        <p:nvSpPr>
          <p:cNvPr id="69" name="Content Placeholder 5">
            <a:extLst>
              <a:ext uri="{FF2B5EF4-FFF2-40B4-BE49-F238E27FC236}">
                <a16:creationId xmlns:a16="http://schemas.microsoft.com/office/drawing/2014/main" id="{0BE2F9E4-1F55-0198-85EE-E4A06E9A122D}"/>
              </a:ext>
            </a:extLst>
          </p:cNvPr>
          <p:cNvSpPr txBox="1">
            <a:spLocks/>
          </p:cNvSpPr>
          <p:nvPr/>
        </p:nvSpPr>
        <p:spPr>
          <a:xfrm>
            <a:off x="6062372" y="5341613"/>
            <a:ext cx="3732669" cy="6906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2FF1"/>
              </a:buClr>
              <a:buSzPct val="8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672783" indent="-1666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2FF1"/>
              </a:buClr>
              <a:buSzPct val="8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  <a:lvl3pPr marL="947103" indent="-1666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2FF1"/>
              </a:buClr>
              <a:buSzPct val="8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3pPr>
            <a:lvl4pPr marL="1293178" indent="-1730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2FF1"/>
              </a:buClr>
              <a:buSzPct val="8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4pPr>
            <a:lvl5pPr marL="1518603" indent="-16827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2FF1"/>
              </a:buClr>
              <a:buSzPct val="8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buNone/>
            </a:pPr>
            <a:r>
              <a:rPr lang="en-US" sz="1400" i="1">
                <a:solidFill>
                  <a:srgbClr val="000000"/>
                </a:solidFill>
              </a:rPr>
              <a:t>Trace output (SWO) is connected via separate </a:t>
            </a:r>
            <a:br>
              <a:rPr lang="en-US" sz="1400" i="1">
                <a:solidFill>
                  <a:srgbClr val="000000"/>
                </a:solidFill>
              </a:rPr>
            </a:br>
            <a:r>
              <a:rPr lang="en-US" sz="1400" i="1">
                <a:solidFill>
                  <a:srgbClr val="000000"/>
                </a:solidFill>
              </a:rPr>
              <a:t>server port and streamed to data files. Viewers</a:t>
            </a:r>
            <a:br>
              <a:rPr lang="en-US" sz="1400" i="1">
                <a:solidFill>
                  <a:srgbClr val="000000"/>
                </a:solidFill>
              </a:rPr>
            </a:br>
            <a:r>
              <a:rPr lang="en-US" sz="1400" i="1">
                <a:solidFill>
                  <a:srgbClr val="000000"/>
                </a:solidFill>
              </a:rPr>
              <a:t>(such as System </a:t>
            </a:r>
            <a:r>
              <a:rPr lang="en-US" sz="1400" i="1" err="1">
                <a:solidFill>
                  <a:srgbClr val="000000"/>
                </a:solidFill>
              </a:rPr>
              <a:t>Analyser</a:t>
            </a:r>
            <a:r>
              <a:rPr lang="en-US" sz="1400" i="1">
                <a:solidFill>
                  <a:srgbClr val="000000"/>
                </a:solidFill>
              </a:rPr>
              <a:t>) shows the content.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FAAE9FD-3D1C-6E28-DACF-CA8BE91C91B6}"/>
              </a:ext>
            </a:extLst>
          </p:cNvPr>
          <p:cNvSpPr txBox="1"/>
          <p:nvPr/>
        </p:nvSpPr>
        <p:spPr>
          <a:xfrm>
            <a:off x="4767749" y="6406365"/>
            <a:ext cx="5664259" cy="290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77">
              <a:lnSpc>
                <a:spcPct val="90000"/>
              </a:lnSpc>
              <a:spcAft>
                <a:spcPts val="600"/>
              </a:spcAft>
            </a:pPr>
            <a:r>
              <a:rPr lang="en-US" sz="2100">
                <a:solidFill>
                  <a:srgbClr val="080023"/>
                </a:solidFill>
                <a:highlight>
                  <a:srgbClr val="FFFF00"/>
                </a:highlight>
              </a:rPr>
              <a:t>Beta Release: May 25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11EEF90A-A630-3D1B-9694-87DC430D5118}"/>
              </a:ext>
            </a:extLst>
          </p:cNvPr>
          <p:cNvSpPr/>
          <p:nvPr/>
        </p:nvSpPr>
        <p:spPr>
          <a:xfrm>
            <a:off x="10881450" y="3175527"/>
            <a:ext cx="1162143" cy="182260"/>
          </a:xfrm>
          <a:prstGeom prst="callout2">
            <a:avLst>
              <a:gd name="adj1" fmla="val 60244"/>
              <a:gd name="adj2" fmla="val -14088"/>
              <a:gd name="adj3" fmla="val 61425"/>
              <a:gd name="adj4" fmla="val -30145"/>
              <a:gd name="adj5" fmla="val -13509"/>
              <a:gd name="adj6" fmla="val -42519"/>
            </a:avLst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defTabSz="914377"/>
            <a:r>
              <a:rPr lang="en-US" sz="12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Classic</a:t>
            </a:r>
            <a:br>
              <a:rPr lang="en-US" sz="12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</a:br>
            <a:r>
              <a:rPr lang="en-US" sz="12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MCU </a:t>
            </a:r>
            <a:br>
              <a:rPr lang="en-US" sz="12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</a:br>
            <a:r>
              <a:rPr lang="en-US" sz="12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Development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819C811-A19E-25E3-FDF4-CBDDEA78C006}"/>
              </a:ext>
            </a:extLst>
          </p:cNvPr>
          <p:cNvSpPr txBox="1">
            <a:spLocks/>
          </p:cNvSpPr>
          <p:nvPr/>
        </p:nvSpPr>
        <p:spPr>
          <a:xfrm>
            <a:off x="5158660" y="996906"/>
            <a:ext cx="3732669" cy="6906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2FF1"/>
              </a:buClr>
              <a:buSzPct val="8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672783" indent="-1666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2FF1"/>
              </a:buClr>
              <a:buSzPct val="8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  <a:lvl3pPr marL="947103" indent="-1666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2FF1"/>
              </a:buClr>
              <a:buSzPct val="8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3pPr>
            <a:lvl4pPr marL="1293178" indent="-1730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2FF1"/>
              </a:buClr>
              <a:buSzPct val="8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4pPr>
            <a:lvl5pPr marL="1518603" indent="-16827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2FF1"/>
              </a:buClr>
              <a:buSzPct val="8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buNone/>
            </a:pPr>
            <a:endParaRPr lang="en-US" sz="1400" i="1">
              <a:solidFill>
                <a:srgbClr val="000000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751064-57DA-3B0F-959D-31D73DF4AB15}"/>
              </a:ext>
            </a:extLst>
          </p:cNvPr>
          <p:cNvGrpSpPr/>
          <p:nvPr/>
        </p:nvGrpSpPr>
        <p:grpSpPr>
          <a:xfrm>
            <a:off x="4697054" y="1253455"/>
            <a:ext cx="7300927" cy="1619337"/>
            <a:chOff x="3522790" y="940091"/>
            <a:chExt cx="5475695" cy="121450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9B403B4-4239-BE85-3A55-C9F22172344C}"/>
                </a:ext>
              </a:extLst>
            </p:cNvPr>
            <p:cNvSpPr/>
            <p:nvPr/>
          </p:nvSpPr>
          <p:spPr>
            <a:xfrm>
              <a:off x="6955306" y="1358348"/>
              <a:ext cx="831530" cy="453763"/>
            </a:xfrm>
            <a:prstGeom prst="rect">
              <a:avLst/>
            </a:prstGeom>
            <a:solidFill>
              <a:srgbClr val="6E2F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sz="1400">
                  <a:solidFill>
                    <a:srgbClr val="FFFFFF"/>
                  </a:solidFill>
                  <a:latin typeface="Arial" panose="020B0604020202020204"/>
                </a:rPr>
                <a:t>Cortex-A</a:t>
              </a:r>
              <a:br>
                <a:rPr lang="en-US" sz="1400">
                  <a:solidFill>
                    <a:srgbClr val="FFFFFF"/>
                  </a:solidFill>
                  <a:latin typeface="Arial" panose="020B0604020202020204"/>
                </a:rPr>
              </a:br>
              <a:r>
                <a:rPr lang="en-US" sz="1100">
                  <a:solidFill>
                    <a:srgbClr val="FFFFFF"/>
                  </a:solidFill>
                  <a:latin typeface="Arial" panose="020B0604020202020204"/>
                </a:rPr>
                <a:t>running Linux</a:t>
              </a:r>
              <a:endParaRPr lang="en-US" sz="140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4B226D5-7F69-BF8F-4945-6B8F2DFD9B92}"/>
                </a:ext>
              </a:extLst>
            </p:cNvPr>
            <p:cNvSpPr/>
            <p:nvPr/>
          </p:nvSpPr>
          <p:spPr>
            <a:xfrm>
              <a:off x="6955305" y="1811749"/>
              <a:ext cx="832173" cy="22760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sz="1051">
                  <a:solidFill>
                    <a:srgbClr val="FFFFFF"/>
                  </a:solidFill>
                  <a:latin typeface="Arial" panose="020B0604020202020204"/>
                </a:rPr>
                <a:t>GDB Server</a:t>
              </a:r>
            </a:p>
          </p:txBody>
        </p:sp>
        <p:sp>
          <p:nvSpPr>
            <p:cNvPr id="61" name="Arrow: Left-Right 60">
              <a:extLst>
                <a:ext uri="{FF2B5EF4-FFF2-40B4-BE49-F238E27FC236}">
                  <a16:creationId xmlns:a16="http://schemas.microsoft.com/office/drawing/2014/main" id="{23571750-38AD-1415-C0BE-7F4DFFABD41F}"/>
                </a:ext>
              </a:extLst>
            </p:cNvPr>
            <p:cNvSpPr/>
            <p:nvPr/>
          </p:nvSpPr>
          <p:spPr>
            <a:xfrm>
              <a:off x="3582186" y="1855199"/>
              <a:ext cx="3373120" cy="167098"/>
            </a:xfrm>
            <a:prstGeom prst="left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18CCCF7-D831-1157-981C-152F4E36D114}"/>
                </a:ext>
              </a:extLst>
            </p:cNvPr>
            <p:cNvSpPr txBox="1"/>
            <p:nvPr/>
          </p:nvSpPr>
          <p:spPr>
            <a:xfrm>
              <a:off x="3696295" y="1785765"/>
              <a:ext cx="844112" cy="3220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377">
                <a:lnSpc>
                  <a:spcPct val="90000"/>
                </a:lnSpc>
                <a:spcAft>
                  <a:spcPts val="600"/>
                </a:spcAft>
              </a:pPr>
              <a:r>
                <a:rPr lang="en-US" sz="1100">
                  <a:solidFill>
                    <a:srgbClr val="080023"/>
                  </a:solidFill>
                </a:rPr>
                <a:t>GDB Port:</a:t>
              </a:r>
              <a:br>
                <a:rPr lang="en-US" sz="1100">
                  <a:solidFill>
                    <a:srgbClr val="080023"/>
                  </a:solidFill>
                </a:rPr>
              </a:br>
              <a:br>
                <a:rPr lang="en-US" sz="900">
                  <a:solidFill>
                    <a:srgbClr val="080023"/>
                  </a:solidFill>
                </a:rPr>
              </a:br>
              <a:r>
                <a:rPr lang="en-US" sz="1100">
                  <a:solidFill>
                    <a:srgbClr val="080023"/>
                  </a:solidFill>
                </a:rPr>
                <a:t>Linux Cortex-A</a:t>
              </a:r>
            </a:p>
          </p:txBody>
        </p:sp>
        <p:sp>
          <p:nvSpPr>
            <p:cNvPr id="3" name="Callout: Bent Line with No Border 2">
              <a:extLst>
                <a:ext uri="{FF2B5EF4-FFF2-40B4-BE49-F238E27FC236}">
                  <a16:creationId xmlns:a16="http://schemas.microsoft.com/office/drawing/2014/main" id="{798DC157-B897-B5DD-ADD4-E831A8B420C3}"/>
                </a:ext>
              </a:extLst>
            </p:cNvPr>
            <p:cNvSpPr/>
            <p:nvPr/>
          </p:nvSpPr>
          <p:spPr>
            <a:xfrm>
              <a:off x="8126878" y="1756754"/>
              <a:ext cx="871607" cy="136695"/>
            </a:xfrm>
            <a:prstGeom prst="callout2">
              <a:avLst>
                <a:gd name="adj1" fmla="val 60244"/>
                <a:gd name="adj2" fmla="val -14088"/>
                <a:gd name="adj3" fmla="val 61425"/>
                <a:gd name="adj4" fmla="val -30145"/>
                <a:gd name="adj5" fmla="val -13509"/>
                <a:gd name="adj6" fmla="val -42519"/>
              </a:avLst>
            </a:prstGeom>
            <a:solidFill>
              <a:schemeClr val="bg1"/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defTabSz="914377"/>
              <a:r>
                <a:rPr lang="en-US" sz="120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/>
                </a:rPr>
                <a:t>Linux</a:t>
              </a:r>
              <a:br>
                <a:rPr lang="en-US" sz="120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/>
                </a:rPr>
              </a:br>
              <a:r>
                <a:rPr lang="en-US" sz="120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/>
                </a:rPr>
                <a:t>Application</a:t>
              </a:r>
              <a:br>
                <a:rPr lang="en-US" sz="120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/>
                </a:rPr>
              </a:br>
              <a:endParaRPr lang="en-US" sz="12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E510F0-BA35-28F9-C0ED-68BDF11A63ED}"/>
                </a:ext>
              </a:extLst>
            </p:cNvPr>
            <p:cNvSpPr/>
            <p:nvPr/>
          </p:nvSpPr>
          <p:spPr>
            <a:xfrm>
              <a:off x="3522790" y="940091"/>
              <a:ext cx="5427880" cy="121450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F1317B-633E-76E0-531F-63D66118D850}"/>
                </a:ext>
              </a:extLst>
            </p:cNvPr>
            <p:cNvSpPr txBox="1"/>
            <p:nvPr/>
          </p:nvSpPr>
          <p:spPr>
            <a:xfrm>
              <a:off x="3556117" y="1036303"/>
              <a:ext cx="2606437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219170" eaLnBrk="1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>
                  <a:solidFill>
                    <a:schemeClr val="tx2"/>
                  </a:solidFill>
                  <a:latin typeface="+mn-lt"/>
                  <a:ea typeface="+mn-ea"/>
                  <a:hlinkClick r:id="rId6"/>
                </a:rPr>
                <a:t>Microsoft C/C++ VS Code Extension</a:t>
              </a:r>
              <a:endParaRPr lang="en-US" sz="1600">
                <a:solidFill>
                  <a:schemeClr val="tx2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BB4B1DFE-E472-FC85-BC9B-45F7E7BD42F9}"/>
              </a:ext>
            </a:extLst>
          </p:cNvPr>
          <p:cNvSpPr/>
          <p:nvPr/>
        </p:nvSpPr>
        <p:spPr>
          <a:xfrm flipH="1">
            <a:off x="198035" y="2061369"/>
            <a:ext cx="790647" cy="182260"/>
          </a:xfrm>
          <a:prstGeom prst="callout2">
            <a:avLst>
              <a:gd name="adj1" fmla="val 60244"/>
              <a:gd name="adj2" fmla="val -14088"/>
              <a:gd name="adj3" fmla="val 61276"/>
              <a:gd name="adj4" fmla="val -248829"/>
              <a:gd name="adj5" fmla="val -581778"/>
              <a:gd name="adj6" fmla="val -388991"/>
            </a:avLst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87338" defTabSz="914377"/>
            <a:r>
              <a: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Manage</a:t>
            </a:r>
            <a:br>
              <a: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</a:br>
            <a:r>
              <a: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71256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1.7|59.4"/>
</p:tagLst>
</file>

<file path=ppt/theme/theme1.xml><?xml version="1.0" encoding="utf-8"?>
<a:theme xmlns:a="http://schemas.openxmlformats.org/drawingml/2006/main" name="Arm_PPT_Public">
  <a:themeElements>
    <a:clrScheme name="Arm PPT">
      <a:dk1>
        <a:srgbClr val="000000"/>
      </a:dk1>
      <a:lt1>
        <a:srgbClr val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7" id="{BAEDCA4E-07D3-CF45-8582-069B713BBD79}" vid="{B429C1B6-4366-0543-9EF0-CA4016DA91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6377</TotalTime>
  <Words>296</Words>
  <Application>Microsoft Office PowerPoint</Application>
  <PresentationFormat>Widescreen</PresentationFormat>
  <Paragraphs>49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Arm_PPT_Public</vt:lpstr>
      <vt:lpstr>PowerPoint Presentation</vt:lpstr>
      <vt:lpstr>PowerPoint Presentation</vt:lpstr>
      <vt:lpstr>VS Code &amp; multi-processor GDB connections with pyOCD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Reinhard Keil</dc:creator>
  <cp:lastModifiedBy>Reinhard Keil</cp:lastModifiedBy>
  <cp:revision>79</cp:revision>
  <dcterms:created xsi:type="dcterms:W3CDTF">2021-11-12T09:09:53Z</dcterms:created>
  <dcterms:modified xsi:type="dcterms:W3CDTF">2025-05-10T06:39:54Z</dcterms:modified>
</cp:coreProperties>
</file>