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94" r:id="rId2"/>
    <p:sldId id="296" r:id="rId3"/>
    <p:sldId id="295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864CEB4D-7213-47E6-BF5C-37729E05FA52}">
          <p14:sldIdLst>
            <p14:sldId id="294"/>
            <p14:sldId id="296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euß, Sina Maria" initials="PSM" lastIdx="1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56" autoAdjust="0"/>
    <p:restoredTop sz="80690" autoAdjust="0"/>
  </p:normalViewPr>
  <p:slideViewPr>
    <p:cSldViewPr snapToGrid="0">
      <p:cViewPr varScale="1">
        <p:scale>
          <a:sx n="92" d="100"/>
          <a:sy n="92" d="100"/>
        </p:scale>
        <p:origin x="2454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78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3C151-87D0-4C50-8371-3DA67032B990}" type="datetimeFigureOut">
              <a:rPr lang="de-DE" smtClean="0"/>
              <a:t>04.04.2021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B94A0-698E-4BB9-9C8B-762891F9791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0708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B94A0-698E-4BB9-9C8B-762891F9791F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7973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B94A0-698E-4BB9-9C8B-762891F9791F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7304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B94A0-698E-4BB9-9C8B-762891F9791F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5428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T:\Projektorganisation\Allgemein\Vorlagen\Logos\Initiale\FOM_Initial_201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313" y="92075"/>
            <a:ext cx="744537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0"/>
          </a:xfrm>
          <a:prstGeom prst="rect">
            <a:avLst/>
          </a:prstGeom>
        </p:spPr>
      </p:pic>
      <p:sp>
        <p:nvSpPr>
          <p:cNvPr id="11" name="Inhaltsplatzhalter 10"/>
          <p:cNvSpPr>
            <a:spLocks noGrp="1"/>
          </p:cNvSpPr>
          <p:nvPr>
            <p:ph sz="quarter" idx="13" hasCustomPrompt="1"/>
          </p:nvPr>
        </p:nvSpPr>
        <p:spPr>
          <a:xfrm>
            <a:off x="396851" y="3863556"/>
            <a:ext cx="8022566" cy="1354301"/>
          </a:xfrm>
        </p:spPr>
        <p:txBody>
          <a:bodyPr rIns="108000" anchor="b">
            <a:noAutofit/>
          </a:bodyPr>
          <a:lstStyle>
            <a:lvl1pPr algn="r">
              <a:buFontTx/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Modulname/Veranstaltung</a:t>
            </a:r>
          </a:p>
        </p:txBody>
      </p:sp>
      <p:sp>
        <p:nvSpPr>
          <p:cNvPr id="17" name="Inhaltsplatzhalter 10"/>
          <p:cNvSpPr>
            <a:spLocks noGrp="1"/>
          </p:cNvSpPr>
          <p:nvPr>
            <p:ph sz="quarter" idx="14" hasCustomPrompt="1"/>
          </p:nvPr>
        </p:nvSpPr>
        <p:spPr>
          <a:xfrm>
            <a:off x="396851" y="5750928"/>
            <a:ext cx="8022566" cy="361920"/>
          </a:xfrm>
        </p:spPr>
        <p:txBody>
          <a:bodyPr rIns="108000">
            <a:noAutofit/>
          </a:bodyPr>
          <a:lstStyle>
            <a:lvl1pPr algn="r"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Vortragende/r</a:t>
            </a:r>
          </a:p>
        </p:txBody>
      </p:sp>
      <p:sp>
        <p:nvSpPr>
          <p:cNvPr id="18" name="Inhaltsplatzhalter 10"/>
          <p:cNvSpPr>
            <a:spLocks noGrp="1"/>
          </p:cNvSpPr>
          <p:nvPr>
            <p:ph sz="quarter" idx="15" hasCustomPrompt="1"/>
          </p:nvPr>
        </p:nvSpPr>
        <p:spPr>
          <a:xfrm>
            <a:off x="396851" y="5218247"/>
            <a:ext cx="8022566" cy="361920"/>
          </a:xfrm>
        </p:spPr>
        <p:txBody>
          <a:bodyPr rIns="108000">
            <a:noAutofit/>
          </a:bodyPr>
          <a:lstStyle>
            <a:lvl1pPr algn="r">
              <a:buFontTx/>
              <a:buNone/>
              <a:defRPr sz="1800" b="0">
                <a:solidFill>
                  <a:schemeClr val="accent2">
                    <a:lumMod val="25000"/>
                  </a:schemeClr>
                </a:solidFill>
              </a:defRPr>
            </a:lvl1pPr>
          </a:lstStyle>
          <a:p>
            <a:pPr lvl="0"/>
            <a:r>
              <a:rPr lang="de-DE" dirty="0"/>
              <a:t>ggfs. Untertitel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6" hasCustomPrompt="1"/>
          </p:nvPr>
        </p:nvSpPr>
        <p:spPr>
          <a:xfrm>
            <a:off x="217488" y="119857"/>
            <a:ext cx="4448175" cy="720000"/>
          </a:xfrm>
          <a:ln>
            <a:noFill/>
          </a:ln>
        </p:spPr>
        <p:txBody>
          <a:bodyPr anchor="ctr"/>
          <a:lstStyle>
            <a:lvl1pPr>
              <a:buNone/>
              <a:defRPr sz="1400" baseline="0"/>
            </a:lvl1pPr>
          </a:lstStyle>
          <a:p>
            <a:r>
              <a:rPr lang="de-DE" dirty="0"/>
              <a:t>Institutslogo (optional)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11126" y="129944"/>
            <a:ext cx="706038" cy="70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6182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1756" y="173038"/>
            <a:ext cx="7936302" cy="356288"/>
          </a:xfrm>
          <a:prstGeom prst="rect">
            <a:avLst/>
          </a:prstGeom>
        </p:spPr>
        <p:txBody>
          <a:bodyPr anchor="b"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Abschnittsbereich/ Oberthema (optional)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1756" y="440036"/>
            <a:ext cx="7950708" cy="360064"/>
          </a:xfrm>
        </p:spPr>
        <p:txBody>
          <a:bodyPr anchor="t"/>
          <a:lstStyle>
            <a:lvl1pPr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Folientitel</a:t>
            </a:r>
          </a:p>
        </p:txBody>
      </p:sp>
      <p:sp>
        <p:nvSpPr>
          <p:cNvPr id="9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89434" y="6571896"/>
            <a:ext cx="1524000" cy="283234"/>
          </a:xfrm>
          <a:prstGeom prst="rect">
            <a:avLst/>
          </a:prstGeom>
          <a:ln/>
        </p:spPr>
        <p:txBody>
          <a:bodyPr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3A57D9-08E7-4A35-820C-6C5F68307974}" type="slidenum">
              <a:rPr lang="de-DE" smtClean="0">
                <a:solidFill>
                  <a:srgbClr val="717D8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r>
              <a:rPr lang="de-DE" dirty="0">
                <a:solidFill>
                  <a:srgbClr val="717D87"/>
                </a:solidFill>
              </a:rPr>
              <a:t>/23</a:t>
            </a:r>
          </a:p>
        </p:txBody>
      </p:sp>
      <p:sp>
        <p:nvSpPr>
          <p:cNvPr id="10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1790700" y="6571896"/>
            <a:ext cx="5562600" cy="283234"/>
          </a:xfrm>
          <a:prstGeom prst="rect">
            <a:avLst/>
          </a:prstGeom>
          <a:ln/>
        </p:spPr>
        <p:txBody>
          <a:bodyPr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dirty="0">
                <a:solidFill>
                  <a:srgbClr val="717D87"/>
                </a:solidFill>
              </a:rPr>
              <a:t>Messung der Nachhaltigkeit auf Unternehmens- und Produktebene</a:t>
            </a:r>
          </a:p>
        </p:txBody>
      </p:sp>
      <p:sp>
        <p:nvSpPr>
          <p:cNvPr id="11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17940" y="6571896"/>
            <a:ext cx="1524000" cy="283234"/>
          </a:xfrm>
          <a:prstGeom prst="rect">
            <a:avLst/>
          </a:prstGeom>
          <a:ln/>
        </p:spPr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E824EE7-3EFE-46DA-9EB0-44D5E8E8A31A}" type="datetime1">
              <a:rPr lang="de-DE" smtClean="0">
                <a:solidFill>
                  <a:srgbClr val="717D87"/>
                </a:solidFill>
              </a:rPr>
              <a:t>04.04.2021</a:t>
            </a:fld>
            <a:endParaRPr lang="de-DE" dirty="0">
              <a:solidFill>
                <a:srgbClr val="717D87"/>
              </a:solidFill>
            </a:endParaRP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25451" y="971550"/>
            <a:ext cx="8315181" cy="5377492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accent1"/>
                </a:solidFill>
              </a:defRPr>
            </a:lvl1pPr>
            <a:lvl2pPr marL="0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271463" indent="-271463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1800" b="0" baseline="0">
                <a:solidFill>
                  <a:schemeClr val="tx1"/>
                </a:solidFill>
              </a:defRPr>
            </a:lvl3pPr>
            <a:lvl4pPr marL="268288" indent="0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800" baseline="0">
                <a:solidFill>
                  <a:schemeClr val="tx1"/>
                </a:solidFill>
              </a:defRPr>
            </a:lvl4pPr>
            <a:lvl5pPr marL="541338" indent="-26987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</a:defRPr>
            </a:lvl5pPr>
            <a:lvl6pPr marL="541338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6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</p:txBody>
      </p:sp>
    </p:spTree>
    <p:extLst>
      <p:ext uri="{BB962C8B-B14F-4D97-AF65-F5344CB8AC3E}">
        <p14:creationId xmlns:p14="http://schemas.microsoft.com/office/powerpoint/2010/main" val="3667635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1587258" y="3683480"/>
            <a:ext cx="6786652" cy="1250830"/>
          </a:xfrm>
        </p:spPr>
        <p:txBody>
          <a:bodyPr anchor="b"/>
          <a:lstStyle>
            <a:lvl1pPr algn="r">
              <a:buClr>
                <a:srgbClr val="23A092"/>
              </a:buClr>
              <a:buFont typeface="Wingdings" pitchFamily="2" charset="2"/>
              <a:buNone/>
              <a:defRPr sz="2400" b="1">
                <a:solidFill>
                  <a:schemeClr val="accent1"/>
                </a:solidFill>
              </a:defRPr>
            </a:lvl1pPr>
            <a:lvl2pPr marL="631825" indent="-285750">
              <a:buClr>
                <a:srgbClr val="23A092"/>
              </a:buClr>
              <a:buSzPct val="80000"/>
              <a:buFont typeface="Wingdings" pitchFamily="2" charset="2"/>
              <a:buNone/>
              <a:defRPr sz="1600">
                <a:solidFill>
                  <a:srgbClr val="23A092"/>
                </a:solidFill>
              </a:defRPr>
            </a:lvl2pPr>
            <a:lvl3pPr marL="900113" indent="-269875">
              <a:buClr>
                <a:srgbClr val="23A092"/>
              </a:buClr>
              <a:buSzPct val="70000"/>
              <a:buFont typeface="Wingdings" pitchFamily="2" charset="2"/>
              <a:buNone/>
              <a:defRPr sz="1600">
                <a:solidFill>
                  <a:srgbClr val="1C1C1C"/>
                </a:solidFill>
              </a:defRPr>
            </a:lvl3pPr>
            <a:lvl4pPr marL="1165225" indent="-268288">
              <a:buClr>
                <a:srgbClr val="23A092"/>
              </a:buClr>
              <a:buSzPct val="60000"/>
              <a:buFont typeface="Wingdings" pitchFamily="2" charset="2"/>
              <a:buNone/>
              <a:defRPr sz="1500">
                <a:solidFill>
                  <a:srgbClr val="23A092"/>
                </a:solidFill>
              </a:defRPr>
            </a:lvl4pPr>
            <a:lvl5pPr marL="1527175" indent="-268288">
              <a:buClr>
                <a:srgbClr val="23A092"/>
              </a:buClr>
              <a:buSzPct val="50000"/>
              <a:buFont typeface="Wingdings" pitchFamily="2" charset="2"/>
              <a:buNone/>
              <a:defRPr sz="1500">
                <a:solidFill>
                  <a:srgbClr val="1C1C1C"/>
                </a:solidFill>
              </a:defRPr>
            </a:lvl5pPr>
          </a:lstStyle>
          <a:p>
            <a:pPr lvl="0"/>
            <a:r>
              <a:rPr lang="de-DE" dirty="0"/>
              <a:t>Zwischenüberschrift</a:t>
            </a:r>
          </a:p>
        </p:txBody>
      </p:sp>
      <p:sp>
        <p:nvSpPr>
          <p:cNvPr id="6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89434" y="6571896"/>
            <a:ext cx="1524000" cy="283234"/>
          </a:xfrm>
          <a:prstGeom prst="rect">
            <a:avLst/>
          </a:prstGeom>
          <a:ln/>
        </p:spPr>
        <p:txBody>
          <a:bodyPr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3A57D9-08E7-4A35-820C-6C5F68307974}" type="slidenum">
              <a:rPr lang="de-DE" smtClean="0">
                <a:solidFill>
                  <a:srgbClr val="717D8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r>
              <a:rPr lang="de-DE" dirty="0">
                <a:solidFill>
                  <a:srgbClr val="717D87"/>
                </a:solidFill>
              </a:rPr>
              <a:t>/23</a:t>
            </a:r>
          </a:p>
        </p:txBody>
      </p:sp>
      <p:sp>
        <p:nvSpPr>
          <p:cNvPr id="10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1790700" y="6571896"/>
            <a:ext cx="5562600" cy="283234"/>
          </a:xfrm>
          <a:prstGeom prst="rect">
            <a:avLst/>
          </a:prstGeom>
          <a:ln/>
        </p:spPr>
        <p:txBody>
          <a:bodyPr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dirty="0">
                <a:solidFill>
                  <a:srgbClr val="717D87"/>
                </a:solidFill>
              </a:rPr>
              <a:t>Messung der Nachhaltigkeit auf Unternehmens- und Produktebene</a:t>
            </a:r>
          </a:p>
        </p:txBody>
      </p:sp>
      <p:sp>
        <p:nvSpPr>
          <p:cNvPr id="11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17940" y="6571896"/>
            <a:ext cx="1524000" cy="283234"/>
          </a:xfrm>
          <a:prstGeom prst="rect">
            <a:avLst/>
          </a:prstGeom>
          <a:ln/>
        </p:spPr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E925D14-1CD3-4BD3-AE66-B2A80CCA328D}" type="datetime1">
              <a:rPr lang="de-DE" smtClean="0">
                <a:solidFill>
                  <a:srgbClr val="717D87"/>
                </a:solidFill>
              </a:rPr>
              <a:t>04.04.2021</a:t>
            </a:fld>
            <a:endParaRPr lang="de-DE" dirty="0">
              <a:solidFill>
                <a:srgbClr val="717D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119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: 2 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9"/>
          <p:cNvCxnSpPr/>
          <p:nvPr userDrawn="1"/>
        </p:nvCxnSpPr>
        <p:spPr>
          <a:xfrm>
            <a:off x="4202884" y="906011"/>
            <a:ext cx="0" cy="5580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89434" y="6571896"/>
            <a:ext cx="1524000" cy="283234"/>
          </a:xfrm>
          <a:prstGeom prst="rect">
            <a:avLst/>
          </a:prstGeom>
          <a:ln/>
        </p:spPr>
        <p:txBody>
          <a:bodyPr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3A57D9-08E7-4A35-820C-6C5F68307974}" type="slidenum">
              <a:rPr lang="de-DE" smtClean="0">
                <a:solidFill>
                  <a:srgbClr val="717D8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r>
              <a:rPr lang="de-DE" dirty="0">
                <a:solidFill>
                  <a:srgbClr val="717D87"/>
                </a:solidFill>
              </a:rPr>
              <a:t>/23</a:t>
            </a:r>
          </a:p>
        </p:txBody>
      </p:sp>
      <p:sp>
        <p:nvSpPr>
          <p:cNvPr id="13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1790700" y="6571896"/>
            <a:ext cx="5562600" cy="283234"/>
          </a:xfrm>
          <a:prstGeom prst="rect">
            <a:avLst/>
          </a:prstGeom>
          <a:ln/>
        </p:spPr>
        <p:txBody>
          <a:bodyPr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dirty="0">
                <a:solidFill>
                  <a:srgbClr val="717D87"/>
                </a:solidFill>
              </a:rPr>
              <a:t>Messung der Nachhaltigkeit auf Unternehmens- und Produktebene</a:t>
            </a:r>
          </a:p>
        </p:txBody>
      </p:sp>
      <p:sp>
        <p:nvSpPr>
          <p:cNvPr id="15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17940" y="6571896"/>
            <a:ext cx="1524000" cy="283234"/>
          </a:xfrm>
          <a:prstGeom prst="rect">
            <a:avLst/>
          </a:prstGeom>
          <a:ln/>
        </p:spPr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5FEC4DD-A3F8-45E2-86AE-7F8F24860889}" type="datetime1">
              <a:rPr lang="de-DE" smtClean="0">
                <a:solidFill>
                  <a:srgbClr val="717D87"/>
                </a:solidFill>
              </a:rPr>
              <a:t>04.04.2021</a:t>
            </a:fld>
            <a:endParaRPr lang="de-DE" dirty="0">
              <a:solidFill>
                <a:srgbClr val="717D87"/>
              </a:solidFill>
            </a:endParaRPr>
          </a:p>
        </p:txBody>
      </p:sp>
      <p:sp>
        <p:nvSpPr>
          <p:cNvPr id="23" name="Titel 1"/>
          <p:cNvSpPr>
            <a:spLocks noGrp="1"/>
          </p:cNvSpPr>
          <p:nvPr>
            <p:ph type="title" hasCustomPrompt="1"/>
          </p:nvPr>
        </p:nvSpPr>
        <p:spPr>
          <a:xfrm>
            <a:off x="21756" y="173038"/>
            <a:ext cx="7936302" cy="356288"/>
          </a:xfrm>
          <a:prstGeom prst="rect">
            <a:avLst/>
          </a:prstGeom>
        </p:spPr>
        <p:txBody>
          <a:bodyPr anchor="b"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Abschnittsbereich/ Oberthema (optional)</a:t>
            </a:r>
          </a:p>
        </p:txBody>
      </p:sp>
      <p:sp>
        <p:nvSpPr>
          <p:cNvPr id="24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1756" y="440036"/>
            <a:ext cx="7950708" cy="360064"/>
          </a:xfrm>
        </p:spPr>
        <p:txBody>
          <a:bodyPr anchor="t"/>
          <a:lstStyle>
            <a:lvl1pPr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Folientitel</a:t>
            </a:r>
          </a:p>
        </p:txBody>
      </p:sp>
      <p:sp>
        <p:nvSpPr>
          <p:cNvPr id="25" name="Inhaltsplatzhalter 2"/>
          <p:cNvSpPr>
            <a:spLocks noGrp="1"/>
          </p:cNvSpPr>
          <p:nvPr>
            <p:ph idx="1" hasCustomPrompt="1"/>
          </p:nvPr>
        </p:nvSpPr>
        <p:spPr>
          <a:xfrm>
            <a:off x="25451" y="971550"/>
            <a:ext cx="4177433" cy="5377492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accent1"/>
                </a:solidFill>
              </a:defRPr>
            </a:lvl1pPr>
            <a:lvl2pPr marL="0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271463" indent="-271463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1800" b="0" baseline="0">
                <a:solidFill>
                  <a:schemeClr val="tx1"/>
                </a:solidFill>
              </a:defRPr>
            </a:lvl3pPr>
            <a:lvl4pPr marL="268288" indent="0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800" baseline="0">
                <a:solidFill>
                  <a:schemeClr val="tx1"/>
                </a:solidFill>
              </a:defRPr>
            </a:lvl4pPr>
            <a:lvl5pPr marL="541338" indent="-26987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</a:defRPr>
            </a:lvl5pPr>
            <a:lvl6pPr marL="541338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6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</p:txBody>
      </p:sp>
      <p:sp>
        <p:nvSpPr>
          <p:cNvPr id="26" name="Inhaltsplatzhalter 2"/>
          <p:cNvSpPr>
            <a:spLocks noGrp="1"/>
          </p:cNvSpPr>
          <p:nvPr>
            <p:ph idx="14" hasCustomPrompt="1"/>
          </p:nvPr>
        </p:nvSpPr>
        <p:spPr>
          <a:xfrm>
            <a:off x="4202884" y="971550"/>
            <a:ext cx="4177433" cy="5377492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accent1"/>
                </a:solidFill>
              </a:defRPr>
            </a:lvl1pPr>
            <a:lvl2pPr marL="0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271463" indent="-271463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1800" b="0" baseline="0">
                <a:solidFill>
                  <a:schemeClr val="tx1"/>
                </a:solidFill>
              </a:defRPr>
            </a:lvl3pPr>
            <a:lvl4pPr marL="268288" indent="0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800" baseline="0">
                <a:solidFill>
                  <a:schemeClr val="tx1"/>
                </a:solidFill>
              </a:defRPr>
            </a:lvl4pPr>
            <a:lvl5pPr marL="541338" indent="-26987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</a:defRPr>
            </a:lvl5pPr>
            <a:lvl6pPr marL="541338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6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</p:txBody>
      </p:sp>
    </p:spTree>
    <p:extLst>
      <p:ext uri="{BB962C8B-B14F-4D97-AF65-F5344CB8AC3E}">
        <p14:creationId xmlns:p14="http://schemas.microsoft.com/office/powerpoint/2010/main" val="265112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: 2 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/>
          <p:cNvCxnSpPr/>
          <p:nvPr userDrawn="1"/>
        </p:nvCxnSpPr>
        <p:spPr>
          <a:xfrm>
            <a:off x="138113" y="3713948"/>
            <a:ext cx="815980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89434" y="6571896"/>
            <a:ext cx="1524000" cy="283234"/>
          </a:xfrm>
          <a:prstGeom prst="rect">
            <a:avLst/>
          </a:prstGeom>
          <a:ln/>
        </p:spPr>
        <p:txBody>
          <a:bodyPr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3A57D9-08E7-4A35-820C-6C5F68307974}" type="slidenum">
              <a:rPr lang="de-DE" smtClean="0">
                <a:solidFill>
                  <a:srgbClr val="717D8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r>
              <a:rPr lang="de-DE" dirty="0">
                <a:solidFill>
                  <a:srgbClr val="717D87"/>
                </a:solidFill>
              </a:rPr>
              <a:t>/23</a:t>
            </a:r>
          </a:p>
        </p:txBody>
      </p:sp>
      <p:sp>
        <p:nvSpPr>
          <p:cNvPr id="11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1790700" y="6571896"/>
            <a:ext cx="5562600" cy="283234"/>
          </a:xfrm>
          <a:prstGeom prst="rect">
            <a:avLst/>
          </a:prstGeom>
          <a:ln/>
        </p:spPr>
        <p:txBody>
          <a:bodyPr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dirty="0">
                <a:solidFill>
                  <a:srgbClr val="717D87"/>
                </a:solidFill>
              </a:rPr>
              <a:t>Messung der Nachhaltigkeit auf Unternehmens- und Produktebene</a:t>
            </a:r>
          </a:p>
        </p:txBody>
      </p:sp>
      <p:sp>
        <p:nvSpPr>
          <p:cNvPr id="14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17940" y="6571896"/>
            <a:ext cx="1524000" cy="283234"/>
          </a:xfrm>
          <a:prstGeom prst="rect">
            <a:avLst/>
          </a:prstGeom>
          <a:ln/>
        </p:spPr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DDD289-B740-4349-9CC0-106284C9317E}" type="datetime1">
              <a:rPr lang="de-DE" smtClean="0">
                <a:solidFill>
                  <a:srgbClr val="717D87"/>
                </a:solidFill>
              </a:rPr>
              <a:t>04.04.2021</a:t>
            </a:fld>
            <a:endParaRPr lang="de-DE" dirty="0">
              <a:solidFill>
                <a:srgbClr val="717D87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title" hasCustomPrompt="1"/>
          </p:nvPr>
        </p:nvSpPr>
        <p:spPr>
          <a:xfrm>
            <a:off x="21756" y="173038"/>
            <a:ext cx="7936302" cy="356288"/>
          </a:xfrm>
          <a:prstGeom prst="rect">
            <a:avLst/>
          </a:prstGeom>
        </p:spPr>
        <p:txBody>
          <a:bodyPr anchor="b"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Abschnittsbereich/ Oberthema (optional)</a:t>
            </a:r>
          </a:p>
        </p:txBody>
      </p:sp>
      <p:sp>
        <p:nvSpPr>
          <p:cNvPr id="1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1756" y="440036"/>
            <a:ext cx="7950708" cy="360064"/>
          </a:xfrm>
        </p:spPr>
        <p:txBody>
          <a:bodyPr anchor="t"/>
          <a:lstStyle>
            <a:lvl1pPr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Folientitel</a:t>
            </a:r>
          </a:p>
        </p:txBody>
      </p:sp>
      <p:sp>
        <p:nvSpPr>
          <p:cNvPr id="22" name="Inhaltsplatzhalter 2"/>
          <p:cNvSpPr>
            <a:spLocks noGrp="1"/>
          </p:cNvSpPr>
          <p:nvPr>
            <p:ph idx="1" hasCustomPrompt="1"/>
          </p:nvPr>
        </p:nvSpPr>
        <p:spPr>
          <a:xfrm>
            <a:off x="25451" y="971550"/>
            <a:ext cx="8315181" cy="274239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accent1"/>
                </a:solidFill>
              </a:defRPr>
            </a:lvl1pPr>
            <a:lvl2pPr marL="0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271463" indent="-271463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1800" b="0" baseline="0">
                <a:solidFill>
                  <a:schemeClr val="tx1"/>
                </a:solidFill>
              </a:defRPr>
            </a:lvl3pPr>
            <a:lvl4pPr marL="268288" indent="0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800" baseline="0">
                <a:solidFill>
                  <a:schemeClr val="tx1"/>
                </a:solidFill>
              </a:defRPr>
            </a:lvl4pPr>
            <a:lvl5pPr marL="541338" indent="-26987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</a:defRPr>
            </a:lvl5pPr>
            <a:lvl6pPr marL="541338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6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</p:txBody>
      </p:sp>
      <p:sp>
        <p:nvSpPr>
          <p:cNvPr id="23" name="Inhaltsplatzhalter 2"/>
          <p:cNvSpPr>
            <a:spLocks noGrp="1"/>
          </p:cNvSpPr>
          <p:nvPr>
            <p:ph idx="14" hasCustomPrompt="1"/>
          </p:nvPr>
        </p:nvSpPr>
        <p:spPr>
          <a:xfrm>
            <a:off x="25451" y="3721095"/>
            <a:ext cx="8315181" cy="274239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accent1"/>
                </a:solidFill>
              </a:defRPr>
            </a:lvl1pPr>
            <a:lvl2pPr marL="0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271463" indent="-271463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1800" b="0" baseline="0">
                <a:solidFill>
                  <a:schemeClr val="tx1"/>
                </a:solidFill>
              </a:defRPr>
            </a:lvl3pPr>
            <a:lvl4pPr marL="268288" indent="0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800" baseline="0">
                <a:solidFill>
                  <a:schemeClr val="tx1"/>
                </a:solidFill>
              </a:defRPr>
            </a:lvl4pPr>
            <a:lvl5pPr marL="541338" indent="-26987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</a:defRPr>
            </a:lvl5pPr>
            <a:lvl6pPr marL="541338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6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</p:txBody>
      </p:sp>
    </p:spTree>
    <p:extLst>
      <p:ext uri="{BB962C8B-B14F-4D97-AF65-F5344CB8AC3E}">
        <p14:creationId xmlns:p14="http://schemas.microsoft.com/office/powerpoint/2010/main" val="378386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 Verbindung 10"/>
          <p:cNvCxnSpPr/>
          <p:nvPr userDrawn="1"/>
        </p:nvCxnSpPr>
        <p:spPr>
          <a:xfrm>
            <a:off x="4210891" y="914400"/>
            <a:ext cx="0" cy="54292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138113" y="3714019"/>
            <a:ext cx="818197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89434" y="6571896"/>
            <a:ext cx="1524000" cy="283234"/>
          </a:xfrm>
          <a:prstGeom prst="rect">
            <a:avLst/>
          </a:prstGeom>
          <a:ln/>
        </p:spPr>
        <p:txBody>
          <a:bodyPr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3A57D9-08E7-4A35-820C-6C5F68307974}" type="slidenum">
              <a:rPr lang="de-DE" smtClean="0">
                <a:solidFill>
                  <a:srgbClr val="717D8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de-DE" dirty="0">
              <a:solidFill>
                <a:srgbClr val="717D87"/>
              </a:solidFill>
            </a:endParaRPr>
          </a:p>
        </p:txBody>
      </p:sp>
      <p:sp>
        <p:nvSpPr>
          <p:cNvPr id="20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1790700" y="6571896"/>
            <a:ext cx="5562600" cy="283234"/>
          </a:xfrm>
          <a:prstGeom prst="rect">
            <a:avLst/>
          </a:prstGeom>
          <a:ln/>
        </p:spPr>
        <p:txBody>
          <a:bodyPr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dirty="0">
                <a:solidFill>
                  <a:srgbClr val="717D87"/>
                </a:solidFill>
              </a:rPr>
              <a:t>Messung der Nachhaltigkeit auf Unternehmens- und Produktebene</a:t>
            </a:r>
          </a:p>
        </p:txBody>
      </p:sp>
      <p:sp>
        <p:nvSpPr>
          <p:cNvPr id="21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17940" y="6571896"/>
            <a:ext cx="1524000" cy="283234"/>
          </a:xfrm>
          <a:prstGeom prst="rect">
            <a:avLst/>
          </a:prstGeom>
          <a:ln/>
        </p:spPr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E034FB-9F73-44B0-A45E-C4C0E84445C9}" type="datetime1">
              <a:rPr lang="de-DE" smtClean="0">
                <a:solidFill>
                  <a:srgbClr val="717D87"/>
                </a:solidFill>
              </a:rPr>
              <a:t>04.04.2021</a:t>
            </a:fld>
            <a:endParaRPr lang="de-DE" dirty="0">
              <a:solidFill>
                <a:srgbClr val="717D87"/>
              </a:solidFill>
            </a:endParaRPr>
          </a:p>
        </p:txBody>
      </p:sp>
      <p:sp>
        <p:nvSpPr>
          <p:cNvPr id="22" name="Titel 1"/>
          <p:cNvSpPr>
            <a:spLocks noGrp="1"/>
          </p:cNvSpPr>
          <p:nvPr>
            <p:ph type="title" hasCustomPrompt="1"/>
          </p:nvPr>
        </p:nvSpPr>
        <p:spPr>
          <a:xfrm>
            <a:off x="21756" y="173038"/>
            <a:ext cx="7936302" cy="356288"/>
          </a:xfrm>
          <a:prstGeom prst="rect">
            <a:avLst/>
          </a:prstGeom>
        </p:spPr>
        <p:txBody>
          <a:bodyPr anchor="b"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Abschnittsbereich/ Oberthema (optional)</a:t>
            </a:r>
          </a:p>
        </p:txBody>
      </p:sp>
      <p:sp>
        <p:nvSpPr>
          <p:cNvPr id="24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1756" y="440036"/>
            <a:ext cx="7950708" cy="360064"/>
          </a:xfrm>
        </p:spPr>
        <p:txBody>
          <a:bodyPr anchor="t"/>
          <a:lstStyle>
            <a:lvl1pPr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Folientitel</a:t>
            </a:r>
          </a:p>
        </p:txBody>
      </p:sp>
      <p:sp>
        <p:nvSpPr>
          <p:cNvPr id="25" name="Inhaltsplatzhalter 2"/>
          <p:cNvSpPr>
            <a:spLocks noGrp="1"/>
          </p:cNvSpPr>
          <p:nvPr>
            <p:ph idx="1" hasCustomPrompt="1"/>
          </p:nvPr>
        </p:nvSpPr>
        <p:spPr>
          <a:xfrm>
            <a:off x="25452" y="971550"/>
            <a:ext cx="4185440" cy="2742469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accent1"/>
                </a:solidFill>
              </a:defRPr>
            </a:lvl1pPr>
            <a:lvl2pPr marL="0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271463" indent="-271463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1800" b="0" baseline="0">
                <a:solidFill>
                  <a:schemeClr val="tx1"/>
                </a:solidFill>
              </a:defRPr>
            </a:lvl3pPr>
            <a:lvl4pPr marL="268288" indent="0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800" baseline="0">
                <a:solidFill>
                  <a:schemeClr val="tx1"/>
                </a:solidFill>
              </a:defRPr>
            </a:lvl4pPr>
            <a:lvl5pPr marL="541338" indent="-26987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</a:defRPr>
            </a:lvl5pPr>
            <a:lvl6pPr marL="541338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6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</p:txBody>
      </p:sp>
      <p:sp>
        <p:nvSpPr>
          <p:cNvPr id="26" name="Inhaltsplatzhalter 2"/>
          <p:cNvSpPr>
            <a:spLocks noGrp="1"/>
          </p:cNvSpPr>
          <p:nvPr>
            <p:ph idx="14" hasCustomPrompt="1"/>
          </p:nvPr>
        </p:nvSpPr>
        <p:spPr>
          <a:xfrm>
            <a:off x="4226818" y="971550"/>
            <a:ext cx="4185440" cy="2742469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accent1"/>
                </a:solidFill>
              </a:defRPr>
            </a:lvl1pPr>
            <a:lvl2pPr marL="0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271463" indent="-271463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1800" b="0" baseline="0">
                <a:solidFill>
                  <a:schemeClr val="tx1"/>
                </a:solidFill>
              </a:defRPr>
            </a:lvl3pPr>
            <a:lvl4pPr marL="268288" indent="0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800" baseline="0">
                <a:solidFill>
                  <a:schemeClr val="tx1"/>
                </a:solidFill>
              </a:defRPr>
            </a:lvl4pPr>
            <a:lvl5pPr marL="541338" indent="-26987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</a:defRPr>
            </a:lvl5pPr>
            <a:lvl6pPr marL="541338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6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</p:txBody>
      </p:sp>
      <p:sp>
        <p:nvSpPr>
          <p:cNvPr id="30" name="Inhaltsplatzhalter 2"/>
          <p:cNvSpPr>
            <a:spLocks noGrp="1"/>
          </p:cNvSpPr>
          <p:nvPr>
            <p:ph idx="15" hasCustomPrompt="1"/>
          </p:nvPr>
        </p:nvSpPr>
        <p:spPr>
          <a:xfrm>
            <a:off x="25452" y="3715304"/>
            <a:ext cx="4185440" cy="2742469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accent1"/>
                </a:solidFill>
              </a:defRPr>
            </a:lvl1pPr>
            <a:lvl2pPr marL="0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271463" indent="-271463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1800" b="0" baseline="0">
                <a:solidFill>
                  <a:schemeClr val="tx1"/>
                </a:solidFill>
              </a:defRPr>
            </a:lvl3pPr>
            <a:lvl4pPr marL="268288" indent="0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800" baseline="0">
                <a:solidFill>
                  <a:schemeClr val="tx1"/>
                </a:solidFill>
              </a:defRPr>
            </a:lvl4pPr>
            <a:lvl5pPr marL="541338" indent="-26987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</a:defRPr>
            </a:lvl5pPr>
            <a:lvl6pPr marL="541338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6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</p:txBody>
      </p:sp>
      <p:sp>
        <p:nvSpPr>
          <p:cNvPr id="31" name="Inhaltsplatzhalter 2"/>
          <p:cNvSpPr>
            <a:spLocks noGrp="1"/>
          </p:cNvSpPr>
          <p:nvPr>
            <p:ph idx="16" hasCustomPrompt="1"/>
          </p:nvPr>
        </p:nvSpPr>
        <p:spPr>
          <a:xfrm>
            <a:off x="4226818" y="3715304"/>
            <a:ext cx="4185440" cy="2742469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accent1"/>
                </a:solidFill>
              </a:defRPr>
            </a:lvl1pPr>
            <a:lvl2pPr marL="0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271463" indent="-271463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1800" b="0" baseline="0">
                <a:solidFill>
                  <a:schemeClr val="tx1"/>
                </a:solidFill>
              </a:defRPr>
            </a:lvl3pPr>
            <a:lvl4pPr marL="268288" indent="0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800" baseline="0">
                <a:solidFill>
                  <a:schemeClr val="tx1"/>
                </a:solidFill>
              </a:defRPr>
            </a:lvl4pPr>
            <a:lvl5pPr marL="541338" indent="-26987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</a:defRPr>
            </a:lvl5pPr>
            <a:lvl6pPr marL="541338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6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</p:txBody>
      </p:sp>
    </p:spTree>
    <p:extLst>
      <p:ext uri="{BB962C8B-B14F-4D97-AF65-F5344CB8AC3E}">
        <p14:creationId xmlns:p14="http://schemas.microsoft.com/office/powerpoint/2010/main" val="3269658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0" y="514349"/>
            <a:ext cx="8089105" cy="3286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0000">
                <a:schemeClr val="accent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prstClr val="white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1756" y="173038"/>
            <a:ext cx="7936302" cy="356288"/>
          </a:xfrm>
          <a:prstGeom prst="rect">
            <a:avLst/>
          </a:prstGeom>
        </p:spPr>
        <p:txBody>
          <a:bodyPr anchor="b"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Abschnittsbereich/ Oberthema (optional)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280" y="859256"/>
            <a:ext cx="8340632" cy="5712640"/>
          </a:xfrm>
        </p:spPr>
        <p:txBody>
          <a:bodyPr/>
          <a:lstStyle>
            <a:lvl1pPr marL="1588" indent="0">
              <a:spcBef>
                <a:spcPts val="12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accent1"/>
                </a:solidFill>
              </a:defRPr>
            </a:lvl1pPr>
            <a:lvl2pPr marL="1588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271463" indent="-2714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1800" b="0" baseline="0">
                <a:solidFill>
                  <a:schemeClr val="tx1"/>
                </a:solidFill>
              </a:defRPr>
            </a:lvl3pPr>
            <a:lvl4pPr marL="546100" indent="-268288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800" baseline="0">
                <a:solidFill>
                  <a:schemeClr val="tx1"/>
                </a:solidFill>
              </a:defRPr>
            </a:lvl4pPr>
            <a:lvl5pPr marL="536575" indent="-269875" algn="l" rtl="0" eaLnBrk="1" fontAlgn="base" hangingPunct="1"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lang="de-DE" sz="1600" b="0" baseline="0" dirty="0" smtClean="0">
                <a:solidFill>
                  <a:schemeClr val="tx1"/>
                </a:solidFill>
                <a:latin typeface="+mn-lt"/>
              </a:defRPr>
            </a:lvl5pPr>
            <a:lvl6pPr marL="536575" indent="0" algn="l" rtl="0" eaLnBrk="1" fontAlgn="base" hangingPunct="1">
              <a:spcBef>
                <a:spcPts val="0"/>
              </a:spcBef>
              <a:spcAft>
                <a:spcPts val="600"/>
              </a:spcAft>
              <a:buNone/>
              <a:defRPr lang="de-DE" sz="1600" b="0" baseline="0" dirty="0">
                <a:solidFill>
                  <a:schemeClr val="tx1"/>
                </a:solidFill>
                <a:latin typeface="+mn-lt"/>
              </a:defRPr>
            </a:lvl6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4288" y="495599"/>
            <a:ext cx="7943889" cy="360064"/>
          </a:xfrm>
          <a:noFill/>
        </p:spPr>
        <p:txBody>
          <a:bodyPr anchor="t"/>
          <a:lstStyle>
            <a:lvl1pPr>
              <a:buNone/>
              <a:defRPr sz="1800" b="1" i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Folientitel</a:t>
            </a:r>
          </a:p>
        </p:txBody>
      </p:sp>
      <p:sp>
        <p:nvSpPr>
          <p:cNvPr id="10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89434" y="6571896"/>
            <a:ext cx="1524000" cy="283234"/>
          </a:xfrm>
          <a:prstGeom prst="rect">
            <a:avLst/>
          </a:prstGeom>
          <a:ln/>
        </p:spPr>
        <p:txBody>
          <a:bodyPr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3A57D9-08E7-4A35-820C-6C5F68307974}" type="slidenum">
              <a:rPr lang="de-DE" smtClean="0">
                <a:solidFill>
                  <a:srgbClr val="717D8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r>
              <a:rPr lang="de-DE" dirty="0">
                <a:solidFill>
                  <a:srgbClr val="717D87"/>
                </a:solidFill>
              </a:rPr>
              <a:t>/23</a:t>
            </a:r>
          </a:p>
        </p:txBody>
      </p:sp>
      <p:sp>
        <p:nvSpPr>
          <p:cNvPr id="11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1790700" y="6571896"/>
            <a:ext cx="5562600" cy="283234"/>
          </a:xfrm>
          <a:prstGeom prst="rect">
            <a:avLst/>
          </a:prstGeom>
          <a:ln/>
        </p:spPr>
        <p:txBody>
          <a:bodyPr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dirty="0">
                <a:solidFill>
                  <a:srgbClr val="717D87"/>
                </a:solidFill>
              </a:rPr>
              <a:t>Messung der Nachhaltigkeit auf Unternehmens- und Produktebene</a:t>
            </a:r>
          </a:p>
        </p:txBody>
      </p:sp>
      <p:sp>
        <p:nvSpPr>
          <p:cNvPr id="13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17940" y="6571896"/>
            <a:ext cx="1524000" cy="283234"/>
          </a:xfrm>
          <a:prstGeom prst="rect">
            <a:avLst/>
          </a:prstGeom>
          <a:ln/>
        </p:spPr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E28735E-E379-45A0-88AF-EC1EC7C10A73}" type="datetime1">
              <a:rPr lang="de-DE" smtClean="0">
                <a:solidFill>
                  <a:srgbClr val="717D87"/>
                </a:solidFill>
              </a:rPr>
              <a:t>04.04.2021</a:t>
            </a:fld>
            <a:endParaRPr lang="de-DE" dirty="0">
              <a:solidFill>
                <a:srgbClr val="717D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47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89434" y="6571896"/>
            <a:ext cx="1524000" cy="283234"/>
          </a:xfrm>
          <a:prstGeom prst="rect">
            <a:avLst/>
          </a:prstGeom>
          <a:ln/>
        </p:spPr>
        <p:txBody>
          <a:bodyPr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3A57D9-08E7-4A35-820C-6C5F68307974}" type="slidenum">
              <a:rPr lang="de-DE" smtClean="0">
                <a:solidFill>
                  <a:srgbClr val="717D8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de-DE" dirty="0">
              <a:solidFill>
                <a:srgbClr val="717D87"/>
              </a:solidFill>
            </a:endParaRPr>
          </a:p>
        </p:txBody>
      </p:sp>
      <p:sp>
        <p:nvSpPr>
          <p:cNvPr id="7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1790700" y="6571896"/>
            <a:ext cx="5562600" cy="283234"/>
          </a:xfrm>
          <a:prstGeom prst="rect">
            <a:avLst/>
          </a:prstGeom>
          <a:ln/>
        </p:spPr>
        <p:txBody>
          <a:bodyPr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>
                <a:solidFill>
                  <a:srgbClr val="717D87"/>
                </a:solidFill>
              </a:rPr>
              <a:t>Kruithoff, Erkan – Kolloquium zur Bachelor-Thesis</a:t>
            </a:r>
            <a:endParaRPr lang="de-DE" dirty="0">
              <a:solidFill>
                <a:srgbClr val="717D87"/>
              </a:solidFill>
            </a:endParaRPr>
          </a:p>
        </p:txBody>
      </p:sp>
      <p:sp>
        <p:nvSpPr>
          <p:cNvPr id="9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17940" y="6571896"/>
            <a:ext cx="1524000" cy="283234"/>
          </a:xfrm>
          <a:prstGeom prst="rect">
            <a:avLst/>
          </a:prstGeom>
          <a:ln/>
        </p:spPr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69EA56A-6942-4BB1-94AF-24C86105890E}" type="datetime1">
              <a:rPr lang="de-DE" smtClean="0">
                <a:solidFill>
                  <a:srgbClr val="717D87"/>
                </a:solidFill>
              </a:rPr>
              <a:t>04.04.2021</a:t>
            </a:fld>
            <a:endParaRPr lang="de-DE" dirty="0">
              <a:solidFill>
                <a:srgbClr val="717D87"/>
              </a:solidFill>
            </a:endParaRPr>
          </a:p>
        </p:txBody>
      </p:sp>
      <p:sp>
        <p:nvSpPr>
          <p:cNvPr id="10" name="Rechteck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907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262626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5660" y="992038"/>
            <a:ext cx="8803137" cy="5172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Rechteck 14"/>
          <p:cNvSpPr/>
          <p:nvPr/>
        </p:nvSpPr>
        <p:spPr>
          <a:xfrm>
            <a:off x="122238" y="823066"/>
            <a:ext cx="7966867" cy="1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0000">
                <a:schemeClr val="accent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prstClr val="white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22238" y="6557906"/>
            <a:ext cx="7966867" cy="144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0000">
                <a:schemeClr val="accent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prstClr val="white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11126" y="129944"/>
            <a:ext cx="706038" cy="70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1609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3A09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-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+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o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o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o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o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o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lussdiagramm: Prozess 28">
            <a:extLst>
              <a:ext uri="{FF2B5EF4-FFF2-40B4-BE49-F238E27FC236}">
                <a16:creationId xmlns:a16="http://schemas.microsoft.com/office/drawing/2014/main" id="{C23A8F56-A7B2-4182-84CE-3EBFC62FD019}"/>
              </a:ext>
            </a:extLst>
          </p:cNvPr>
          <p:cNvSpPr/>
          <p:nvPr/>
        </p:nvSpPr>
        <p:spPr>
          <a:xfrm>
            <a:off x="1035934" y="2255571"/>
            <a:ext cx="2487890" cy="616002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E0A3E5-7B28-4BC1-A41F-0992DAFD6DB0}" type="datetime1">
              <a:rPr lang="de-DE" smtClean="0">
                <a:solidFill>
                  <a:srgbClr val="717D87"/>
                </a:solidFill>
              </a:rPr>
              <a:t>04.04.2021</a:t>
            </a:fld>
            <a:endParaRPr lang="de-DE" dirty="0">
              <a:solidFill>
                <a:srgbClr val="717D87"/>
              </a:solidFill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17941" y="924791"/>
            <a:ext cx="9037250" cy="5647104"/>
          </a:xfrm>
        </p:spPr>
        <p:txBody>
          <a:bodyPr/>
          <a:lstStyle/>
          <a:p>
            <a:r>
              <a:rPr lang="de-DE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de-DE" b="0" i="0" dirty="0">
                <a:solidFill>
                  <a:srgbClr val="111111"/>
                </a:solidFill>
                <a:effectLst/>
                <a:latin typeface="Roboto"/>
              </a:rPr>
              <a:t> </a:t>
            </a:r>
            <a:endParaRPr lang="de-DE" dirty="0">
              <a:solidFill>
                <a:srgbClr val="111111"/>
              </a:solidFill>
              <a:latin typeface="Roboto"/>
            </a:endParaRPr>
          </a:p>
          <a:p>
            <a:pPr marL="342900" lvl="1" indent="-342900">
              <a:buFont typeface="Arial"/>
              <a:buChar char="•"/>
            </a:pPr>
            <a:endParaRPr lang="de-DE" b="0" i="0" dirty="0">
              <a:solidFill>
                <a:srgbClr val="111111"/>
              </a:solidFill>
              <a:effectLst/>
              <a:latin typeface="Roboto"/>
            </a:endParaRPr>
          </a:p>
          <a:p>
            <a:pPr marL="342900" lvl="1" indent="-342900">
              <a:buFont typeface="Arial"/>
              <a:buChar char="•"/>
            </a:pPr>
            <a:endParaRPr lang="de-DE" dirty="0">
              <a:solidFill>
                <a:srgbClr val="111111"/>
              </a:solidFill>
              <a:latin typeface="Roboto"/>
            </a:endParaRPr>
          </a:p>
          <a:p>
            <a:pPr lvl="1"/>
            <a:endParaRPr lang="de-DE" b="0" i="0" dirty="0">
              <a:solidFill>
                <a:srgbClr val="111111"/>
              </a:solidFill>
              <a:effectLst/>
              <a:latin typeface="Roboto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3A57D9-08E7-4A35-820C-6C5F68307974}" type="slidenum">
              <a:rPr lang="de-DE" smtClean="0">
                <a:solidFill>
                  <a:srgbClr val="717D8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de-DE" dirty="0">
              <a:solidFill>
                <a:srgbClr val="717D87"/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AA56661-FB91-4269-9AEE-230F7D35E453}"/>
              </a:ext>
            </a:extLst>
          </p:cNvPr>
          <p:cNvSpPr/>
          <p:nvPr/>
        </p:nvSpPr>
        <p:spPr>
          <a:xfrm>
            <a:off x="976729" y="2328992"/>
            <a:ext cx="26062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Klassifizierung von Audiodaten</a:t>
            </a:r>
          </a:p>
        </p:txBody>
      </p:sp>
      <p:sp>
        <p:nvSpPr>
          <p:cNvPr id="23" name="Pfeil: gebogen 22">
            <a:extLst>
              <a:ext uri="{FF2B5EF4-FFF2-40B4-BE49-F238E27FC236}">
                <a16:creationId xmlns:a16="http://schemas.microsoft.com/office/drawing/2014/main" id="{8459F1D7-52D3-4C65-ADE1-D546487F1104}"/>
              </a:ext>
            </a:extLst>
          </p:cNvPr>
          <p:cNvSpPr/>
          <p:nvPr/>
        </p:nvSpPr>
        <p:spPr>
          <a:xfrm rot="5400000" flipV="1">
            <a:off x="2350820" y="1253063"/>
            <a:ext cx="616000" cy="1303494"/>
          </a:xfrm>
          <a:prstGeom prst="bentArrow">
            <a:avLst>
              <a:gd name="adj1" fmla="val 19967"/>
              <a:gd name="adj2" fmla="val 25000"/>
              <a:gd name="adj3" fmla="val 34091"/>
              <a:gd name="adj4" fmla="val 48651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5" name="Flussdiagramm: Prozess 34">
            <a:extLst>
              <a:ext uri="{FF2B5EF4-FFF2-40B4-BE49-F238E27FC236}">
                <a16:creationId xmlns:a16="http://schemas.microsoft.com/office/drawing/2014/main" id="{4975FA50-AE02-4B16-94CA-61BE2A0A7F68}"/>
              </a:ext>
            </a:extLst>
          </p:cNvPr>
          <p:cNvSpPr/>
          <p:nvPr/>
        </p:nvSpPr>
        <p:spPr>
          <a:xfrm>
            <a:off x="3310566" y="1302598"/>
            <a:ext cx="2352479" cy="616002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CA262626-E521-4906-B408-6A7E68475B51}"/>
              </a:ext>
            </a:extLst>
          </p:cNvPr>
          <p:cNvSpPr/>
          <p:nvPr/>
        </p:nvSpPr>
        <p:spPr>
          <a:xfrm>
            <a:off x="3451087" y="1353478"/>
            <a:ext cx="22119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1" dirty="0">
                <a:latin typeface="Calibri" panose="020F0502020204030204" pitchFamily="34" charset="0"/>
                <a:cs typeface="Times New Roman" panose="02020603050405020304" pitchFamily="18" charset="0"/>
              </a:rPr>
              <a:t>Voice Emotion </a:t>
            </a:r>
            <a:r>
              <a:rPr lang="de-DE" sz="1400" b="1" dirty="0" err="1">
                <a:latin typeface="Calibri" panose="020F0502020204030204" pitchFamily="34" charset="0"/>
                <a:cs typeface="Times New Roman" panose="02020603050405020304" pitchFamily="18" charset="0"/>
              </a:rPr>
              <a:t>Recognize</a:t>
            </a:r>
            <a:endParaRPr lang="de-DE" sz="14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Textplatzhalter 2">
            <a:extLst>
              <a:ext uri="{FF2B5EF4-FFF2-40B4-BE49-F238E27FC236}">
                <a16:creationId xmlns:a16="http://schemas.microsoft.com/office/drawing/2014/main" id="{5B04FB56-7752-45CE-BEE2-7D2FF7552A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756" y="440036"/>
            <a:ext cx="7950708" cy="360064"/>
          </a:xfrm>
        </p:spPr>
        <p:txBody>
          <a:bodyPr/>
          <a:lstStyle/>
          <a:p>
            <a:r>
              <a:rPr lang="de-DE" dirty="0"/>
              <a:t>Die Ansätze</a:t>
            </a:r>
          </a:p>
        </p:txBody>
      </p:sp>
      <p:sp>
        <p:nvSpPr>
          <p:cNvPr id="44" name="Fußzeilenplatzhalter 3">
            <a:extLst>
              <a:ext uri="{FF2B5EF4-FFF2-40B4-BE49-F238E27FC236}">
                <a16:creationId xmlns:a16="http://schemas.microsoft.com/office/drawing/2014/main" id="{5C5F4547-7188-42AA-A6AC-11D74FB5D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90700" y="6571896"/>
            <a:ext cx="5562600" cy="283234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dirty="0">
                <a:solidFill>
                  <a:srgbClr val="717D87"/>
                </a:solidFill>
              </a:rPr>
              <a:t>Big Data Consultingprojekt – Gruppe 4 (Emotionsanalyse)</a:t>
            </a:r>
          </a:p>
        </p:txBody>
      </p:sp>
      <p:sp>
        <p:nvSpPr>
          <p:cNvPr id="42" name="Flussdiagramm: Prozess 41">
            <a:extLst>
              <a:ext uri="{FF2B5EF4-FFF2-40B4-BE49-F238E27FC236}">
                <a16:creationId xmlns:a16="http://schemas.microsoft.com/office/drawing/2014/main" id="{FDCA5648-B296-4050-981C-B763C3786E28}"/>
              </a:ext>
            </a:extLst>
          </p:cNvPr>
          <p:cNvSpPr/>
          <p:nvPr/>
        </p:nvSpPr>
        <p:spPr>
          <a:xfrm>
            <a:off x="5410186" y="2252141"/>
            <a:ext cx="2487890" cy="616002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14E8711-8C07-4526-9EDF-9C88058D64EC}"/>
              </a:ext>
            </a:extLst>
          </p:cNvPr>
          <p:cNvSpPr/>
          <p:nvPr/>
        </p:nvSpPr>
        <p:spPr>
          <a:xfrm>
            <a:off x="5771079" y="2238456"/>
            <a:ext cx="22384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Klassifizierung von   Frequenzbereich</a:t>
            </a:r>
          </a:p>
        </p:txBody>
      </p:sp>
      <p:sp>
        <p:nvSpPr>
          <p:cNvPr id="46" name="Pfeil: gebogen 45">
            <a:extLst>
              <a:ext uri="{FF2B5EF4-FFF2-40B4-BE49-F238E27FC236}">
                <a16:creationId xmlns:a16="http://schemas.microsoft.com/office/drawing/2014/main" id="{CE0D5D00-A2A8-4068-8D66-C09F7E07D068}"/>
              </a:ext>
            </a:extLst>
          </p:cNvPr>
          <p:cNvSpPr/>
          <p:nvPr/>
        </p:nvSpPr>
        <p:spPr>
          <a:xfrm rot="5400000">
            <a:off x="5991570" y="1266961"/>
            <a:ext cx="646444" cy="1303494"/>
          </a:xfrm>
          <a:prstGeom prst="bentArrow">
            <a:avLst>
              <a:gd name="adj1" fmla="val 17517"/>
              <a:gd name="adj2" fmla="val 26913"/>
              <a:gd name="adj3" fmla="val 27513"/>
              <a:gd name="adj4" fmla="val 50484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5BC066E-80D2-46C3-86BD-5278BEC77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09" y="3127660"/>
            <a:ext cx="1074266" cy="889649"/>
          </a:xfrm>
          <a:prstGeom prst="rect">
            <a:avLst/>
          </a:prstGeom>
        </p:spPr>
      </p:pic>
      <p:sp>
        <p:nvSpPr>
          <p:cNvPr id="17" name="Flussdiagramm: Prozess 16">
            <a:extLst>
              <a:ext uri="{FF2B5EF4-FFF2-40B4-BE49-F238E27FC236}">
                <a16:creationId xmlns:a16="http://schemas.microsoft.com/office/drawing/2014/main" id="{26F0F035-059E-4A0E-8DF6-5BCEFE64D69C}"/>
              </a:ext>
            </a:extLst>
          </p:cNvPr>
          <p:cNvSpPr/>
          <p:nvPr/>
        </p:nvSpPr>
        <p:spPr>
          <a:xfrm>
            <a:off x="1610885" y="3242935"/>
            <a:ext cx="2836423" cy="658962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56FB19FF-590D-4950-8AE2-2D6A8F5912CD}"/>
              </a:ext>
            </a:extLst>
          </p:cNvPr>
          <p:cNvCxnSpPr>
            <a:cxnSpLocks/>
          </p:cNvCxnSpPr>
          <p:nvPr/>
        </p:nvCxnSpPr>
        <p:spPr>
          <a:xfrm>
            <a:off x="1190050" y="3613980"/>
            <a:ext cx="358490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CEA6CE0F-A9B7-4FCA-B295-246F621E6697}"/>
              </a:ext>
            </a:extLst>
          </p:cNvPr>
          <p:cNvCxnSpPr>
            <a:cxnSpLocks/>
          </p:cNvCxnSpPr>
          <p:nvPr/>
        </p:nvCxnSpPr>
        <p:spPr>
          <a:xfrm>
            <a:off x="2942811" y="3901897"/>
            <a:ext cx="0" cy="493454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D8A75313-2EE4-40BA-ADD2-3DD4419B26C4}"/>
              </a:ext>
            </a:extLst>
          </p:cNvPr>
          <p:cNvSpPr/>
          <p:nvPr/>
        </p:nvSpPr>
        <p:spPr>
          <a:xfrm>
            <a:off x="1575515" y="3418528"/>
            <a:ext cx="283642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audioTensor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rate = 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torchaudio.load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(filename)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A36993E2-299B-4F27-B21C-2E32FCA10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5318" y="4450553"/>
            <a:ext cx="1192253" cy="846031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E90D22E-1E9F-43F0-9982-EE9A6C8083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6716" y="4148624"/>
            <a:ext cx="1836581" cy="1096734"/>
          </a:xfrm>
          <a:prstGeom prst="rect">
            <a:avLst/>
          </a:prstGeom>
        </p:spPr>
      </p:pic>
      <p:sp>
        <p:nvSpPr>
          <p:cNvPr id="38" name="Flussdiagramm: Prozess 37">
            <a:extLst>
              <a:ext uri="{FF2B5EF4-FFF2-40B4-BE49-F238E27FC236}">
                <a16:creationId xmlns:a16="http://schemas.microsoft.com/office/drawing/2014/main" id="{F252CFD0-50C2-4AB5-AAE8-4B337CC1531F}"/>
              </a:ext>
            </a:extLst>
          </p:cNvPr>
          <p:cNvSpPr/>
          <p:nvPr/>
        </p:nvSpPr>
        <p:spPr>
          <a:xfrm>
            <a:off x="5380560" y="3181519"/>
            <a:ext cx="1862155" cy="682523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2D50EEA5-545E-4021-8A27-D4D23C355FBB}"/>
              </a:ext>
            </a:extLst>
          </p:cNvPr>
          <p:cNvSpPr/>
          <p:nvPr/>
        </p:nvSpPr>
        <p:spPr>
          <a:xfrm>
            <a:off x="5662748" y="3305203"/>
            <a:ext cx="14339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librosa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librosa.display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4BD07ACD-5A6A-48B3-92D0-192830D555CA}"/>
              </a:ext>
            </a:extLst>
          </p:cNvPr>
          <p:cNvCxnSpPr>
            <a:cxnSpLocks/>
          </p:cNvCxnSpPr>
          <p:nvPr/>
        </p:nvCxnSpPr>
        <p:spPr>
          <a:xfrm>
            <a:off x="6395425" y="3884073"/>
            <a:ext cx="0" cy="264551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ussdiagramm: Prozess 44">
            <a:extLst>
              <a:ext uri="{FF2B5EF4-FFF2-40B4-BE49-F238E27FC236}">
                <a16:creationId xmlns:a16="http://schemas.microsoft.com/office/drawing/2014/main" id="{15E86011-EAAA-4AFA-A946-B271241B8057}"/>
              </a:ext>
            </a:extLst>
          </p:cNvPr>
          <p:cNvSpPr/>
          <p:nvPr/>
        </p:nvSpPr>
        <p:spPr>
          <a:xfrm>
            <a:off x="2296391" y="5600413"/>
            <a:ext cx="1377857" cy="616002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31457D53-DD5F-4023-847A-E20480528D68}"/>
              </a:ext>
            </a:extLst>
          </p:cNvPr>
          <p:cNvSpPr/>
          <p:nvPr/>
        </p:nvSpPr>
        <p:spPr>
          <a:xfrm>
            <a:off x="2579720" y="5754525"/>
            <a:ext cx="10945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CNN-1D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61E84FE2-52AB-42A4-AC4B-A2AD804E3672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2971444" y="5296584"/>
            <a:ext cx="13876" cy="303829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28E0726E-0F31-4FE2-B73B-58C524FAAF3A}"/>
              </a:ext>
            </a:extLst>
          </p:cNvPr>
          <p:cNvCxnSpPr>
            <a:cxnSpLocks/>
          </p:cNvCxnSpPr>
          <p:nvPr/>
        </p:nvCxnSpPr>
        <p:spPr>
          <a:xfrm flipH="1">
            <a:off x="1790700" y="5920776"/>
            <a:ext cx="505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fik 56">
            <a:extLst>
              <a:ext uri="{FF2B5EF4-FFF2-40B4-BE49-F238E27FC236}">
                <a16:creationId xmlns:a16="http://schemas.microsoft.com/office/drawing/2014/main" id="{E869BA2F-CF7D-7144-AA05-209E96631E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009" y="5341644"/>
            <a:ext cx="1403855" cy="1076320"/>
          </a:xfrm>
          <a:prstGeom prst="rect">
            <a:avLst/>
          </a:prstGeom>
        </p:spPr>
      </p:pic>
      <p:sp>
        <p:nvSpPr>
          <p:cNvPr id="58" name="Flussdiagramm: Prozess 57">
            <a:extLst>
              <a:ext uri="{FF2B5EF4-FFF2-40B4-BE49-F238E27FC236}">
                <a16:creationId xmlns:a16="http://schemas.microsoft.com/office/drawing/2014/main" id="{A1C84C6B-02DF-45B1-9659-080D9FD50D4C}"/>
              </a:ext>
            </a:extLst>
          </p:cNvPr>
          <p:cNvSpPr/>
          <p:nvPr/>
        </p:nvSpPr>
        <p:spPr>
          <a:xfrm>
            <a:off x="5733506" y="5579622"/>
            <a:ext cx="1403855" cy="616002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31FA94C1-BAD0-4006-9E96-43229C933624}"/>
              </a:ext>
            </a:extLst>
          </p:cNvPr>
          <p:cNvSpPr/>
          <p:nvPr/>
        </p:nvSpPr>
        <p:spPr>
          <a:xfrm>
            <a:off x="5946077" y="5621705"/>
            <a:ext cx="1020462" cy="532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ResNet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LSTM</a:t>
            </a:r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996AA2C3-8776-4FEE-8A0C-7C9649A9B2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0199" y="5296583"/>
            <a:ext cx="1403855" cy="1055251"/>
          </a:xfrm>
          <a:prstGeom prst="rect">
            <a:avLst/>
          </a:prstGeom>
        </p:spPr>
      </p:pic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9239FB23-D648-4CE9-A07A-79DC2C583D76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7165114" y="5824209"/>
            <a:ext cx="43262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18816B6A-DC87-4A72-A35C-A2255DBD1A32}"/>
              </a:ext>
            </a:extLst>
          </p:cNvPr>
          <p:cNvCxnSpPr>
            <a:cxnSpLocks/>
            <a:stCxn id="26" idx="2"/>
            <a:endCxn id="58" idx="0"/>
          </p:cNvCxnSpPr>
          <p:nvPr/>
        </p:nvCxnSpPr>
        <p:spPr>
          <a:xfrm>
            <a:off x="6435007" y="5245358"/>
            <a:ext cx="427" cy="334264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>
            <a:extLst>
              <a:ext uri="{FF2B5EF4-FFF2-40B4-BE49-F238E27FC236}">
                <a16:creationId xmlns:a16="http://schemas.microsoft.com/office/drawing/2014/main" id="{D0F1085E-EDC5-45DC-863C-0300CEFCC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4551" y="3077955"/>
            <a:ext cx="1074266" cy="889649"/>
          </a:xfrm>
          <a:prstGeom prst="rect">
            <a:avLst/>
          </a:prstGeom>
        </p:spPr>
      </p:pic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B1464445-CF56-4F86-8132-8C7A5DF56982}"/>
              </a:ext>
            </a:extLst>
          </p:cNvPr>
          <p:cNvCxnSpPr/>
          <p:nvPr/>
        </p:nvCxnSpPr>
        <p:spPr>
          <a:xfrm flipH="1">
            <a:off x="7328703" y="3596719"/>
            <a:ext cx="4629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>
            <a:extLst>
              <a:ext uri="{FF2B5EF4-FFF2-40B4-BE49-F238E27FC236}">
                <a16:creationId xmlns:a16="http://schemas.microsoft.com/office/drawing/2014/main" id="{CE79F41D-B53E-455D-B574-A0BBE26A043E}"/>
              </a:ext>
            </a:extLst>
          </p:cNvPr>
          <p:cNvSpPr/>
          <p:nvPr/>
        </p:nvSpPr>
        <p:spPr>
          <a:xfrm>
            <a:off x="3915152" y="5247625"/>
            <a:ext cx="22119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1" dirty="0">
                <a:latin typeface="Calibri" panose="020F0502020204030204" pitchFamily="34" charset="0"/>
                <a:cs typeface="Times New Roman" panose="02020603050405020304" pitchFamily="18" charset="0"/>
              </a:rPr>
              <a:t>  Die Genauigkeit</a:t>
            </a:r>
          </a:p>
        </p:txBody>
      </p:sp>
      <p:sp>
        <p:nvSpPr>
          <p:cNvPr id="9" name="Halber Rahmen 8">
            <a:extLst>
              <a:ext uri="{FF2B5EF4-FFF2-40B4-BE49-F238E27FC236}">
                <a16:creationId xmlns:a16="http://schemas.microsoft.com/office/drawing/2014/main" id="{3D36AAD7-2453-495B-8B84-1C0E2308286A}"/>
              </a:ext>
            </a:extLst>
          </p:cNvPr>
          <p:cNvSpPr/>
          <p:nvPr/>
        </p:nvSpPr>
        <p:spPr>
          <a:xfrm rot="18812612">
            <a:off x="4598354" y="5686530"/>
            <a:ext cx="401320" cy="381418"/>
          </a:xfrm>
          <a:prstGeom prst="halfFrame">
            <a:avLst>
              <a:gd name="adj1" fmla="val 17227"/>
              <a:gd name="adj2" fmla="val 16485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05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E0A3E5-7B28-4BC1-A41F-0992DAFD6DB0}" type="datetime1">
              <a:rPr lang="de-DE" smtClean="0">
                <a:solidFill>
                  <a:srgbClr val="717D87"/>
                </a:solidFill>
              </a:rPr>
              <a:t>04.04.2021</a:t>
            </a:fld>
            <a:endParaRPr lang="de-DE" dirty="0">
              <a:solidFill>
                <a:srgbClr val="717D87"/>
              </a:solidFill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17941" y="924791"/>
            <a:ext cx="9037250" cy="5647104"/>
          </a:xfrm>
        </p:spPr>
        <p:txBody>
          <a:bodyPr/>
          <a:lstStyle/>
          <a:p>
            <a:r>
              <a:rPr lang="de-DE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de-DE" b="0" i="0" dirty="0">
                <a:solidFill>
                  <a:srgbClr val="111111"/>
                </a:solidFill>
                <a:effectLst/>
                <a:latin typeface="Roboto"/>
              </a:rPr>
              <a:t> </a:t>
            </a:r>
            <a:endParaRPr lang="de-DE" dirty="0">
              <a:solidFill>
                <a:srgbClr val="111111"/>
              </a:solidFill>
              <a:latin typeface="Roboto"/>
            </a:endParaRPr>
          </a:p>
          <a:p>
            <a:pPr marL="342900" lvl="1" indent="-342900">
              <a:buFont typeface="Arial"/>
              <a:buChar char="•"/>
            </a:pPr>
            <a:endParaRPr lang="de-DE" b="0" i="0" dirty="0">
              <a:solidFill>
                <a:srgbClr val="111111"/>
              </a:solidFill>
              <a:effectLst/>
              <a:latin typeface="Roboto"/>
            </a:endParaRPr>
          </a:p>
          <a:p>
            <a:pPr marL="342900" lvl="1" indent="-342900">
              <a:buFont typeface="Arial"/>
              <a:buChar char="•"/>
            </a:pPr>
            <a:endParaRPr lang="de-DE" dirty="0">
              <a:solidFill>
                <a:srgbClr val="111111"/>
              </a:solidFill>
              <a:latin typeface="Roboto"/>
            </a:endParaRPr>
          </a:p>
          <a:p>
            <a:pPr lvl="1"/>
            <a:endParaRPr lang="de-DE" b="0" i="0" dirty="0">
              <a:solidFill>
                <a:srgbClr val="111111"/>
              </a:solidFill>
              <a:effectLst/>
              <a:latin typeface="Roboto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3A57D9-08E7-4A35-820C-6C5F68307974}" type="slidenum">
              <a:rPr lang="de-DE" smtClean="0">
                <a:solidFill>
                  <a:srgbClr val="717D8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de-DE" dirty="0">
              <a:solidFill>
                <a:srgbClr val="717D87"/>
              </a:solidFill>
            </a:endParaRPr>
          </a:p>
        </p:txBody>
      </p:sp>
      <p:sp>
        <p:nvSpPr>
          <p:cNvPr id="41" name="Textplatzhalter 2">
            <a:extLst>
              <a:ext uri="{FF2B5EF4-FFF2-40B4-BE49-F238E27FC236}">
                <a16:creationId xmlns:a16="http://schemas.microsoft.com/office/drawing/2014/main" id="{5B04FB56-7752-45CE-BEE2-7D2FF7552A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756" y="440036"/>
            <a:ext cx="7950708" cy="360064"/>
          </a:xfrm>
        </p:spPr>
        <p:txBody>
          <a:bodyPr/>
          <a:lstStyle/>
          <a:p>
            <a:r>
              <a:rPr lang="de-DE" dirty="0"/>
              <a:t>Die Ansätze</a:t>
            </a:r>
          </a:p>
        </p:txBody>
      </p:sp>
      <p:sp>
        <p:nvSpPr>
          <p:cNvPr id="44" name="Fußzeilenplatzhalter 3">
            <a:extLst>
              <a:ext uri="{FF2B5EF4-FFF2-40B4-BE49-F238E27FC236}">
                <a16:creationId xmlns:a16="http://schemas.microsoft.com/office/drawing/2014/main" id="{5C5F4547-7188-42AA-A6AC-11D74FB5D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90700" y="6571896"/>
            <a:ext cx="5562600" cy="283234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dirty="0">
                <a:solidFill>
                  <a:srgbClr val="717D87"/>
                </a:solidFill>
              </a:rPr>
              <a:t>Big Data Consultingprojekt – Gruppe 4 (Emotionsanalyse)</a:t>
            </a:r>
          </a:p>
        </p:txBody>
      </p:sp>
      <p:graphicFrame>
        <p:nvGraphicFramePr>
          <p:cNvPr id="2" name="Tabelle 3">
            <a:extLst>
              <a:ext uri="{FF2B5EF4-FFF2-40B4-BE49-F238E27FC236}">
                <a16:creationId xmlns:a16="http://schemas.microsoft.com/office/drawing/2014/main" id="{780DE06B-8814-4C75-BD6B-D84B247EED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700897"/>
              </p:ext>
            </p:extLst>
          </p:nvPr>
        </p:nvGraphicFramePr>
        <p:xfrm>
          <a:off x="529937" y="1396999"/>
          <a:ext cx="8525254" cy="167001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901536">
                  <a:extLst>
                    <a:ext uri="{9D8B030D-6E8A-4147-A177-3AD203B41FA5}">
                      <a16:colId xmlns:a16="http://schemas.microsoft.com/office/drawing/2014/main" val="2313371028"/>
                    </a:ext>
                  </a:extLst>
                </a:gridCol>
                <a:gridCol w="3408218">
                  <a:extLst>
                    <a:ext uri="{9D8B030D-6E8A-4147-A177-3AD203B41FA5}">
                      <a16:colId xmlns:a16="http://schemas.microsoft.com/office/drawing/2014/main" val="1260488332"/>
                    </a:ext>
                  </a:extLst>
                </a:gridCol>
                <a:gridCol w="3215500">
                  <a:extLst>
                    <a:ext uri="{9D8B030D-6E8A-4147-A177-3AD203B41FA5}">
                      <a16:colId xmlns:a16="http://schemas.microsoft.com/office/drawing/2014/main" val="3540137064"/>
                    </a:ext>
                  </a:extLst>
                </a:gridCol>
              </a:tblGrid>
              <a:tr h="389852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/>
                        <a:t>Selbstbenutzes</a:t>
                      </a:r>
                      <a:r>
                        <a:rPr lang="de-DE" sz="1800" b="0" dirty="0"/>
                        <a:t> Modell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/>
                        <a:t>Transfer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452237"/>
                  </a:ext>
                </a:extLst>
              </a:tr>
              <a:tr h="389852">
                <a:tc>
                  <a:txBody>
                    <a:bodyPr/>
                    <a:lstStyle/>
                    <a:p>
                      <a:r>
                        <a:rPr lang="de-DE" dirty="0"/>
                        <a:t>Wellenform 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    M5 Modell (Esc50)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               kein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33179"/>
                  </a:ext>
                </a:extLst>
              </a:tr>
              <a:tr h="389852">
                <a:tc>
                  <a:txBody>
                    <a:bodyPr/>
                    <a:lstStyle/>
                    <a:p>
                      <a:r>
                        <a:rPr lang="de-DE" dirty="0"/>
                        <a:t>Spektrogramm 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Keras-Resnet34(</a:t>
                      </a:r>
                      <a:r>
                        <a:rPr lang="de-DE" dirty="0" err="1"/>
                        <a:t>Ravdess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Pytorch-Resrnet50(</a:t>
                      </a:r>
                      <a:r>
                        <a:rPr lang="de-DE" dirty="0" err="1"/>
                        <a:t>Ravdess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931387"/>
                  </a:ext>
                </a:extLst>
              </a:tr>
            </a:tbl>
          </a:graphicData>
        </a:graphic>
      </p:graphicFrame>
      <p:graphicFrame>
        <p:nvGraphicFramePr>
          <p:cNvPr id="4" name="Tabelle 8">
            <a:extLst>
              <a:ext uri="{FF2B5EF4-FFF2-40B4-BE49-F238E27FC236}">
                <a16:creationId xmlns:a16="http://schemas.microsoft.com/office/drawing/2014/main" id="{9018011E-235B-483F-B78C-57DE56D86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184238"/>
              </p:ext>
            </p:extLst>
          </p:nvPr>
        </p:nvGraphicFramePr>
        <p:xfrm>
          <a:off x="529937" y="3870036"/>
          <a:ext cx="839585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8977">
                  <a:extLst>
                    <a:ext uri="{9D8B030D-6E8A-4147-A177-3AD203B41FA5}">
                      <a16:colId xmlns:a16="http://schemas.microsoft.com/office/drawing/2014/main" val="1242531709"/>
                    </a:ext>
                  </a:extLst>
                </a:gridCol>
                <a:gridCol w="842468">
                  <a:extLst>
                    <a:ext uri="{9D8B030D-6E8A-4147-A177-3AD203B41FA5}">
                      <a16:colId xmlns:a16="http://schemas.microsoft.com/office/drawing/2014/main" val="3542071356"/>
                    </a:ext>
                  </a:extLst>
                </a:gridCol>
                <a:gridCol w="2005446">
                  <a:extLst>
                    <a:ext uri="{9D8B030D-6E8A-4147-A177-3AD203B41FA5}">
                      <a16:colId xmlns:a16="http://schemas.microsoft.com/office/drawing/2014/main" val="4003332066"/>
                    </a:ext>
                  </a:extLst>
                </a:gridCol>
                <a:gridCol w="2098964">
                  <a:extLst>
                    <a:ext uri="{9D8B030D-6E8A-4147-A177-3AD203B41FA5}">
                      <a16:colId xmlns:a16="http://schemas.microsoft.com/office/drawing/2014/main" val="2470421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Modell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474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   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   -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677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Keras-ResNet34(</a:t>
                      </a:r>
                      <a:r>
                        <a:rPr lang="de-DE" dirty="0" err="1"/>
                        <a:t>Ravdess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0,69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985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Pytorch-Resrnet50(</a:t>
                      </a:r>
                      <a:r>
                        <a:rPr lang="de-DE" dirty="0" err="1"/>
                        <a:t>Ravdess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 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   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1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092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lussdiagramm: Prozess 29">
            <a:extLst>
              <a:ext uri="{FF2B5EF4-FFF2-40B4-BE49-F238E27FC236}">
                <a16:creationId xmlns:a16="http://schemas.microsoft.com/office/drawing/2014/main" id="{05D4C012-E58E-4B75-9B63-D21C46C6FEC6}"/>
              </a:ext>
            </a:extLst>
          </p:cNvPr>
          <p:cNvSpPr/>
          <p:nvPr/>
        </p:nvSpPr>
        <p:spPr>
          <a:xfrm>
            <a:off x="3922922" y="4664064"/>
            <a:ext cx="2487890" cy="1723075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Flussdiagramm: Prozess 28">
            <a:extLst>
              <a:ext uri="{FF2B5EF4-FFF2-40B4-BE49-F238E27FC236}">
                <a16:creationId xmlns:a16="http://schemas.microsoft.com/office/drawing/2014/main" id="{C23A8F56-A7B2-4182-84CE-3EBFC62FD019}"/>
              </a:ext>
            </a:extLst>
          </p:cNvPr>
          <p:cNvSpPr/>
          <p:nvPr/>
        </p:nvSpPr>
        <p:spPr>
          <a:xfrm>
            <a:off x="3915144" y="2782207"/>
            <a:ext cx="2487890" cy="1722903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Flussdiagramm: Prozess 23">
            <a:extLst>
              <a:ext uri="{FF2B5EF4-FFF2-40B4-BE49-F238E27FC236}">
                <a16:creationId xmlns:a16="http://schemas.microsoft.com/office/drawing/2014/main" id="{4C2424E4-EF55-460F-8647-FCCD6098F091}"/>
              </a:ext>
            </a:extLst>
          </p:cNvPr>
          <p:cNvSpPr/>
          <p:nvPr/>
        </p:nvSpPr>
        <p:spPr>
          <a:xfrm>
            <a:off x="7010392" y="4448821"/>
            <a:ext cx="2044798" cy="446363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E0A3E5-7B28-4BC1-A41F-0992DAFD6DB0}" type="datetime1">
              <a:rPr lang="de-DE" smtClean="0">
                <a:solidFill>
                  <a:srgbClr val="717D87"/>
                </a:solidFill>
              </a:rPr>
              <a:t>04.04.2021</a:t>
            </a:fld>
            <a:endParaRPr lang="de-DE" dirty="0">
              <a:solidFill>
                <a:srgbClr val="717D87"/>
              </a:solidFill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17941" y="796324"/>
            <a:ext cx="9037250" cy="5775572"/>
          </a:xfrm>
        </p:spPr>
        <p:txBody>
          <a:bodyPr/>
          <a:lstStyle/>
          <a:p>
            <a:r>
              <a:rPr lang="de-DE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CRISP-ML(Q)</a:t>
            </a:r>
          </a:p>
          <a:p>
            <a:pPr lvl="1"/>
            <a:r>
              <a:rPr lang="de-DE" sz="16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(</a:t>
            </a:r>
            <a:r>
              <a:rPr lang="de-DE" sz="1400" b="1" dirty="0" err="1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</a:t>
            </a:r>
            <a:r>
              <a:rPr lang="de-DE" sz="1400" dirty="0" err="1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oss</a:t>
            </a:r>
            <a:r>
              <a:rPr lang="de-DE" sz="14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de-DE" sz="1400" b="1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de-DE" sz="14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ndustry </a:t>
            </a:r>
            <a:r>
              <a:rPr lang="de-DE" sz="1400" b="1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DE" sz="14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tandard </a:t>
            </a:r>
            <a:r>
              <a:rPr lang="de-DE" sz="1400" b="1" dirty="0" err="1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de-DE" sz="1400" dirty="0" err="1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rocess</a:t>
            </a:r>
            <a:r>
              <a:rPr lang="de-DE" sz="14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</a:t>
            </a:r>
            <a:r>
              <a:rPr lang="de-DE" sz="14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4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r>
              <a:rPr lang="de-DE" sz="14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4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1" i="0" u="none" strike="noStrike" baseline="0" dirty="0" err="1">
                <a:latin typeface="LMRoman9-Regular"/>
              </a:rPr>
              <a:t>M</a:t>
            </a:r>
            <a:r>
              <a:rPr lang="de-DE" sz="1400" b="0" i="0" u="none" strike="noStrike" baseline="0" dirty="0" err="1">
                <a:latin typeface="LMRoman9-Regular"/>
              </a:rPr>
              <a:t>achine</a:t>
            </a:r>
            <a:r>
              <a:rPr lang="de-DE" sz="1400" b="0" i="0" u="none" strike="noStrike" baseline="0" dirty="0">
                <a:latin typeface="LMRoman9-Regular"/>
              </a:rPr>
              <a:t> </a:t>
            </a:r>
            <a:r>
              <a:rPr lang="de-DE" sz="1400" b="1" i="0" u="none" strike="noStrike" baseline="0" dirty="0">
                <a:latin typeface="LMRoman9-Regular"/>
              </a:rPr>
              <a:t>L</a:t>
            </a:r>
            <a:r>
              <a:rPr lang="de-DE" sz="1400" b="0" i="0" u="none" strike="noStrike" baseline="0" dirty="0">
                <a:latin typeface="LMRoman9-Regular"/>
              </a:rPr>
              <a:t>earning </a:t>
            </a:r>
            <a:r>
              <a:rPr lang="de-DE" sz="1400" b="0" i="0" u="none" strike="noStrike" baseline="0" dirty="0" err="1">
                <a:latin typeface="LMRoman9-Regular"/>
              </a:rPr>
              <a:t>with</a:t>
            </a:r>
            <a:r>
              <a:rPr lang="de-DE" sz="1400" b="0" i="0" u="none" strike="noStrike" baseline="0" dirty="0">
                <a:latin typeface="LMRoman9-Regular"/>
              </a:rPr>
              <a:t> </a:t>
            </a:r>
            <a:r>
              <a:rPr lang="de-DE" sz="1400" b="1" i="0" u="none" strike="noStrike" baseline="0" dirty="0">
                <a:latin typeface="LMRoman9-Regular"/>
              </a:rPr>
              <a:t>Q</a:t>
            </a:r>
            <a:r>
              <a:rPr lang="de-DE" sz="1400" b="0" i="0" u="none" strike="noStrike" baseline="0" dirty="0">
                <a:latin typeface="LMRoman9-Regular"/>
              </a:rPr>
              <a:t>uality </a:t>
            </a:r>
            <a:r>
              <a:rPr lang="de-DE" sz="16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de-DE" b="0" i="0" dirty="0">
                <a:solidFill>
                  <a:srgbClr val="111111"/>
                </a:solidFill>
                <a:effectLst/>
                <a:latin typeface="Roboto"/>
              </a:rPr>
              <a:t> </a:t>
            </a:r>
            <a:endParaRPr lang="de-DE" dirty="0">
              <a:solidFill>
                <a:srgbClr val="111111"/>
              </a:solidFill>
              <a:latin typeface="Roboto"/>
            </a:endParaRPr>
          </a:p>
          <a:p>
            <a:pPr marL="342900" lvl="1" indent="-342900">
              <a:buFont typeface="Arial"/>
              <a:buChar char="•"/>
            </a:pPr>
            <a:endParaRPr lang="de-DE" b="0" i="0" dirty="0">
              <a:solidFill>
                <a:srgbClr val="111111"/>
              </a:solidFill>
              <a:effectLst/>
              <a:latin typeface="Roboto"/>
            </a:endParaRPr>
          </a:p>
          <a:p>
            <a:pPr marL="342900" lvl="1" indent="-342900">
              <a:buFont typeface="Arial"/>
              <a:buChar char="•"/>
            </a:pPr>
            <a:endParaRPr lang="de-DE" dirty="0">
              <a:solidFill>
                <a:srgbClr val="111111"/>
              </a:solidFill>
              <a:latin typeface="Roboto"/>
            </a:endParaRPr>
          </a:p>
          <a:p>
            <a:pPr marL="342900" lvl="1" indent="-342900">
              <a:buFont typeface="Arial"/>
              <a:buChar char="•"/>
            </a:pPr>
            <a:endParaRPr lang="de-DE" b="0" i="0" dirty="0">
              <a:solidFill>
                <a:srgbClr val="111111"/>
              </a:solidFill>
              <a:effectLst/>
              <a:latin typeface="Roboto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3A57D9-08E7-4A35-820C-6C5F68307974}" type="slidenum">
              <a:rPr lang="de-DE" smtClean="0">
                <a:solidFill>
                  <a:srgbClr val="717D87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de-DE" dirty="0">
              <a:solidFill>
                <a:srgbClr val="717D87"/>
              </a:solidFill>
            </a:endParaRPr>
          </a:p>
        </p:txBody>
      </p:sp>
      <p:sp>
        <p:nvSpPr>
          <p:cNvPr id="9" name="Flussdiagramm: Prozess 8">
            <a:extLst>
              <a:ext uri="{FF2B5EF4-FFF2-40B4-BE49-F238E27FC236}">
                <a16:creationId xmlns:a16="http://schemas.microsoft.com/office/drawing/2014/main" id="{2FDA87AB-C307-4D0D-97DB-A71958164988}"/>
              </a:ext>
            </a:extLst>
          </p:cNvPr>
          <p:cNvSpPr/>
          <p:nvPr/>
        </p:nvSpPr>
        <p:spPr>
          <a:xfrm>
            <a:off x="2416188" y="1650398"/>
            <a:ext cx="6021430" cy="972855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28A5D70-4005-46E9-9D0B-2304CC637D9F}"/>
              </a:ext>
            </a:extLst>
          </p:cNvPr>
          <p:cNvSpPr/>
          <p:nvPr/>
        </p:nvSpPr>
        <p:spPr>
          <a:xfrm>
            <a:off x="7036698" y="4508672"/>
            <a:ext cx="20767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1" dirty="0">
                <a:latin typeface="Calibri" panose="020F0502020204030204" pitchFamily="34" charset="0"/>
                <a:cs typeface="Times New Roman" panose="02020603050405020304" pitchFamily="18" charset="0"/>
              </a:rPr>
              <a:t>Deployment/Monitoring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3F0FE70-20B3-45F7-AB36-1238D8E25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31" y="1641765"/>
            <a:ext cx="1985326" cy="4419912"/>
          </a:xfrm>
          <a:prstGeom prst="rect">
            <a:avLst/>
          </a:prstGeom>
        </p:spPr>
      </p:pic>
      <p:sp>
        <p:nvSpPr>
          <p:cNvPr id="14" name="Flussdiagramm: Magnetplattenspeicher 13">
            <a:extLst>
              <a:ext uri="{FF2B5EF4-FFF2-40B4-BE49-F238E27FC236}">
                <a16:creationId xmlns:a16="http://schemas.microsoft.com/office/drawing/2014/main" id="{C387CC05-B81E-40BF-86FE-003569933264}"/>
              </a:ext>
            </a:extLst>
          </p:cNvPr>
          <p:cNvSpPr/>
          <p:nvPr/>
        </p:nvSpPr>
        <p:spPr>
          <a:xfrm>
            <a:off x="2416188" y="4396004"/>
            <a:ext cx="1355712" cy="499180"/>
          </a:xfrm>
          <a:prstGeom prst="flowChartMagneticDisk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AA56661-FB91-4269-9AEE-230F7D35E453}"/>
              </a:ext>
            </a:extLst>
          </p:cNvPr>
          <p:cNvSpPr/>
          <p:nvPr/>
        </p:nvSpPr>
        <p:spPr>
          <a:xfrm>
            <a:off x="2416188" y="4531799"/>
            <a:ext cx="13557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Video + Audio</a:t>
            </a:r>
          </a:p>
        </p:txBody>
      </p:sp>
      <p:sp>
        <p:nvSpPr>
          <p:cNvPr id="18" name="Pfeil: gebogen 17">
            <a:extLst>
              <a:ext uri="{FF2B5EF4-FFF2-40B4-BE49-F238E27FC236}">
                <a16:creationId xmlns:a16="http://schemas.microsoft.com/office/drawing/2014/main" id="{D6C92EE9-6758-4CA7-9913-472F7299A093}"/>
              </a:ext>
            </a:extLst>
          </p:cNvPr>
          <p:cNvSpPr/>
          <p:nvPr/>
        </p:nvSpPr>
        <p:spPr>
          <a:xfrm>
            <a:off x="3016500" y="3325159"/>
            <a:ext cx="906422" cy="1070845"/>
          </a:xfrm>
          <a:prstGeom prst="bentArrow">
            <a:avLst>
              <a:gd name="adj1" fmla="val 22707"/>
              <a:gd name="adj2" fmla="val 23280"/>
              <a:gd name="adj3" fmla="val 35537"/>
              <a:gd name="adj4" fmla="val 50706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3" name="Pfeil: gebogen 22">
            <a:extLst>
              <a:ext uri="{FF2B5EF4-FFF2-40B4-BE49-F238E27FC236}">
                <a16:creationId xmlns:a16="http://schemas.microsoft.com/office/drawing/2014/main" id="{8459F1D7-52D3-4C65-ADE1-D546487F1104}"/>
              </a:ext>
            </a:extLst>
          </p:cNvPr>
          <p:cNvSpPr/>
          <p:nvPr/>
        </p:nvSpPr>
        <p:spPr>
          <a:xfrm flipV="1">
            <a:off x="3002973" y="4900724"/>
            <a:ext cx="919949" cy="1123972"/>
          </a:xfrm>
          <a:prstGeom prst="bentArrow">
            <a:avLst>
              <a:gd name="adj1" fmla="val 23836"/>
              <a:gd name="adj2" fmla="val 25000"/>
              <a:gd name="adj3" fmla="val 34091"/>
              <a:gd name="adj4" fmla="val 48651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8867450-47B0-4DCA-BBA7-07D364CB5349}"/>
              </a:ext>
            </a:extLst>
          </p:cNvPr>
          <p:cNvSpPr/>
          <p:nvPr/>
        </p:nvSpPr>
        <p:spPr>
          <a:xfrm>
            <a:off x="2460423" y="1665068"/>
            <a:ext cx="59329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1" dirty="0">
                <a:latin typeface="Calibri" panose="020F0502020204030204" pitchFamily="34" charset="0"/>
                <a:cs typeface="Times New Roman" panose="02020603050405020304" pitchFamily="18" charset="0"/>
              </a:rPr>
              <a:t>Vorteile: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>
                <a:latin typeface="Calibri" panose="020F0502020204030204" pitchFamily="34" charset="0"/>
                <a:cs typeface="Times New Roman" panose="02020603050405020304" pitchFamily="18" charset="0"/>
              </a:rPr>
              <a:t>Der Prozess kann unabhängig von Branche verwendet 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>
                <a:latin typeface="Calibri" panose="020F0502020204030204" pitchFamily="34" charset="0"/>
                <a:cs typeface="Times New Roman" panose="02020603050405020304" pitchFamily="18" charset="0"/>
              </a:rPr>
              <a:t>Die Methodik deckt Anwendungsszenario von ML-Modellen 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>
                <a:latin typeface="Calibri" panose="020F0502020204030204" pitchFamily="34" charset="0"/>
                <a:cs typeface="Times New Roman" panose="02020603050405020304" pitchFamily="18" charset="0"/>
              </a:rPr>
              <a:t>Die Qualität der Aufgabenausführungen in jeder Phase</a:t>
            </a: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6713A35B-3ECA-4E4A-9AA4-F2D8AE2EE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3959" y="2853149"/>
            <a:ext cx="2368351" cy="1581017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6D84538D-125B-445E-8154-99114ACE0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4719" y="4698166"/>
            <a:ext cx="2408740" cy="1601231"/>
          </a:xfrm>
          <a:prstGeom prst="rect">
            <a:avLst/>
          </a:prstGeom>
        </p:spPr>
      </p:pic>
      <p:sp>
        <p:nvSpPr>
          <p:cNvPr id="31" name="Rechteck 30">
            <a:extLst>
              <a:ext uri="{FF2B5EF4-FFF2-40B4-BE49-F238E27FC236}">
                <a16:creationId xmlns:a16="http://schemas.microsoft.com/office/drawing/2014/main" id="{1A98D52E-CCB2-4063-9796-C3D3D6914A23}"/>
              </a:ext>
            </a:extLst>
          </p:cNvPr>
          <p:cNvSpPr/>
          <p:nvPr/>
        </p:nvSpPr>
        <p:spPr>
          <a:xfrm>
            <a:off x="3900615" y="4266528"/>
            <a:ext cx="6713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1" dirty="0">
                <a:latin typeface="Calibri" panose="020F0502020204030204" pitchFamily="34" charset="0"/>
                <a:cs typeface="Times New Roman" panose="02020603050405020304" pitchFamily="18" charset="0"/>
              </a:rPr>
              <a:t>Audio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E27A6140-3DE3-455D-916A-4E439A8DBA4B}"/>
              </a:ext>
            </a:extLst>
          </p:cNvPr>
          <p:cNvSpPr/>
          <p:nvPr/>
        </p:nvSpPr>
        <p:spPr>
          <a:xfrm>
            <a:off x="3922922" y="6148557"/>
            <a:ext cx="6713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1" dirty="0">
                <a:latin typeface="Calibri" panose="020F0502020204030204" pitchFamily="34" charset="0"/>
                <a:cs typeface="Times New Roman" panose="02020603050405020304" pitchFamily="18" charset="0"/>
              </a:rPr>
              <a:t>Video</a:t>
            </a:r>
          </a:p>
        </p:txBody>
      </p:sp>
      <p:sp>
        <p:nvSpPr>
          <p:cNvPr id="33" name="Flussdiagramm: Prozess 32">
            <a:extLst>
              <a:ext uri="{FF2B5EF4-FFF2-40B4-BE49-F238E27FC236}">
                <a16:creationId xmlns:a16="http://schemas.microsoft.com/office/drawing/2014/main" id="{21B769DA-A18E-45D3-8E40-B2E6417100C1}"/>
              </a:ext>
            </a:extLst>
          </p:cNvPr>
          <p:cNvSpPr/>
          <p:nvPr/>
        </p:nvSpPr>
        <p:spPr>
          <a:xfrm>
            <a:off x="7178455" y="5384204"/>
            <a:ext cx="1662155" cy="579089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41B54FB7-0B0D-46C9-8024-5ECD95C732F8}"/>
              </a:ext>
            </a:extLst>
          </p:cNvPr>
          <p:cNvSpPr/>
          <p:nvPr/>
        </p:nvSpPr>
        <p:spPr>
          <a:xfrm>
            <a:off x="7415644" y="5525601"/>
            <a:ext cx="14249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1" dirty="0">
                <a:latin typeface="Calibri" panose="020F0502020204030204" pitchFamily="34" charset="0"/>
                <a:cs typeface="Times New Roman" panose="02020603050405020304" pitchFamily="18" charset="0"/>
              </a:rPr>
              <a:t>Evaluation</a:t>
            </a:r>
          </a:p>
        </p:txBody>
      </p:sp>
      <p:sp>
        <p:nvSpPr>
          <p:cNvPr id="35" name="Flussdiagramm: Prozess 34">
            <a:extLst>
              <a:ext uri="{FF2B5EF4-FFF2-40B4-BE49-F238E27FC236}">
                <a16:creationId xmlns:a16="http://schemas.microsoft.com/office/drawing/2014/main" id="{4975FA50-AE02-4B16-94CA-61BE2A0A7F68}"/>
              </a:ext>
            </a:extLst>
          </p:cNvPr>
          <p:cNvSpPr/>
          <p:nvPr/>
        </p:nvSpPr>
        <p:spPr>
          <a:xfrm>
            <a:off x="7165593" y="3220084"/>
            <a:ext cx="1662155" cy="579089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CA262626-E521-4906-B408-6A7E68475B51}"/>
              </a:ext>
            </a:extLst>
          </p:cNvPr>
          <p:cNvSpPr/>
          <p:nvPr/>
        </p:nvSpPr>
        <p:spPr>
          <a:xfrm>
            <a:off x="7402782" y="3348751"/>
            <a:ext cx="14249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1" dirty="0">
                <a:latin typeface="Calibri" panose="020F0502020204030204" pitchFamily="34" charset="0"/>
                <a:cs typeface="Times New Roman" panose="02020603050405020304" pitchFamily="18" charset="0"/>
              </a:rPr>
              <a:t>Evaluation</a:t>
            </a:r>
          </a:p>
        </p:txBody>
      </p:sp>
      <p:sp>
        <p:nvSpPr>
          <p:cNvPr id="37" name="Pfeil: nach rechts 36">
            <a:extLst>
              <a:ext uri="{FF2B5EF4-FFF2-40B4-BE49-F238E27FC236}">
                <a16:creationId xmlns:a16="http://schemas.microsoft.com/office/drawing/2014/main" id="{6804C3E9-1FB6-4CE0-A205-38807078614C}"/>
              </a:ext>
            </a:extLst>
          </p:cNvPr>
          <p:cNvSpPr/>
          <p:nvPr/>
        </p:nvSpPr>
        <p:spPr>
          <a:xfrm>
            <a:off x="6420580" y="3268823"/>
            <a:ext cx="757875" cy="504518"/>
          </a:xfrm>
          <a:prstGeom prst="rightArrow">
            <a:avLst>
              <a:gd name="adj1" fmla="val 45035"/>
              <a:gd name="adj2" fmla="val 68926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Pfeil: nach rechts 37">
            <a:extLst>
              <a:ext uri="{FF2B5EF4-FFF2-40B4-BE49-F238E27FC236}">
                <a16:creationId xmlns:a16="http://schemas.microsoft.com/office/drawing/2014/main" id="{78CD73A5-3675-4FF2-BFB5-DEAB1C740A28}"/>
              </a:ext>
            </a:extLst>
          </p:cNvPr>
          <p:cNvSpPr/>
          <p:nvPr/>
        </p:nvSpPr>
        <p:spPr>
          <a:xfrm>
            <a:off x="6406678" y="5447656"/>
            <a:ext cx="758915" cy="504518"/>
          </a:xfrm>
          <a:prstGeom prst="rightArrow">
            <a:avLst>
              <a:gd name="adj1" fmla="val 45035"/>
              <a:gd name="adj2" fmla="val 66866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Pfeil: nach rechts 38">
            <a:extLst>
              <a:ext uri="{FF2B5EF4-FFF2-40B4-BE49-F238E27FC236}">
                <a16:creationId xmlns:a16="http://schemas.microsoft.com/office/drawing/2014/main" id="{2F3A8BC0-F2C4-4610-8221-6C71AEC44427}"/>
              </a:ext>
            </a:extLst>
          </p:cNvPr>
          <p:cNvSpPr/>
          <p:nvPr/>
        </p:nvSpPr>
        <p:spPr>
          <a:xfrm rot="5400000">
            <a:off x="7561478" y="3866900"/>
            <a:ext cx="630015" cy="504518"/>
          </a:xfrm>
          <a:prstGeom prst="rightArrow">
            <a:avLst>
              <a:gd name="adj1" fmla="val 45035"/>
              <a:gd name="adj2" fmla="val 62747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Pfeil: nach rechts 39">
            <a:extLst>
              <a:ext uri="{FF2B5EF4-FFF2-40B4-BE49-F238E27FC236}">
                <a16:creationId xmlns:a16="http://schemas.microsoft.com/office/drawing/2014/main" id="{1D9B5F7E-1E3D-4283-B755-12A95F7E078D}"/>
              </a:ext>
            </a:extLst>
          </p:cNvPr>
          <p:cNvSpPr/>
          <p:nvPr/>
        </p:nvSpPr>
        <p:spPr>
          <a:xfrm rot="16200000">
            <a:off x="7653566" y="4909024"/>
            <a:ext cx="489021" cy="461340"/>
          </a:xfrm>
          <a:prstGeom prst="rightArrow">
            <a:avLst>
              <a:gd name="adj1" fmla="val 45035"/>
              <a:gd name="adj2" fmla="val 65902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platzhalter 2">
            <a:extLst>
              <a:ext uri="{FF2B5EF4-FFF2-40B4-BE49-F238E27FC236}">
                <a16:creationId xmlns:a16="http://schemas.microsoft.com/office/drawing/2014/main" id="{5B04FB56-7752-45CE-BEE2-7D2FF7552A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756" y="440036"/>
            <a:ext cx="7950708" cy="360064"/>
          </a:xfrm>
        </p:spPr>
        <p:txBody>
          <a:bodyPr/>
          <a:lstStyle/>
          <a:p>
            <a:r>
              <a:rPr lang="de-DE" dirty="0"/>
              <a:t>Vorgehensmodell</a:t>
            </a:r>
          </a:p>
        </p:txBody>
      </p:sp>
      <p:sp>
        <p:nvSpPr>
          <p:cNvPr id="44" name="Fußzeilenplatzhalter 3">
            <a:extLst>
              <a:ext uri="{FF2B5EF4-FFF2-40B4-BE49-F238E27FC236}">
                <a16:creationId xmlns:a16="http://schemas.microsoft.com/office/drawing/2014/main" id="{5C5F4547-7188-42AA-A6AC-11D74FB5D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90700" y="6571896"/>
            <a:ext cx="5562600" cy="283234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dirty="0">
                <a:solidFill>
                  <a:srgbClr val="717D87"/>
                </a:solidFill>
              </a:rPr>
              <a:t>Big Data Consultingprojekt – Gruppe 4 (Emotionsanalyse)</a:t>
            </a:r>
          </a:p>
        </p:txBody>
      </p:sp>
    </p:spTree>
    <p:extLst>
      <p:ext uri="{BB962C8B-B14F-4D97-AF65-F5344CB8AC3E}">
        <p14:creationId xmlns:p14="http://schemas.microsoft.com/office/powerpoint/2010/main" val="153124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PT-Vorlage_der_FOM_20140109">
  <a:themeElements>
    <a:clrScheme name="FOM">
      <a:dk1>
        <a:srgbClr val="262626"/>
      </a:dk1>
      <a:lt1>
        <a:sysClr val="window" lastClr="FFFFFF"/>
      </a:lt1>
      <a:dk2>
        <a:srgbClr val="717D87"/>
      </a:dk2>
      <a:lt2>
        <a:srgbClr val="DBDEE1"/>
      </a:lt2>
      <a:accent1>
        <a:srgbClr val="00998A"/>
      </a:accent1>
      <a:accent2>
        <a:srgbClr val="BFE5E2"/>
      </a:accent2>
      <a:accent3>
        <a:srgbClr val="A10010"/>
      </a:accent3>
      <a:accent4>
        <a:srgbClr val="E7C2C3"/>
      </a:accent4>
      <a:accent5>
        <a:srgbClr val="004A94"/>
      </a:accent5>
      <a:accent6>
        <a:srgbClr val="BFD1E4"/>
      </a:accent6>
      <a:hlink>
        <a:srgbClr val="00998A"/>
      </a:hlink>
      <a:folHlink>
        <a:srgbClr val="00998A"/>
      </a:folHlink>
    </a:clrScheme>
    <a:fontScheme name="Larissa-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lg" len="lg"/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solidFill>
          <a:schemeClr val="bg1"/>
        </a:solidFill>
        <a:ln w="12700">
          <a:solidFill>
            <a:schemeClr val="accent1"/>
          </a:solidFill>
        </a:ln>
        <a:effectLst/>
      </a:spPr>
      <a:bodyPr vert="horz" wrap="non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ts val="0"/>
          </a:spcBef>
          <a:spcAft>
            <a:spcPts val="600"/>
          </a:spcAft>
          <a:buClr>
            <a:srgbClr val="23A092"/>
          </a:buClr>
          <a:buSzPct val="80000"/>
          <a:buFont typeface="Wingdings" pitchFamily="2" charset="2"/>
          <a:buNone/>
          <a:tabLst/>
          <a:defRPr kumimoji="0" sz="1400" b="0" i="0" u="none" strike="noStrike" kern="0" cap="none" spc="0" normalizeH="0" baseline="0" noProof="0" dirty="0" err="1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</a:defRPr>
        </a:defPPr>
      </a:lstStyle>
    </a:tx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PT-Vorlage_der_FOM_Stand-Jul2014" id="{34A6B44A-F844-4FCD-9B85-94266D71B14A}" vid="{984BD72F-CB0E-4C4A-8ACE-919AD7DAEF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179</Words>
  <Application>Microsoft Office PowerPoint</Application>
  <PresentationFormat>Bildschirmpräsentation (4:3)</PresentationFormat>
  <Paragraphs>67</Paragraphs>
  <Slides>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9" baseType="lpstr">
      <vt:lpstr>Arial</vt:lpstr>
      <vt:lpstr>Calibri</vt:lpstr>
      <vt:lpstr>LMRoman9-Regular</vt:lpstr>
      <vt:lpstr>Roboto</vt:lpstr>
      <vt:lpstr>Wingdings</vt:lpstr>
      <vt:lpstr>PPT-Vorlage_der_FOM_20140109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Messung der Nachhaltigkeit auf Unternehmens- und Produktebene</dc:title>
  <dc:subject>Führungs- und Steuerungssysteme in ERP-Systemen</dc:subject>
  <dc:creator>Erkan.Kruithoff@stocko-contact.com;Kruithoff;Erkan</dc:creator>
  <cp:lastModifiedBy>Burlay, Vladimir</cp:lastModifiedBy>
  <cp:revision>323</cp:revision>
  <dcterms:created xsi:type="dcterms:W3CDTF">2017-11-22T09:09:55Z</dcterms:created>
  <dcterms:modified xsi:type="dcterms:W3CDTF">2021-04-04T15:26:28Z</dcterms:modified>
</cp:coreProperties>
</file>