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4"/>
  </p:notesMasterIdLst>
  <p:sldIdLst>
    <p:sldId id="256" r:id="rId4"/>
    <p:sldId id="268" r:id="rId5"/>
    <p:sldId id="265" r:id="rId6"/>
    <p:sldId id="272" r:id="rId7"/>
    <p:sldId id="277" r:id="rId8"/>
    <p:sldId id="270" r:id="rId9"/>
    <p:sldId id="281" r:id="rId10"/>
    <p:sldId id="271" r:id="rId11"/>
    <p:sldId id="266" r:id="rId12"/>
    <p:sldId id="300" r:id="rId13"/>
    <p:sldId id="301" r:id="rId14"/>
    <p:sldId id="279" r:id="rId15"/>
    <p:sldId id="303" r:id="rId16"/>
    <p:sldId id="302" r:id="rId17"/>
    <p:sldId id="304" r:id="rId18"/>
    <p:sldId id="305" r:id="rId19"/>
    <p:sldId id="264" r:id="rId20"/>
    <p:sldId id="307" r:id="rId21"/>
    <p:sldId id="308" r:id="rId22"/>
    <p:sldId id="262"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93" d="100"/>
          <a:sy n="93" d="100"/>
        </p:scale>
        <p:origin x="792" y="7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803F4-1FE3-4956-AE6F-13BD4652D510}" type="datetimeFigureOut">
              <a:rPr lang="en-US" smtClean="0"/>
              <a:t>12/28/2021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81D74-ABDD-41BA-9947-270DA1D47757}" type="slidenum">
              <a:rPr lang="en-US" smtClean="0"/>
              <a:t>‹#›</a:t>
            </a:fld>
            <a:endParaRPr lang="en-US"/>
          </a:p>
        </p:txBody>
      </p:sp>
    </p:spTree>
    <p:extLst>
      <p:ext uri="{BB962C8B-B14F-4D97-AF65-F5344CB8AC3E}">
        <p14:creationId xmlns:p14="http://schemas.microsoft.com/office/powerpoint/2010/main" val="196665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881D74-ABDD-41BA-9947-270DA1D47757}" type="slidenum">
              <a:rPr lang="en-US" smtClean="0"/>
              <a:t>13</a:t>
            </a:fld>
            <a:endParaRPr lang="en-US"/>
          </a:p>
        </p:txBody>
      </p:sp>
    </p:spTree>
    <p:extLst>
      <p:ext uri="{BB962C8B-B14F-4D97-AF65-F5344CB8AC3E}">
        <p14:creationId xmlns:p14="http://schemas.microsoft.com/office/powerpoint/2010/main" val="1339866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51920" y="1563638"/>
            <a:ext cx="5292080" cy="1080121"/>
          </a:xfrm>
        </p:spPr>
        <p:txBody>
          <a:bodyPr/>
          <a:lstStyle/>
          <a:p>
            <a:r>
              <a:rPr lang="en-US" altLang="ko-KR" sz="3600" dirty="0" err="1" smtClean="0">
                <a:ea typeface="맑은 고딕" pitchFamily="50" charset="-127"/>
              </a:rPr>
              <a:t>Metode</a:t>
            </a:r>
            <a:r>
              <a:rPr lang="en-US" altLang="ko-KR" sz="3600" dirty="0" smtClean="0">
                <a:ea typeface="맑은 고딕" pitchFamily="50" charset="-127"/>
              </a:rPr>
              <a:t> </a:t>
            </a:r>
            <a:r>
              <a:rPr lang="en-US" altLang="ko-KR" sz="3600" dirty="0" err="1" smtClean="0">
                <a:ea typeface="맑은 고딕" pitchFamily="50" charset="-127"/>
              </a:rPr>
              <a:t>Continous</a:t>
            </a:r>
            <a:r>
              <a:rPr lang="en-US" altLang="ko-KR" sz="3600" dirty="0" smtClean="0">
                <a:ea typeface="맑은 고딕" pitchFamily="50" charset="-127"/>
              </a:rPr>
              <a:t> Integration</a:t>
            </a:r>
            <a:endParaRPr lang="en-US" altLang="ko-KR" sz="3600" dirty="0"/>
          </a:p>
        </p:txBody>
      </p:sp>
      <p:sp>
        <p:nvSpPr>
          <p:cNvPr id="4" name="Text Placeholder 3"/>
          <p:cNvSpPr>
            <a:spLocks noGrp="1"/>
          </p:cNvSpPr>
          <p:nvPr>
            <p:ph type="body" sz="quarter" idx="11"/>
          </p:nvPr>
        </p:nvSpPr>
        <p:spPr/>
        <p:txBody>
          <a:bodyPr/>
          <a:lstStyle/>
          <a:p>
            <a:pPr marL="342900" indent="-342900">
              <a:spcBef>
                <a:spcPts val="0"/>
              </a:spcBef>
              <a:buAutoNum type="arabicPeriod"/>
              <a:defRPr/>
            </a:pPr>
            <a:r>
              <a:rPr lang="en-US" dirty="0" err="1" smtClean="0"/>
              <a:t>Novian</a:t>
            </a:r>
            <a:r>
              <a:rPr lang="en-US" dirty="0" smtClean="0"/>
              <a:t> </a:t>
            </a:r>
            <a:r>
              <a:rPr lang="en-US" dirty="0" err="1"/>
              <a:t>Yuda</a:t>
            </a:r>
            <a:r>
              <a:rPr lang="en-US" dirty="0"/>
              <a:t> </a:t>
            </a:r>
            <a:r>
              <a:rPr lang="en-US" dirty="0" err="1" smtClean="0"/>
              <a:t>Permana</a:t>
            </a:r>
            <a:r>
              <a:rPr lang="en-US" dirty="0" smtClean="0"/>
              <a:t>	(5200411317</a:t>
            </a:r>
            <a:r>
              <a:rPr lang="en-US" dirty="0"/>
              <a:t>) </a:t>
            </a:r>
            <a:endParaRPr lang="en-US" dirty="0" smtClean="0"/>
          </a:p>
          <a:p>
            <a:pPr marL="342900" indent="-342900">
              <a:spcBef>
                <a:spcPts val="0"/>
              </a:spcBef>
              <a:buAutoNum type="arabicPeriod"/>
              <a:defRPr/>
            </a:pPr>
            <a:r>
              <a:rPr lang="en-US" dirty="0" err="1" smtClean="0"/>
              <a:t>Khafid</a:t>
            </a:r>
            <a:r>
              <a:rPr lang="en-US" dirty="0" smtClean="0"/>
              <a:t> </a:t>
            </a:r>
            <a:r>
              <a:rPr lang="en-US" dirty="0" err="1"/>
              <a:t>Nur</a:t>
            </a:r>
            <a:r>
              <a:rPr lang="en-US" dirty="0"/>
              <a:t> </a:t>
            </a:r>
            <a:r>
              <a:rPr lang="en-US" dirty="0" err="1"/>
              <a:t>Maulana</a:t>
            </a:r>
            <a:r>
              <a:rPr lang="en-US" dirty="0"/>
              <a:t> </a:t>
            </a:r>
            <a:r>
              <a:rPr lang="en-US" dirty="0" smtClean="0"/>
              <a:t>	(</a:t>
            </a:r>
            <a:r>
              <a:rPr lang="en-US" dirty="0"/>
              <a:t>5200411491) </a:t>
            </a:r>
            <a:endParaRPr lang="en-US" dirty="0" smtClean="0"/>
          </a:p>
          <a:p>
            <a:pPr marL="342900" indent="-342900">
              <a:spcBef>
                <a:spcPts val="0"/>
              </a:spcBef>
              <a:buAutoNum type="arabicPeriod"/>
              <a:defRPr/>
            </a:pPr>
            <a:r>
              <a:rPr lang="en-US" dirty="0" err="1" smtClean="0"/>
              <a:t>Rizky</a:t>
            </a:r>
            <a:r>
              <a:rPr lang="en-US" dirty="0" smtClean="0"/>
              <a:t> </a:t>
            </a:r>
            <a:r>
              <a:rPr lang="en-US" dirty="0" err="1"/>
              <a:t>Diar</a:t>
            </a:r>
            <a:r>
              <a:rPr lang="en-US" dirty="0"/>
              <a:t> </a:t>
            </a:r>
            <a:r>
              <a:rPr lang="en-US" dirty="0" err="1"/>
              <a:t>Panuntun</a:t>
            </a:r>
            <a:r>
              <a:rPr lang="en-US" dirty="0"/>
              <a:t> </a:t>
            </a:r>
            <a:r>
              <a:rPr lang="en-US" dirty="0" smtClean="0"/>
              <a:t>	(</a:t>
            </a:r>
            <a:r>
              <a:rPr lang="en-US" dirty="0"/>
              <a:t>5200411499) </a:t>
            </a:r>
            <a:endParaRPr lang="en-US" dirty="0" smtClean="0"/>
          </a:p>
          <a:p>
            <a:pPr marL="342900" indent="-342900">
              <a:spcBef>
                <a:spcPts val="0"/>
              </a:spcBef>
              <a:buAutoNum type="arabicPeriod"/>
              <a:defRPr/>
            </a:pPr>
            <a:r>
              <a:rPr lang="en-US" dirty="0" smtClean="0"/>
              <a:t> </a:t>
            </a:r>
            <a:r>
              <a:rPr lang="en-US" dirty="0" err="1"/>
              <a:t>Alfaeni</a:t>
            </a:r>
            <a:r>
              <a:rPr lang="en-US" dirty="0"/>
              <a:t> </a:t>
            </a:r>
            <a:r>
              <a:rPr lang="en-US" dirty="0" err="1"/>
              <a:t>Syafa</a:t>
            </a:r>
            <a:r>
              <a:rPr lang="en-US" dirty="0"/>
              <a:t> </a:t>
            </a:r>
            <a:r>
              <a:rPr lang="en-US" dirty="0" err="1"/>
              <a:t>Safira</a:t>
            </a:r>
            <a:r>
              <a:rPr lang="en-US" dirty="0"/>
              <a:t> </a:t>
            </a:r>
            <a:r>
              <a:rPr lang="en-US" dirty="0" smtClean="0"/>
              <a:t>	(</a:t>
            </a:r>
            <a:r>
              <a:rPr lang="en-US" dirty="0"/>
              <a:t>5200411511) </a:t>
            </a:r>
            <a:endParaRPr lang="en-US" altLang="ko-KR" dirty="0"/>
          </a:p>
        </p:txBody>
      </p:sp>
      <p:sp>
        <p:nvSpPr>
          <p:cNvPr id="5" name="TextBox 4"/>
          <p:cNvSpPr txBox="1"/>
          <p:nvPr/>
        </p:nvSpPr>
        <p:spPr>
          <a:xfrm>
            <a:off x="7380312" y="195486"/>
            <a:ext cx="1440160" cy="338554"/>
          </a:xfrm>
          <a:prstGeom prst="rect">
            <a:avLst/>
          </a:prstGeom>
          <a:noFill/>
        </p:spPr>
        <p:txBody>
          <a:bodyPr wrap="square" rtlCol="0">
            <a:spAutoFit/>
          </a:bodyPr>
          <a:lstStyle/>
          <a:p>
            <a:pPr algn="r"/>
            <a:r>
              <a:rPr lang="en-US" altLang="ko-KR" sz="1600" dirty="0">
                <a:solidFill>
                  <a:schemeClr val="bg1"/>
                </a:solidFill>
                <a:cs typeface="Arial" pitchFamily="34" charset="0"/>
              </a:rPr>
              <a:t>LogoType</a:t>
            </a:r>
            <a:endParaRPr lang="ko-KR" altLang="en-US" sz="1600" dirty="0">
              <a:solidFill>
                <a:schemeClr val="bg1"/>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000" b="1" dirty="0" err="1" smtClean="0">
                <a:solidFill>
                  <a:schemeClr val="bg1"/>
                </a:solidFill>
                <a:latin typeface="+mj-lt"/>
                <a:cs typeface="Arial" pitchFamily="34" charset="0"/>
              </a:rPr>
              <a:t>Analisis</a:t>
            </a:r>
            <a:r>
              <a:rPr lang="en-US" altLang="ko-KR" sz="2000" b="1" dirty="0" smtClean="0">
                <a:solidFill>
                  <a:schemeClr val="bg1"/>
                </a:solidFill>
                <a:latin typeface="+mj-lt"/>
                <a:cs typeface="Arial" pitchFamily="34" charset="0"/>
              </a:rPr>
              <a:t> &amp; </a:t>
            </a:r>
            <a:r>
              <a:rPr lang="en-US" altLang="ko-KR" sz="2000" b="1" dirty="0" err="1" smtClean="0">
                <a:solidFill>
                  <a:schemeClr val="bg1"/>
                </a:solidFill>
                <a:latin typeface="+mj-lt"/>
                <a:cs typeface="Arial" pitchFamily="34" charset="0"/>
              </a:rPr>
              <a:t>Perancangan</a:t>
            </a:r>
            <a:endParaRPr lang="ko-KR" altLang="en-US" sz="2000" b="1" dirty="0">
              <a:solidFill>
                <a:schemeClr val="bg1"/>
              </a:solidFill>
              <a:latin typeface="+mj-lt"/>
              <a:cs typeface="Arial" pitchFamily="34" charset="0"/>
            </a:endParaRPr>
          </a:p>
        </p:txBody>
      </p:sp>
      <p:sp>
        <p:nvSpPr>
          <p:cNvPr id="22" name="TextBox 21"/>
          <p:cNvSpPr txBox="1"/>
          <p:nvPr/>
        </p:nvSpPr>
        <p:spPr>
          <a:xfrm>
            <a:off x="589330" y="267494"/>
            <a:ext cx="5688632" cy="4893647"/>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implementasi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penelitian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ini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menggunakan</a:t>
            </a:r>
            <a:endParaRPr lang="en-US" altLang="ko-KR" sz="1200" dirty="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metode</a:t>
            </a:r>
            <a:r>
              <a:rPr lang="en-US" altLang="ko-KR" sz="1200" dirty="0">
                <a:solidFill>
                  <a:schemeClr val="tx1">
                    <a:lumMod val="75000"/>
                    <a:lumOff val="25000"/>
                  </a:schemeClr>
                </a:solidFill>
                <a:cs typeface="Arial" pitchFamily="34" charset="0"/>
              </a:rPr>
              <a:t> CI/CD Workflow Pipeline</a:t>
            </a:r>
            <a:r>
              <a:rPr lang="en-US" altLang="ko-KR" sz="1200" dirty="0" smtClean="0">
                <a:solidFill>
                  <a:schemeClr val="tx1">
                    <a:lumMod val="75000"/>
                    <a:lumOff val="25000"/>
                  </a:schemeClr>
                </a:solidFill>
                <a:cs typeface="Arial" pitchFamily="34" charset="0"/>
              </a:rPr>
              <a:t>.</a:t>
            </a:r>
          </a:p>
          <a:p>
            <a:pPr marL="171450" indent="-171450">
              <a:buFont typeface="Wingdings" panose="05000000000000000000" pitchFamily="2" charset="2"/>
              <a:buChar char="q"/>
            </a:pPr>
            <a:r>
              <a:rPr lang="en-US" altLang="ko-KR" sz="1200" dirty="0" smtClean="0">
                <a:solidFill>
                  <a:schemeClr val="tx1">
                    <a:lumMod val="75000"/>
                    <a:lumOff val="25000"/>
                  </a:schemeClr>
                </a:solidFill>
                <a:cs typeface="Arial" pitchFamily="34" charset="0"/>
              </a:rPr>
              <a:t>Code</a:t>
            </a:r>
          </a:p>
          <a:p>
            <a:r>
              <a:rPr lang="en-US" altLang="ko-KR" sz="1200" dirty="0" err="1" smtClean="0">
                <a:solidFill>
                  <a:schemeClr val="tx1">
                    <a:lumMod val="75000"/>
                    <a:lumOff val="25000"/>
                  </a:schemeClr>
                </a:solidFill>
                <a:cs typeface="Arial" pitchFamily="34" charset="0"/>
              </a:rPr>
              <a:t>Pada</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fase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ini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kode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sumber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dikembangkan</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oleh</a:t>
            </a:r>
            <a:r>
              <a:rPr lang="en-US" altLang="ko-KR" sz="1200" dirty="0" smtClean="0">
                <a:solidFill>
                  <a:schemeClr val="tx1">
                    <a:lumMod val="75000"/>
                    <a:lumOff val="25000"/>
                  </a:schemeClr>
                </a:solidFill>
                <a:cs typeface="Arial" pitchFamily="34" charset="0"/>
              </a:rPr>
              <a:t> </a:t>
            </a:r>
            <a:r>
              <a:rPr lang="en-US" sz="1200" dirty="0"/>
              <a:t>developer </a:t>
            </a:r>
            <a:r>
              <a:rPr lang="en-US" sz="1200" dirty="0" err="1"/>
              <a:t>dalam</a:t>
            </a:r>
            <a:r>
              <a:rPr lang="en-US" sz="1200" dirty="0"/>
              <a:t> </a:t>
            </a:r>
            <a:r>
              <a:rPr lang="en-US" sz="1200" dirty="0" err="1"/>
              <a:t>membangun</a:t>
            </a:r>
            <a:r>
              <a:rPr lang="en-US" sz="1200" dirty="0"/>
              <a:t> </a:t>
            </a:r>
            <a:r>
              <a:rPr lang="en-US" sz="1200" dirty="0" err="1"/>
              <a:t>aplikasi</a:t>
            </a:r>
            <a:r>
              <a:rPr lang="en-US" sz="1200" dirty="0"/>
              <a:t> Learning Management System. </a:t>
            </a:r>
            <a:endParaRPr lang="en-US" sz="1200" dirty="0" smtClean="0"/>
          </a:p>
          <a:p>
            <a:pPr marL="171450" indent="-171450">
              <a:buFont typeface="Wingdings" panose="05000000000000000000" pitchFamily="2" charset="2"/>
              <a:buChar char="q"/>
            </a:pPr>
            <a:r>
              <a:rPr lang="en-US" altLang="ko-KR" sz="1200" dirty="0" smtClean="0">
                <a:solidFill>
                  <a:schemeClr val="tx1">
                    <a:lumMod val="75000"/>
                    <a:lumOff val="25000"/>
                  </a:schemeClr>
                </a:solidFill>
                <a:cs typeface="Arial" pitchFamily="34" charset="0"/>
              </a:rPr>
              <a:t>Commit</a:t>
            </a:r>
          </a:p>
          <a:p>
            <a:r>
              <a:rPr lang="en-US" altLang="ko-KR" sz="1200" dirty="0" err="1">
                <a:solidFill>
                  <a:schemeClr val="tx1">
                    <a:lumMod val="75000"/>
                    <a:lumOff val="25000"/>
                  </a:schemeClr>
                </a:solidFill>
                <a:cs typeface="Arial" pitchFamily="34" charset="0"/>
              </a:rPr>
              <a:t>Kode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sumber</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telah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dikembangkan</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oleh</a:t>
            </a:r>
            <a:r>
              <a:rPr lang="en-US" altLang="ko-KR" sz="1200" dirty="0" smtClean="0">
                <a:solidFill>
                  <a:schemeClr val="tx1">
                    <a:lumMod val="75000"/>
                    <a:lumOff val="25000"/>
                  </a:schemeClr>
                </a:solidFill>
                <a:cs typeface="Arial" pitchFamily="34" charset="0"/>
              </a:rPr>
              <a:t> developer </a:t>
            </a:r>
            <a:r>
              <a:rPr lang="en-US" altLang="ko-KR" sz="1200" dirty="0" err="1">
                <a:solidFill>
                  <a:schemeClr val="tx1">
                    <a:lumMod val="75000"/>
                    <a:lumOff val="25000"/>
                  </a:schemeClr>
                </a:solidFill>
                <a:cs typeface="Arial" pitchFamily="34" charset="0"/>
              </a:rPr>
              <a:t>dilakukan</a:t>
            </a:r>
            <a:r>
              <a:rPr lang="en-US" altLang="ko-KR" sz="1200" dirty="0">
                <a:solidFill>
                  <a:schemeClr val="tx1">
                    <a:lumMod val="75000"/>
                    <a:lumOff val="25000"/>
                  </a:schemeClr>
                </a:solidFill>
                <a:cs typeface="Arial" pitchFamily="34" charset="0"/>
              </a:rPr>
              <a:t> commit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mengirimkan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perubahan</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repositori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kode</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tahap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ini</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proses </a:t>
            </a:r>
            <a:r>
              <a:rPr lang="en-US" altLang="ko-KR" sz="1200" dirty="0" err="1" smtClean="0">
                <a:solidFill>
                  <a:schemeClr val="tx1">
                    <a:lumMod val="75000"/>
                    <a:lumOff val="25000"/>
                  </a:schemeClr>
                </a:solidFill>
                <a:cs typeface="Arial" pitchFamily="34" charset="0"/>
              </a:rPr>
              <a:t>kolaborasi</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sudah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dimulai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dimana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kode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sumber</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yang </a:t>
            </a:r>
            <a:r>
              <a:rPr lang="en-US" altLang="ko-KR" sz="1200" dirty="0" err="1" smtClean="0">
                <a:solidFill>
                  <a:schemeClr val="tx1">
                    <a:lumMod val="75000"/>
                    <a:lumOff val="25000"/>
                  </a:schemeClr>
                </a:solidFill>
                <a:cs typeface="Arial" pitchFamily="34" charset="0"/>
              </a:rPr>
              <a:t>telah</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dikirimkan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oleh</a:t>
            </a:r>
            <a:r>
              <a:rPr lang="en-US" altLang="ko-KR" sz="1200" dirty="0">
                <a:solidFill>
                  <a:schemeClr val="tx1">
                    <a:lumMod val="75000"/>
                    <a:lumOff val="25000"/>
                  </a:schemeClr>
                </a:solidFill>
                <a:cs typeface="Arial" pitchFamily="34" charset="0"/>
              </a:rPr>
              <a:t> developer </a:t>
            </a:r>
            <a:r>
              <a:rPr lang="en-US" altLang="ko-KR" sz="1200" dirty="0" err="1" smtClean="0">
                <a:solidFill>
                  <a:schemeClr val="tx1">
                    <a:lumMod val="75000"/>
                    <a:lumOff val="25000"/>
                  </a:schemeClr>
                </a:solidFill>
                <a:cs typeface="Arial" pitchFamily="34" charset="0"/>
              </a:rPr>
              <a:t>dapat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digunakan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oleh</a:t>
            </a: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developer yang lain</a:t>
            </a:r>
            <a:r>
              <a:rPr lang="en-US" altLang="ko-KR" sz="1200" dirty="0" smtClean="0">
                <a:solidFill>
                  <a:schemeClr val="tx1">
                    <a:lumMod val="75000"/>
                    <a:lumOff val="25000"/>
                  </a:schemeClr>
                </a:solidFill>
                <a:cs typeface="Arial" pitchFamily="34" charset="0"/>
              </a:rPr>
              <a:t>.</a:t>
            </a:r>
          </a:p>
          <a:p>
            <a:pPr marL="171450" indent="-171450">
              <a:buFont typeface="Wingdings" panose="05000000000000000000" pitchFamily="2" charset="2"/>
              <a:buChar char="q"/>
            </a:pPr>
            <a:r>
              <a:rPr lang="en-US" altLang="ko-KR" sz="1200" dirty="0" err="1" smtClean="0">
                <a:solidFill>
                  <a:schemeClr val="tx1">
                    <a:lumMod val="75000"/>
                    <a:lumOff val="25000"/>
                  </a:schemeClr>
                </a:solidFill>
                <a:cs typeface="Arial" pitchFamily="34" charset="0"/>
              </a:rPr>
              <a:t>Buid</a:t>
            </a:r>
            <a:endParaRPr lang="en-US" altLang="ko-KR" sz="1200" dirty="0" smtClean="0">
              <a:solidFill>
                <a:schemeClr val="tx1">
                  <a:lumMod val="75000"/>
                  <a:lumOff val="25000"/>
                </a:schemeClr>
              </a:solidFill>
              <a:cs typeface="Arial" pitchFamily="34" charset="0"/>
            </a:endParaRPr>
          </a:p>
          <a:p>
            <a:r>
              <a:rPr lang="en-US" altLang="ko-KR" sz="1200" dirty="0" err="1">
                <a:solidFill>
                  <a:schemeClr val="tx1">
                    <a:lumMod val="75000"/>
                    <a:lumOff val="25000"/>
                  </a:schemeClr>
                </a:solidFill>
                <a:cs typeface="Arial" pitchFamily="34" charset="0"/>
              </a:rPr>
              <a:t>Kode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sumber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repositori</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akan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diintegrasikan</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sebuah</a:t>
            </a:r>
            <a:r>
              <a:rPr lang="en-US" altLang="ko-KR" sz="1200" dirty="0">
                <a:solidFill>
                  <a:schemeClr val="tx1">
                    <a:lumMod val="75000"/>
                    <a:lumOff val="25000"/>
                  </a:schemeClr>
                </a:solidFill>
                <a:cs typeface="Arial" pitchFamily="34" charset="0"/>
              </a:rPr>
              <a:t> build. </a:t>
            </a:r>
            <a:r>
              <a:rPr lang="en-US" altLang="ko-KR" sz="1200" dirty="0" err="1">
                <a:solidFill>
                  <a:schemeClr val="tx1">
                    <a:lumMod val="75000"/>
                    <a:lumOff val="25000"/>
                  </a:schemeClr>
                </a:solidFill>
                <a:cs typeface="Arial" pitchFamily="34" charset="0"/>
              </a:rPr>
              <a:t>Tahap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ini</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kode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sumber</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dikompilasi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menjadi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sebuah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aplikasi</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yang </a:t>
            </a:r>
            <a:r>
              <a:rPr lang="en-US" altLang="ko-KR" sz="1200" dirty="0" err="1" smtClean="0">
                <a:solidFill>
                  <a:schemeClr val="tx1">
                    <a:lumMod val="75000"/>
                    <a:lumOff val="25000"/>
                  </a:schemeClr>
                </a:solidFill>
                <a:cs typeface="Arial" pitchFamily="34" charset="0"/>
              </a:rPr>
              <a:t>utuh</a:t>
            </a:r>
            <a:r>
              <a:rPr lang="en-US" altLang="ko-KR" sz="1200" dirty="0" smtClean="0">
                <a:solidFill>
                  <a:schemeClr val="tx1">
                    <a:lumMod val="75000"/>
                    <a:lumOff val="25000"/>
                  </a:schemeClr>
                </a:solidFill>
                <a:cs typeface="Arial" pitchFamily="34" charset="0"/>
              </a:rPr>
              <a:t>.</a:t>
            </a:r>
          </a:p>
          <a:p>
            <a:pPr marL="171450" indent="-171450">
              <a:buFont typeface="Wingdings" panose="05000000000000000000" pitchFamily="2" charset="2"/>
              <a:buChar char="q"/>
            </a:pPr>
            <a:r>
              <a:rPr lang="en-US" altLang="ko-KR" sz="1200" dirty="0" smtClean="0">
                <a:solidFill>
                  <a:schemeClr val="tx1">
                    <a:lumMod val="75000"/>
                    <a:lumOff val="25000"/>
                  </a:schemeClr>
                </a:solidFill>
                <a:cs typeface="Arial" pitchFamily="34" charset="0"/>
              </a:rPr>
              <a:t>Test</a:t>
            </a:r>
          </a:p>
          <a:p>
            <a:r>
              <a:rPr lang="en-US" altLang="ko-KR" sz="1200" dirty="0" err="1">
                <a:solidFill>
                  <a:schemeClr val="tx1">
                    <a:lumMod val="75000"/>
                    <a:lumOff val="25000"/>
                  </a:schemeClr>
                </a:solidFill>
                <a:cs typeface="Arial" pitchFamily="34" charset="0"/>
              </a:rPr>
              <a:t>Setelah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perubahan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diintegrasikan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ke</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dalam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sebuah</a:t>
            </a: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build, </a:t>
            </a:r>
            <a:r>
              <a:rPr lang="en-US" altLang="ko-KR" sz="1200" dirty="0" err="1">
                <a:solidFill>
                  <a:schemeClr val="tx1">
                    <a:lumMod val="75000"/>
                    <a:lumOff val="25000"/>
                  </a:schemeClr>
                </a:solidFill>
                <a:cs typeface="Arial" pitchFamily="34" charset="0"/>
              </a:rPr>
              <a:t>perubahan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tersebut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divalidasi</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dengan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berbagai</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tingkatan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pengujian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otomatis</a:t>
            </a:r>
            <a:r>
              <a:rPr lang="en-US" altLang="ko-KR" sz="1200" dirty="0">
                <a:solidFill>
                  <a:schemeClr val="tx1">
                    <a:lumMod val="75000"/>
                    <a:lumOff val="25000"/>
                  </a:schemeClr>
                </a:solidFill>
                <a:cs typeface="Arial" pitchFamily="34" charset="0"/>
              </a:rPr>
              <a:t> (</a:t>
            </a:r>
            <a:r>
              <a:rPr lang="en-US" altLang="ko-KR" sz="1200" dirty="0" smtClean="0">
                <a:solidFill>
                  <a:schemeClr val="tx1">
                    <a:lumMod val="75000"/>
                    <a:lumOff val="25000"/>
                  </a:schemeClr>
                </a:solidFill>
                <a:cs typeface="Arial" pitchFamily="34" charset="0"/>
              </a:rPr>
              <a:t>automated testing</a:t>
            </a:r>
            <a:r>
              <a:rPr lang="en-US" altLang="ko-KR" sz="1200" dirty="0">
                <a:solidFill>
                  <a:schemeClr val="tx1">
                    <a:lumMod val="75000"/>
                    <a:lumOff val="25000"/>
                  </a:schemeClr>
                </a:solidFill>
                <a:cs typeface="Arial" pitchFamily="34" charset="0"/>
              </a:rPr>
              <a:t>). Proses </a:t>
            </a:r>
            <a:r>
              <a:rPr lang="en-US" altLang="ko-KR" sz="1200" dirty="0" err="1">
                <a:solidFill>
                  <a:schemeClr val="tx1">
                    <a:lumMod val="75000"/>
                    <a:lumOff val="25000"/>
                  </a:schemeClr>
                </a:solidFill>
                <a:cs typeface="Arial" pitchFamily="34" charset="0"/>
              </a:rPr>
              <a:t>ini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dilakukan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memastikan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perubahan</a:t>
            </a: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yang </a:t>
            </a:r>
            <a:r>
              <a:rPr lang="en-US" altLang="ko-KR" sz="1200" dirty="0" err="1">
                <a:solidFill>
                  <a:schemeClr val="tx1">
                    <a:lumMod val="75000"/>
                    <a:lumOff val="25000"/>
                  </a:schemeClr>
                </a:solidFill>
                <a:cs typeface="Arial" pitchFamily="34" charset="0"/>
              </a:rPr>
              <a:t>dilakukan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tidak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terdapat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konflik</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ataubug</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pada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baris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kode</a:t>
            </a:r>
            <a:r>
              <a:rPr lang="en-US" altLang="ko-KR" sz="1200" dirty="0">
                <a:solidFill>
                  <a:schemeClr val="tx1">
                    <a:lumMod val="75000"/>
                    <a:lumOff val="25000"/>
                  </a:schemeClr>
                </a:solidFill>
                <a:cs typeface="Arial" pitchFamily="34" charset="0"/>
              </a:rPr>
              <a:t> yang </a:t>
            </a:r>
            <a:r>
              <a:rPr lang="en-US" altLang="ko-KR" sz="1200" dirty="0" err="1">
                <a:solidFill>
                  <a:schemeClr val="tx1">
                    <a:lumMod val="75000"/>
                    <a:lumOff val="25000"/>
                  </a:schemeClr>
                </a:solidFill>
                <a:cs typeface="Arial" pitchFamily="34" charset="0"/>
              </a:rPr>
              <a:t>telah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dibuat</a:t>
            </a:r>
            <a:r>
              <a:rPr lang="en-US" altLang="ko-KR" sz="1200" dirty="0" smtClean="0">
                <a:solidFill>
                  <a:schemeClr val="tx1">
                    <a:lumMod val="75000"/>
                    <a:lumOff val="25000"/>
                  </a:schemeClr>
                </a:solidFill>
                <a:cs typeface="Arial" pitchFamily="34" charset="0"/>
              </a:rPr>
              <a:t>.</a:t>
            </a:r>
          </a:p>
          <a:p>
            <a:pPr marL="171450" indent="-171450">
              <a:buFont typeface="Wingdings" panose="05000000000000000000" pitchFamily="2" charset="2"/>
              <a:buChar char="q"/>
            </a:pPr>
            <a:r>
              <a:rPr lang="en-US" altLang="ko-KR" sz="1200" dirty="0" smtClean="0">
                <a:solidFill>
                  <a:schemeClr val="tx1">
                    <a:lumMod val="75000"/>
                    <a:lumOff val="25000"/>
                  </a:schemeClr>
                </a:solidFill>
                <a:cs typeface="Arial" pitchFamily="34" charset="0"/>
              </a:rPr>
              <a:t>Deploy</a:t>
            </a:r>
          </a:p>
          <a:p>
            <a:r>
              <a:rPr lang="sv-SE" sz="1200" dirty="0"/>
              <a:t>Versi terbaru yang telah diintegrasikan akan dirilis pada environment </a:t>
            </a:r>
            <a:r>
              <a:rPr lang="sv-SE" sz="1200" dirty="0" smtClean="0"/>
              <a:t>production </a:t>
            </a:r>
            <a:r>
              <a:rPr lang="en-US" sz="1200" dirty="0" err="1"/>
              <a:t>Sebelum</a:t>
            </a:r>
            <a:r>
              <a:rPr lang="en-US" sz="1200" dirty="0"/>
              <a:t> </a:t>
            </a:r>
            <a:r>
              <a:rPr lang="en-US" sz="1200" dirty="0" err="1"/>
              <a:t>mengimplementasikan</a:t>
            </a:r>
            <a:r>
              <a:rPr lang="en-US" sz="1200" dirty="0"/>
              <a:t> </a:t>
            </a:r>
            <a:r>
              <a:rPr lang="en-US" sz="1200" dirty="0" err="1"/>
              <a:t>dari</a:t>
            </a:r>
            <a:r>
              <a:rPr lang="en-US" sz="1200" dirty="0"/>
              <a:t> </a:t>
            </a:r>
            <a:r>
              <a:rPr lang="en-US" sz="1200" dirty="0" err="1"/>
              <a:t>seluruh</a:t>
            </a:r>
            <a:r>
              <a:rPr lang="en-US" sz="1200" dirty="0"/>
              <a:t> </a:t>
            </a:r>
            <a:r>
              <a:rPr lang="en-US" sz="1200" dirty="0" err="1"/>
              <a:t>alur</a:t>
            </a:r>
            <a:r>
              <a:rPr lang="en-US" sz="1200" dirty="0"/>
              <a:t> yang </a:t>
            </a:r>
            <a:r>
              <a:rPr lang="en-US" sz="1200" dirty="0" err="1"/>
              <a:t>sudah</a:t>
            </a:r>
            <a:r>
              <a:rPr lang="en-US" sz="1200" dirty="0"/>
              <a:t> </a:t>
            </a:r>
            <a:r>
              <a:rPr lang="en-US" sz="1200" dirty="0" err="1"/>
              <a:t>dijelaskan</a:t>
            </a:r>
            <a:r>
              <a:rPr lang="en-US" sz="1200" dirty="0"/>
              <a:t> </a:t>
            </a:r>
            <a:r>
              <a:rPr lang="en-US" sz="1200" dirty="0" err="1"/>
              <a:t>sebelumnya</a:t>
            </a:r>
            <a:r>
              <a:rPr lang="en-US" sz="1200" dirty="0"/>
              <a:t>. </a:t>
            </a:r>
            <a:r>
              <a:rPr lang="en-US" sz="1200" dirty="0" err="1"/>
              <a:t>Perlu</a:t>
            </a:r>
            <a:r>
              <a:rPr lang="en-US" sz="1200" dirty="0"/>
              <a:t> </a:t>
            </a:r>
            <a:r>
              <a:rPr lang="en-US" sz="1200" dirty="0" err="1"/>
              <a:t>untuk</a:t>
            </a:r>
            <a:r>
              <a:rPr lang="en-US" sz="1200" dirty="0"/>
              <a:t> </a:t>
            </a:r>
            <a:r>
              <a:rPr lang="en-US" sz="1200" dirty="0" err="1"/>
              <a:t>mendefinisikan</a:t>
            </a:r>
            <a:r>
              <a:rPr lang="en-US" sz="1200" dirty="0"/>
              <a:t> tools </a:t>
            </a:r>
            <a:r>
              <a:rPr lang="en-US" sz="1200" dirty="0" err="1"/>
              <a:t>dan</a:t>
            </a:r>
            <a:r>
              <a:rPr lang="en-US" sz="1200" dirty="0"/>
              <a:t> </a:t>
            </a:r>
            <a:r>
              <a:rPr lang="en-US" sz="1200" dirty="0" err="1"/>
              <a:t>teknologi</a:t>
            </a:r>
            <a:r>
              <a:rPr lang="en-US" sz="1200" dirty="0"/>
              <a:t> yang </a:t>
            </a:r>
            <a:r>
              <a:rPr lang="en-US" sz="1200" dirty="0" err="1"/>
              <a:t>akan</a:t>
            </a:r>
            <a:r>
              <a:rPr lang="en-US" sz="1200" dirty="0"/>
              <a:t> </a:t>
            </a:r>
            <a:r>
              <a:rPr lang="en-US" sz="1200" dirty="0" err="1" smtClean="0"/>
              <a:t>diimplementasikan</a:t>
            </a:r>
            <a:endParaRPr lang="en-US" sz="1200" dirty="0" smtClean="0"/>
          </a:p>
          <a:p>
            <a:endParaRPr lang="en-US" altLang="ko-KR" sz="1200" dirty="0">
              <a:solidFill>
                <a:schemeClr val="tx1">
                  <a:lumMod val="75000"/>
                  <a:lumOff val="25000"/>
                </a:schemeClr>
              </a:solidFill>
              <a:cs typeface="Arial" pitchFamily="34" charset="0"/>
            </a:endParaRPr>
          </a:p>
          <a:p>
            <a:endParaRPr lang="en-US" altLang="ko-KR" sz="1200" dirty="0" smtClean="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384432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000" b="1" dirty="0" err="1" smtClean="0">
                <a:solidFill>
                  <a:schemeClr val="bg1"/>
                </a:solidFill>
                <a:latin typeface="+mj-lt"/>
                <a:cs typeface="Arial" pitchFamily="34" charset="0"/>
              </a:rPr>
              <a:t>Analisis</a:t>
            </a:r>
            <a:r>
              <a:rPr lang="en-US" altLang="ko-KR" sz="2000" b="1" dirty="0" smtClean="0">
                <a:solidFill>
                  <a:schemeClr val="bg1"/>
                </a:solidFill>
                <a:latin typeface="+mj-lt"/>
                <a:cs typeface="Arial" pitchFamily="34" charset="0"/>
              </a:rPr>
              <a:t> &amp; </a:t>
            </a:r>
            <a:r>
              <a:rPr lang="en-US" altLang="ko-KR" sz="2000" b="1" dirty="0" err="1" smtClean="0">
                <a:solidFill>
                  <a:schemeClr val="bg1"/>
                </a:solidFill>
                <a:latin typeface="+mj-lt"/>
                <a:cs typeface="Arial" pitchFamily="34" charset="0"/>
              </a:rPr>
              <a:t>Perancangan</a:t>
            </a:r>
            <a:endParaRPr lang="ko-KR" altLang="en-US" sz="2000" b="1" dirty="0">
              <a:solidFill>
                <a:schemeClr val="bg1"/>
              </a:solidFill>
              <a:latin typeface="+mj-lt"/>
              <a:cs typeface="Arial" pitchFamily="34" charset="0"/>
            </a:endParaRPr>
          </a:p>
        </p:txBody>
      </p:sp>
      <p:sp>
        <p:nvSpPr>
          <p:cNvPr id="22" name="TextBox 21"/>
          <p:cNvSpPr txBox="1"/>
          <p:nvPr/>
        </p:nvSpPr>
        <p:spPr>
          <a:xfrm>
            <a:off x="589330" y="267494"/>
            <a:ext cx="5688632" cy="646331"/>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a:p>
            <a:endParaRPr lang="en-US" altLang="ko-KR" sz="1200" dirty="0" smtClean="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04390270"/>
              </p:ext>
            </p:extLst>
          </p:nvPr>
        </p:nvGraphicFramePr>
        <p:xfrm>
          <a:off x="667892" y="601655"/>
          <a:ext cx="4310380" cy="1483360"/>
        </p:xfrm>
        <a:graphic>
          <a:graphicData uri="http://schemas.openxmlformats.org/drawingml/2006/table">
            <a:tbl>
              <a:tblPr firstRow="1" bandRow="1">
                <a:tableStyleId>{5C22544A-7EE6-4342-B048-85BDC9FD1C3A}</a:tableStyleId>
              </a:tblPr>
              <a:tblGrid>
                <a:gridCol w="663748"/>
                <a:gridCol w="1800200"/>
                <a:gridCol w="1846432"/>
              </a:tblGrid>
              <a:tr h="370840">
                <a:tc>
                  <a:txBody>
                    <a:bodyPr/>
                    <a:lstStyle/>
                    <a:p>
                      <a:r>
                        <a:rPr lang="en-US" dirty="0" smtClean="0"/>
                        <a:t>No</a:t>
                      </a:r>
                      <a:endParaRPr lang="en-US" dirty="0"/>
                    </a:p>
                  </a:txBody>
                  <a:tcPr/>
                </a:tc>
                <a:tc>
                  <a:txBody>
                    <a:bodyPr/>
                    <a:lstStyle/>
                    <a:p>
                      <a:r>
                        <a:rPr lang="en-US" dirty="0" smtClean="0"/>
                        <a:t>Tools</a:t>
                      </a:r>
                      <a:endParaRPr lang="en-US" dirty="0"/>
                    </a:p>
                  </a:txBody>
                  <a:tcPr/>
                </a:tc>
                <a:tc>
                  <a:txBody>
                    <a:bodyPr/>
                    <a:lstStyle/>
                    <a:p>
                      <a:r>
                        <a:rPr lang="en-US" dirty="0" smtClean="0"/>
                        <a:t>Software</a:t>
                      </a:r>
                      <a:endParaRPr lang="en-US" dirty="0"/>
                    </a:p>
                  </a:txBody>
                  <a:tcPr/>
                </a:tc>
              </a:tr>
              <a:tr h="370840">
                <a:tc>
                  <a:txBody>
                    <a:bodyPr/>
                    <a:lstStyle/>
                    <a:p>
                      <a:r>
                        <a:rPr lang="en-US" dirty="0" smtClean="0"/>
                        <a:t>1</a:t>
                      </a:r>
                      <a:endParaRPr lang="en-US" dirty="0"/>
                    </a:p>
                  </a:txBody>
                  <a:tcPr/>
                </a:tc>
                <a:tc>
                  <a:txBody>
                    <a:bodyPr/>
                    <a:lstStyle/>
                    <a:p>
                      <a:r>
                        <a:rPr lang="en-US" dirty="0" smtClean="0"/>
                        <a:t>Versioning</a:t>
                      </a:r>
                      <a:endParaRPr lang="en-US" dirty="0"/>
                    </a:p>
                  </a:txBody>
                  <a:tcPr/>
                </a:tc>
                <a:tc>
                  <a:txBody>
                    <a:bodyPr/>
                    <a:lstStyle/>
                    <a:p>
                      <a:r>
                        <a:rPr lang="en-US" dirty="0" err="1" smtClean="0"/>
                        <a:t>Git</a:t>
                      </a:r>
                      <a:endParaRPr lang="en-US" dirty="0"/>
                    </a:p>
                  </a:txBody>
                  <a:tcPr/>
                </a:tc>
              </a:tr>
              <a:tr h="370840">
                <a:tc>
                  <a:txBody>
                    <a:bodyPr/>
                    <a:lstStyle/>
                    <a:p>
                      <a:r>
                        <a:rPr lang="en-US" dirty="0" smtClean="0"/>
                        <a:t>2</a:t>
                      </a:r>
                      <a:endParaRPr lang="en-US" dirty="0"/>
                    </a:p>
                  </a:txBody>
                  <a:tcPr/>
                </a:tc>
                <a:tc>
                  <a:txBody>
                    <a:bodyPr/>
                    <a:lstStyle/>
                    <a:p>
                      <a:r>
                        <a:rPr lang="en-US" dirty="0" smtClean="0"/>
                        <a:t>CI/CD</a:t>
                      </a:r>
                      <a:r>
                        <a:rPr lang="en-US" baseline="0" dirty="0" smtClean="0"/>
                        <a:t> Platform</a:t>
                      </a:r>
                      <a:endParaRPr lang="en-US" dirty="0"/>
                    </a:p>
                  </a:txBody>
                  <a:tcPr/>
                </a:tc>
                <a:tc>
                  <a:txBody>
                    <a:bodyPr/>
                    <a:lstStyle/>
                    <a:p>
                      <a:r>
                        <a:rPr lang="en-US" dirty="0" err="1" smtClean="0"/>
                        <a:t>Gitlab</a:t>
                      </a:r>
                      <a:endParaRPr lang="en-US" dirty="0"/>
                    </a:p>
                  </a:txBody>
                  <a:tcPr/>
                </a:tc>
              </a:tr>
              <a:tr h="370840">
                <a:tc>
                  <a:txBody>
                    <a:bodyPr/>
                    <a:lstStyle/>
                    <a:p>
                      <a:r>
                        <a:rPr lang="en-US" dirty="0" smtClean="0"/>
                        <a:t>3</a:t>
                      </a:r>
                      <a:endParaRPr lang="en-US" dirty="0"/>
                    </a:p>
                  </a:txBody>
                  <a:tcPr/>
                </a:tc>
                <a:tc>
                  <a:txBody>
                    <a:bodyPr/>
                    <a:lstStyle/>
                    <a:p>
                      <a:r>
                        <a:rPr lang="en-US" dirty="0" smtClean="0"/>
                        <a:t>Testing </a:t>
                      </a:r>
                      <a:endParaRPr lang="en-US" dirty="0"/>
                    </a:p>
                  </a:txBody>
                  <a:tcPr/>
                </a:tc>
                <a:tc>
                  <a:txBody>
                    <a:bodyPr/>
                    <a:lstStyle/>
                    <a:p>
                      <a:r>
                        <a:rPr lang="en-US" dirty="0" smtClean="0"/>
                        <a:t>Enzyme</a:t>
                      </a:r>
                      <a:endParaRPr lang="en-US" dirty="0"/>
                    </a:p>
                  </a:txBody>
                  <a:tcPr/>
                </a:tc>
              </a:tr>
            </a:tbl>
          </a:graphicData>
        </a:graphic>
      </p:graphicFrame>
    </p:spTree>
    <p:extLst>
      <p:ext uri="{BB962C8B-B14F-4D97-AF65-F5344CB8AC3E}">
        <p14:creationId xmlns:p14="http://schemas.microsoft.com/office/powerpoint/2010/main" val="3827649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smtClean="0"/>
              <a:t>Implementasi</a:t>
            </a:r>
            <a:r>
              <a:rPr lang="en-US" altLang="ko-KR" dirty="0" smtClean="0"/>
              <a:t> &amp; </a:t>
            </a:r>
            <a:r>
              <a:rPr lang="en-US" altLang="ko-KR" dirty="0" err="1" smtClean="0"/>
              <a:t>Pengujian</a:t>
            </a:r>
            <a:endParaRPr lang="ko-KR" altLang="en-US" dirty="0"/>
          </a:p>
        </p:txBody>
      </p:sp>
      <p:sp>
        <p:nvSpPr>
          <p:cNvPr id="12" name="TextBox 11"/>
          <p:cNvSpPr txBox="1"/>
          <p:nvPr/>
        </p:nvSpPr>
        <p:spPr>
          <a:xfrm>
            <a:off x="539552" y="3363838"/>
            <a:ext cx="2736304" cy="1123384"/>
          </a:xfrm>
          <a:prstGeom prst="rect">
            <a:avLst/>
          </a:prstGeom>
          <a:noFill/>
        </p:spPr>
        <p:txBody>
          <a:bodyPr wrap="square" rtlCol="0">
            <a:spAutoFit/>
          </a:bodyPr>
          <a:lstStyle/>
          <a:p>
            <a:r>
              <a:rPr lang="ms-MY" sz="1100" dirty="0"/>
              <a:t>Aplikasi Learning Management System akan dibuat ke dalam bentuk Docker Container. Untuk membuat aplikasi menjadi sebuah Docker Container perlu didefinisikan Dockerfile seperti berikut.</a:t>
            </a:r>
            <a:endParaRPr lang="en-US" sz="1100" dirty="0"/>
          </a:p>
          <a:p>
            <a:endParaRPr lang="en-US" altLang="ko-KR" sz="1200" dirty="0">
              <a:solidFill>
                <a:schemeClr val="tx1">
                  <a:lumMod val="75000"/>
                  <a:lumOff val="25000"/>
                </a:schemeClr>
              </a:solidFill>
              <a:cs typeface="Arial" pitchFamily="34" charset="0"/>
            </a:endParaRPr>
          </a:p>
        </p:txBody>
      </p:sp>
      <p:sp>
        <p:nvSpPr>
          <p:cNvPr id="13" name="Picture Placeholder 12"/>
          <p:cNvSpPr>
            <a:spLocks noGrp="1"/>
          </p:cNvSpPr>
          <p:nvPr>
            <p:ph type="pic" idx="1"/>
          </p:nvPr>
        </p:nvSpPr>
        <p:spPr/>
      </p:sp>
      <p:pic>
        <p:nvPicPr>
          <p:cNvPr id="14" name="Picture 13"/>
          <p:cNvPicPr>
            <a:picLocks noChangeAspect="1"/>
          </p:cNvPicPr>
          <p:nvPr/>
        </p:nvPicPr>
        <p:blipFill>
          <a:blip r:embed="rId2"/>
          <a:stretch>
            <a:fillRect/>
          </a:stretch>
        </p:blipFill>
        <p:spPr>
          <a:xfrm>
            <a:off x="4513479" y="1624432"/>
            <a:ext cx="3465217" cy="1933815"/>
          </a:xfrm>
          <a:prstGeom prst="rect">
            <a:avLst/>
          </a:prstGeom>
        </p:spPr>
      </p:pic>
    </p:spTree>
    <p:extLst>
      <p:ext uri="{BB962C8B-B14F-4D97-AF65-F5344CB8AC3E}">
        <p14:creationId xmlns:p14="http://schemas.microsoft.com/office/powerpoint/2010/main" val="2311712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800" b="1" dirty="0" err="1" smtClean="0">
                <a:solidFill>
                  <a:schemeClr val="bg1"/>
                </a:solidFill>
                <a:latin typeface="+mj-lt"/>
                <a:cs typeface="Arial" pitchFamily="34" charset="0"/>
              </a:rPr>
              <a:t>Implementasi</a:t>
            </a:r>
            <a:r>
              <a:rPr lang="en-US" altLang="ko-KR" sz="1800" b="1" dirty="0" smtClean="0">
                <a:solidFill>
                  <a:schemeClr val="bg1"/>
                </a:solidFill>
                <a:latin typeface="+mj-lt"/>
                <a:cs typeface="Arial" pitchFamily="34" charset="0"/>
              </a:rPr>
              <a:t> &amp; </a:t>
            </a:r>
            <a:r>
              <a:rPr lang="en-US" altLang="ko-KR" sz="1800" b="1" dirty="0" err="1" smtClean="0">
                <a:solidFill>
                  <a:schemeClr val="bg1"/>
                </a:solidFill>
                <a:latin typeface="+mj-lt"/>
                <a:cs typeface="Arial" pitchFamily="34" charset="0"/>
              </a:rPr>
              <a:t>Pengujian</a:t>
            </a:r>
            <a:endParaRPr lang="ko-KR" altLang="en-US" sz="1800" b="1" dirty="0">
              <a:solidFill>
                <a:schemeClr val="bg1"/>
              </a:solidFill>
              <a:latin typeface="+mj-lt"/>
              <a:cs typeface="Arial" pitchFamily="34" charset="0"/>
            </a:endParaRPr>
          </a:p>
        </p:txBody>
      </p:sp>
      <p:sp>
        <p:nvSpPr>
          <p:cNvPr id="22" name="TextBox 21"/>
          <p:cNvSpPr txBox="1"/>
          <p:nvPr/>
        </p:nvSpPr>
        <p:spPr>
          <a:xfrm>
            <a:off x="589330" y="267494"/>
            <a:ext cx="5688632" cy="646331"/>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a:p>
            <a:endParaRPr lang="en-US" altLang="ko-KR" sz="1200" dirty="0" smtClean="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pic>
        <p:nvPicPr>
          <p:cNvPr id="3" name="Picture 2"/>
          <p:cNvPicPr>
            <a:picLocks noChangeAspect="1"/>
          </p:cNvPicPr>
          <p:nvPr/>
        </p:nvPicPr>
        <p:blipFill>
          <a:blip r:embed="rId3"/>
          <a:stretch>
            <a:fillRect/>
          </a:stretch>
        </p:blipFill>
        <p:spPr>
          <a:xfrm>
            <a:off x="3576030" y="267494"/>
            <a:ext cx="2962275" cy="4552950"/>
          </a:xfrm>
          <a:prstGeom prst="rect">
            <a:avLst/>
          </a:prstGeom>
        </p:spPr>
      </p:pic>
      <p:sp>
        <p:nvSpPr>
          <p:cNvPr id="4" name="Rectangle 3"/>
          <p:cNvSpPr/>
          <p:nvPr/>
        </p:nvSpPr>
        <p:spPr>
          <a:xfrm>
            <a:off x="327334" y="352539"/>
            <a:ext cx="2988211" cy="2031325"/>
          </a:xfrm>
          <a:prstGeom prst="rect">
            <a:avLst/>
          </a:prstGeom>
        </p:spPr>
        <p:txBody>
          <a:bodyPr wrap="square">
            <a:spAutoFit/>
          </a:bodyPr>
          <a:lstStyle/>
          <a:p>
            <a:r>
              <a:rPr lang="en-US" dirty="0" err="1"/>
              <a:t>Gitlab</a:t>
            </a:r>
            <a:r>
              <a:rPr lang="en-US" dirty="0"/>
              <a:t> </a:t>
            </a:r>
            <a:r>
              <a:rPr lang="en-US" dirty="0" err="1"/>
              <a:t>perlu</a:t>
            </a:r>
            <a:r>
              <a:rPr lang="en-US" dirty="0"/>
              <a:t> </a:t>
            </a:r>
            <a:r>
              <a:rPr lang="en-US" dirty="0" err="1"/>
              <a:t>membaca</a:t>
            </a:r>
            <a:r>
              <a:rPr lang="en-US" dirty="0"/>
              <a:t> .</a:t>
            </a:r>
            <a:r>
              <a:rPr lang="en-US" dirty="0" err="1"/>
              <a:t>gitlab-ci.yml</a:t>
            </a:r>
            <a:r>
              <a:rPr lang="en-US" dirty="0"/>
              <a:t> </a:t>
            </a:r>
            <a:r>
              <a:rPr lang="en-US" dirty="0" err="1"/>
              <a:t>untuk</a:t>
            </a:r>
            <a:r>
              <a:rPr lang="en-US" dirty="0"/>
              <a:t> proses </a:t>
            </a:r>
            <a:r>
              <a:rPr lang="en-US" dirty="0" err="1"/>
              <a:t>otomatisasi</a:t>
            </a:r>
            <a:r>
              <a:rPr lang="en-US" dirty="0"/>
              <a:t> proses CI/CD </a:t>
            </a:r>
            <a:r>
              <a:rPr lang="en-US" dirty="0" err="1"/>
              <a:t>pada</a:t>
            </a:r>
            <a:r>
              <a:rPr lang="en-US" dirty="0"/>
              <a:t> </a:t>
            </a:r>
            <a:r>
              <a:rPr lang="en-US" dirty="0" err="1"/>
              <a:t>setiap</a:t>
            </a:r>
            <a:r>
              <a:rPr lang="en-US" dirty="0"/>
              <a:t> </a:t>
            </a:r>
            <a:r>
              <a:rPr lang="en-US" dirty="0" err="1"/>
              <a:t>tahapnya</a:t>
            </a:r>
            <a:r>
              <a:rPr lang="en-US" dirty="0"/>
              <a:t>. </a:t>
            </a:r>
            <a:r>
              <a:rPr lang="en-US" dirty="0" err="1"/>
              <a:t>Aplikasi</a:t>
            </a:r>
            <a:r>
              <a:rPr lang="en-US" dirty="0"/>
              <a:t> </a:t>
            </a:r>
            <a:r>
              <a:rPr lang="en-US" dirty="0" err="1"/>
              <a:t>akan</a:t>
            </a:r>
            <a:r>
              <a:rPr lang="en-US" dirty="0"/>
              <a:t> </a:t>
            </a:r>
            <a:r>
              <a:rPr lang="en-US" dirty="0" err="1"/>
              <a:t>melalui</a:t>
            </a:r>
            <a:r>
              <a:rPr lang="en-US" dirty="0"/>
              <a:t> </a:t>
            </a:r>
            <a:r>
              <a:rPr lang="en-US" dirty="0" err="1"/>
              <a:t>serangkaian</a:t>
            </a:r>
            <a:r>
              <a:rPr lang="en-US" dirty="0"/>
              <a:t> </a:t>
            </a:r>
            <a:r>
              <a:rPr lang="en-US" dirty="0" err="1"/>
              <a:t>tahapan</a:t>
            </a:r>
            <a:r>
              <a:rPr lang="en-US" dirty="0"/>
              <a:t> yang </a:t>
            </a:r>
            <a:r>
              <a:rPr lang="en-US" dirty="0" err="1"/>
              <a:t>ditulis</a:t>
            </a:r>
            <a:r>
              <a:rPr lang="en-US" dirty="0"/>
              <a:t> </a:t>
            </a:r>
            <a:r>
              <a:rPr lang="en-US" dirty="0" err="1"/>
              <a:t>dalam</a:t>
            </a:r>
            <a:r>
              <a:rPr lang="en-US" dirty="0"/>
              <a:t> .</a:t>
            </a:r>
            <a:r>
              <a:rPr lang="en-US" dirty="0" err="1"/>
              <a:t>gitlab-ci.yml</a:t>
            </a:r>
            <a:r>
              <a:rPr lang="en-US" dirty="0"/>
              <a:t>.</a:t>
            </a:r>
          </a:p>
        </p:txBody>
      </p:sp>
    </p:spTree>
    <p:extLst>
      <p:ext uri="{BB962C8B-B14F-4D97-AF65-F5344CB8AC3E}">
        <p14:creationId xmlns:p14="http://schemas.microsoft.com/office/powerpoint/2010/main" val="1705932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l="11313" r="11313"/>
          <a:stretch>
            <a:fillRect/>
          </a:stretch>
        </p:blipFill>
        <p:spPr/>
      </p:pic>
      <p:sp>
        <p:nvSpPr>
          <p:cNvPr id="11" name="TextBox 10"/>
          <p:cNvSpPr txBox="1"/>
          <p:nvPr/>
        </p:nvSpPr>
        <p:spPr>
          <a:xfrm>
            <a:off x="226774" y="181632"/>
            <a:ext cx="3505876" cy="2739211"/>
          </a:xfrm>
          <a:prstGeom prst="rect">
            <a:avLst/>
          </a:prstGeom>
          <a:noFill/>
        </p:spPr>
        <p:txBody>
          <a:bodyPr wrap="square" rtlCol="0">
            <a:spAutoFit/>
          </a:bodyPr>
          <a:lstStyle/>
          <a:p>
            <a:r>
              <a:rPr lang="en-US" altLang="ko-KR" sz="1000" dirty="0" err="1">
                <a:solidFill>
                  <a:schemeClr val="tx1">
                    <a:lumMod val="75000"/>
                    <a:lumOff val="25000"/>
                  </a:schemeClr>
                </a:solidFill>
                <a:cs typeface="Arial" pitchFamily="34" charset="0"/>
              </a:rPr>
              <a:t>Setiap</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perubahan</a:t>
            </a:r>
            <a:r>
              <a:rPr lang="en-US" altLang="ko-KR" sz="1000" dirty="0">
                <a:solidFill>
                  <a:schemeClr val="tx1">
                    <a:lumMod val="75000"/>
                    <a:lumOff val="25000"/>
                  </a:schemeClr>
                </a:solidFill>
                <a:cs typeface="Arial" pitchFamily="34" charset="0"/>
              </a:rPr>
              <a:t> yang </a:t>
            </a:r>
            <a:r>
              <a:rPr lang="en-US" altLang="ko-KR" sz="1000" dirty="0" err="1">
                <a:solidFill>
                  <a:schemeClr val="tx1">
                    <a:lumMod val="75000"/>
                    <a:lumOff val="25000"/>
                  </a:schemeClr>
                </a:solidFill>
                <a:cs typeface="Arial" pitchFamily="34" charset="0"/>
              </a:rPr>
              <a:t>dikirimkan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ke</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repositori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kode</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nantinya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akan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melalui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rangkaian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integrasi</a:t>
            </a:r>
            <a:r>
              <a:rPr lang="en-US" altLang="ko-KR" sz="1000" dirty="0">
                <a:solidFill>
                  <a:schemeClr val="tx1">
                    <a:lumMod val="75000"/>
                    <a:lumOff val="25000"/>
                  </a:schemeClr>
                </a:solidFill>
                <a:cs typeface="Arial" pitchFamily="34" charset="0"/>
              </a:rPr>
              <a:t>, test </a:t>
            </a:r>
            <a:r>
              <a:rPr lang="en-US" altLang="ko-KR" sz="1000" dirty="0" err="1">
                <a:solidFill>
                  <a:schemeClr val="tx1">
                    <a:lumMod val="75000"/>
                    <a:lumOff val="25000"/>
                  </a:schemeClr>
                </a:solidFill>
                <a:cs typeface="Arial" pitchFamily="34" charset="0"/>
              </a:rPr>
              <a:t>dan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penyebaran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kode</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ke</a:t>
            </a:r>
            <a:r>
              <a:rPr lang="en-US" altLang="ko-KR" sz="1000" dirty="0">
                <a:solidFill>
                  <a:schemeClr val="tx1">
                    <a:lumMod val="75000"/>
                    <a:lumOff val="25000"/>
                  </a:schemeClr>
                </a:solidFill>
                <a:cs typeface="Arial" pitchFamily="34" charset="0"/>
              </a:rPr>
              <a:t> production environment </a:t>
            </a:r>
            <a:r>
              <a:rPr lang="en-US" altLang="ko-KR" sz="1000" dirty="0" err="1">
                <a:solidFill>
                  <a:schemeClr val="tx1">
                    <a:lumMod val="75000"/>
                    <a:lumOff val="25000"/>
                  </a:schemeClr>
                </a:solidFill>
                <a:cs typeface="Arial" pitchFamily="34" charset="0"/>
              </a:rPr>
              <a:t>sesuai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dengan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skrip</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pada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gitlab-ci.yml</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Pada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gambar</a:t>
            </a:r>
            <a:r>
              <a:rPr lang="en-US" altLang="ko-KR" sz="1000" dirty="0">
                <a:solidFill>
                  <a:schemeClr val="tx1">
                    <a:lumMod val="75000"/>
                    <a:lumOff val="25000"/>
                  </a:schemeClr>
                </a:solidFill>
                <a:cs typeface="Arial" pitchFamily="34" charset="0"/>
              </a:rPr>
              <a:t> 2 </a:t>
            </a:r>
            <a:r>
              <a:rPr lang="en-US" altLang="ko-KR" sz="1000" dirty="0" err="1">
                <a:solidFill>
                  <a:schemeClr val="tx1">
                    <a:lumMod val="75000"/>
                    <a:lumOff val="25000"/>
                  </a:schemeClr>
                </a:solidFill>
                <a:cs typeface="Arial" pitchFamily="34" charset="0"/>
              </a:rPr>
              <a:t>menunjukkan</a:t>
            </a:r>
            <a:r>
              <a:rPr lang="en-US" altLang="ko-KR" sz="1000" dirty="0">
                <a:solidFill>
                  <a:schemeClr val="tx1">
                    <a:lumMod val="75000"/>
                    <a:lumOff val="25000"/>
                  </a:schemeClr>
                </a:solidFill>
                <a:cs typeface="Arial" pitchFamily="34" charset="0"/>
              </a:rPr>
              <a:t> proses CI/CD yang </a:t>
            </a:r>
            <a:r>
              <a:rPr lang="en-US" altLang="ko-KR" sz="1000" dirty="0" err="1">
                <a:solidFill>
                  <a:schemeClr val="tx1">
                    <a:lumMod val="75000"/>
                    <a:lumOff val="25000"/>
                  </a:schemeClr>
                </a:solidFill>
                <a:cs typeface="Arial" pitchFamily="34" charset="0"/>
              </a:rPr>
              <a:t>sedang</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dijalankan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oleh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Gitlab</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Pada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gambar</a:t>
            </a:r>
            <a:r>
              <a:rPr lang="en-US" altLang="ko-KR" sz="1000" dirty="0">
                <a:solidFill>
                  <a:schemeClr val="tx1">
                    <a:lumMod val="75000"/>
                    <a:lumOff val="25000"/>
                  </a:schemeClr>
                </a:solidFill>
                <a:cs typeface="Arial" pitchFamily="34" charset="0"/>
              </a:rPr>
              <a:t> 2 </a:t>
            </a:r>
            <a:r>
              <a:rPr lang="en-US" altLang="ko-KR" sz="1000" dirty="0" err="1">
                <a:solidFill>
                  <a:schemeClr val="tx1">
                    <a:lumMod val="75000"/>
                    <a:lumOff val="25000"/>
                  </a:schemeClr>
                </a:solidFill>
                <a:cs typeface="Arial" pitchFamily="34" charset="0"/>
              </a:rPr>
              <a:t>menunjukkan</a:t>
            </a:r>
            <a:r>
              <a:rPr lang="en-US" altLang="ko-KR" sz="1000" dirty="0">
                <a:solidFill>
                  <a:schemeClr val="tx1">
                    <a:lumMod val="75000"/>
                    <a:lumOff val="25000"/>
                  </a:schemeClr>
                </a:solidFill>
                <a:cs typeface="Arial" pitchFamily="34" charset="0"/>
              </a:rPr>
              <a:t> CI/CD pipeline </a:t>
            </a:r>
            <a:r>
              <a:rPr lang="en-US" altLang="ko-KR" sz="1000" dirty="0" err="1">
                <a:solidFill>
                  <a:schemeClr val="tx1">
                    <a:lumMod val="75000"/>
                    <a:lumOff val="25000"/>
                  </a:schemeClr>
                </a:solidFill>
                <a:cs typeface="Arial" pitchFamily="34" charset="0"/>
              </a:rPr>
              <a:t>mulai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dari</a:t>
            </a:r>
            <a:r>
              <a:rPr lang="en-US" altLang="ko-KR" sz="1000" dirty="0">
                <a:solidFill>
                  <a:schemeClr val="tx1">
                    <a:lumMod val="75000"/>
                    <a:lumOff val="25000"/>
                  </a:schemeClr>
                </a:solidFill>
                <a:cs typeface="Arial" pitchFamily="34" charset="0"/>
              </a:rPr>
              <a:t> build, test</a:t>
            </a:r>
          </a:p>
          <a:p>
            <a:r>
              <a:rPr lang="en-US" altLang="ko-KR" sz="1000" dirty="0" err="1">
                <a:solidFill>
                  <a:schemeClr val="tx1">
                    <a:lumMod val="75000"/>
                    <a:lumOff val="25000"/>
                  </a:schemeClr>
                </a:solidFill>
                <a:cs typeface="Arial" pitchFamily="34" charset="0"/>
              </a:rPr>
              <a:t>hingga</a:t>
            </a:r>
            <a:r>
              <a:rPr lang="en-US" altLang="ko-KR" sz="1000" dirty="0">
                <a:solidFill>
                  <a:schemeClr val="tx1">
                    <a:lumMod val="75000"/>
                    <a:lumOff val="25000"/>
                  </a:schemeClr>
                </a:solidFill>
                <a:cs typeface="Arial" pitchFamily="34" charset="0"/>
              </a:rPr>
              <a:t> deploy </a:t>
            </a:r>
            <a:r>
              <a:rPr lang="en-US" altLang="ko-KR" sz="1000" dirty="0" err="1">
                <a:solidFill>
                  <a:schemeClr val="tx1">
                    <a:lumMod val="75000"/>
                    <a:lumOff val="25000"/>
                  </a:schemeClr>
                </a:solidFill>
                <a:cs typeface="Arial" pitchFamily="34" charset="0"/>
              </a:rPr>
              <a:t>aplikasi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pada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GitLab</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Setiap</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tahapan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akan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berjalan</a:t>
            </a:r>
            <a:endParaRPr lang="en-US" altLang="ko-KR" sz="1000" dirty="0">
              <a:solidFill>
                <a:schemeClr val="tx1">
                  <a:lumMod val="75000"/>
                  <a:lumOff val="25000"/>
                </a:schemeClr>
              </a:solidFill>
              <a:cs typeface="Arial" pitchFamily="34" charset="0"/>
            </a:endParaRPr>
          </a:p>
          <a:p>
            <a:r>
              <a:rPr lang="en-US" altLang="ko-KR" sz="1000" dirty="0" err="1">
                <a:solidFill>
                  <a:schemeClr val="tx1">
                    <a:lumMod val="75000"/>
                    <a:lumOff val="25000"/>
                  </a:schemeClr>
                </a:solidFill>
                <a:cs typeface="Arial" pitchFamily="34" charset="0"/>
              </a:rPr>
              <a:t>berurutan</a:t>
            </a:r>
            <a:r>
              <a:rPr lang="en-US" altLang="ko-KR" sz="1000" dirty="0">
                <a:solidFill>
                  <a:schemeClr val="tx1">
                    <a:lumMod val="75000"/>
                    <a:lumOff val="25000"/>
                  </a:schemeClr>
                </a:solidFill>
                <a:cs typeface="Arial" pitchFamily="34" charset="0"/>
              </a:rPr>
              <a:t> yang </a:t>
            </a:r>
            <a:r>
              <a:rPr lang="en-US" altLang="ko-KR" sz="1000" dirty="0" err="1">
                <a:solidFill>
                  <a:schemeClr val="tx1">
                    <a:lumMod val="75000"/>
                    <a:lumOff val="25000"/>
                  </a:schemeClr>
                </a:solidFill>
                <a:cs typeface="Arial" pitchFamily="34" charset="0"/>
              </a:rPr>
              <a:t>jika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satu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tahapan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tidak</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berhasil</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maka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tahapan</a:t>
            </a:r>
            <a:endParaRPr lang="en-US" altLang="ko-KR" sz="1000" dirty="0">
              <a:solidFill>
                <a:schemeClr val="tx1">
                  <a:lumMod val="75000"/>
                  <a:lumOff val="25000"/>
                </a:schemeClr>
              </a:solidFill>
              <a:cs typeface="Arial" pitchFamily="34" charset="0"/>
            </a:endParaRPr>
          </a:p>
          <a:p>
            <a:r>
              <a:rPr lang="en-US" altLang="ko-KR" sz="1000" dirty="0" err="1">
                <a:solidFill>
                  <a:schemeClr val="tx1">
                    <a:lumMod val="75000"/>
                    <a:lumOff val="25000"/>
                  </a:schemeClr>
                </a:solidFill>
                <a:cs typeface="Arial" pitchFamily="34" charset="0"/>
              </a:rPr>
              <a:t>selanjutnya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tidak</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akan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dijalankan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oleh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GitLab</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Dengan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begitu</a:t>
            </a:r>
            <a:endParaRPr lang="en-US" altLang="ko-KR" sz="1000" dirty="0">
              <a:solidFill>
                <a:schemeClr val="tx1">
                  <a:lumMod val="75000"/>
                  <a:lumOff val="25000"/>
                </a:schemeClr>
              </a:solidFill>
              <a:cs typeface="Arial" pitchFamily="34" charset="0"/>
            </a:endParaRPr>
          </a:p>
          <a:p>
            <a:r>
              <a:rPr lang="en-US" altLang="ko-KR" sz="1000" dirty="0">
                <a:solidFill>
                  <a:schemeClr val="tx1">
                    <a:lumMod val="75000"/>
                    <a:lumOff val="25000"/>
                  </a:schemeClr>
                </a:solidFill>
                <a:cs typeface="Arial" pitchFamily="34" charset="0"/>
              </a:rPr>
              <a:t>DevOps </a:t>
            </a:r>
            <a:r>
              <a:rPr lang="en-US" altLang="ko-KR" sz="1000" dirty="0" err="1">
                <a:solidFill>
                  <a:schemeClr val="tx1">
                    <a:lumMod val="75000"/>
                    <a:lumOff val="25000"/>
                  </a:schemeClr>
                </a:solidFill>
                <a:cs typeface="Arial" pitchFamily="34" charset="0"/>
              </a:rPr>
              <a:t>akan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mengecek</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pada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bagian</a:t>
            </a:r>
            <a:r>
              <a:rPr lang="en-US" altLang="ko-KR" sz="1000" dirty="0">
                <a:solidFill>
                  <a:schemeClr val="tx1">
                    <a:lumMod val="75000"/>
                    <a:lumOff val="25000"/>
                  </a:schemeClr>
                </a:solidFill>
                <a:cs typeface="Arial" pitchFamily="34" charset="0"/>
              </a:rPr>
              <a:t> yang </a:t>
            </a:r>
            <a:r>
              <a:rPr lang="en-US" altLang="ko-KR" sz="1000" dirty="0" err="1">
                <a:solidFill>
                  <a:schemeClr val="tx1">
                    <a:lumMod val="75000"/>
                    <a:lumOff val="25000"/>
                  </a:schemeClr>
                </a:solidFill>
                <a:cs typeface="Arial" pitchFamily="34" charset="0"/>
              </a:rPr>
              <a:t>tidak</a:t>
            </a:r>
            <a:r>
              <a:rPr lang="en-US" altLang="ko-KR" sz="1000" dirty="0">
                <a:solidFill>
                  <a:schemeClr val="tx1">
                    <a:lumMod val="75000"/>
                    <a:lumOff val="25000"/>
                  </a:schemeClr>
                </a:solidFill>
                <a:cs typeface="Arial" pitchFamily="34" charset="0"/>
              </a:rPr>
              <a:t> </a:t>
            </a:r>
            <a:r>
              <a:rPr lang="en-US" altLang="ko-KR" sz="1000" dirty="0" err="1" smtClean="0">
                <a:solidFill>
                  <a:schemeClr val="tx1">
                    <a:lumMod val="75000"/>
                    <a:lumOff val="25000"/>
                  </a:schemeClr>
                </a:solidFill>
                <a:cs typeface="Arial" pitchFamily="34" charset="0"/>
              </a:rPr>
              <a:t>berhasil</a:t>
            </a:r>
            <a:r>
              <a:rPr lang="en-US" altLang="ko-KR" sz="1000" dirty="0" smtClean="0">
                <a:solidFill>
                  <a:schemeClr val="tx1">
                    <a:lumMod val="75000"/>
                    <a:lumOff val="25000"/>
                  </a:schemeClr>
                </a:solidFill>
                <a:cs typeface="Arial" pitchFamily="34" charset="0"/>
              </a:rPr>
              <a:t> </a:t>
            </a:r>
            <a:r>
              <a:rPr lang="en-US" sz="1000" dirty="0" err="1"/>
              <a:t>dijalankan</a:t>
            </a:r>
            <a:r>
              <a:rPr lang="en-US" sz="1000" dirty="0"/>
              <a:t> </a:t>
            </a:r>
            <a:r>
              <a:rPr lang="en-US" sz="1000" dirty="0" err="1"/>
              <a:t>dan</a:t>
            </a:r>
            <a:r>
              <a:rPr lang="en-US" sz="1000" dirty="0"/>
              <a:t> </a:t>
            </a:r>
            <a:r>
              <a:rPr lang="en-US" sz="1000" dirty="0" err="1"/>
              <a:t>memperbaiki</a:t>
            </a:r>
            <a:r>
              <a:rPr lang="en-US" sz="1000" dirty="0"/>
              <a:t> </a:t>
            </a:r>
            <a:r>
              <a:rPr lang="en-US" sz="1000" dirty="0" err="1"/>
              <a:t>kesalahan</a:t>
            </a:r>
            <a:r>
              <a:rPr lang="en-US" sz="1000" dirty="0"/>
              <a:t> yang </a:t>
            </a:r>
            <a:r>
              <a:rPr lang="en-US" sz="1000" dirty="0" err="1"/>
              <a:t>terjadi</a:t>
            </a:r>
            <a:r>
              <a:rPr lang="en-US" sz="1000" dirty="0"/>
              <a:t>. </a:t>
            </a:r>
            <a:r>
              <a:rPr lang="en-US" sz="1000" dirty="0" err="1"/>
              <a:t>Sehingga</a:t>
            </a:r>
            <a:r>
              <a:rPr lang="en-US" sz="1000" dirty="0"/>
              <a:t> </a:t>
            </a:r>
            <a:r>
              <a:rPr lang="en-US" sz="1000" dirty="0" err="1"/>
              <a:t>hal</a:t>
            </a:r>
            <a:r>
              <a:rPr lang="en-US" sz="1000" dirty="0"/>
              <a:t> </a:t>
            </a:r>
            <a:r>
              <a:rPr lang="en-US" sz="1000" dirty="0" err="1"/>
              <a:t>ini</a:t>
            </a:r>
            <a:r>
              <a:rPr lang="en-US" sz="1000" dirty="0"/>
              <a:t> </a:t>
            </a:r>
            <a:r>
              <a:rPr lang="en-US" sz="1000" dirty="0" err="1"/>
              <a:t>dapat</a:t>
            </a:r>
            <a:r>
              <a:rPr lang="en-US" sz="1000" dirty="0"/>
              <a:t> </a:t>
            </a:r>
            <a:r>
              <a:rPr lang="en-US" sz="1000" dirty="0" err="1"/>
              <a:t>mencegah</a:t>
            </a:r>
            <a:r>
              <a:rPr lang="en-US" sz="1000" dirty="0"/>
              <a:t> </a:t>
            </a:r>
            <a:r>
              <a:rPr lang="en-US" sz="1000" dirty="0" err="1"/>
              <a:t>kode</a:t>
            </a:r>
            <a:r>
              <a:rPr lang="en-US" sz="1000" dirty="0"/>
              <a:t> yang </a:t>
            </a:r>
            <a:r>
              <a:rPr lang="en-US" sz="1000" dirty="0" err="1"/>
              <a:t>dikirimkan</a:t>
            </a:r>
            <a:r>
              <a:rPr lang="en-US" sz="1000" dirty="0"/>
              <a:t> </a:t>
            </a:r>
            <a:r>
              <a:rPr lang="en-US" sz="1000" dirty="0" err="1"/>
              <a:t>terdapat</a:t>
            </a:r>
            <a:r>
              <a:rPr lang="en-US" sz="1000" dirty="0"/>
              <a:t> </a:t>
            </a:r>
            <a:r>
              <a:rPr lang="en-US" sz="1000" dirty="0" err="1"/>
              <a:t>kesalahan</a:t>
            </a:r>
            <a:r>
              <a:rPr lang="en-US" sz="1000" dirty="0"/>
              <a:t> </a:t>
            </a:r>
            <a:r>
              <a:rPr lang="en-US" sz="1000" dirty="0" err="1"/>
              <a:t>pada</a:t>
            </a:r>
            <a:r>
              <a:rPr lang="en-US" sz="1000" dirty="0"/>
              <a:t> </a:t>
            </a:r>
            <a:r>
              <a:rPr lang="en-US" sz="1000" dirty="0" err="1"/>
              <a:t>saat</a:t>
            </a:r>
            <a:r>
              <a:rPr lang="en-US" sz="1000" dirty="0"/>
              <a:t> </a:t>
            </a:r>
            <a:r>
              <a:rPr lang="en-US" sz="1000" dirty="0" err="1"/>
              <a:t>dikirimkan</a:t>
            </a:r>
            <a:r>
              <a:rPr lang="en-US" sz="1000" dirty="0"/>
              <a:t> </a:t>
            </a:r>
            <a:r>
              <a:rPr lang="en-US" sz="1000" dirty="0" err="1"/>
              <a:t>ke</a:t>
            </a:r>
            <a:r>
              <a:rPr lang="en-US" sz="1000" dirty="0"/>
              <a:t> </a:t>
            </a:r>
            <a:r>
              <a:rPr lang="en-US" sz="1000" dirty="0" err="1"/>
              <a:t>pengguna</a:t>
            </a:r>
            <a:r>
              <a:rPr lang="en-US" sz="1200" dirty="0"/>
              <a:t>.</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74601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smtClean="0"/>
              <a:t>Implementasi</a:t>
            </a:r>
            <a:r>
              <a:rPr lang="en-US" altLang="ko-KR" dirty="0" smtClean="0"/>
              <a:t> &amp; </a:t>
            </a:r>
            <a:r>
              <a:rPr lang="en-US" altLang="ko-KR" dirty="0" err="1" smtClean="0"/>
              <a:t>Pengujian</a:t>
            </a:r>
            <a:endParaRPr lang="ko-KR" altLang="en-US" dirty="0"/>
          </a:p>
        </p:txBody>
      </p:sp>
      <p:sp>
        <p:nvSpPr>
          <p:cNvPr id="12" name="TextBox 11"/>
          <p:cNvSpPr txBox="1"/>
          <p:nvPr/>
        </p:nvSpPr>
        <p:spPr>
          <a:xfrm>
            <a:off x="539552" y="3363838"/>
            <a:ext cx="2736304" cy="1015663"/>
          </a:xfrm>
          <a:prstGeom prst="rect">
            <a:avLst/>
          </a:prstGeom>
          <a:noFill/>
        </p:spPr>
        <p:txBody>
          <a:bodyPr wrap="square" rtlCol="0">
            <a:spAutoFit/>
          </a:bodyPr>
          <a:lstStyle/>
          <a:p>
            <a:r>
              <a:rPr lang="en-US" sz="1200" dirty="0" err="1"/>
              <a:t>Setelah</a:t>
            </a:r>
            <a:r>
              <a:rPr lang="en-US" sz="1200" dirty="0"/>
              <a:t> CI/CD pipeline </a:t>
            </a:r>
            <a:r>
              <a:rPr lang="en-US" sz="1200" dirty="0" err="1"/>
              <a:t>sukses</a:t>
            </a:r>
            <a:r>
              <a:rPr lang="en-US" sz="1200" dirty="0"/>
              <a:t> </a:t>
            </a:r>
            <a:r>
              <a:rPr lang="en-US" sz="1200" dirty="0" err="1"/>
              <a:t>dijalankan</a:t>
            </a:r>
            <a:r>
              <a:rPr lang="en-US" sz="1200" dirty="0"/>
              <a:t> </a:t>
            </a:r>
            <a:r>
              <a:rPr lang="en-US" sz="1200" dirty="0" err="1"/>
              <a:t>aplikasi</a:t>
            </a:r>
            <a:r>
              <a:rPr lang="en-US" sz="1200" dirty="0"/>
              <a:t> </a:t>
            </a:r>
            <a:r>
              <a:rPr lang="en-US" sz="1200" dirty="0" err="1"/>
              <a:t>akan</a:t>
            </a:r>
            <a:r>
              <a:rPr lang="en-US" sz="1200" dirty="0"/>
              <a:t> </a:t>
            </a:r>
            <a:r>
              <a:rPr lang="en-US" sz="1200" dirty="0" err="1"/>
              <a:t>dirilis</a:t>
            </a:r>
            <a:r>
              <a:rPr lang="en-US" sz="1200" dirty="0"/>
              <a:t> </a:t>
            </a:r>
            <a:r>
              <a:rPr lang="en-US" sz="1200" dirty="0" err="1"/>
              <a:t>otomatis</a:t>
            </a:r>
            <a:r>
              <a:rPr lang="en-US" sz="1200" dirty="0"/>
              <a:t> di server </a:t>
            </a:r>
            <a:r>
              <a:rPr lang="en-US" sz="1200" dirty="0" err="1"/>
              <a:t>seperti</a:t>
            </a:r>
            <a:r>
              <a:rPr lang="en-US" sz="1200" dirty="0"/>
              <a:t> </a:t>
            </a:r>
            <a:r>
              <a:rPr lang="en-US" sz="1200" dirty="0" err="1"/>
              <a:t>pada</a:t>
            </a:r>
            <a:r>
              <a:rPr lang="en-US" sz="1200" dirty="0"/>
              <a:t> </a:t>
            </a:r>
            <a:r>
              <a:rPr lang="en-US" sz="1200" dirty="0" err="1"/>
              <a:t>gambar</a:t>
            </a:r>
            <a:r>
              <a:rPr lang="en-US" sz="1200" dirty="0"/>
              <a:t> </a:t>
            </a:r>
            <a:r>
              <a:rPr lang="en-US" sz="1200" dirty="0" err="1" smtClean="0"/>
              <a:t>dimana</a:t>
            </a:r>
            <a:r>
              <a:rPr lang="en-US" sz="1200" dirty="0" smtClean="0"/>
              <a:t> </a:t>
            </a:r>
            <a:r>
              <a:rPr lang="en-US" sz="1200" dirty="0" err="1"/>
              <a:t>aplikasi</a:t>
            </a:r>
            <a:r>
              <a:rPr lang="en-US" sz="1200" dirty="0"/>
              <a:t> </a:t>
            </a:r>
            <a:r>
              <a:rPr lang="en-US" sz="1200" dirty="0" err="1"/>
              <a:t>telah</a:t>
            </a:r>
            <a:r>
              <a:rPr lang="en-US" sz="1200" dirty="0"/>
              <a:t> </a:t>
            </a:r>
            <a:r>
              <a:rPr lang="en-US" sz="1200" dirty="0" err="1"/>
              <a:t>sukses</a:t>
            </a:r>
            <a:r>
              <a:rPr lang="en-US" sz="1200" dirty="0"/>
              <a:t> </a:t>
            </a:r>
            <a:r>
              <a:rPr lang="en-US" sz="1200" dirty="0" err="1"/>
              <a:t>dirilis</a:t>
            </a:r>
            <a:r>
              <a:rPr lang="en-US" sz="1200" dirty="0"/>
              <a:t> </a:t>
            </a:r>
            <a:r>
              <a:rPr lang="en-US" sz="1200" dirty="0" err="1"/>
              <a:t>setelah</a:t>
            </a:r>
            <a:r>
              <a:rPr lang="en-US" sz="1200" dirty="0"/>
              <a:t> </a:t>
            </a:r>
            <a:r>
              <a:rPr lang="en-US" sz="1200" dirty="0" err="1"/>
              <a:t>tahapan</a:t>
            </a:r>
            <a:r>
              <a:rPr lang="en-US" sz="1200" dirty="0"/>
              <a:t> CI/CD</a:t>
            </a:r>
            <a:endParaRPr lang="en-US" altLang="ko-KR" sz="1200" dirty="0">
              <a:solidFill>
                <a:schemeClr val="tx1">
                  <a:lumMod val="75000"/>
                  <a:lumOff val="25000"/>
                </a:schemeClr>
              </a:solidFill>
              <a:cs typeface="Arial" pitchFamily="34" charset="0"/>
            </a:endParaRPr>
          </a:p>
        </p:txBody>
      </p:sp>
      <p:pic>
        <p:nvPicPr>
          <p:cNvPr id="3" name="Picture Placeholder 2"/>
          <p:cNvPicPr>
            <a:picLocks noGrp="1" noChangeAspect="1"/>
          </p:cNvPicPr>
          <p:nvPr>
            <p:ph type="pic" idx="1"/>
          </p:nvPr>
        </p:nvPicPr>
        <p:blipFill>
          <a:blip r:embed="rId2"/>
          <a:srcRect l="19550" r="19550"/>
          <a:stretch>
            <a:fillRect/>
          </a:stretch>
        </p:blipFill>
        <p:spPr>
          <a:prstGeom prst="rect">
            <a:avLst/>
          </a:prstGeom>
        </p:spPr>
      </p:pic>
    </p:spTree>
    <p:extLst>
      <p:ext uri="{BB962C8B-B14F-4D97-AF65-F5344CB8AC3E}">
        <p14:creationId xmlns:p14="http://schemas.microsoft.com/office/powerpoint/2010/main" val="3997087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000" b="1" dirty="0" err="1" smtClean="0">
                <a:solidFill>
                  <a:schemeClr val="bg1"/>
                </a:solidFill>
                <a:latin typeface="+mj-lt"/>
                <a:cs typeface="Arial" pitchFamily="34" charset="0"/>
              </a:rPr>
              <a:t>Kesimpulan</a:t>
            </a:r>
            <a:r>
              <a:rPr lang="en-US" altLang="ko-KR" sz="2000" b="1" dirty="0" smtClean="0">
                <a:solidFill>
                  <a:schemeClr val="bg1"/>
                </a:solidFill>
                <a:latin typeface="+mj-lt"/>
                <a:cs typeface="Arial" pitchFamily="34" charset="0"/>
              </a:rPr>
              <a:t> &amp; Saran</a:t>
            </a:r>
            <a:endParaRPr lang="ko-KR" altLang="en-US" sz="2000" b="1" dirty="0">
              <a:solidFill>
                <a:schemeClr val="bg1"/>
              </a:solidFill>
              <a:latin typeface="+mj-lt"/>
              <a:cs typeface="Arial" pitchFamily="34" charset="0"/>
            </a:endParaRPr>
          </a:p>
        </p:txBody>
      </p:sp>
      <p:sp>
        <p:nvSpPr>
          <p:cNvPr id="22" name="TextBox 21"/>
          <p:cNvSpPr txBox="1"/>
          <p:nvPr/>
        </p:nvSpPr>
        <p:spPr>
          <a:xfrm>
            <a:off x="589330" y="267494"/>
            <a:ext cx="5688632" cy="3508653"/>
          </a:xfrm>
          <a:prstGeom prst="rect">
            <a:avLst/>
          </a:prstGeom>
          <a:noFill/>
        </p:spPr>
        <p:txBody>
          <a:bodyPr wrap="square" rtlCol="0">
            <a:spAutoFit/>
          </a:bodyPr>
          <a:lstStyle/>
          <a:p>
            <a:r>
              <a:rPr lang="ms-MY" dirty="0"/>
              <a:t>Dari hasil penelitian dapat disimpulkan dengan penerapan konsep CI/CD memudahkan tim pengembang dan operasional bekerja secara praktis, Dengan otomatisasi pada tahapan CI/CD ini memungkinkan kesalahan yang terjadi oleh manusia dapat terhindarkan dikarenakan seluruhnya telah otomatis dilakukan oleh mesin. Pada pengembangan aplikasi Learning Management System di PT. Millennia Solusi Informatika dimana perubahan pada kode aplikasi berjalan sering hal ini dapat membantu tim pengembang dan operasional dalam </a:t>
            </a:r>
            <a:r>
              <a:rPr lang="ms-MY" dirty="0" smtClean="0"/>
              <a:t>merilis</a:t>
            </a:r>
            <a:r>
              <a:rPr lang="en-US" dirty="0"/>
              <a:t> </a:t>
            </a:r>
            <a:r>
              <a:rPr lang="ms-MY" dirty="0" smtClean="0"/>
              <a:t>aplikasi</a:t>
            </a:r>
            <a:endParaRPr lang="en-US" altLang="ko-KR" dirty="0">
              <a:solidFill>
                <a:schemeClr val="tx1">
                  <a:lumMod val="75000"/>
                  <a:lumOff val="25000"/>
                </a:schemeClr>
              </a:solidFill>
              <a:cs typeface="Arial" pitchFamily="34" charset="0"/>
            </a:endParaRPr>
          </a:p>
          <a:p>
            <a:endParaRPr lang="en-US" altLang="ko-KR" sz="1200" dirty="0" smtClean="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20276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smtClean="0"/>
              <a:t>Perbandingan</a:t>
            </a:r>
            <a:r>
              <a:rPr lang="en-US" altLang="ko-KR" dirty="0" smtClean="0"/>
              <a:t> </a:t>
            </a:r>
            <a:r>
              <a:rPr lang="en-US" altLang="ko-KR" dirty="0" err="1" smtClean="0"/>
              <a:t>Metode</a:t>
            </a:r>
            <a:r>
              <a:rPr lang="en-US" altLang="ko-KR" dirty="0" smtClean="0"/>
              <a:t>, Agile, Waterfall Prototype, RAD</a:t>
            </a:r>
            <a:endParaRPr lang="ko-KR" altLang="en-US" dirty="0"/>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TextBox 21"/>
          <p:cNvSpPr txBox="1"/>
          <p:nvPr/>
        </p:nvSpPr>
        <p:spPr>
          <a:xfrm>
            <a:off x="589330" y="267494"/>
            <a:ext cx="5688632" cy="461665"/>
          </a:xfrm>
          <a:prstGeom prst="rect">
            <a:avLst/>
          </a:prstGeom>
          <a:noFill/>
        </p:spPr>
        <p:txBody>
          <a:bodyPr wrap="square" rtlCol="0">
            <a:spAutoFit/>
          </a:bodyPr>
          <a:lstStyle/>
          <a:p>
            <a:endParaRPr lang="en-US" altLang="ko-KR" sz="1200" dirty="0" smtClean="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89535015"/>
              </p:ext>
            </p:extLst>
          </p:nvPr>
        </p:nvGraphicFramePr>
        <p:xfrm>
          <a:off x="467544" y="267494"/>
          <a:ext cx="8352928" cy="4742576"/>
        </p:xfrm>
        <a:graphic>
          <a:graphicData uri="http://schemas.openxmlformats.org/drawingml/2006/table">
            <a:tbl>
              <a:tblPr firstRow="1" bandRow="1">
                <a:tableStyleId>{5C22544A-7EE6-4342-B048-85BDC9FD1C3A}</a:tableStyleId>
              </a:tblPr>
              <a:tblGrid>
                <a:gridCol w="2032000"/>
                <a:gridCol w="3368600"/>
                <a:gridCol w="2952328"/>
              </a:tblGrid>
              <a:tr h="645646">
                <a:tc>
                  <a:txBody>
                    <a:bodyPr/>
                    <a:lstStyle/>
                    <a:p>
                      <a:r>
                        <a:rPr lang="en-US" sz="1200" dirty="0" err="1" smtClean="0"/>
                        <a:t>Tahapan</a:t>
                      </a:r>
                      <a:endParaRPr lang="en-US" sz="1200" dirty="0" smtClean="0"/>
                    </a:p>
                    <a:p>
                      <a:r>
                        <a:rPr lang="en-US" sz="1200" dirty="0" err="1" smtClean="0"/>
                        <a:t>Pengembangan</a:t>
                      </a:r>
                      <a:endParaRPr lang="en-US" sz="1200" dirty="0" smtClean="0"/>
                    </a:p>
                    <a:p>
                      <a:r>
                        <a:rPr lang="en-US" sz="1200" dirty="0" err="1" smtClean="0"/>
                        <a:t>Perangkat</a:t>
                      </a:r>
                      <a:endParaRPr lang="en-US" sz="1200" dirty="0" smtClean="0"/>
                    </a:p>
                    <a:p>
                      <a:r>
                        <a:rPr lang="en-US" sz="1200" dirty="0" err="1" smtClean="0"/>
                        <a:t>Lunak</a:t>
                      </a:r>
                      <a:endParaRPr lang="en-US" sz="1200" dirty="0"/>
                    </a:p>
                  </a:txBody>
                  <a:tcPr/>
                </a:tc>
                <a:tc>
                  <a:txBody>
                    <a:bodyPr/>
                    <a:lstStyle/>
                    <a:p>
                      <a:pPr algn="ctr"/>
                      <a:r>
                        <a:rPr lang="en-US" sz="1800" dirty="0" smtClean="0"/>
                        <a:t>Agile</a:t>
                      </a:r>
                      <a:endParaRPr lang="en-US" sz="1800" dirty="0"/>
                    </a:p>
                  </a:txBody>
                  <a:tcPr/>
                </a:tc>
                <a:tc>
                  <a:txBody>
                    <a:bodyPr/>
                    <a:lstStyle/>
                    <a:p>
                      <a:r>
                        <a:rPr lang="en-US" dirty="0" smtClean="0"/>
                        <a:t>Waterfall</a:t>
                      </a:r>
                      <a:endParaRPr lang="en-US" dirty="0"/>
                    </a:p>
                  </a:txBody>
                  <a:tcPr/>
                </a:tc>
              </a:tr>
              <a:tr h="364930">
                <a:tc>
                  <a:txBody>
                    <a:bodyPr/>
                    <a:lstStyle/>
                    <a:p>
                      <a:r>
                        <a:rPr lang="en-US" sz="1400" b="1" dirty="0" err="1" smtClean="0"/>
                        <a:t>Perencanaan</a:t>
                      </a:r>
                      <a:r>
                        <a:rPr lang="en-US" sz="1400" b="1" dirty="0" smtClean="0"/>
                        <a:t> </a:t>
                      </a:r>
                      <a:r>
                        <a:rPr lang="en-US" sz="1400" b="1" dirty="0" err="1" smtClean="0"/>
                        <a:t>Sistem</a:t>
                      </a:r>
                      <a:r>
                        <a:rPr lang="en-US" sz="1400" b="1" dirty="0" smtClean="0"/>
                        <a:t> (Systems Planning)</a:t>
                      </a:r>
                      <a:endParaRPr lang="en-US" sz="1400" b="1" dirty="0"/>
                    </a:p>
                  </a:txBody>
                  <a:tcPr/>
                </a:tc>
                <a:tc>
                  <a:txBody>
                    <a:bodyPr/>
                    <a:lstStyle/>
                    <a:p>
                      <a:r>
                        <a:rPr lang="en-US" sz="1200" dirty="0" err="1" smtClean="0"/>
                        <a:t>Berawal</a:t>
                      </a:r>
                      <a:r>
                        <a:rPr lang="en-US" sz="1200" dirty="0" smtClean="0"/>
                        <a:t> </a:t>
                      </a:r>
                      <a:r>
                        <a:rPr lang="en-US" sz="1200" dirty="0" err="1" smtClean="0"/>
                        <a:t>dari</a:t>
                      </a:r>
                      <a:r>
                        <a:rPr lang="en-US" sz="1200" baseline="0" dirty="0" smtClean="0"/>
                        <a:t> </a:t>
                      </a:r>
                      <a:r>
                        <a:rPr lang="en-US" sz="1200" dirty="0" err="1" smtClean="0"/>
                        <a:t>kebutuhan</a:t>
                      </a:r>
                      <a:endParaRPr lang="en-US" sz="1200" dirty="0"/>
                    </a:p>
                  </a:txBody>
                  <a:tcPr/>
                </a:tc>
                <a:tc>
                  <a:txBody>
                    <a:bodyPr/>
                    <a:lstStyle/>
                    <a:p>
                      <a:r>
                        <a:rPr lang="en-US" sz="1200" dirty="0" err="1" smtClean="0"/>
                        <a:t>Berawal</a:t>
                      </a:r>
                      <a:r>
                        <a:rPr lang="en-US" sz="1200" dirty="0" smtClean="0"/>
                        <a:t> </a:t>
                      </a:r>
                      <a:r>
                        <a:rPr lang="en-US" sz="1200" dirty="0" err="1" smtClean="0"/>
                        <a:t>dari</a:t>
                      </a:r>
                      <a:r>
                        <a:rPr lang="en-US" sz="1200" baseline="0" dirty="0" smtClean="0"/>
                        <a:t> </a:t>
                      </a:r>
                      <a:r>
                        <a:rPr lang="en-US" sz="1200" dirty="0" err="1" smtClean="0"/>
                        <a:t>kebutuhan</a:t>
                      </a:r>
                      <a:endParaRPr lang="en-US" sz="1200" dirty="0"/>
                    </a:p>
                  </a:txBody>
                  <a:tcPr/>
                </a:tc>
              </a:tr>
              <a:tr h="1094791">
                <a:tc>
                  <a:txBody>
                    <a:bodyPr/>
                    <a:lstStyle/>
                    <a:p>
                      <a:r>
                        <a:rPr lang="en-US" sz="1400" b="1" dirty="0" err="1" smtClean="0"/>
                        <a:t>Analisis</a:t>
                      </a:r>
                      <a:r>
                        <a:rPr lang="en-US" sz="1400" b="1" dirty="0" smtClean="0"/>
                        <a:t> </a:t>
                      </a:r>
                      <a:r>
                        <a:rPr lang="en-US" sz="1400" b="1" dirty="0" err="1" smtClean="0"/>
                        <a:t>Sistem</a:t>
                      </a:r>
                      <a:endParaRPr lang="en-US" sz="1400" b="1" dirty="0" smtClean="0"/>
                    </a:p>
                    <a:p>
                      <a:r>
                        <a:rPr lang="en-US" sz="1400" b="1" dirty="0" smtClean="0"/>
                        <a:t>(Systems</a:t>
                      </a:r>
                    </a:p>
                    <a:p>
                      <a:r>
                        <a:rPr lang="en-US" sz="1400" b="1" dirty="0" smtClean="0"/>
                        <a:t>Analysis)</a:t>
                      </a:r>
                    </a:p>
                    <a:p>
                      <a:endParaRPr lang="en-US" sz="1400" b="1" dirty="0"/>
                    </a:p>
                  </a:txBody>
                  <a:tcPr/>
                </a:tc>
                <a:tc>
                  <a:txBody>
                    <a:bodyPr/>
                    <a:lstStyle/>
                    <a:p>
                      <a:r>
                        <a:rPr lang="en-US" sz="1200" dirty="0" err="1" smtClean="0"/>
                        <a:t>Kebutuhan</a:t>
                      </a:r>
                      <a:r>
                        <a:rPr lang="en-US" sz="1200" dirty="0" smtClean="0"/>
                        <a:t> data</a:t>
                      </a:r>
                      <a:r>
                        <a:rPr lang="en-US" sz="1200" baseline="0" dirty="0" smtClean="0"/>
                        <a:t> </a:t>
                      </a:r>
                      <a:r>
                        <a:rPr lang="en-US" sz="1200" dirty="0" err="1" smtClean="0"/>
                        <a:t>dapat</a:t>
                      </a:r>
                      <a:r>
                        <a:rPr lang="en-US" sz="1200" dirty="0" smtClean="0"/>
                        <a:t> </a:t>
                      </a:r>
                      <a:r>
                        <a:rPr lang="en-US" sz="1200" dirty="0" err="1" smtClean="0"/>
                        <a:t>ditambah</a:t>
                      </a:r>
                      <a:r>
                        <a:rPr lang="en-US" sz="1200" baseline="0" dirty="0" smtClean="0"/>
                        <a:t> </a:t>
                      </a:r>
                      <a:r>
                        <a:rPr lang="en-US" sz="1200" dirty="0" err="1" smtClean="0"/>
                        <a:t>ataupun</a:t>
                      </a:r>
                      <a:r>
                        <a:rPr lang="en-US" sz="1200" dirty="0" smtClean="0"/>
                        <a:t> </a:t>
                      </a:r>
                      <a:r>
                        <a:rPr lang="en-US" sz="1200" dirty="0" err="1" smtClean="0"/>
                        <a:t>dikurangi</a:t>
                      </a:r>
                      <a:r>
                        <a:rPr lang="en-US" sz="1200" baseline="0" dirty="0" smtClean="0"/>
                        <a:t> </a:t>
                      </a:r>
                      <a:r>
                        <a:rPr lang="en-US" sz="1200" dirty="0" err="1" smtClean="0"/>
                        <a:t>sesuai</a:t>
                      </a:r>
                      <a:r>
                        <a:rPr lang="en-US" sz="1200" dirty="0" smtClean="0"/>
                        <a:t> </a:t>
                      </a:r>
                      <a:r>
                        <a:rPr lang="en-US" sz="1200" dirty="0" err="1" smtClean="0"/>
                        <a:t>dengan</a:t>
                      </a:r>
                      <a:r>
                        <a:rPr lang="en-US" sz="1200" baseline="0" dirty="0" smtClean="0"/>
                        <a:t> </a:t>
                      </a:r>
                      <a:r>
                        <a:rPr lang="en-US" sz="1200" dirty="0" err="1" smtClean="0"/>
                        <a:t>kebutuhan</a:t>
                      </a:r>
                      <a:r>
                        <a:rPr lang="en-US" sz="1200" dirty="0" smtClean="0"/>
                        <a:t> </a:t>
                      </a:r>
                      <a:r>
                        <a:rPr lang="en-US" sz="1200" dirty="0" err="1" smtClean="0"/>
                        <a:t>user,ketika</a:t>
                      </a:r>
                      <a:r>
                        <a:rPr lang="en-US" sz="1200" dirty="0" smtClean="0"/>
                        <a:t> </a:t>
                      </a:r>
                      <a:r>
                        <a:rPr lang="en-US" sz="1200" dirty="0" err="1" smtClean="0"/>
                        <a:t>dilakukan</a:t>
                      </a:r>
                      <a:r>
                        <a:rPr lang="en-US" sz="1200" dirty="0" smtClean="0"/>
                        <a:t>.</a:t>
                      </a:r>
                      <a:r>
                        <a:rPr lang="en-US" sz="1200" baseline="0" dirty="0" smtClean="0"/>
                        <a:t> </a:t>
                      </a:r>
                      <a:r>
                        <a:rPr lang="en-US" sz="1200" dirty="0" smtClean="0"/>
                        <a:t>Testing</a:t>
                      </a:r>
                      <a:r>
                        <a:rPr lang="en-US" sz="1200" baseline="0" dirty="0" smtClean="0"/>
                        <a:t> </a:t>
                      </a:r>
                      <a:r>
                        <a:rPr lang="en-US" sz="1200" dirty="0" err="1" smtClean="0"/>
                        <a:t>Perubahan</a:t>
                      </a:r>
                      <a:r>
                        <a:rPr lang="en-US" sz="1200" dirty="0" smtClean="0"/>
                        <a:t> </a:t>
                      </a:r>
                      <a:r>
                        <a:rPr lang="en-US" sz="1200" dirty="0" err="1" smtClean="0"/>
                        <a:t>dapat</a:t>
                      </a:r>
                      <a:endParaRPr lang="en-US" sz="1200" dirty="0" smtClean="0"/>
                    </a:p>
                    <a:p>
                      <a:r>
                        <a:rPr lang="en-US" sz="1200" dirty="0" err="1" smtClean="0"/>
                        <a:t>dilakukan</a:t>
                      </a:r>
                      <a:r>
                        <a:rPr lang="en-US" sz="1200" dirty="0" smtClean="0"/>
                        <a:t> </a:t>
                      </a:r>
                      <a:r>
                        <a:rPr lang="en-US" sz="1200" dirty="0" err="1" smtClean="0"/>
                        <a:t>tanpa</a:t>
                      </a:r>
                      <a:r>
                        <a:rPr lang="en-US" sz="1200" baseline="0" dirty="0" smtClean="0"/>
                        <a:t> </a:t>
                      </a:r>
                      <a:r>
                        <a:rPr lang="en-US" sz="1200" dirty="0" err="1" smtClean="0"/>
                        <a:t>mengganggu</a:t>
                      </a:r>
                      <a:r>
                        <a:rPr lang="en-US" sz="1200" dirty="0" smtClean="0"/>
                        <a:t> system</a:t>
                      </a:r>
                      <a:r>
                        <a:rPr lang="en-US" sz="1200" baseline="0" dirty="0" smtClean="0"/>
                        <a:t> </a:t>
                      </a:r>
                      <a:r>
                        <a:rPr lang="en-US" sz="1200" dirty="0" smtClean="0"/>
                        <a:t>yang </a:t>
                      </a:r>
                      <a:r>
                        <a:rPr lang="en-US" sz="1200" dirty="0" err="1" smtClean="0"/>
                        <a:t>sudah</a:t>
                      </a:r>
                      <a:r>
                        <a:rPr lang="en-US" sz="1200" baseline="0" dirty="0" smtClean="0"/>
                        <a:t> </a:t>
                      </a:r>
                      <a:r>
                        <a:rPr lang="en-US" sz="1200" dirty="0" err="1" smtClean="0"/>
                        <a:t>digunakan</a:t>
                      </a:r>
                      <a:r>
                        <a:rPr lang="en-US" sz="1200" dirty="0" smtClean="0"/>
                        <a:t> </a:t>
                      </a:r>
                      <a:r>
                        <a:rPr lang="en-US" sz="1200" dirty="0" err="1" smtClean="0"/>
                        <a:t>oleh</a:t>
                      </a:r>
                      <a:r>
                        <a:rPr lang="en-US" sz="1200" dirty="0" smtClean="0"/>
                        <a:t> </a:t>
                      </a:r>
                      <a:r>
                        <a:rPr lang="en-US" sz="1200" dirty="0" err="1" smtClean="0"/>
                        <a:t>pengguna</a:t>
                      </a:r>
                      <a:endParaRPr lang="en-US" sz="1200" dirty="0"/>
                    </a:p>
                  </a:txBody>
                  <a:tcPr/>
                </a:tc>
                <a:tc>
                  <a:txBody>
                    <a:bodyPr/>
                    <a:lstStyle/>
                    <a:p>
                      <a:r>
                        <a:rPr lang="en-US" sz="1200" dirty="0" err="1" smtClean="0"/>
                        <a:t>Kebutuhan</a:t>
                      </a:r>
                      <a:r>
                        <a:rPr lang="en-US" sz="1200" baseline="0" dirty="0" smtClean="0"/>
                        <a:t> </a:t>
                      </a:r>
                      <a:r>
                        <a:rPr lang="en-US" sz="1200" dirty="0" smtClean="0"/>
                        <a:t>data </a:t>
                      </a:r>
                      <a:r>
                        <a:rPr lang="en-US" sz="1200" dirty="0" err="1" smtClean="0"/>
                        <a:t>harus</a:t>
                      </a:r>
                      <a:r>
                        <a:rPr lang="en-US" sz="1200" baseline="0" dirty="0" smtClean="0"/>
                        <a:t> </a:t>
                      </a:r>
                      <a:r>
                        <a:rPr lang="en-US" sz="1200" dirty="0" err="1" smtClean="0"/>
                        <a:t>dianalisis</a:t>
                      </a:r>
                      <a:r>
                        <a:rPr lang="en-US" sz="1200" baseline="0" dirty="0" smtClean="0"/>
                        <a:t> </a:t>
                      </a:r>
                      <a:r>
                        <a:rPr lang="en-US" sz="1200" dirty="0" err="1" smtClean="0"/>
                        <a:t>diawal</a:t>
                      </a:r>
                      <a:r>
                        <a:rPr lang="en-US" sz="1200" baseline="0" dirty="0" smtClean="0"/>
                        <a:t> </a:t>
                      </a:r>
                      <a:r>
                        <a:rPr lang="en-US" sz="1200" dirty="0" err="1" smtClean="0"/>
                        <a:t>secara</a:t>
                      </a:r>
                      <a:endParaRPr lang="en-US" sz="1200" dirty="0" smtClean="0"/>
                    </a:p>
                    <a:p>
                      <a:r>
                        <a:rPr lang="en-US" sz="1200" dirty="0" err="1" smtClean="0"/>
                        <a:t>Lengkap</a:t>
                      </a:r>
                      <a:r>
                        <a:rPr lang="en-US" sz="1200" baseline="0" dirty="0" smtClean="0"/>
                        <a:t> </a:t>
                      </a:r>
                      <a:r>
                        <a:rPr lang="en-US" sz="1200" dirty="0" err="1" smtClean="0"/>
                        <a:t>dan</a:t>
                      </a:r>
                      <a:r>
                        <a:rPr lang="en-US" sz="1200" baseline="0" dirty="0" smtClean="0"/>
                        <a:t> </a:t>
                      </a:r>
                      <a:r>
                        <a:rPr lang="en-US" sz="1200" dirty="0" err="1" smtClean="0"/>
                        <a:t>menyeluruh</a:t>
                      </a:r>
                      <a:r>
                        <a:rPr lang="en-US" sz="1200" dirty="0" smtClean="0"/>
                        <a:t>.</a:t>
                      </a:r>
                    </a:p>
                    <a:p>
                      <a:r>
                        <a:rPr lang="en-US" sz="1200" dirty="0" err="1" smtClean="0"/>
                        <a:t>Perubahan</a:t>
                      </a:r>
                      <a:r>
                        <a:rPr lang="en-US" sz="1200" dirty="0" smtClean="0"/>
                        <a:t> data </a:t>
                      </a:r>
                      <a:r>
                        <a:rPr lang="en-US" sz="1200" dirty="0" err="1" smtClean="0"/>
                        <a:t>ataupun</a:t>
                      </a:r>
                      <a:r>
                        <a:rPr lang="en-US" sz="1200" dirty="0" smtClean="0"/>
                        <a:t> </a:t>
                      </a:r>
                      <a:r>
                        <a:rPr lang="en-US" sz="1200" dirty="0" err="1" smtClean="0"/>
                        <a:t>fungsional</a:t>
                      </a:r>
                      <a:r>
                        <a:rPr lang="en-US" sz="1200" dirty="0" smtClean="0"/>
                        <a:t> </a:t>
                      </a:r>
                      <a:r>
                        <a:rPr lang="en-US" sz="1200" dirty="0" err="1" smtClean="0"/>
                        <a:t>akan</a:t>
                      </a:r>
                      <a:r>
                        <a:rPr lang="en-US" sz="1200" dirty="0" smtClean="0"/>
                        <a:t> </a:t>
                      </a:r>
                      <a:r>
                        <a:rPr lang="en-US" sz="1200" dirty="0" err="1" smtClean="0"/>
                        <a:t>merubah</a:t>
                      </a:r>
                      <a:r>
                        <a:rPr lang="en-US" sz="1200" dirty="0" smtClean="0"/>
                        <a:t>  </a:t>
                      </a:r>
                      <a:r>
                        <a:rPr lang="en-US" sz="1200" dirty="0" err="1" smtClean="0"/>
                        <a:t>keseluruh</a:t>
                      </a:r>
                      <a:r>
                        <a:rPr lang="en-US" sz="1200" dirty="0" smtClean="0"/>
                        <a:t> proses </a:t>
                      </a:r>
                      <a:r>
                        <a:rPr lang="en-US" sz="1200" dirty="0" err="1" smtClean="0"/>
                        <a:t>pada</a:t>
                      </a:r>
                      <a:r>
                        <a:rPr lang="en-US" sz="1200" dirty="0" smtClean="0"/>
                        <a:t> </a:t>
                      </a:r>
                      <a:r>
                        <a:rPr lang="en-US" sz="1200" dirty="0" err="1" smtClean="0"/>
                        <a:t>tahapan</a:t>
                      </a:r>
                      <a:r>
                        <a:rPr lang="en-US" sz="1200" dirty="0" smtClean="0"/>
                        <a:t> </a:t>
                      </a:r>
                      <a:r>
                        <a:rPr lang="en-US" sz="1200" dirty="0" err="1" smtClean="0"/>
                        <a:t>berikutnya</a:t>
                      </a:r>
                      <a:r>
                        <a:rPr lang="en-US" sz="1200" dirty="0" smtClean="0"/>
                        <a:t>.</a:t>
                      </a:r>
                      <a:endParaRPr lang="en-US" sz="1200" dirty="0"/>
                    </a:p>
                  </a:txBody>
                  <a:tcPr/>
                </a:tc>
              </a:tr>
              <a:tr h="1170384">
                <a:tc>
                  <a:txBody>
                    <a:bodyPr/>
                    <a:lstStyle/>
                    <a:p>
                      <a:r>
                        <a:rPr lang="en-US" sz="1400" b="1" dirty="0" err="1" smtClean="0"/>
                        <a:t>Perancangan</a:t>
                      </a:r>
                      <a:endParaRPr lang="en-US" sz="1400" b="1" dirty="0" smtClean="0"/>
                    </a:p>
                    <a:p>
                      <a:r>
                        <a:rPr lang="en-US" sz="1400" b="1" dirty="0" err="1" smtClean="0"/>
                        <a:t>Sistem</a:t>
                      </a:r>
                      <a:r>
                        <a:rPr lang="en-US" sz="1400" b="1" dirty="0" smtClean="0"/>
                        <a:t> (Systems</a:t>
                      </a:r>
                    </a:p>
                    <a:p>
                      <a:r>
                        <a:rPr lang="en-US" sz="1400" b="1" dirty="0" smtClean="0"/>
                        <a:t>Design)</a:t>
                      </a:r>
                    </a:p>
                    <a:p>
                      <a:endParaRPr lang="en-US" sz="1400" b="1" dirty="0"/>
                    </a:p>
                  </a:txBody>
                  <a:tcPr/>
                </a:tc>
                <a:tc>
                  <a:txBody>
                    <a:bodyPr/>
                    <a:lstStyle/>
                    <a:p>
                      <a:r>
                        <a:rPr lang="en-US" sz="1200" dirty="0" smtClean="0"/>
                        <a:t>Testing </a:t>
                      </a:r>
                      <a:r>
                        <a:rPr lang="en-US" sz="1200" dirty="0" err="1" smtClean="0"/>
                        <a:t>dilakukan</a:t>
                      </a:r>
                      <a:r>
                        <a:rPr lang="en-US" sz="1200" baseline="0" dirty="0" smtClean="0"/>
                        <a:t> </a:t>
                      </a:r>
                      <a:r>
                        <a:rPr lang="en-US" sz="1200" dirty="0" err="1" smtClean="0"/>
                        <a:t>ketika</a:t>
                      </a:r>
                      <a:r>
                        <a:rPr lang="en-US" sz="1200" dirty="0" smtClean="0"/>
                        <a:t> </a:t>
                      </a:r>
                      <a:r>
                        <a:rPr lang="en-US" sz="1200" dirty="0" err="1" smtClean="0"/>
                        <a:t>semua</a:t>
                      </a:r>
                      <a:endParaRPr lang="en-US" sz="1200" dirty="0" smtClean="0"/>
                    </a:p>
                    <a:p>
                      <a:r>
                        <a:rPr lang="en-US" sz="1200" dirty="0" err="1" smtClean="0"/>
                        <a:t>tahapan</a:t>
                      </a:r>
                      <a:r>
                        <a:rPr lang="en-US" sz="1200" dirty="0" smtClean="0"/>
                        <a:t> </a:t>
                      </a:r>
                      <a:r>
                        <a:rPr lang="en-US" sz="1200" dirty="0" err="1" smtClean="0"/>
                        <a:t>pada</a:t>
                      </a:r>
                      <a:r>
                        <a:rPr lang="en-US" sz="1200" dirty="0" smtClean="0"/>
                        <a:t> model</a:t>
                      </a:r>
                      <a:r>
                        <a:rPr lang="en-US" sz="1200" baseline="0" dirty="0" smtClean="0"/>
                        <a:t> </a:t>
                      </a:r>
                      <a:r>
                        <a:rPr lang="en-US" sz="1200" dirty="0" err="1" smtClean="0"/>
                        <a:t>sudah</a:t>
                      </a:r>
                      <a:r>
                        <a:rPr lang="en-US" sz="1200" dirty="0" smtClean="0"/>
                        <a:t> </a:t>
                      </a:r>
                      <a:r>
                        <a:rPr lang="en-US" sz="1200" dirty="0" err="1" smtClean="0"/>
                        <a:t>selesai</a:t>
                      </a:r>
                      <a:r>
                        <a:rPr lang="en-US" sz="1200" baseline="0" dirty="0" smtClean="0"/>
                        <a:t> </a:t>
                      </a:r>
                      <a:r>
                        <a:rPr lang="en-US" sz="1200" dirty="0" err="1" smtClean="0"/>
                        <a:t>Memberikan</a:t>
                      </a:r>
                      <a:r>
                        <a:rPr lang="en-US" sz="1200" baseline="0" dirty="0" smtClean="0"/>
                        <a:t> </a:t>
                      </a:r>
                      <a:r>
                        <a:rPr lang="en-US" sz="1200" dirty="0" smtClean="0"/>
                        <a:t>prototype</a:t>
                      </a:r>
                      <a:r>
                        <a:rPr lang="en-US" sz="1200" baseline="0" dirty="0" smtClean="0"/>
                        <a:t> </a:t>
                      </a:r>
                      <a:r>
                        <a:rPr lang="en-US" sz="1200" dirty="0" err="1" smtClean="0"/>
                        <a:t>sebagai</a:t>
                      </a:r>
                      <a:r>
                        <a:rPr lang="en-US" sz="1200" baseline="0" dirty="0" smtClean="0"/>
                        <a:t> </a:t>
                      </a:r>
                      <a:r>
                        <a:rPr lang="en-US" sz="1200" dirty="0" err="1" smtClean="0"/>
                        <a:t>gambaran</a:t>
                      </a:r>
                      <a:r>
                        <a:rPr lang="en-US" sz="1200" baseline="0" dirty="0" smtClean="0"/>
                        <a:t> </a:t>
                      </a:r>
                      <a:r>
                        <a:rPr lang="en-US" sz="1200" dirty="0" smtClean="0"/>
                        <a:t>system</a:t>
                      </a:r>
                      <a:r>
                        <a:rPr lang="en-US" sz="1200" baseline="0" dirty="0" smtClean="0"/>
                        <a:t> </a:t>
                      </a:r>
                      <a:r>
                        <a:rPr lang="en-US" sz="1200" dirty="0" err="1" smtClean="0"/>
                        <a:t>telah</a:t>
                      </a:r>
                      <a:r>
                        <a:rPr lang="en-US" sz="1200" baseline="0" dirty="0" smtClean="0"/>
                        <a:t> </a:t>
                      </a:r>
                      <a:r>
                        <a:rPr lang="en-US" sz="1200" dirty="0" err="1" smtClean="0"/>
                        <a:t>Dibangun</a:t>
                      </a:r>
                      <a:r>
                        <a:rPr lang="en-US" sz="1200" baseline="0" dirty="0" smtClean="0"/>
                        <a:t> </a:t>
                      </a:r>
                      <a:r>
                        <a:rPr lang="en-US" sz="1200" dirty="0" err="1" smtClean="0"/>
                        <a:t>Mengedepankan</a:t>
                      </a:r>
                      <a:r>
                        <a:rPr lang="en-US" sz="1200" baseline="0" dirty="0" smtClean="0"/>
                        <a:t> </a:t>
                      </a:r>
                      <a:r>
                        <a:rPr lang="en-US" sz="1200" dirty="0" err="1" smtClean="0"/>
                        <a:t>aspek</a:t>
                      </a:r>
                      <a:r>
                        <a:rPr lang="en-US" sz="1200" baseline="0" dirty="0" smtClean="0"/>
                        <a:t> </a:t>
                      </a:r>
                      <a:r>
                        <a:rPr lang="en-US" sz="1200" dirty="0" err="1" smtClean="0"/>
                        <a:t>kenyamanan</a:t>
                      </a:r>
                      <a:r>
                        <a:rPr lang="en-US" sz="1200" dirty="0" smtClean="0"/>
                        <a:t> user</a:t>
                      </a:r>
                      <a:endParaRPr lang="en-US" sz="1200" dirty="0"/>
                    </a:p>
                  </a:txBody>
                  <a:tcPr/>
                </a:tc>
                <a:tc>
                  <a:txBody>
                    <a:bodyPr/>
                    <a:lstStyle/>
                    <a:p>
                      <a:r>
                        <a:rPr lang="fi-FI" sz="1200" dirty="0" smtClean="0"/>
                        <a:t>Testing dilakukan ketika semua tahapan pada model sudah selesai.</a:t>
                      </a:r>
                      <a:r>
                        <a:rPr lang="fi-FI" sz="1200" baseline="0" dirty="0" smtClean="0"/>
                        <a:t> </a:t>
                      </a:r>
                      <a:r>
                        <a:rPr lang="en-US" sz="1200" dirty="0" err="1" smtClean="0"/>
                        <a:t>Tidak</a:t>
                      </a:r>
                      <a:r>
                        <a:rPr lang="en-US" sz="1200" dirty="0" smtClean="0"/>
                        <a:t> </a:t>
                      </a:r>
                      <a:r>
                        <a:rPr lang="en-US" sz="1200" dirty="0" err="1" smtClean="0"/>
                        <a:t>dapat</a:t>
                      </a:r>
                      <a:r>
                        <a:rPr lang="en-US" sz="1200" dirty="0" smtClean="0"/>
                        <a:t> </a:t>
                      </a:r>
                      <a:r>
                        <a:rPr lang="en-US" sz="1200" dirty="0" err="1" smtClean="0"/>
                        <a:t>memberikan</a:t>
                      </a:r>
                      <a:r>
                        <a:rPr lang="en-US" sz="1200" dirty="0" smtClean="0"/>
                        <a:t> </a:t>
                      </a:r>
                      <a:r>
                        <a:rPr lang="en-US" sz="1200" dirty="0" err="1" smtClean="0"/>
                        <a:t>gambaran</a:t>
                      </a:r>
                      <a:r>
                        <a:rPr lang="en-US" sz="1200" dirty="0" smtClean="0"/>
                        <a:t> yang </a:t>
                      </a:r>
                      <a:r>
                        <a:rPr lang="en-US" sz="1200" dirty="0" err="1" smtClean="0"/>
                        <a:t>jelas</a:t>
                      </a:r>
                      <a:r>
                        <a:rPr lang="en-US" sz="1200" dirty="0" smtClean="0"/>
                        <a:t> </a:t>
                      </a:r>
                      <a:r>
                        <a:rPr lang="en-US" sz="1200" dirty="0" err="1" smtClean="0"/>
                        <a:t>telah</a:t>
                      </a:r>
                      <a:r>
                        <a:rPr lang="en-US" sz="1200" dirty="0" smtClean="0"/>
                        <a:t> </a:t>
                      </a:r>
                      <a:r>
                        <a:rPr lang="en-US" sz="1200" dirty="0" err="1" smtClean="0"/>
                        <a:t>dibangun</a:t>
                      </a:r>
                      <a:r>
                        <a:rPr lang="en-US" sz="1200" dirty="0" smtClean="0"/>
                        <a:t>. </a:t>
                      </a:r>
                      <a:r>
                        <a:rPr lang="en-US" sz="1200" dirty="0" err="1" smtClean="0"/>
                        <a:t>Mengedepankan</a:t>
                      </a:r>
                      <a:r>
                        <a:rPr lang="en-US" sz="1200" dirty="0" smtClean="0"/>
                        <a:t> </a:t>
                      </a:r>
                      <a:r>
                        <a:rPr lang="en-US" sz="1200" dirty="0" err="1" smtClean="0"/>
                        <a:t>fungsional</a:t>
                      </a:r>
                      <a:r>
                        <a:rPr lang="en-US" sz="1200" dirty="0" smtClean="0"/>
                        <a:t> system.</a:t>
                      </a:r>
                      <a:endParaRPr lang="en-US" sz="1200" dirty="0"/>
                    </a:p>
                  </a:txBody>
                  <a:tcPr/>
                </a:tc>
              </a:tr>
              <a:tr h="1042352">
                <a:tc>
                  <a:txBody>
                    <a:bodyPr/>
                    <a:lstStyle/>
                    <a:p>
                      <a:r>
                        <a:rPr lang="en-US" sz="1400" b="1" dirty="0" err="1" smtClean="0"/>
                        <a:t>Pemeliharaan</a:t>
                      </a:r>
                      <a:endParaRPr lang="en-US" sz="1400" b="1" dirty="0" smtClean="0"/>
                    </a:p>
                    <a:p>
                      <a:r>
                        <a:rPr lang="en-US" sz="1400" b="1" dirty="0" err="1" smtClean="0"/>
                        <a:t>Sistem</a:t>
                      </a:r>
                      <a:r>
                        <a:rPr lang="en-US" sz="1400" b="1" dirty="0" smtClean="0"/>
                        <a:t> (Systems</a:t>
                      </a:r>
                    </a:p>
                    <a:p>
                      <a:r>
                        <a:rPr lang="en-US" sz="1400" b="1" dirty="0" smtClean="0"/>
                        <a:t>Maintenance)</a:t>
                      </a:r>
                      <a:endParaRPr lang="en-US" sz="1400" b="1" dirty="0"/>
                    </a:p>
                  </a:txBody>
                  <a:tcPr/>
                </a:tc>
                <a:tc>
                  <a:txBody>
                    <a:bodyPr/>
                    <a:lstStyle/>
                    <a:p>
                      <a:r>
                        <a:rPr lang="en-US" sz="1200" dirty="0" err="1" smtClean="0"/>
                        <a:t>Dilakukan</a:t>
                      </a:r>
                      <a:r>
                        <a:rPr lang="en-US" sz="1200" baseline="0" dirty="0" smtClean="0"/>
                        <a:t> </a:t>
                      </a:r>
                      <a:r>
                        <a:rPr lang="en-US" sz="1200" dirty="0" err="1" smtClean="0"/>
                        <a:t>sesuai</a:t>
                      </a:r>
                      <a:r>
                        <a:rPr lang="en-US" sz="1200" baseline="0" dirty="0" smtClean="0"/>
                        <a:t> </a:t>
                      </a:r>
                      <a:r>
                        <a:rPr lang="en-US" sz="1200" dirty="0" err="1" smtClean="0"/>
                        <a:t>kesepakatan</a:t>
                      </a:r>
                      <a:endParaRPr lang="en-US" sz="1200" dirty="0"/>
                    </a:p>
                  </a:txBody>
                  <a:tcPr/>
                </a:tc>
                <a:tc>
                  <a:txBody>
                    <a:bodyPr/>
                    <a:lstStyle/>
                    <a:p>
                      <a:r>
                        <a:rPr lang="en-US" sz="1200" dirty="0" err="1" smtClean="0"/>
                        <a:t>Dilakukan</a:t>
                      </a:r>
                      <a:r>
                        <a:rPr lang="en-US" sz="1200" dirty="0" smtClean="0"/>
                        <a:t> </a:t>
                      </a:r>
                      <a:r>
                        <a:rPr lang="en-US" sz="1200" dirty="0" err="1" smtClean="0"/>
                        <a:t>sesuai</a:t>
                      </a:r>
                      <a:r>
                        <a:rPr lang="en-US" sz="1200" dirty="0" smtClean="0"/>
                        <a:t> </a:t>
                      </a:r>
                      <a:r>
                        <a:rPr lang="en-US" sz="1200" dirty="0" err="1" smtClean="0"/>
                        <a:t>kesepakatan</a:t>
                      </a:r>
                      <a:r>
                        <a:rPr lang="en-US" sz="1200" dirty="0" smtClean="0"/>
                        <a:t> </a:t>
                      </a:r>
                      <a:endParaRPr lang="en-US" sz="1200" dirty="0"/>
                    </a:p>
                  </a:txBody>
                  <a:tcPr/>
                </a:tc>
              </a:tr>
            </a:tbl>
          </a:graphicData>
        </a:graphic>
      </p:graphicFrame>
    </p:spTree>
    <p:extLst>
      <p:ext uri="{BB962C8B-B14F-4D97-AF65-F5344CB8AC3E}">
        <p14:creationId xmlns:p14="http://schemas.microsoft.com/office/powerpoint/2010/main" val="2815634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TextBox 21"/>
          <p:cNvSpPr txBox="1"/>
          <p:nvPr/>
        </p:nvSpPr>
        <p:spPr>
          <a:xfrm>
            <a:off x="589330" y="267494"/>
            <a:ext cx="5688632" cy="461665"/>
          </a:xfrm>
          <a:prstGeom prst="rect">
            <a:avLst/>
          </a:prstGeom>
          <a:noFill/>
        </p:spPr>
        <p:txBody>
          <a:bodyPr wrap="square" rtlCol="0">
            <a:spAutoFit/>
          </a:bodyPr>
          <a:lstStyle/>
          <a:p>
            <a:endParaRPr lang="en-US" altLang="ko-KR" sz="1200" dirty="0" smtClean="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70920287"/>
              </p:ext>
            </p:extLst>
          </p:nvPr>
        </p:nvGraphicFramePr>
        <p:xfrm>
          <a:off x="467544" y="267495"/>
          <a:ext cx="8352928" cy="4630086"/>
        </p:xfrm>
        <a:graphic>
          <a:graphicData uri="http://schemas.openxmlformats.org/drawingml/2006/table">
            <a:tbl>
              <a:tblPr firstRow="1" bandRow="1">
                <a:tableStyleId>{5C22544A-7EE6-4342-B048-85BDC9FD1C3A}</a:tableStyleId>
              </a:tblPr>
              <a:tblGrid>
                <a:gridCol w="2032000"/>
                <a:gridCol w="2864544"/>
                <a:gridCol w="3456384"/>
              </a:tblGrid>
              <a:tr h="764644">
                <a:tc>
                  <a:txBody>
                    <a:bodyPr/>
                    <a:lstStyle/>
                    <a:p>
                      <a:r>
                        <a:rPr lang="en-US" sz="1200" dirty="0" err="1" smtClean="0"/>
                        <a:t>Tahapan</a:t>
                      </a:r>
                      <a:endParaRPr lang="en-US" sz="1200" dirty="0" smtClean="0"/>
                    </a:p>
                    <a:p>
                      <a:r>
                        <a:rPr lang="en-US" sz="1200" dirty="0" err="1" smtClean="0"/>
                        <a:t>Pengembangan</a:t>
                      </a:r>
                      <a:endParaRPr lang="en-US" sz="1200" dirty="0" smtClean="0"/>
                    </a:p>
                    <a:p>
                      <a:r>
                        <a:rPr lang="en-US" sz="1200" dirty="0" err="1" smtClean="0"/>
                        <a:t>Perangkat</a:t>
                      </a:r>
                      <a:endParaRPr lang="en-US" sz="1200" dirty="0" smtClean="0"/>
                    </a:p>
                    <a:p>
                      <a:r>
                        <a:rPr lang="en-US" sz="1200" dirty="0" err="1" smtClean="0"/>
                        <a:t>Lunak</a:t>
                      </a:r>
                      <a:endParaRPr lang="en-US" sz="1200" dirty="0"/>
                    </a:p>
                  </a:txBody>
                  <a:tcPr/>
                </a:tc>
                <a:tc>
                  <a:txBody>
                    <a:bodyPr/>
                    <a:lstStyle/>
                    <a:p>
                      <a:pPr algn="ctr"/>
                      <a:r>
                        <a:rPr lang="en-US" sz="1800" dirty="0" smtClean="0"/>
                        <a:t>Waterfall</a:t>
                      </a:r>
                      <a:endParaRPr lang="en-US" sz="1800" dirty="0"/>
                    </a:p>
                  </a:txBody>
                  <a:tcPr/>
                </a:tc>
                <a:tc>
                  <a:txBody>
                    <a:bodyPr/>
                    <a:lstStyle/>
                    <a:p>
                      <a:pPr algn="ctr"/>
                      <a:r>
                        <a:rPr lang="en-US" dirty="0" smtClean="0"/>
                        <a:t>RAD</a:t>
                      </a:r>
                      <a:endParaRPr lang="en-US" dirty="0"/>
                    </a:p>
                  </a:txBody>
                  <a:tcPr/>
                </a:tc>
              </a:tr>
              <a:tr h="481442">
                <a:tc>
                  <a:txBody>
                    <a:bodyPr/>
                    <a:lstStyle/>
                    <a:p>
                      <a:r>
                        <a:rPr lang="en-US" sz="1400" b="1" dirty="0" err="1" smtClean="0"/>
                        <a:t>Perencanaan</a:t>
                      </a:r>
                      <a:r>
                        <a:rPr lang="en-US" sz="1400" b="1" dirty="0" smtClean="0"/>
                        <a:t> </a:t>
                      </a:r>
                      <a:r>
                        <a:rPr lang="en-US" sz="1400" b="1" dirty="0" err="1" smtClean="0"/>
                        <a:t>Sistem</a:t>
                      </a:r>
                      <a:r>
                        <a:rPr lang="en-US" sz="1400" b="1" dirty="0" smtClean="0"/>
                        <a:t> (Systems Planning)</a:t>
                      </a:r>
                      <a:endParaRPr lang="en-US" sz="1400" b="1" dirty="0"/>
                    </a:p>
                  </a:txBody>
                  <a:tcPr/>
                </a:tc>
                <a:tc>
                  <a:txBody>
                    <a:bodyPr/>
                    <a:lstStyle/>
                    <a:p>
                      <a:r>
                        <a:rPr lang="en-US" sz="1200" dirty="0" err="1" smtClean="0"/>
                        <a:t>Berawal</a:t>
                      </a:r>
                      <a:r>
                        <a:rPr lang="en-US" sz="1200" dirty="0" smtClean="0"/>
                        <a:t> </a:t>
                      </a:r>
                      <a:r>
                        <a:rPr lang="en-US" sz="1200" dirty="0" err="1" smtClean="0"/>
                        <a:t>dari</a:t>
                      </a:r>
                      <a:r>
                        <a:rPr lang="en-US" sz="1200" baseline="0" dirty="0" smtClean="0"/>
                        <a:t> </a:t>
                      </a:r>
                      <a:r>
                        <a:rPr lang="en-US" sz="1200" dirty="0" err="1" smtClean="0"/>
                        <a:t>kebutuhan</a:t>
                      </a:r>
                      <a:endParaRPr lang="en-US" sz="1200" dirty="0"/>
                    </a:p>
                  </a:txBody>
                  <a:tcPr/>
                </a:tc>
                <a:tc>
                  <a:txBody>
                    <a:bodyPr/>
                    <a:lstStyle/>
                    <a:p>
                      <a:r>
                        <a:rPr lang="en-US" sz="1200" dirty="0" err="1" smtClean="0"/>
                        <a:t>Berawal</a:t>
                      </a:r>
                      <a:r>
                        <a:rPr lang="en-US" sz="1200" dirty="0" smtClean="0"/>
                        <a:t> </a:t>
                      </a:r>
                      <a:r>
                        <a:rPr lang="en-US" sz="1200" dirty="0" err="1" smtClean="0"/>
                        <a:t>dari</a:t>
                      </a:r>
                      <a:r>
                        <a:rPr lang="en-US" sz="1200" baseline="0" dirty="0" smtClean="0"/>
                        <a:t> </a:t>
                      </a:r>
                      <a:r>
                        <a:rPr lang="en-US" sz="1200" dirty="0" err="1" smtClean="0"/>
                        <a:t>kebutuhan</a:t>
                      </a:r>
                      <a:endParaRPr lang="en-US" sz="1200" dirty="0"/>
                    </a:p>
                  </a:txBody>
                  <a:tcPr/>
                </a:tc>
              </a:tr>
              <a:tr h="1107151">
                <a:tc>
                  <a:txBody>
                    <a:bodyPr/>
                    <a:lstStyle/>
                    <a:p>
                      <a:r>
                        <a:rPr lang="en-US" sz="1400" b="1" dirty="0" err="1" smtClean="0"/>
                        <a:t>Analisis</a:t>
                      </a:r>
                      <a:r>
                        <a:rPr lang="en-US" sz="1400" b="1" dirty="0" smtClean="0"/>
                        <a:t> </a:t>
                      </a:r>
                      <a:r>
                        <a:rPr lang="en-US" sz="1400" b="1" dirty="0" err="1" smtClean="0"/>
                        <a:t>Sistem</a:t>
                      </a:r>
                      <a:endParaRPr lang="en-US" sz="1400" b="1" dirty="0" smtClean="0"/>
                    </a:p>
                    <a:p>
                      <a:r>
                        <a:rPr lang="en-US" sz="1400" b="1" dirty="0" smtClean="0"/>
                        <a:t>(Systems</a:t>
                      </a:r>
                    </a:p>
                    <a:p>
                      <a:r>
                        <a:rPr lang="en-US" sz="1400" b="1" dirty="0" smtClean="0"/>
                        <a:t>Analysis)</a:t>
                      </a:r>
                    </a:p>
                    <a:p>
                      <a:endParaRPr lang="en-US" sz="1400" b="1" dirty="0"/>
                    </a:p>
                  </a:txBody>
                  <a:tcPr/>
                </a:tc>
                <a:tc>
                  <a:txBody>
                    <a:bodyPr/>
                    <a:lstStyle/>
                    <a:p>
                      <a:r>
                        <a:rPr lang="en-US" sz="1200" dirty="0" err="1" smtClean="0"/>
                        <a:t>Kebutuhan</a:t>
                      </a:r>
                      <a:r>
                        <a:rPr lang="en-US" sz="1200" dirty="0" smtClean="0"/>
                        <a:t> data </a:t>
                      </a:r>
                      <a:r>
                        <a:rPr lang="en-US" sz="1200" dirty="0" err="1" smtClean="0"/>
                        <a:t>dapat</a:t>
                      </a:r>
                      <a:r>
                        <a:rPr lang="en-US" sz="1200" dirty="0" smtClean="0"/>
                        <a:t> </a:t>
                      </a:r>
                      <a:r>
                        <a:rPr lang="en-US" sz="1200" dirty="0" err="1" smtClean="0"/>
                        <a:t>ditambah</a:t>
                      </a:r>
                      <a:r>
                        <a:rPr lang="en-US" sz="1200" dirty="0" smtClean="0"/>
                        <a:t> </a:t>
                      </a:r>
                      <a:r>
                        <a:rPr lang="en-US" sz="1200" dirty="0" err="1" smtClean="0"/>
                        <a:t>ataupun</a:t>
                      </a:r>
                      <a:r>
                        <a:rPr lang="en-US" sz="1200" dirty="0" smtClean="0"/>
                        <a:t> </a:t>
                      </a:r>
                      <a:r>
                        <a:rPr lang="en-US" sz="1200" dirty="0" err="1" smtClean="0"/>
                        <a:t>dikurangi</a:t>
                      </a:r>
                      <a:r>
                        <a:rPr lang="en-US" sz="1200" dirty="0" smtClean="0"/>
                        <a:t> </a:t>
                      </a:r>
                      <a:r>
                        <a:rPr lang="en-US" sz="1200" dirty="0" err="1" smtClean="0"/>
                        <a:t>sesuai</a:t>
                      </a:r>
                      <a:r>
                        <a:rPr lang="en-US" sz="1200" dirty="0" smtClean="0"/>
                        <a:t> </a:t>
                      </a:r>
                      <a:r>
                        <a:rPr lang="en-US" sz="1200" dirty="0" err="1" smtClean="0"/>
                        <a:t>dengan</a:t>
                      </a:r>
                      <a:r>
                        <a:rPr lang="en-US" sz="1200" dirty="0" smtClean="0"/>
                        <a:t> </a:t>
                      </a:r>
                      <a:r>
                        <a:rPr lang="en-US" sz="1200" dirty="0" err="1" smtClean="0"/>
                        <a:t>kebutuhan</a:t>
                      </a:r>
                      <a:r>
                        <a:rPr lang="en-US" sz="1200" dirty="0" smtClean="0"/>
                        <a:t> user, </a:t>
                      </a:r>
                      <a:r>
                        <a:rPr lang="en-US" sz="1200" dirty="0" err="1" smtClean="0"/>
                        <a:t>ketika</a:t>
                      </a:r>
                      <a:r>
                        <a:rPr lang="en-US" sz="1200" dirty="0" smtClean="0"/>
                        <a:t> </a:t>
                      </a:r>
                      <a:r>
                        <a:rPr lang="en-US" sz="1200" dirty="0" err="1" smtClean="0"/>
                        <a:t>dilakukan</a:t>
                      </a:r>
                      <a:r>
                        <a:rPr lang="en-US" sz="1200" dirty="0" smtClean="0"/>
                        <a:t> testing. </a:t>
                      </a:r>
                      <a:r>
                        <a:rPr lang="en-US" sz="1200" dirty="0" err="1" smtClean="0"/>
                        <a:t>Perubahan</a:t>
                      </a:r>
                      <a:r>
                        <a:rPr lang="en-US" sz="1200" dirty="0" smtClean="0"/>
                        <a:t> </a:t>
                      </a:r>
                      <a:r>
                        <a:rPr lang="en-US" sz="1200" dirty="0" err="1" smtClean="0"/>
                        <a:t>dapat</a:t>
                      </a:r>
                      <a:r>
                        <a:rPr lang="en-US" sz="1200" dirty="0" smtClean="0"/>
                        <a:t> </a:t>
                      </a:r>
                      <a:r>
                        <a:rPr lang="en-US" sz="1200" dirty="0" err="1" smtClean="0"/>
                        <a:t>dilakukan</a:t>
                      </a:r>
                      <a:r>
                        <a:rPr lang="en-US" sz="1200" dirty="0" smtClean="0"/>
                        <a:t> </a:t>
                      </a:r>
                      <a:r>
                        <a:rPr lang="en-US" sz="1200" dirty="0" err="1" smtClean="0"/>
                        <a:t>selama</a:t>
                      </a:r>
                      <a:r>
                        <a:rPr lang="en-US" sz="1200" dirty="0" smtClean="0"/>
                        <a:t> </a:t>
                      </a:r>
                      <a:r>
                        <a:rPr lang="en-US" sz="1200" dirty="0" err="1" smtClean="0"/>
                        <a:t>sistem</a:t>
                      </a:r>
                      <a:r>
                        <a:rPr lang="en-US" sz="1200" dirty="0" smtClean="0"/>
                        <a:t> </a:t>
                      </a:r>
                      <a:r>
                        <a:rPr lang="en-US" sz="1200" dirty="0" err="1" smtClean="0"/>
                        <a:t>atau</a:t>
                      </a:r>
                      <a:r>
                        <a:rPr lang="en-US" sz="1200" dirty="0" smtClean="0"/>
                        <a:t> </a:t>
                      </a:r>
                      <a:r>
                        <a:rPr lang="en-US" sz="1200" dirty="0" err="1" smtClean="0"/>
                        <a:t>perangkat</a:t>
                      </a:r>
                      <a:r>
                        <a:rPr lang="en-US" sz="1200" baseline="0" dirty="0" smtClean="0"/>
                        <a:t> </a:t>
                      </a:r>
                      <a:r>
                        <a:rPr lang="en-US" sz="1200" dirty="0" err="1" smtClean="0"/>
                        <a:t>lunak</a:t>
                      </a:r>
                      <a:r>
                        <a:rPr lang="en-US" sz="1200" dirty="0" smtClean="0"/>
                        <a:t> </a:t>
                      </a:r>
                      <a:r>
                        <a:rPr lang="en-US" sz="1200" dirty="0" err="1" smtClean="0"/>
                        <a:t>masih</a:t>
                      </a:r>
                      <a:r>
                        <a:rPr lang="en-US" sz="1200" dirty="0" smtClean="0"/>
                        <a:t> </a:t>
                      </a:r>
                      <a:r>
                        <a:rPr lang="en-US" sz="1200" dirty="0" err="1" smtClean="0"/>
                        <a:t>dalam</a:t>
                      </a:r>
                      <a:r>
                        <a:rPr lang="en-US" sz="1200" dirty="0" smtClean="0"/>
                        <a:t> </a:t>
                      </a:r>
                      <a:r>
                        <a:rPr lang="en-US" sz="1200" dirty="0" err="1" smtClean="0"/>
                        <a:t>bentuk</a:t>
                      </a:r>
                      <a:r>
                        <a:rPr lang="en-US" sz="1200" dirty="0" smtClean="0"/>
                        <a:t> prototype.</a:t>
                      </a:r>
                      <a:endParaRPr lang="en-US" sz="1200" dirty="0"/>
                    </a:p>
                  </a:txBody>
                  <a:tcPr/>
                </a:tc>
                <a:tc>
                  <a:txBody>
                    <a:bodyPr/>
                    <a:lstStyle/>
                    <a:p>
                      <a:r>
                        <a:rPr lang="en-US" sz="1200" dirty="0" err="1" smtClean="0"/>
                        <a:t>Kebutuha</a:t>
                      </a:r>
                      <a:r>
                        <a:rPr lang="en-US" sz="1200" dirty="0" smtClean="0"/>
                        <a:t> n data </a:t>
                      </a:r>
                      <a:r>
                        <a:rPr lang="en-US" sz="1200" dirty="0" err="1" smtClean="0"/>
                        <a:t>dapat</a:t>
                      </a:r>
                      <a:r>
                        <a:rPr lang="en-US" sz="1200" dirty="0" smtClean="0"/>
                        <a:t> </a:t>
                      </a:r>
                      <a:r>
                        <a:rPr lang="en-US" sz="1200" dirty="0" err="1" smtClean="0"/>
                        <a:t>ditambah</a:t>
                      </a:r>
                      <a:r>
                        <a:rPr lang="en-US" sz="1200" dirty="0" smtClean="0"/>
                        <a:t> </a:t>
                      </a:r>
                      <a:r>
                        <a:rPr lang="en-US" sz="1200" dirty="0" err="1" smtClean="0"/>
                        <a:t>ataupun</a:t>
                      </a:r>
                      <a:r>
                        <a:rPr lang="en-US" sz="1200" dirty="0" smtClean="0"/>
                        <a:t> </a:t>
                      </a:r>
                      <a:r>
                        <a:rPr lang="en-US" sz="1200" dirty="0" err="1" smtClean="0"/>
                        <a:t>dikurangi</a:t>
                      </a:r>
                      <a:r>
                        <a:rPr lang="en-US" sz="1200" dirty="0" smtClean="0"/>
                        <a:t> </a:t>
                      </a:r>
                      <a:r>
                        <a:rPr lang="en-US" sz="1200" dirty="0" err="1" smtClean="0"/>
                        <a:t>sesuai</a:t>
                      </a:r>
                      <a:r>
                        <a:rPr lang="en-US" sz="1200" dirty="0" smtClean="0"/>
                        <a:t> </a:t>
                      </a:r>
                      <a:r>
                        <a:rPr lang="en-US" sz="1200" dirty="0" err="1" smtClean="0"/>
                        <a:t>dengan</a:t>
                      </a:r>
                      <a:r>
                        <a:rPr lang="en-US" sz="1200" dirty="0" smtClean="0"/>
                        <a:t> </a:t>
                      </a:r>
                      <a:r>
                        <a:rPr lang="en-US" sz="1200" dirty="0" err="1" smtClean="0"/>
                        <a:t>kebutuhan</a:t>
                      </a:r>
                      <a:r>
                        <a:rPr lang="en-US" sz="1200" dirty="0" smtClean="0"/>
                        <a:t> user, </a:t>
                      </a:r>
                      <a:r>
                        <a:rPr lang="en-US" sz="1200" dirty="0" err="1" smtClean="0"/>
                        <a:t>ketika</a:t>
                      </a:r>
                      <a:r>
                        <a:rPr lang="en-US" sz="1200" dirty="0" smtClean="0"/>
                        <a:t> </a:t>
                      </a:r>
                      <a:r>
                        <a:rPr lang="en-US" sz="1200" dirty="0" err="1" smtClean="0"/>
                        <a:t>dilakukan</a:t>
                      </a:r>
                      <a:r>
                        <a:rPr lang="en-US" sz="1200" dirty="0" smtClean="0"/>
                        <a:t> testing . </a:t>
                      </a:r>
                      <a:r>
                        <a:rPr lang="en-US" sz="1200" dirty="0" err="1" smtClean="0"/>
                        <a:t>Kebutuhan</a:t>
                      </a:r>
                      <a:r>
                        <a:rPr lang="en-US" sz="1200" dirty="0" smtClean="0"/>
                        <a:t> </a:t>
                      </a:r>
                      <a:r>
                        <a:rPr lang="en-US" sz="1200" dirty="0" err="1" smtClean="0"/>
                        <a:t>fungsi</a:t>
                      </a:r>
                      <a:r>
                        <a:rPr lang="en-US" sz="1200" dirty="0" smtClean="0"/>
                        <a:t> mayor </a:t>
                      </a:r>
                      <a:r>
                        <a:rPr lang="en-US" sz="1200" dirty="0" err="1" smtClean="0"/>
                        <a:t>dapat</a:t>
                      </a:r>
                      <a:r>
                        <a:rPr lang="en-US" sz="1200" dirty="0" smtClean="0"/>
                        <a:t> </a:t>
                      </a:r>
                      <a:r>
                        <a:rPr lang="en-US" sz="1200" dirty="0" err="1" smtClean="0"/>
                        <a:t>dimodulkan</a:t>
                      </a:r>
                      <a:r>
                        <a:rPr lang="en-US" sz="1200" baseline="0" dirty="0" smtClean="0"/>
                        <a:t> </a:t>
                      </a:r>
                      <a:r>
                        <a:rPr lang="en-US" sz="1200" baseline="0" dirty="0" err="1" smtClean="0"/>
                        <a:t>dalam</a:t>
                      </a:r>
                      <a:r>
                        <a:rPr lang="en-US" sz="1200" baseline="0" dirty="0" smtClean="0"/>
                        <a:t> </a:t>
                      </a:r>
                      <a:r>
                        <a:rPr lang="en-US" sz="1200" dirty="0" err="1" smtClean="0"/>
                        <a:t>waktu</a:t>
                      </a:r>
                      <a:r>
                        <a:rPr lang="en-US" sz="1200" dirty="0" smtClean="0"/>
                        <a:t> </a:t>
                      </a:r>
                      <a:r>
                        <a:rPr lang="en-US" sz="1200" dirty="0" err="1" smtClean="0"/>
                        <a:t>tertentu</a:t>
                      </a:r>
                      <a:r>
                        <a:rPr lang="en-US" sz="1200" dirty="0" smtClean="0"/>
                        <a:t> </a:t>
                      </a:r>
                      <a:r>
                        <a:rPr lang="en-US" sz="1200" dirty="0" err="1" smtClean="0"/>
                        <a:t>dan</a:t>
                      </a:r>
                      <a:r>
                        <a:rPr lang="en-US" sz="1200" dirty="0" smtClean="0"/>
                        <a:t> </a:t>
                      </a:r>
                      <a:r>
                        <a:rPr lang="en-US" sz="1200" dirty="0" err="1" smtClean="0"/>
                        <a:t>dapat</a:t>
                      </a:r>
                      <a:r>
                        <a:rPr lang="en-US" sz="1200" dirty="0" smtClean="0"/>
                        <a:t> </a:t>
                      </a:r>
                      <a:r>
                        <a:rPr lang="en-US" sz="1200" dirty="0" err="1" smtClean="0"/>
                        <a:t>dibicarakan</a:t>
                      </a:r>
                      <a:r>
                        <a:rPr lang="en-US" sz="1200" dirty="0" smtClean="0"/>
                        <a:t> </a:t>
                      </a:r>
                      <a:r>
                        <a:rPr lang="en-US" sz="1200" dirty="0" err="1" smtClean="0"/>
                        <a:t>oleh</a:t>
                      </a:r>
                      <a:r>
                        <a:rPr lang="en-US" sz="1200" dirty="0" smtClean="0"/>
                        <a:t> </a:t>
                      </a:r>
                      <a:r>
                        <a:rPr lang="en-US" sz="1200" dirty="0" err="1" smtClean="0"/>
                        <a:t>tim</a:t>
                      </a:r>
                      <a:r>
                        <a:rPr lang="en-US" sz="1200" dirty="0" smtClean="0"/>
                        <a:t> RAD yang </a:t>
                      </a:r>
                      <a:r>
                        <a:rPr lang="en-US" sz="1200" dirty="0" err="1" smtClean="0"/>
                        <a:t>terpisah</a:t>
                      </a:r>
                      <a:r>
                        <a:rPr lang="en-US" sz="1200" dirty="0" smtClean="0"/>
                        <a:t>.</a:t>
                      </a:r>
                      <a:endParaRPr lang="en-US" sz="1200" dirty="0"/>
                    </a:p>
                  </a:txBody>
                  <a:tcPr/>
                </a:tc>
              </a:tr>
              <a:tr h="1104485">
                <a:tc>
                  <a:txBody>
                    <a:bodyPr/>
                    <a:lstStyle/>
                    <a:p>
                      <a:r>
                        <a:rPr lang="en-US" sz="1400" b="1" dirty="0" err="1" smtClean="0"/>
                        <a:t>Perancangan</a:t>
                      </a:r>
                      <a:endParaRPr lang="en-US" sz="1400" b="1" dirty="0" smtClean="0"/>
                    </a:p>
                    <a:p>
                      <a:r>
                        <a:rPr lang="en-US" sz="1400" b="1" dirty="0" err="1" smtClean="0"/>
                        <a:t>Sistem</a:t>
                      </a:r>
                      <a:r>
                        <a:rPr lang="en-US" sz="1400" b="1" dirty="0" smtClean="0"/>
                        <a:t> (Systems</a:t>
                      </a:r>
                    </a:p>
                    <a:p>
                      <a:r>
                        <a:rPr lang="en-US" sz="1400" b="1" dirty="0" smtClean="0"/>
                        <a:t>Design)</a:t>
                      </a:r>
                    </a:p>
                    <a:p>
                      <a:endParaRPr lang="en-US" sz="1400" b="1" dirty="0"/>
                    </a:p>
                  </a:txBody>
                  <a:tcPr/>
                </a:tc>
                <a:tc>
                  <a:txBody>
                    <a:bodyPr/>
                    <a:lstStyle/>
                    <a:p>
                      <a:r>
                        <a:rPr lang="en-US" sz="1200" dirty="0" smtClean="0"/>
                        <a:t>Testing </a:t>
                      </a:r>
                      <a:r>
                        <a:rPr lang="en-US" sz="1200" dirty="0" err="1" smtClean="0"/>
                        <a:t>dapat</a:t>
                      </a:r>
                      <a:r>
                        <a:rPr lang="en-US" sz="1200" dirty="0" smtClean="0"/>
                        <a:t> </a:t>
                      </a:r>
                      <a:r>
                        <a:rPr lang="en-US" sz="1200" dirty="0" err="1" smtClean="0"/>
                        <a:t>dilakukan</a:t>
                      </a:r>
                      <a:r>
                        <a:rPr lang="en-US" sz="1200" dirty="0" smtClean="0"/>
                        <a:t> </a:t>
                      </a:r>
                      <a:r>
                        <a:rPr lang="en-US" sz="1200" dirty="0" err="1" smtClean="0"/>
                        <a:t>ketika</a:t>
                      </a:r>
                      <a:r>
                        <a:rPr lang="en-US" sz="1200" dirty="0" smtClean="0"/>
                        <a:t> prototype </a:t>
                      </a:r>
                      <a:r>
                        <a:rPr lang="en-US" sz="1200" dirty="0" err="1" smtClean="0"/>
                        <a:t>telah</a:t>
                      </a:r>
                      <a:r>
                        <a:rPr lang="en-US" sz="1200" dirty="0" smtClean="0"/>
                        <a:t> </a:t>
                      </a:r>
                      <a:r>
                        <a:rPr lang="en-US" sz="1200" dirty="0" err="1" smtClean="0"/>
                        <a:t>dibangun</a:t>
                      </a:r>
                      <a:r>
                        <a:rPr lang="en-US" sz="1200" dirty="0" smtClean="0"/>
                        <a:t>, </a:t>
                      </a:r>
                      <a:r>
                        <a:rPr lang="en-US" sz="1200" dirty="0" err="1" smtClean="0"/>
                        <a:t>sehingga</a:t>
                      </a:r>
                      <a:r>
                        <a:rPr lang="en-US" sz="1200" dirty="0" smtClean="0"/>
                        <a:t> </a:t>
                      </a:r>
                      <a:r>
                        <a:rPr lang="en-US" sz="1200" dirty="0" err="1" smtClean="0"/>
                        <a:t>hasil</a:t>
                      </a:r>
                      <a:r>
                        <a:rPr lang="en-US" sz="1200" dirty="0" smtClean="0"/>
                        <a:t> testing </a:t>
                      </a:r>
                      <a:r>
                        <a:rPr lang="en-US" sz="1200" dirty="0" err="1" smtClean="0"/>
                        <a:t>dapat</a:t>
                      </a:r>
                      <a:r>
                        <a:rPr lang="en-US" sz="1200" dirty="0" smtClean="0"/>
                        <a:t> </a:t>
                      </a:r>
                      <a:r>
                        <a:rPr lang="en-US" sz="1200" dirty="0" err="1" smtClean="0"/>
                        <a:t>merubah</a:t>
                      </a:r>
                      <a:r>
                        <a:rPr lang="en-US" sz="1200" dirty="0" smtClean="0"/>
                        <a:t> </a:t>
                      </a:r>
                      <a:r>
                        <a:rPr lang="en-US" sz="1200" dirty="0" err="1" smtClean="0"/>
                        <a:t>rancangan</a:t>
                      </a:r>
                      <a:r>
                        <a:rPr lang="en-US" sz="1200" dirty="0" smtClean="0"/>
                        <a:t> </a:t>
                      </a:r>
                      <a:r>
                        <a:rPr lang="en-US" sz="1200" dirty="0" err="1" smtClean="0"/>
                        <a:t>sistem</a:t>
                      </a:r>
                      <a:r>
                        <a:rPr lang="en-US" sz="1200" dirty="0" smtClean="0"/>
                        <a:t>. </a:t>
                      </a:r>
                      <a:r>
                        <a:rPr lang="en-US" sz="1200" dirty="0" err="1" smtClean="0"/>
                        <a:t>Memberikan</a:t>
                      </a:r>
                      <a:r>
                        <a:rPr lang="en-US" sz="1200" dirty="0" smtClean="0"/>
                        <a:t> prototype </a:t>
                      </a:r>
                      <a:r>
                        <a:rPr lang="en-US" sz="1200" dirty="0" err="1" smtClean="0"/>
                        <a:t>sebagai</a:t>
                      </a:r>
                      <a:r>
                        <a:rPr lang="en-US" sz="1200" dirty="0" smtClean="0"/>
                        <a:t> </a:t>
                      </a:r>
                      <a:r>
                        <a:rPr lang="en-US" sz="1200" dirty="0" err="1" smtClean="0"/>
                        <a:t>gambaran</a:t>
                      </a:r>
                      <a:r>
                        <a:rPr lang="en-US" sz="1200" dirty="0" smtClean="0"/>
                        <a:t> </a:t>
                      </a:r>
                      <a:r>
                        <a:rPr lang="en-US" sz="1200" dirty="0" err="1" smtClean="0"/>
                        <a:t>sistem</a:t>
                      </a:r>
                      <a:r>
                        <a:rPr lang="en-US" sz="1200" dirty="0" smtClean="0"/>
                        <a:t> yang </a:t>
                      </a:r>
                      <a:r>
                        <a:rPr lang="en-US" sz="1200" dirty="0" err="1" smtClean="0"/>
                        <a:t>akan</a:t>
                      </a:r>
                      <a:r>
                        <a:rPr lang="en-US" sz="1200" dirty="0" smtClean="0"/>
                        <a:t> </a:t>
                      </a:r>
                      <a:r>
                        <a:rPr lang="en-US" sz="1200" dirty="0" err="1" smtClean="0"/>
                        <a:t>telah</a:t>
                      </a:r>
                      <a:r>
                        <a:rPr lang="en-US" sz="1200" dirty="0" smtClean="0"/>
                        <a:t> </a:t>
                      </a:r>
                      <a:r>
                        <a:rPr lang="en-US" sz="1200" dirty="0" err="1" smtClean="0"/>
                        <a:t>dibangun</a:t>
                      </a:r>
                      <a:r>
                        <a:rPr lang="en-US" sz="1200" dirty="0" smtClean="0"/>
                        <a:t>. </a:t>
                      </a:r>
                      <a:r>
                        <a:rPr lang="en-US" sz="1200" dirty="0" err="1" smtClean="0"/>
                        <a:t>Mengedepa</a:t>
                      </a:r>
                      <a:r>
                        <a:rPr lang="en-US" sz="1200" dirty="0" smtClean="0"/>
                        <a:t> </a:t>
                      </a:r>
                      <a:r>
                        <a:rPr lang="en-US" sz="1200" dirty="0" err="1" smtClean="0"/>
                        <a:t>nkan</a:t>
                      </a:r>
                      <a:r>
                        <a:rPr lang="en-US" sz="1200" dirty="0" smtClean="0"/>
                        <a:t> </a:t>
                      </a:r>
                      <a:r>
                        <a:rPr lang="en-US" sz="1200" dirty="0" err="1" smtClean="0"/>
                        <a:t>aspek</a:t>
                      </a:r>
                      <a:r>
                        <a:rPr lang="en-US" sz="1200" dirty="0" smtClean="0"/>
                        <a:t> </a:t>
                      </a:r>
                      <a:r>
                        <a:rPr lang="en-US" sz="1200" dirty="0" err="1" smtClean="0"/>
                        <a:t>kenyamana</a:t>
                      </a:r>
                      <a:r>
                        <a:rPr lang="en-US" sz="1200" dirty="0" smtClean="0"/>
                        <a:t> n user</a:t>
                      </a:r>
                      <a:endParaRPr lang="en-US" sz="1200" dirty="0"/>
                    </a:p>
                  </a:txBody>
                  <a:tcPr/>
                </a:tc>
                <a:tc>
                  <a:txBody>
                    <a:bodyPr/>
                    <a:lstStyle/>
                    <a:p>
                      <a:r>
                        <a:rPr lang="en-US" sz="1200" dirty="0" smtClean="0"/>
                        <a:t>Testing </a:t>
                      </a:r>
                      <a:r>
                        <a:rPr lang="en-US" sz="1200" dirty="0" err="1" smtClean="0"/>
                        <a:t>dapat</a:t>
                      </a:r>
                      <a:r>
                        <a:rPr lang="en-US" sz="1200" dirty="0" smtClean="0"/>
                        <a:t> </a:t>
                      </a:r>
                      <a:r>
                        <a:rPr lang="en-US" sz="1200" dirty="0" err="1" smtClean="0"/>
                        <a:t>dilakukan</a:t>
                      </a:r>
                      <a:r>
                        <a:rPr lang="en-US" sz="1200" dirty="0" smtClean="0"/>
                        <a:t> </a:t>
                      </a:r>
                      <a:r>
                        <a:rPr lang="en-US" sz="1200" dirty="0" err="1" smtClean="0"/>
                        <a:t>ketika</a:t>
                      </a:r>
                      <a:r>
                        <a:rPr lang="en-US" sz="1200" dirty="0" smtClean="0"/>
                        <a:t> prototype </a:t>
                      </a:r>
                      <a:r>
                        <a:rPr lang="en-US" sz="1200" dirty="0" err="1" smtClean="0"/>
                        <a:t>telah</a:t>
                      </a:r>
                      <a:r>
                        <a:rPr lang="en-US" sz="1200" dirty="0" smtClean="0"/>
                        <a:t> </a:t>
                      </a:r>
                      <a:r>
                        <a:rPr lang="en-US" sz="1200" dirty="0" err="1" smtClean="0"/>
                        <a:t>dibangun</a:t>
                      </a:r>
                      <a:r>
                        <a:rPr lang="en-US" sz="1200" dirty="0" smtClean="0"/>
                        <a:t>, </a:t>
                      </a:r>
                      <a:r>
                        <a:rPr lang="en-US" sz="1200" dirty="0" err="1" smtClean="0"/>
                        <a:t>sehingga</a:t>
                      </a:r>
                      <a:r>
                        <a:rPr lang="en-US" sz="1200" dirty="0" smtClean="0"/>
                        <a:t> </a:t>
                      </a:r>
                      <a:r>
                        <a:rPr lang="en-US" sz="1200" dirty="0" err="1" smtClean="0"/>
                        <a:t>hasil</a:t>
                      </a:r>
                      <a:r>
                        <a:rPr lang="en-US" sz="1200" dirty="0" smtClean="0"/>
                        <a:t> testing </a:t>
                      </a:r>
                      <a:r>
                        <a:rPr lang="en-US" sz="1200" dirty="0" err="1" smtClean="0"/>
                        <a:t>dapat</a:t>
                      </a:r>
                      <a:r>
                        <a:rPr lang="en-US" sz="1200" dirty="0" smtClean="0"/>
                        <a:t> </a:t>
                      </a:r>
                      <a:r>
                        <a:rPr lang="en-US" sz="1200" dirty="0" err="1" smtClean="0"/>
                        <a:t>merubah</a:t>
                      </a:r>
                      <a:r>
                        <a:rPr lang="en-US" sz="1200" dirty="0" smtClean="0"/>
                        <a:t> </a:t>
                      </a:r>
                      <a:r>
                        <a:rPr lang="en-US" sz="1200" dirty="0" err="1" smtClean="0"/>
                        <a:t>rancangan</a:t>
                      </a:r>
                      <a:r>
                        <a:rPr lang="en-US" sz="1200" dirty="0" smtClean="0"/>
                        <a:t> system.</a:t>
                      </a:r>
                      <a:r>
                        <a:rPr lang="en-US" sz="1200" baseline="0" dirty="0" smtClean="0"/>
                        <a:t> </a:t>
                      </a:r>
                      <a:r>
                        <a:rPr lang="en-US" sz="1200" dirty="0" err="1" smtClean="0"/>
                        <a:t>Memberikan</a:t>
                      </a:r>
                      <a:r>
                        <a:rPr lang="en-US" sz="1200" dirty="0" smtClean="0"/>
                        <a:t> prototype </a:t>
                      </a:r>
                      <a:r>
                        <a:rPr lang="en-US" sz="1200" dirty="0" err="1" smtClean="0"/>
                        <a:t>sebagai</a:t>
                      </a:r>
                      <a:r>
                        <a:rPr lang="en-US" sz="1200" dirty="0" smtClean="0"/>
                        <a:t> </a:t>
                      </a:r>
                      <a:r>
                        <a:rPr lang="en-US" sz="1200" dirty="0" err="1" smtClean="0"/>
                        <a:t>gambaran</a:t>
                      </a:r>
                      <a:r>
                        <a:rPr lang="en-US" sz="1200" dirty="0" smtClean="0"/>
                        <a:t> </a:t>
                      </a:r>
                      <a:r>
                        <a:rPr lang="en-US" sz="1200" dirty="0" err="1" smtClean="0"/>
                        <a:t>sistem</a:t>
                      </a:r>
                      <a:r>
                        <a:rPr lang="en-US" sz="1200" dirty="0" smtClean="0"/>
                        <a:t> </a:t>
                      </a:r>
                      <a:r>
                        <a:rPr lang="en-US" sz="1200" dirty="0" err="1" smtClean="0"/>
                        <a:t>telah</a:t>
                      </a:r>
                      <a:r>
                        <a:rPr lang="en-US" sz="1200" dirty="0" smtClean="0"/>
                        <a:t> </a:t>
                      </a:r>
                      <a:r>
                        <a:rPr lang="en-US" sz="1200" dirty="0" err="1" smtClean="0"/>
                        <a:t>dibangun</a:t>
                      </a:r>
                      <a:r>
                        <a:rPr lang="en-US" sz="1200" dirty="0" smtClean="0"/>
                        <a:t>. </a:t>
                      </a:r>
                      <a:r>
                        <a:rPr lang="en-US" sz="1200" dirty="0" err="1" smtClean="0"/>
                        <a:t>Mengedep</a:t>
                      </a:r>
                      <a:r>
                        <a:rPr lang="en-US" sz="1200" dirty="0" smtClean="0"/>
                        <a:t> </a:t>
                      </a:r>
                      <a:r>
                        <a:rPr lang="en-US" sz="1200" dirty="0" err="1" smtClean="0"/>
                        <a:t>ankan</a:t>
                      </a:r>
                      <a:r>
                        <a:rPr lang="en-US" sz="1200" dirty="0" smtClean="0"/>
                        <a:t> </a:t>
                      </a:r>
                      <a:r>
                        <a:rPr lang="en-US" sz="1200" dirty="0" err="1" smtClean="0"/>
                        <a:t>aspek</a:t>
                      </a:r>
                      <a:r>
                        <a:rPr lang="en-US" sz="1200" dirty="0" smtClean="0"/>
                        <a:t> </a:t>
                      </a:r>
                      <a:r>
                        <a:rPr lang="pt-BR" sz="1200" dirty="0" smtClean="0"/>
                        <a:t>kenyaman a n user dan kecepatan pembangunan.</a:t>
                      </a:r>
                      <a:endParaRPr lang="en-US" sz="1200" dirty="0"/>
                    </a:p>
                  </a:txBody>
                  <a:tcPr/>
                </a:tc>
              </a:tr>
              <a:tr h="911526">
                <a:tc>
                  <a:txBody>
                    <a:bodyPr/>
                    <a:lstStyle/>
                    <a:p>
                      <a:r>
                        <a:rPr lang="en-US" sz="1400" b="1" dirty="0" err="1" smtClean="0"/>
                        <a:t>Pemeliharaan</a:t>
                      </a:r>
                      <a:endParaRPr lang="en-US" sz="1400" b="1" dirty="0" smtClean="0"/>
                    </a:p>
                    <a:p>
                      <a:r>
                        <a:rPr lang="en-US" sz="1400" b="1" dirty="0" err="1" smtClean="0"/>
                        <a:t>Sistem</a:t>
                      </a:r>
                      <a:r>
                        <a:rPr lang="en-US" sz="1400" b="1" dirty="0" smtClean="0"/>
                        <a:t> (Systems</a:t>
                      </a:r>
                    </a:p>
                    <a:p>
                      <a:r>
                        <a:rPr lang="en-US" sz="1400" b="1" dirty="0" smtClean="0"/>
                        <a:t>Maintenance)</a:t>
                      </a:r>
                      <a:endParaRPr lang="en-US" sz="1400" b="1" dirty="0"/>
                    </a:p>
                  </a:txBody>
                  <a:tcPr/>
                </a:tc>
                <a:tc>
                  <a:txBody>
                    <a:bodyPr/>
                    <a:lstStyle/>
                    <a:p>
                      <a:r>
                        <a:rPr lang="en-US" sz="1200" dirty="0" err="1" smtClean="0"/>
                        <a:t>Dilakukan</a:t>
                      </a:r>
                      <a:r>
                        <a:rPr lang="en-US" sz="1200" baseline="0" dirty="0" smtClean="0"/>
                        <a:t> </a:t>
                      </a:r>
                      <a:r>
                        <a:rPr lang="en-US" sz="1200" dirty="0" err="1" smtClean="0"/>
                        <a:t>sesuai</a:t>
                      </a:r>
                      <a:r>
                        <a:rPr lang="en-US" sz="1200" baseline="0" dirty="0" smtClean="0"/>
                        <a:t> </a:t>
                      </a:r>
                      <a:r>
                        <a:rPr lang="en-US" sz="1200" dirty="0" err="1" smtClean="0"/>
                        <a:t>kesepakatan</a:t>
                      </a:r>
                      <a:endParaRPr lang="en-US" sz="1200" dirty="0"/>
                    </a:p>
                  </a:txBody>
                  <a:tcPr/>
                </a:tc>
                <a:tc>
                  <a:txBody>
                    <a:bodyPr/>
                    <a:lstStyle/>
                    <a:p>
                      <a:r>
                        <a:rPr lang="en-US" sz="1200" dirty="0" err="1" smtClean="0"/>
                        <a:t>Dilakukan</a:t>
                      </a:r>
                      <a:r>
                        <a:rPr lang="en-US" sz="1200" dirty="0" smtClean="0"/>
                        <a:t> </a:t>
                      </a:r>
                      <a:r>
                        <a:rPr lang="en-US" sz="1200" dirty="0" err="1" smtClean="0"/>
                        <a:t>sesuai</a:t>
                      </a:r>
                      <a:r>
                        <a:rPr lang="en-US" sz="1200" dirty="0" smtClean="0"/>
                        <a:t> </a:t>
                      </a:r>
                      <a:r>
                        <a:rPr lang="en-US" sz="1200" dirty="0" err="1" smtClean="0"/>
                        <a:t>kesepakatan</a:t>
                      </a:r>
                      <a:r>
                        <a:rPr lang="en-US" sz="1200" dirty="0" smtClean="0"/>
                        <a:t> </a:t>
                      </a:r>
                      <a:endParaRPr lang="en-US" sz="1200" dirty="0"/>
                    </a:p>
                  </a:txBody>
                  <a:tcPr/>
                </a:tc>
              </a:tr>
            </a:tbl>
          </a:graphicData>
        </a:graphic>
      </p:graphicFrame>
    </p:spTree>
    <p:extLst>
      <p:ext uri="{BB962C8B-B14F-4D97-AF65-F5344CB8AC3E}">
        <p14:creationId xmlns:p14="http://schemas.microsoft.com/office/powerpoint/2010/main" val="3852766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err="1" smtClean="0"/>
              <a:t>Pengertian</a:t>
            </a:r>
            <a:r>
              <a:rPr lang="en-US" altLang="ko-KR" dirty="0" smtClean="0"/>
              <a:t> </a:t>
            </a:r>
            <a:r>
              <a:rPr lang="en-US" altLang="ko-KR" dirty="0" err="1" smtClean="0"/>
              <a:t>Continous</a:t>
            </a:r>
            <a:r>
              <a:rPr lang="en-US" altLang="ko-KR" dirty="0" smtClean="0"/>
              <a:t> Integration</a:t>
            </a:r>
            <a:endParaRPr lang="ko-KR" altLang="en-US" dirty="0"/>
          </a:p>
        </p:txBody>
      </p:sp>
      <p:sp>
        <p:nvSpPr>
          <p:cNvPr id="5" name="TextBox 4"/>
          <p:cNvSpPr txBox="1"/>
          <p:nvPr/>
        </p:nvSpPr>
        <p:spPr>
          <a:xfrm>
            <a:off x="1115615" y="608681"/>
            <a:ext cx="6336704" cy="2308324"/>
          </a:xfrm>
          <a:prstGeom prst="rect">
            <a:avLst/>
          </a:prstGeom>
          <a:noFill/>
        </p:spPr>
        <p:txBody>
          <a:bodyPr wrap="square" rtlCol="0">
            <a:spAutoFit/>
          </a:bodyPr>
          <a:lstStyle/>
          <a:p>
            <a:pPr algn="ctr"/>
            <a:r>
              <a:rPr lang="en-US" altLang="ko-KR" sz="1200" dirty="0" smtClean="0">
                <a:solidFill>
                  <a:schemeClr val="tx1">
                    <a:lumMod val="75000"/>
                    <a:lumOff val="25000"/>
                  </a:schemeClr>
                </a:solidFill>
                <a:latin typeface="Bahnschrift Light" panose="020B0502040204020203" pitchFamily="34" charset="0"/>
                <a:cs typeface="Arial" pitchFamily="34" charset="0"/>
              </a:rPr>
              <a:t>Continuous </a:t>
            </a:r>
            <a:r>
              <a:rPr lang="en-US" altLang="ko-KR" sz="1200" dirty="0">
                <a:solidFill>
                  <a:schemeClr val="tx1">
                    <a:lumMod val="75000"/>
                    <a:lumOff val="25000"/>
                  </a:schemeClr>
                </a:solidFill>
                <a:latin typeface="Bahnschrift Light" panose="020B0502040204020203" pitchFamily="34" charset="0"/>
                <a:cs typeface="Arial" pitchFamily="34" charset="0"/>
              </a:rPr>
              <a:t>integration (CI) </a:t>
            </a:r>
            <a:r>
              <a:rPr lang="en-US" altLang="ko-KR" sz="1200" dirty="0" err="1">
                <a:solidFill>
                  <a:schemeClr val="tx1">
                    <a:lumMod val="75000"/>
                    <a:lumOff val="25000"/>
                  </a:schemeClr>
                </a:solidFill>
                <a:latin typeface="Bahnschrift Light" panose="020B0502040204020203" pitchFamily="34" charset="0"/>
                <a:cs typeface="Arial" pitchFamily="34" charset="0"/>
              </a:rPr>
              <a:t>adalah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pengintegrasian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kode</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ke</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dalam</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repositori</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kode</a:t>
            </a:r>
            <a:endParaRPr lang="en-US" altLang="ko-KR" sz="1200" dirty="0">
              <a:solidFill>
                <a:schemeClr val="tx1">
                  <a:lumMod val="75000"/>
                  <a:lumOff val="25000"/>
                </a:schemeClr>
              </a:solidFill>
              <a:latin typeface="Bahnschrift Light" panose="020B0502040204020203" pitchFamily="34" charset="0"/>
              <a:cs typeface="Arial" pitchFamily="34" charset="0"/>
            </a:endParaRPr>
          </a:p>
          <a:p>
            <a:pPr algn="ctr"/>
            <a:r>
              <a:rPr lang="en-US" altLang="ko-KR" sz="1200" dirty="0" err="1">
                <a:solidFill>
                  <a:schemeClr val="tx1">
                    <a:lumMod val="75000"/>
                    <a:lumOff val="25000"/>
                  </a:schemeClr>
                </a:solidFill>
                <a:latin typeface="Bahnschrift Light" panose="020B0502040204020203" pitchFamily="34" charset="0"/>
                <a:cs typeface="Arial" pitchFamily="34" charset="0"/>
              </a:rPr>
              <a:t>kemudian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menjalankan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pengujian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secara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otomatis</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cepat</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sering</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Kamu</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dapat</a:t>
            </a:r>
            <a:endParaRPr lang="en-US" altLang="ko-KR" sz="1200" dirty="0">
              <a:solidFill>
                <a:schemeClr val="tx1">
                  <a:lumMod val="75000"/>
                  <a:lumOff val="25000"/>
                </a:schemeClr>
              </a:solidFill>
              <a:latin typeface="Bahnschrift Light" panose="020B0502040204020203" pitchFamily="34" charset="0"/>
              <a:cs typeface="Arial" pitchFamily="34" charset="0"/>
            </a:endParaRPr>
          </a:p>
          <a:p>
            <a:pPr algn="ctr"/>
            <a:r>
              <a:rPr lang="en-US" altLang="ko-KR" sz="1200" dirty="0" err="1">
                <a:solidFill>
                  <a:schemeClr val="tx1">
                    <a:lumMod val="75000"/>
                    <a:lumOff val="25000"/>
                  </a:schemeClr>
                </a:solidFill>
                <a:latin typeface="Bahnschrift Light" panose="020B0502040204020203" pitchFamily="34" charset="0"/>
                <a:cs typeface="Arial" pitchFamily="34" charset="0"/>
              </a:rPr>
              <a:t>melakukan</a:t>
            </a:r>
            <a:r>
              <a:rPr lang="en-US" altLang="ko-KR" sz="1200" dirty="0">
                <a:solidFill>
                  <a:schemeClr val="tx1">
                    <a:lumMod val="75000"/>
                    <a:lumOff val="25000"/>
                  </a:schemeClr>
                </a:solidFill>
                <a:latin typeface="Bahnschrift Light" panose="020B0502040204020203" pitchFamily="34" charset="0"/>
                <a:cs typeface="Arial" pitchFamily="34" charset="0"/>
              </a:rPr>
              <a:t> CI </a:t>
            </a:r>
            <a:r>
              <a:rPr lang="en-US" altLang="ko-KR" sz="1200" dirty="0" err="1">
                <a:solidFill>
                  <a:schemeClr val="tx1">
                    <a:lumMod val="75000"/>
                    <a:lumOff val="25000"/>
                  </a:schemeClr>
                </a:solidFill>
                <a:latin typeface="Bahnschrift Light" panose="020B0502040204020203" pitchFamily="34" charset="0"/>
                <a:cs typeface="Arial" pitchFamily="34" charset="0"/>
              </a:rPr>
              <a:t>ini</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dengan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menggunakan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perintah</a:t>
            </a:r>
            <a:r>
              <a:rPr lang="en-US" altLang="ko-KR" sz="1200" dirty="0">
                <a:solidFill>
                  <a:schemeClr val="tx1">
                    <a:lumMod val="75000"/>
                    <a:lumOff val="25000"/>
                  </a:schemeClr>
                </a:solidFill>
                <a:latin typeface="Bahnschrift Light" panose="020B0502040204020203" pitchFamily="34" charset="0"/>
                <a:cs typeface="Arial" pitchFamily="34" charset="0"/>
              </a:rPr>
              <a:t> commit.</a:t>
            </a:r>
          </a:p>
          <a:p>
            <a:pPr algn="ctr"/>
            <a:r>
              <a:rPr lang="en-US" altLang="ko-KR" sz="1200" dirty="0">
                <a:solidFill>
                  <a:schemeClr val="tx1">
                    <a:lumMod val="75000"/>
                    <a:lumOff val="25000"/>
                  </a:schemeClr>
                </a:solidFill>
                <a:latin typeface="Bahnschrift Light" panose="020B0502040204020203" pitchFamily="34" charset="0"/>
                <a:cs typeface="Arial" pitchFamily="34" charset="0"/>
              </a:rPr>
              <a:t>Continuous Integration </a:t>
            </a:r>
            <a:r>
              <a:rPr lang="en-US" altLang="ko-KR" sz="1200" dirty="0" err="1">
                <a:solidFill>
                  <a:schemeClr val="tx1">
                    <a:lumMod val="75000"/>
                    <a:lumOff val="25000"/>
                  </a:schemeClr>
                </a:solidFill>
                <a:latin typeface="Bahnschrift Light" panose="020B0502040204020203" pitchFamily="34" charset="0"/>
                <a:cs typeface="Arial" pitchFamily="34" charset="0"/>
              </a:rPr>
              <a:t>adalah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salah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satu</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kegiatan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dalam</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pengembangan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aplikasi</a:t>
            </a:r>
            <a:endParaRPr lang="en-US" altLang="ko-KR" sz="1200" dirty="0">
              <a:solidFill>
                <a:schemeClr val="tx1">
                  <a:lumMod val="75000"/>
                  <a:lumOff val="25000"/>
                </a:schemeClr>
              </a:solidFill>
              <a:latin typeface="Bahnschrift Light" panose="020B0502040204020203" pitchFamily="34" charset="0"/>
              <a:cs typeface="Arial" pitchFamily="34" charset="0"/>
            </a:endParaRPr>
          </a:p>
          <a:p>
            <a:pPr algn="ctr"/>
            <a:r>
              <a:rPr lang="en-US" altLang="ko-KR" sz="1200" dirty="0">
                <a:solidFill>
                  <a:schemeClr val="tx1">
                    <a:lumMod val="75000"/>
                    <a:lumOff val="25000"/>
                  </a:schemeClr>
                </a:solidFill>
                <a:latin typeface="Bahnschrift Light" panose="020B0502040204020203" pitchFamily="34" charset="0"/>
                <a:cs typeface="Arial" pitchFamily="34" charset="0"/>
              </a:rPr>
              <a:t>software </a:t>
            </a:r>
            <a:r>
              <a:rPr lang="en-US" altLang="ko-KR" sz="1200" dirty="0" err="1">
                <a:solidFill>
                  <a:schemeClr val="tx1">
                    <a:lumMod val="75000"/>
                    <a:lumOff val="25000"/>
                  </a:schemeClr>
                </a:solidFill>
                <a:latin typeface="Bahnschrift Light" panose="020B0502040204020203" pitchFamily="34" charset="0"/>
                <a:cs typeface="Arial" pitchFamily="34" charset="0"/>
              </a:rPr>
              <a:t>dimana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seluruh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hasil</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kerja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dari</a:t>
            </a:r>
            <a:r>
              <a:rPr lang="en-US" altLang="ko-KR" sz="1200" dirty="0">
                <a:solidFill>
                  <a:schemeClr val="tx1">
                    <a:lumMod val="75000"/>
                    <a:lumOff val="25000"/>
                  </a:schemeClr>
                </a:solidFill>
                <a:latin typeface="Bahnschrift Light" panose="020B0502040204020203" pitchFamily="34" charset="0"/>
                <a:cs typeface="Arial" pitchFamily="34" charset="0"/>
              </a:rPr>
              <a:t> developer </a:t>
            </a:r>
            <a:r>
              <a:rPr lang="en-US" altLang="ko-KR" sz="1200" dirty="0" err="1">
                <a:solidFill>
                  <a:schemeClr val="tx1">
                    <a:lumMod val="75000"/>
                    <a:lumOff val="25000"/>
                  </a:schemeClr>
                </a:solidFill>
                <a:latin typeface="Bahnschrift Light" panose="020B0502040204020203" pitchFamily="34" charset="0"/>
                <a:cs typeface="Arial" pitchFamily="34" charset="0"/>
              </a:rPr>
              <a:t>digabungkan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ke</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dalam</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satu</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wadah</a:t>
            </a:r>
            <a:r>
              <a:rPr lang="en-US" altLang="ko-KR" sz="1200" dirty="0">
                <a:solidFill>
                  <a:schemeClr val="tx1">
                    <a:lumMod val="75000"/>
                    <a:lumOff val="25000"/>
                  </a:schemeClr>
                </a:solidFill>
                <a:latin typeface="Bahnschrift Light" panose="020B0502040204020203" pitchFamily="34" charset="0"/>
                <a:cs typeface="Arial" pitchFamily="34" charset="0"/>
              </a:rPr>
              <a:t>.</a:t>
            </a:r>
          </a:p>
          <a:p>
            <a:pPr algn="ctr"/>
            <a:r>
              <a:rPr lang="en-US" altLang="ko-KR" sz="1200" dirty="0" err="1">
                <a:solidFill>
                  <a:schemeClr val="tx1">
                    <a:lumMod val="75000"/>
                    <a:lumOff val="25000"/>
                  </a:schemeClr>
                </a:solidFill>
                <a:latin typeface="Bahnschrift Light" panose="020B0502040204020203" pitchFamily="34" charset="0"/>
                <a:cs typeface="Arial" pitchFamily="34" charset="0"/>
              </a:rPr>
              <a:t>Bisa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sekali</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sehari</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bisa</a:t>
            </a:r>
            <a:r>
              <a:rPr lang="en-US" altLang="ko-KR" sz="1200" dirty="0">
                <a:solidFill>
                  <a:schemeClr val="tx1">
                    <a:lumMod val="75000"/>
                    <a:lumOff val="25000"/>
                  </a:schemeClr>
                </a:solidFill>
                <a:latin typeface="Bahnschrift Light" panose="020B0502040204020203" pitchFamily="34" charset="0"/>
                <a:cs typeface="Arial" pitchFamily="34" charset="0"/>
              </a:rPr>
              <a:t> juga </a:t>
            </a:r>
            <a:r>
              <a:rPr lang="en-US" altLang="ko-KR" sz="1200" dirty="0" err="1">
                <a:solidFill>
                  <a:schemeClr val="tx1">
                    <a:lumMod val="75000"/>
                    <a:lumOff val="25000"/>
                  </a:schemeClr>
                </a:solidFill>
                <a:latin typeface="Bahnschrift Light" panose="020B0502040204020203" pitchFamily="34" charset="0"/>
                <a:cs typeface="Arial" pitchFamily="34" charset="0"/>
              </a:rPr>
              <a:t>beberapa</a:t>
            </a:r>
            <a:r>
              <a:rPr lang="en-US" altLang="ko-KR" sz="1200" dirty="0">
                <a:solidFill>
                  <a:schemeClr val="tx1">
                    <a:lumMod val="75000"/>
                    <a:lumOff val="25000"/>
                  </a:schemeClr>
                </a:solidFill>
                <a:latin typeface="Bahnschrift Light" panose="020B0502040204020203" pitchFamily="34" charset="0"/>
                <a:cs typeface="Arial" pitchFamily="34" charset="0"/>
              </a:rPr>
              <a:t> kali </a:t>
            </a:r>
            <a:r>
              <a:rPr lang="en-US" altLang="ko-KR" sz="1200" dirty="0" err="1">
                <a:solidFill>
                  <a:schemeClr val="tx1">
                    <a:lumMod val="75000"/>
                    <a:lumOff val="25000"/>
                  </a:schemeClr>
                </a:solidFill>
                <a:latin typeface="Bahnschrift Light" panose="020B0502040204020203" pitchFamily="34" charset="0"/>
                <a:cs typeface="Arial" pitchFamily="34" charset="0"/>
              </a:rPr>
              <a:t>dalam</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sehari</a:t>
            </a:r>
            <a:r>
              <a:rPr lang="en-US" altLang="ko-KR" sz="1200" dirty="0">
                <a:solidFill>
                  <a:schemeClr val="tx1">
                    <a:lumMod val="75000"/>
                    <a:lumOff val="25000"/>
                  </a:schemeClr>
                </a:solidFill>
                <a:latin typeface="Bahnschrift Light" panose="020B0502040204020203" pitchFamily="34" charset="0"/>
                <a:cs typeface="Arial" pitchFamily="34" charset="0"/>
              </a:rPr>
              <a:t>. Kata </a:t>
            </a:r>
            <a:r>
              <a:rPr lang="en-US" altLang="ko-KR" sz="1200" dirty="0" err="1">
                <a:solidFill>
                  <a:schemeClr val="tx1">
                    <a:lumMod val="75000"/>
                    <a:lumOff val="25000"/>
                  </a:schemeClr>
                </a:solidFill>
                <a:latin typeface="Bahnschrift Light" panose="020B0502040204020203" pitchFamily="34" charset="0"/>
                <a:cs typeface="Arial" pitchFamily="34" charset="0"/>
              </a:rPr>
              <a:t>kuncinya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adalah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bahwa</a:t>
            </a:r>
            <a:endParaRPr lang="en-US" altLang="ko-KR" sz="1200" dirty="0">
              <a:solidFill>
                <a:schemeClr val="tx1">
                  <a:lumMod val="75000"/>
                  <a:lumOff val="25000"/>
                </a:schemeClr>
              </a:solidFill>
              <a:latin typeface="Bahnschrift Light" panose="020B0502040204020203" pitchFamily="34" charset="0"/>
              <a:cs typeface="Arial" pitchFamily="34" charset="0"/>
            </a:endParaRPr>
          </a:p>
          <a:p>
            <a:pPr algn="ctr"/>
            <a:r>
              <a:rPr lang="en-US" altLang="ko-KR" sz="1200" dirty="0" err="1">
                <a:solidFill>
                  <a:schemeClr val="tx1">
                    <a:lumMod val="75000"/>
                    <a:lumOff val="25000"/>
                  </a:schemeClr>
                </a:solidFill>
                <a:latin typeface="Bahnschrift Light" panose="020B0502040204020203" pitchFamily="34" charset="0"/>
                <a:cs typeface="Arial" pitchFamily="34" charset="0"/>
              </a:rPr>
              <a:t>seluruh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hasil</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kerja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digabungkan</a:t>
            </a:r>
            <a:r>
              <a:rPr lang="en-US" altLang="ko-KR" sz="1200" dirty="0">
                <a:solidFill>
                  <a:schemeClr val="tx1">
                    <a:lumMod val="75000"/>
                    <a:lumOff val="25000"/>
                  </a:schemeClr>
                </a:solidFill>
                <a:latin typeface="Bahnschrift Light" panose="020B0502040204020203" pitchFamily="34" charset="0"/>
                <a:cs typeface="Arial" pitchFamily="34" charset="0"/>
              </a:rPr>
              <a:t> di </a:t>
            </a:r>
            <a:r>
              <a:rPr lang="en-US" altLang="ko-KR" sz="1200" dirty="0" err="1">
                <a:solidFill>
                  <a:schemeClr val="tx1">
                    <a:lumMod val="75000"/>
                    <a:lumOff val="25000"/>
                  </a:schemeClr>
                </a:solidFill>
                <a:latin typeface="Bahnschrift Light" panose="020B0502040204020203" pitchFamily="34" charset="0"/>
                <a:cs typeface="Arial" pitchFamily="34" charset="0"/>
              </a:rPr>
              <a:t>satu</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tempat</a:t>
            </a:r>
            <a:r>
              <a:rPr lang="en-US" altLang="ko-KR" sz="1200" dirty="0">
                <a:solidFill>
                  <a:schemeClr val="tx1">
                    <a:lumMod val="75000"/>
                    <a:lumOff val="25000"/>
                  </a:schemeClr>
                </a:solidFill>
                <a:latin typeface="Bahnschrift Light" panose="020B0502040204020203" pitchFamily="34" charset="0"/>
                <a:cs typeface="Arial" pitchFamily="34" charset="0"/>
              </a:rPr>
              <a:t>.</a:t>
            </a:r>
          </a:p>
          <a:p>
            <a:pPr algn="ctr"/>
            <a:r>
              <a:rPr lang="en-US" altLang="ko-KR" sz="1200" dirty="0" err="1">
                <a:solidFill>
                  <a:schemeClr val="tx1">
                    <a:lumMod val="75000"/>
                    <a:lumOff val="25000"/>
                  </a:schemeClr>
                </a:solidFill>
                <a:latin typeface="Bahnschrift Light" panose="020B0502040204020203" pitchFamily="34" charset="0"/>
                <a:cs typeface="Arial" pitchFamily="34" charset="0"/>
              </a:rPr>
              <a:t>Jadi</a:t>
            </a:r>
            <a:r>
              <a:rPr lang="en-US" altLang="ko-KR" sz="1200" dirty="0">
                <a:solidFill>
                  <a:schemeClr val="tx1">
                    <a:lumMod val="75000"/>
                    <a:lumOff val="25000"/>
                  </a:schemeClr>
                </a:solidFill>
                <a:latin typeface="Bahnschrift Light" panose="020B0502040204020203" pitchFamily="34" charset="0"/>
                <a:cs typeface="Arial" pitchFamily="34" charset="0"/>
              </a:rPr>
              <a:t>, CI </a:t>
            </a:r>
            <a:r>
              <a:rPr lang="en-US" altLang="ko-KR" sz="1200" dirty="0" err="1">
                <a:solidFill>
                  <a:schemeClr val="tx1">
                    <a:lumMod val="75000"/>
                    <a:lumOff val="25000"/>
                  </a:schemeClr>
                </a:solidFill>
                <a:latin typeface="Bahnschrift Light" panose="020B0502040204020203" pitchFamily="34" charset="0"/>
                <a:cs typeface="Arial" pitchFamily="34" charset="0"/>
              </a:rPr>
              <a:t>adalah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salah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satu</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praktik</a:t>
            </a:r>
            <a:r>
              <a:rPr lang="en-US" altLang="ko-KR" sz="1200" dirty="0">
                <a:solidFill>
                  <a:schemeClr val="tx1">
                    <a:lumMod val="75000"/>
                    <a:lumOff val="25000"/>
                  </a:schemeClr>
                </a:solidFill>
                <a:latin typeface="Bahnschrift Light" panose="020B0502040204020203" pitchFamily="34" charset="0"/>
                <a:cs typeface="Arial" pitchFamily="34" charset="0"/>
              </a:rPr>
              <a:t> DevOps yang </a:t>
            </a:r>
            <a:r>
              <a:rPr lang="en-US" altLang="ko-KR" sz="1200" dirty="0" err="1">
                <a:solidFill>
                  <a:schemeClr val="tx1">
                    <a:lumMod val="75000"/>
                    <a:lumOff val="25000"/>
                  </a:schemeClr>
                </a:solidFill>
                <a:latin typeface="Bahnschrift Light" panose="020B0502040204020203" pitchFamily="34" charset="0"/>
                <a:cs typeface="Arial" pitchFamily="34" charset="0"/>
              </a:rPr>
              <a:t>digunakan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untuk</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pengembangan</a:t>
            </a:r>
            <a:endParaRPr lang="en-US" altLang="ko-KR" sz="1200" dirty="0">
              <a:solidFill>
                <a:schemeClr val="tx1">
                  <a:lumMod val="75000"/>
                  <a:lumOff val="25000"/>
                </a:schemeClr>
              </a:solidFill>
              <a:latin typeface="Bahnschrift Light" panose="020B0502040204020203" pitchFamily="34" charset="0"/>
              <a:cs typeface="Arial" pitchFamily="34" charset="0"/>
            </a:endParaRPr>
          </a:p>
          <a:p>
            <a:pPr algn="ctr"/>
            <a:r>
              <a:rPr lang="en-US" altLang="ko-KR" sz="1200" dirty="0" err="1">
                <a:solidFill>
                  <a:schemeClr val="tx1">
                    <a:lumMod val="75000"/>
                    <a:lumOff val="25000"/>
                  </a:schemeClr>
                </a:solidFill>
                <a:latin typeface="Bahnschrift Light" panose="020B0502040204020203" pitchFamily="34" charset="0"/>
                <a:cs typeface="Arial" pitchFamily="34" charset="0"/>
              </a:rPr>
              <a:t>perangkat</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lunak</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menjadi</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lebih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terorganisir</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Penggunaan</a:t>
            </a:r>
            <a:r>
              <a:rPr lang="en-US" altLang="ko-KR" sz="1200" dirty="0">
                <a:solidFill>
                  <a:schemeClr val="tx1">
                    <a:lumMod val="75000"/>
                    <a:lumOff val="25000"/>
                  </a:schemeClr>
                </a:solidFill>
                <a:latin typeface="Bahnschrift Light" panose="020B0502040204020203" pitchFamily="34" charset="0"/>
                <a:cs typeface="Arial" pitchFamily="34" charset="0"/>
              </a:rPr>
              <a:t> CI </a:t>
            </a:r>
            <a:r>
              <a:rPr lang="en-US" altLang="ko-KR" sz="1200" dirty="0" err="1">
                <a:solidFill>
                  <a:schemeClr val="tx1">
                    <a:lumMod val="75000"/>
                    <a:lumOff val="25000"/>
                  </a:schemeClr>
                </a:solidFill>
                <a:latin typeface="Bahnschrift Light" panose="020B0502040204020203" pitchFamily="34" charset="0"/>
                <a:cs typeface="Arial" pitchFamily="34" charset="0"/>
              </a:rPr>
              <a:t>pada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pengembangan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aplikasi</a:t>
            </a:r>
            <a:endParaRPr lang="en-US" altLang="ko-KR" sz="1200" dirty="0">
              <a:solidFill>
                <a:schemeClr val="tx1">
                  <a:lumMod val="75000"/>
                  <a:lumOff val="25000"/>
                </a:schemeClr>
              </a:solidFill>
              <a:latin typeface="Bahnschrift Light" panose="020B0502040204020203" pitchFamily="34" charset="0"/>
              <a:cs typeface="Arial" pitchFamily="34" charset="0"/>
            </a:endParaRPr>
          </a:p>
          <a:p>
            <a:pPr algn="ctr"/>
            <a:r>
              <a:rPr lang="en-US" altLang="ko-KR" sz="1200" dirty="0" err="1">
                <a:solidFill>
                  <a:schemeClr val="tx1">
                    <a:lumMod val="75000"/>
                    <a:lumOff val="25000"/>
                  </a:schemeClr>
                </a:solidFill>
                <a:latin typeface="Bahnschrift Light" panose="020B0502040204020203" pitchFamily="34" charset="0"/>
                <a:cs typeface="Arial" pitchFamily="34" charset="0"/>
              </a:rPr>
              <a:t>memberikan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banyak</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manfaat</a:t>
            </a:r>
            <a:r>
              <a:rPr lang="en-US" altLang="ko-KR" sz="1200" dirty="0">
                <a:solidFill>
                  <a:schemeClr val="tx1">
                    <a:lumMod val="75000"/>
                    <a:lumOff val="25000"/>
                  </a:schemeClr>
                </a:solidFill>
                <a:latin typeface="Bahnschrift Light" panose="020B0502040204020203" pitchFamily="34" charset="0"/>
                <a:cs typeface="Arial" pitchFamily="34" charset="0"/>
              </a:rPr>
              <a:t> yang </a:t>
            </a:r>
            <a:r>
              <a:rPr lang="en-US" altLang="ko-KR" sz="1200" dirty="0" err="1">
                <a:solidFill>
                  <a:schemeClr val="tx1">
                    <a:lumMod val="75000"/>
                    <a:lumOff val="25000"/>
                  </a:schemeClr>
                </a:solidFill>
                <a:latin typeface="Bahnschrift Light" panose="020B0502040204020203" pitchFamily="34" charset="0"/>
                <a:cs typeface="Arial" pitchFamily="34" charset="0"/>
              </a:rPr>
              <a:t>akan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langsung</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terasa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oleh</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tim</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pengembang</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Selain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itu</a:t>
            </a:r>
            <a:r>
              <a:rPr lang="en-US" altLang="ko-KR" sz="1200" dirty="0">
                <a:solidFill>
                  <a:schemeClr val="tx1">
                    <a:lumMod val="75000"/>
                    <a:lumOff val="25000"/>
                  </a:schemeClr>
                </a:solidFill>
                <a:latin typeface="Bahnschrift Light" panose="020B0502040204020203" pitchFamily="34" charset="0"/>
                <a:cs typeface="Arial" pitchFamily="34" charset="0"/>
              </a:rPr>
              <a:t>,</a:t>
            </a:r>
          </a:p>
          <a:p>
            <a:pPr algn="ctr"/>
            <a:r>
              <a:rPr lang="en-US" altLang="ko-KR" sz="1200" dirty="0" err="1">
                <a:solidFill>
                  <a:schemeClr val="tx1">
                    <a:lumMod val="75000"/>
                    <a:lumOff val="25000"/>
                  </a:schemeClr>
                </a:solidFill>
                <a:latin typeface="Bahnschrift Light" panose="020B0502040204020203" pitchFamily="34" charset="0"/>
                <a:cs typeface="Arial" pitchFamily="34" charset="0"/>
              </a:rPr>
              <a:t>ada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banyak</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pilihan</a:t>
            </a:r>
            <a:r>
              <a:rPr lang="en-US" altLang="ko-KR" sz="1200" dirty="0">
                <a:solidFill>
                  <a:schemeClr val="tx1">
                    <a:lumMod val="75000"/>
                    <a:lumOff val="25000"/>
                  </a:schemeClr>
                </a:solidFill>
                <a:latin typeface="Bahnschrift Light" panose="020B0502040204020203" pitchFamily="34" charset="0"/>
                <a:cs typeface="Arial" pitchFamily="34" charset="0"/>
              </a:rPr>
              <a:t> tool </a:t>
            </a:r>
            <a:r>
              <a:rPr lang="en-US" altLang="ko-KR" sz="1200" dirty="0" err="1">
                <a:solidFill>
                  <a:schemeClr val="tx1">
                    <a:lumMod val="75000"/>
                    <a:lumOff val="25000"/>
                  </a:schemeClr>
                </a:solidFill>
                <a:latin typeface="Bahnschrift Light" panose="020B0502040204020203" pitchFamily="34" charset="0"/>
                <a:cs typeface="Arial" pitchFamily="34" charset="0"/>
              </a:rPr>
              <a:t>atau</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alat</a:t>
            </a:r>
            <a:r>
              <a:rPr lang="en-US" altLang="ko-KR" sz="1200" dirty="0">
                <a:solidFill>
                  <a:schemeClr val="tx1">
                    <a:lumMod val="75000"/>
                    <a:lumOff val="25000"/>
                  </a:schemeClr>
                </a:solidFill>
                <a:latin typeface="Bahnschrift Light" panose="020B0502040204020203" pitchFamily="34" charset="0"/>
                <a:cs typeface="Arial" pitchFamily="34" charset="0"/>
              </a:rPr>
              <a:t> yang </a:t>
            </a:r>
            <a:r>
              <a:rPr lang="en-US" altLang="ko-KR" sz="1200" dirty="0" err="1">
                <a:solidFill>
                  <a:schemeClr val="tx1">
                    <a:lumMod val="75000"/>
                    <a:lumOff val="25000"/>
                  </a:schemeClr>
                </a:solidFill>
                <a:latin typeface="Bahnschrift Light" panose="020B0502040204020203" pitchFamily="34" charset="0"/>
                <a:cs typeface="Arial" pitchFamily="34" charset="0"/>
              </a:rPr>
              <a:t>dapat</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digunakan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untuk</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mendukung</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berjalannya</a:t>
            </a:r>
            <a:endParaRPr lang="en-US" altLang="ko-KR" sz="1200" dirty="0">
              <a:solidFill>
                <a:schemeClr val="tx1">
                  <a:lumMod val="75000"/>
                  <a:lumOff val="25000"/>
                </a:schemeClr>
              </a:solidFill>
              <a:latin typeface="Bahnschrift Light" panose="020B0502040204020203" pitchFamily="34" charset="0"/>
              <a:cs typeface="Arial" pitchFamily="34" charset="0"/>
            </a:endParaRPr>
          </a:p>
          <a:p>
            <a:pPr algn="ctr"/>
            <a:r>
              <a:rPr lang="en-US" altLang="ko-KR" sz="1200" dirty="0">
                <a:solidFill>
                  <a:schemeClr val="tx1">
                    <a:lumMod val="75000"/>
                    <a:lumOff val="25000"/>
                  </a:schemeClr>
                </a:solidFill>
                <a:latin typeface="Bahnschrift Light" panose="020B0502040204020203" pitchFamily="34" charset="0"/>
                <a:cs typeface="Arial" pitchFamily="34" charset="0"/>
              </a:rPr>
              <a:t>proses CI </a:t>
            </a:r>
            <a:r>
              <a:rPr lang="en-US" altLang="ko-KR" sz="1200" dirty="0" err="1">
                <a:solidFill>
                  <a:schemeClr val="tx1">
                    <a:lumMod val="75000"/>
                    <a:lumOff val="25000"/>
                  </a:schemeClr>
                </a:solidFill>
                <a:latin typeface="Bahnschrift Light" panose="020B0502040204020203" pitchFamily="34" charset="0"/>
                <a:cs typeface="Arial" pitchFamily="34" charset="0"/>
              </a:rPr>
              <a:t>ini</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secara</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otomatis</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dan</a:t>
            </a:r>
            <a:r>
              <a:rPr lang="en-US" altLang="ko-KR" sz="1200" dirty="0">
                <a:solidFill>
                  <a:schemeClr val="tx1">
                    <a:lumMod val="75000"/>
                    <a:lumOff val="25000"/>
                  </a:schemeClr>
                </a:solidFill>
                <a:latin typeface="Bahnschrift Light" panose="020B0502040204020203" pitchFamily="34" charset="0"/>
                <a:cs typeface="Arial" pitchFamily="34" charset="0"/>
              </a:rPr>
              <a:t> </a:t>
            </a:r>
            <a:r>
              <a:rPr lang="en-US" altLang="ko-KR" sz="1200" dirty="0" err="1">
                <a:solidFill>
                  <a:schemeClr val="tx1">
                    <a:lumMod val="75000"/>
                    <a:lumOff val="25000"/>
                  </a:schemeClr>
                </a:solidFill>
                <a:latin typeface="Bahnschrift Light" panose="020B0502040204020203" pitchFamily="34" charset="0"/>
                <a:cs typeface="Arial" pitchFamily="34" charset="0"/>
              </a:rPr>
              <a:t>aman</a:t>
            </a:r>
            <a:r>
              <a:rPr lang="en-US" altLang="ko-KR" sz="1200" dirty="0">
                <a:solidFill>
                  <a:schemeClr val="tx1">
                    <a:lumMod val="75000"/>
                    <a:lumOff val="25000"/>
                  </a:schemeClr>
                </a:solidFill>
                <a:latin typeface="Bahnschrift Light" panose="020B0502040204020203" pitchFamily="34" charset="0"/>
                <a:cs typeface="Arial" pitchFamily="34" charset="0"/>
              </a:rPr>
              <a:t>.</a:t>
            </a:r>
            <a:endParaRPr lang="en-US" altLang="ko-KR" sz="1200" dirty="0">
              <a:solidFill>
                <a:schemeClr val="tx1">
                  <a:lumMod val="75000"/>
                  <a:lumOff val="25000"/>
                </a:schemeClr>
              </a:solidFill>
              <a:latin typeface="Bahnschrift Light" panose="020B0502040204020203" pitchFamily="34" charset="0"/>
              <a:cs typeface="Arial" pitchFamily="34" charset="0"/>
            </a:endParaRPr>
          </a:p>
        </p:txBody>
      </p:sp>
      <p:sp>
        <p:nvSpPr>
          <p:cNvPr id="6" name="TextBox 5"/>
          <p:cNvSpPr txBox="1"/>
          <p:nvPr/>
        </p:nvSpPr>
        <p:spPr>
          <a:xfrm>
            <a:off x="694720" y="238613"/>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452319" y="1563638"/>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766728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dirty="0"/>
              <a:t>Insert the title of your subtitle Here</a:t>
            </a:r>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640385"/>
            <a:ext cx="9144000" cy="59156"/>
          </a:xfrm>
        </p:spPr>
        <p:txBody>
          <a:bodyPr/>
          <a:lstStyle/>
          <a:p>
            <a:r>
              <a:rPr lang="en-US" altLang="ko-KR" dirty="0" err="1"/>
              <a:t>Tujuan</a:t>
            </a:r>
            <a:r>
              <a:rPr lang="en-US" altLang="ko-KR" dirty="0"/>
              <a:t> Continuous Integration</a:t>
            </a:r>
          </a:p>
          <a:p>
            <a:endParaRPr lang="ko-KR" altLang="en-US" dirty="0"/>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11"/>
          <p:cNvSpPr txBox="1"/>
          <p:nvPr/>
        </p:nvSpPr>
        <p:spPr>
          <a:xfrm>
            <a:off x="1300683" y="1814169"/>
            <a:ext cx="2664296" cy="646331"/>
          </a:xfrm>
          <a:prstGeom prst="rect">
            <a:avLst/>
          </a:prstGeom>
          <a:noFill/>
        </p:spPr>
        <p:txBody>
          <a:bodyPr wrap="square" rtlCol="0">
            <a:spAutoFit/>
          </a:bodyPr>
          <a:lstStyle/>
          <a:p>
            <a:r>
              <a:rPr lang="en-US" altLang="ko-KR" sz="1200" dirty="0" err="1">
                <a:solidFill>
                  <a:schemeClr val="bg1"/>
                </a:solidFill>
                <a:cs typeface="Arial" pitchFamily="34" charset="0"/>
              </a:rPr>
              <a:t>Dapat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menyebarkan</a:t>
            </a:r>
            <a:r>
              <a:rPr lang="en-US" altLang="ko-KR" sz="1200" dirty="0">
                <a:solidFill>
                  <a:schemeClr val="bg1"/>
                </a:solidFill>
                <a:cs typeface="Arial" pitchFamily="34" charset="0"/>
              </a:rPr>
              <a:t> software </a:t>
            </a:r>
            <a:r>
              <a:rPr lang="en-US" altLang="ko-KR" sz="1200" dirty="0" err="1">
                <a:solidFill>
                  <a:schemeClr val="bg1"/>
                </a:solidFill>
                <a:cs typeface="Arial" pitchFamily="34" charset="0"/>
              </a:rPr>
              <a:t>sesuai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dengan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permintaan</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berdasarkan</a:t>
            </a:r>
            <a:endParaRPr lang="en-US" altLang="ko-KR" sz="1200" dirty="0">
              <a:solidFill>
                <a:schemeClr val="bg1"/>
              </a:solidFill>
              <a:cs typeface="Arial" pitchFamily="34" charset="0"/>
            </a:endParaRPr>
          </a:p>
          <a:p>
            <a:r>
              <a:rPr lang="en-US" altLang="ko-KR" sz="1200" dirty="0" err="1">
                <a:solidFill>
                  <a:schemeClr val="bg1"/>
                </a:solidFill>
                <a:cs typeface="Arial" pitchFamily="34" charset="0"/>
              </a:rPr>
              <a:t>p</a:t>
            </a:r>
            <a:r>
              <a:rPr lang="en-US" altLang="ko-KR" sz="1200" dirty="0" err="1" smtClean="0">
                <a:solidFill>
                  <a:schemeClr val="bg1"/>
                </a:solidFill>
                <a:cs typeface="Arial" pitchFamily="34" charset="0"/>
              </a:rPr>
              <a:t>ersyaratan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bisnis</a:t>
            </a:r>
            <a:r>
              <a:rPr lang="en-US" altLang="ko-KR" sz="1200" dirty="0">
                <a:solidFill>
                  <a:schemeClr val="bg1"/>
                </a:solidFill>
                <a:cs typeface="Arial" pitchFamily="34" charset="0"/>
              </a:rPr>
              <a:t>.</a:t>
            </a:r>
            <a:endParaRPr lang="ko-KR" altLang="en-US" sz="1200" dirty="0">
              <a:solidFill>
                <a:schemeClr val="bg1"/>
              </a:solidFill>
              <a:cs typeface="Arial" pitchFamily="34" charset="0"/>
            </a:endParaRPr>
          </a:p>
        </p:txBody>
      </p:sp>
      <p:sp>
        <p:nvSpPr>
          <p:cNvPr id="15" name="TextBox 14"/>
          <p:cNvSpPr txBox="1"/>
          <p:nvPr/>
        </p:nvSpPr>
        <p:spPr>
          <a:xfrm>
            <a:off x="1300683" y="2822281"/>
            <a:ext cx="2664296" cy="646331"/>
          </a:xfrm>
          <a:prstGeom prst="rect">
            <a:avLst/>
          </a:prstGeom>
          <a:noFill/>
        </p:spPr>
        <p:txBody>
          <a:bodyPr wrap="square" rtlCol="0">
            <a:spAutoFit/>
          </a:bodyPr>
          <a:lstStyle/>
          <a:p>
            <a:r>
              <a:rPr lang="en-US" altLang="ko-KR" sz="1200">
                <a:solidFill>
                  <a:schemeClr val="bg1"/>
                </a:solidFill>
                <a:cs typeface="Arial" pitchFamily="34" charset="0"/>
              </a:rPr>
              <a:t>Mengurangi risiko software yang tidak berfungsi dengan baik dalam produksi.</a:t>
            </a:r>
            <a:endParaRPr lang="ko-KR" altLang="en-US" sz="1200" dirty="0">
              <a:solidFill>
                <a:schemeClr val="bg1"/>
              </a:solidFill>
              <a:cs typeface="Arial" pitchFamily="34" charset="0"/>
            </a:endParaRPr>
          </a:p>
        </p:txBody>
      </p:sp>
      <p:sp>
        <p:nvSpPr>
          <p:cNvPr id="18" name="TextBox 17"/>
          <p:cNvSpPr txBox="1"/>
          <p:nvPr/>
        </p:nvSpPr>
        <p:spPr>
          <a:xfrm>
            <a:off x="1300683" y="3830393"/>
            <a:ext cx="2664296" cy="646331"/>
          </a:xfrm>
          <a:prstGeom prst="rect">
            <a:avLst/>
          </a:prstGeom>
          <a:noFill/>
        </p:spPr>
        <p:txBody>
          <a:bodyPr wrap="square" rtlCol="0">
            <a:spAutoFit/>
          </a:bodyPr>
          <a:lstStyle/>
          <a:p>
            <a:r>
              <a:rPr lang="en-US" altLang="ko-KR" sz="1200">
                <a:solidFill>
                  <a:schemeClr val="bg1"/>
                </a:solidFill>
                <a:cs typeface="Arial" pitchFamily="34" charset="0"/>
              </a:rPr>
              <a:t>Dapat membuat rapid iteration berdasarkan feedback pelanggan yang nyata.</a:t>
            </a:r>
            <a:endParaRPr lang="ko-KR" altLang="en-US" sz="1200" dirty="0">
              <a:solidFill>
                <a:schemeClr val="bg1"/>
              </a:solidFill>
              <a:cs typeface="Arial" pitchFamily="34" charset="0"/>
            </a:endParaRPr>
          </a:p>
        </p:txBody>
      </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TextBox 23"/>
          <p:cNvSpPr txBox="1"/>
          <p:nvPr/>
        </p:nvSpPr>
        <p:spPr>
          <a:xfrm>
            <a:off x="5896719" y="1822552"/>
            <a:ext cx="2664296" cy="646331"/>
          </a:xfrm>
          <a:prstGeom prst="rect">
            <a:avLst/>
          </a:prstGeom>
          <a:noFill/>
        </p:spPr>
        <p:txBody>
          <a:bodyPr wrap="square" rtlCol="0">
            <a:spAutoFit/>
          </a:bodyPr>
          <a:lstStyle/>
          <a:p>
            <a:r>
              <a:rPr lang="en-US" altLang="ko-KR" sz="1200" dirty="0" err="1" smtClean="0">
                <a:solidFill>
                  <a:schemeClr val="bg1"/>
                </a:solidFill>
                <a:cs typeface="Arial" pitchFamily="34" charset="0"/>
              </a:rPr>
              <a:t>Dapat</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pulih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lebih</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cepat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ketika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terjadi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kegagalan</a:t>
            </a:r>
            <a:r>
              <a:rPr lang="en-US" altLang="ko-KR" sz="1200" dirty="0">
                <a:solidFill>
                  <a:schemeClr val="bg1"/>
                </a:solidFill>
                <a:cs typeface="Arial" pitchFamily="34" charset="0"/>
              </a:rPr>
              <a:t>.</a:t>
            </a:r>
          </a:p>
          <a:p>
            <a:endParaRPr lang="ko-KR" altLang="en-US" sz="1200" dirty="0">
              <a:solidFill>
                <a:schemeClr val="bg1"/>
              </a:solidFill>
              <a:cs typeface="Arial" pitchFamily="34" charset="0"/>
            </a:endParaRPr>
          </a:p>
        </p:txBody>
      </p:sp>
      <p:sp>
        <p:nvSpPr>
          <p:cNvPr id="27" name="TextBox 26"/>
          <p:cNvSpPr txBox="1"/>
          <p:nvPr/>
        </p:nvSpPr>
        <p:spPr>
          <a:xfrm>
            <a:off x="5896719" y="2830664"/>
            <a:ext cx="2664296" cy="461665"/>
          </a:xfrm>
          <a:prstGeom prst="rect">
            <a:avLst/>
          </a:prstGeom>
          <a:noFill/>
        </p:spPr>
        <p:txBody>
          <a:bodyPr wrap="square" rtlCol="0">
            <a:spAutoFit/>
          </a:bodyPr>
          <a:lstStyle/>
          <a:p>
            <a:r>
              <a:rPr lang="en-US" altLang="ko-KR" sz="1200" dirty="0" err="1" smtClean="0">
                <a:solidFill>
                  <a:schemeClr val="bg1"/>
                </a:solidFill>
                <a:cs typeface="Arial" pitchFamily="34" charset="0"/>
              </a:rPr>
              <a:t>Mempermudah</a:t>
            </a:r>
            <a:r>
              <a:rPr lang="en-US" altLang="ko-KR" sz="1200" dirty="0" smtClean="0">
                <a:solidFill>
                  <a:schemeClr val="bg1"/>
                </a:solidFill>
                <a:cs typeface="Arial" pitchFamily="34" charset="0"/>
              </a:rPr>
              <a:t> </a:t>
            </a:r>
            <a:r>
              <a:rPr lang="en-US" altLang="ko-KR" sz="1200" dirty="0" err="1">
                <a:solidFill>
                  <a:schemeClr val="bg1"/>
                </a:solidFill>
                <a:cs typeface="Arial" pitchFamily="34" charset="0"/>
              </a:rPr>
              <a:t>dalam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pembuatan</a:t>
            </a:r>
            <a:r>
              <a:rPr lang="en-US" altLang="ko-KR" sz="1200" dirty="0">
                <a:solidFill>
                  <a:schemeClr val="bg1"/>
                </a:solidFill>
                <a:cs typeface="Arial" pitchFamily="34" charset="0"/>
              </a:rPr>
              <a:t> program </a:t>
            </a:r>
            <a:r>
              <a:rPr lang="en-US" altLang="ko-KR" sz="1200" dirty="0" err="1">
                <a:solidFill>
                  <a:schemeClr val="bg1"/>
                </a:solidFill>
                <a:cs typeface="Arial" pitchFamily="34" charset="0"/>
              </a:rPr>
              <a:t>kelompok</a:t>
            </a:r>
            <a:r>
              <a:rPr lang="en-US" altLang="ko-KR" sz="1200" dirty="0">
                <a:solidFill>
                  <a:schemeClr val="bg1"/>
                </a:solidFill>
                <a:cs typeface="Arial" pitchFamily="34" charset="0"/>
              </a:rPr>
              <a:t> / </a:t>
            </a:r>
            <a:r>
              <a:rPr lang="en-US" altLang="ko-KR" sz="1200" dirty="0" err="1">
                <a:solidFill>
                  <a:schemeClr val="bg1"/>
                </a:solidFill>
                <a:cs typeface="Arial" pitchFamily="34" charset="0"/>
              </a:rPr>
              <a:t>bersama-sama</a:t>
            </a:r>
            <a:endParaRPr lang="ko-KR" altLang="en-US" sz="1200" dirty="0">
              <a:solidFill>
                <a:schemeClr val="bg1"/>
              </a:solidFill>
              <a:cs typeface="Arial" pitchFamily="34" charset="0"/>
            </a:endParaRPr>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05</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err="1" smtClean="0"/>
              <a:t>Manfaat</a:t>
            </a:r>
            <a:r>
              <a:rPr lang="en-US" altLang="ko-KR" sz="2400" dirty="0" smtClean="0"/>
              <a:t> </a:t>
            </a:r>
            <a:r>
              <a:rPr lang="en-US" sz="2400" dirty="0" err="1"/>
              <a:t>Penggunaan</a:t>
            </a:r>
            <a:r>
              <a:rPr lang="en-US" sz="2400" dirty="0"/>
              <a:t> </a:t>
            </a:r>
            <a:r>
              <a:rPr lang="en-US" sz="2400" dirty="0" err="1" smtClean="0"/>
              <a:t>Metode</a:t>
            </a:r>
            <a:r>
              <a:rPr lang="en-US" sz="2400" dirty="0" smtClean="0"/>
              <a:t> </a:t>
            </a:r>
            <a:r>
              <a:rPr lang="en-US" sz="2400" dirty="0"/>
              <a:t>Continuous Integration </a:t>
            </a:r>
            <a:r>
              <a:rPr lang="en-US" altLang="ko-KR" sz="2400" dirty="0" smtClean="0"/>
              <a:t> </a:t>
            </a:r>
            <a:r>
              <a:rPr lang="en-US" altLang="ko-KR" dirty="0" smtClean="0"/>
              <a:t> </a:t>
            </a:r>
            <a:endParaRPr lang="ko-KR" altLang="en-US" dirty="0"/>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p:cNvSpPr/>
          <p:nvPr/>
        </p:nvSpPr>
        <p:spPr>
          <a:xfrm>
            <a:off x="4164238" y="140394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1" name="Oval 50"/>
          <p:cNvSpPr/>
          <p:nvPr/>
        </p:nvSpPr>
        <p:spPr>
          <a:xfrm>
            <a:off x="4205364" y="2509750"/>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2" name="Oval 51"/>
          <p:cNvSpPr/>
          <p:nvPr/>
        </p:nvSpPr>
        <p:spPr>
          <a:xfrm>
            <a:off x="4175132" y="376450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grpSp>
        <p:nvGrpSpPr>
          <p:cNvPr id="53" name="Group 52"/>
          <p:cNvGrpSpPr/>
          <p:nvPr/>
        </p:nvGrpSpPr>
        <p:grpSpPr>
          <a:xfrm>
            <a:off x="4841189" y="1319495"/>
            <a:ext cx="3672408" cy="1195469"/>
            <a:chOff x="803640" y="3362835"/>
            <a:chExt cx="2059657" cy="1195469"/>
          </a:xfrm>
        </p:grpSpPr>
        <p:sp>
          <p:nvSpPr>
            <p:cNvPr id="54" name="TextBox 53"/>
            <p:cNvSpPr txBox="1"/>
            <p:nvPr/>
          </p:nvSpPr>
          <p:spPr>
            <a:xfrm>
              <a:off x="803640" y="3696530"/>
              <a:ext cx="2059657" cy="861774"/>
            </a:xfrm>
            <a:prstGeom prst="rect">
              <a:avLst/>
            </a:prstGeom>
            <a:noFill/>
          </p:spPr>
          <p:txBody>
            <a:bodyPr wrap="square" rtlCol="0">
              <a:spAutoFit/>
            </a:bodyPr>
            <a:lstStyle/>
            <a:p>
              <a:r>
                <a:rPr lang="en-US" altLang="ko-KR" sz="1000" dirty="0" err="1" smtClean="0">
                  <a:solidFill>
                    <a:schemeClr val="tx1">
                      <a:lumMod val="75000"/>
                      <a:lumOff val="25000"/>
                    </a:schemeClr>
                  </a:solidFill>
                  <a:cs typeface="Arial" pitchFamily="34" charset="0"/>
                </a:rPr>
                <a:t>Untuk</a:t>
              </a:r>
              <a:r>
                <a:rPr lang="en-US" altLang="ko-KR" sz="1000" dirty="0" smtClean="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setiap</a:t>
              </a:r>
              <a:r>
                <a:rPr lang="en-US" altLang="ko-KR" sz="1000" dirty="0">
                  <a:solidFill>
                    <a:schemeClr val="tx1">
                      <a:lumMod val="75000"/>
                      <a:lumOff val="25000"/>
                    </a:schemeClr>
                  </a:solidFill>
                  <a:cs typeface="Arial" pitchFamily="34" charset="0"/>
                </a:rPr>
                <a:t> code yang </a:t>
              </a:r>
              <a:r>
                <a:rPr lang="en-US" altLang="ko-KR" sz="1000" dirty="0" err="1">
                  <a:solidFill>
                    <a:schemeClr val="tx1">
                      <a:lumMod val="75000"/>
                      <a:lumOff val="25000"/>
                    </a:schemeClr>
                  </a:solidFill>
                  <a:cs typeface="Arial" pitchFamily="34" charset="0"/>
                </a:rPr>
                <a:t>ditulis</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setiap</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tes</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akan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berjalan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secara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bersamaan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untuk</a:t>
              </a:r>
              <a:endParaRPr lang="en-US" altLang="ko-KR" sz="1000" dirty="0">
                <a:solidFill>
                  <a:schemeClr val="tx1">
                    <a:lumMod val="75000"/>
                    <a:lumOff val="25000"/>
                  </a:schemeClr>
                </a:solidFill>
                <a:cs typeface="Arial" pitchFamily="34" charset="0"/>
              </a:endParaRPr>
            </a:p>
            <a:p>
              <a:r>
                <a:rPr lang="en-US" altLang="ko-KR" sz="1000" dirty="0" err="1">
                  <a:solidFill>
                    <a:schemeClr val="tx1">
                      <a:lumMod val="75000"/>
                      <a:lumOff val="25000"/>
                    </a:schemeClr>
                  </a:solidFill>
                  <a:cs typeface="Arial" pitchFamily="34" charset="0"/>
                </a:rPr>
                <a:t>menjaga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kestabilan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pengembangan</a:t>
              </a:r>
              <a:r>
                <a:rPr lang="en-US" altLang="ko-KR" sz="1000" dirty="0">
                  <a:solidFill>
                    <a:schemeClr val="tx1">
                      <a:lumMod val="75000"/>
                      <a:lumOff val="25000"/>
                    </a:schemeClr>
                  </a:solidFill>
                  <a:cs typeface="Arial" pitchFamily="34" charset="0"/>
                </a:rPr>
                <a:t>. Feedback yang </a:t>
              </a:r>
              <a:r>
                <a:rPr lang="en-US" altLang="ko-KR" sz="1000" dirty="0" err="1">
                  <a:solidFill>
                    <a:schemeClr val="tx1">
                      <a:lumMod val="75000"/>
                      <a:lumOff val="25000"/>
                    </a:schemeClr>
                  </a:solidFill>
                  <a:cs typeface="Arial" pitchFamily="34" charset="0"/>
                </a:rPr>
                <a:t>lebih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cepat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membantu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untuk</a:t>
              </a:r>
              <a:endParaRPr lang="en-US" altLang="ko-KR" sz="1000" dirty="0">
                <a:solidFill>
                  <a:schemeClr val="tx1">
                    <a:lumMod val="75000"/>
                    <a:lumOff val="25000"/>
                  </a:schemeClr>
                </a:solidFill>
                <a:cs typeface="Arial" pitchFamily="34" charset="0"/>
              </a:endParaRPr>
            </a:p>
            <a:p>
              <a:r>
                <a:rPr lang="en-US" altLang="ko-KR" sz="1000" dirty="0" err="1">
                  <a:solidFill>
                    <a:schemeClr val="tx1">
                      <a:lumMod val="75000"/>
                      <a:lumOff val="25000"/>
                    </a:schemeClr>
                  </a:solidFill>
                  <a:cs typeface="Arial" pitchFamily="34" charset="0"/>
                </a:rPr>
                <a:t>memeriksa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kualitas</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kegunaan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dari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setiap</a:t>
              </a:r>
              <a:r>
                <a:rPr lang="en-US" altLang="ko-KR" sz="1000" dirty="0">
                  <a:solidFill>
                    <a:schemeClr val="tx1">
                      <a:lumMod val="75000"/>
                      <a:lumOff val="25000"/>
                    </a:schemeClr>
                  </a:solidFill>
                  <a:cs typeface="Arial" pitchFamily="34" charset="0"/>
                </a:rPr>
                <a:t> code.   </a:t>
              </a:r>
              <a:endParaRPr lang="ko-KR" altLang="en-US" sz="1000" dirty="0">
                <a:solidFill>
                  <a:schemeClr val="tx1">
                    <a:lumMod val="75000"/>
                    <a:lumOff val="25000"/>
                  </a:schemeClr>
                </a:solidFill>
                <a:cs typeface="Arial" pitchFamily="34" charset="0"/>
              </a:endParaRPr>
            </a:p>
          </p:txBody>
        </p:sp>
        <p:sp>
          <p:nvSpPr>
            <p:cNvPr id="55" name="TextBox 54"/>
            <p:cNvSpPr txBox="1"/>
            <p:nvPr/>
          </p:nvSpPr>
          <p:spPr>
            <a:xfrm>
              <a:off x="803640" y="3362835"/>
              <a:ext cx="2059657" cy="430887"/>
            </a:xfrm>
            <a:prstGeom prst="rect">
              <a:avLst/>
            </a:prstGeom>
            <a:noFill/>
          </p:spPr>
          <p:txBody>
            <a:bodyPr wrap="square" rtlCol="0">
              <a:spAutoFit/>
            </a:bodyPr>
            <a:lstStyle/>
            <a:p>
              <a:r>
                <a:rPr lang="en-US" altLang="ko-KR" sz="1100" b="1" dirty="0" err="1" smtClean="0">
                  <a:solidFill>
                    <a:schemeClr val="tx1">
                      <a:lumMod val="75000"/>
                      <a:lumOff val="25000"/>
                    </a:schemeClr>
                  </a:solidFill>
                  <a:cs typeface="Arial" pitchFamily="34" charset="0"/>
                </a:rPr>
                <a:t>Mendapatkan</a:t>
              </a:r>
              <a:r>
                <a:rPr lang="en-US" altLang="ko-KR" sz="1100" b="1" dirty="0" smtClean="0">
                  <a:solidFill>
                    <a:schemeClr val="tx1">
                      <a:lumMod val="75000"/>
                      <a:lumOff val="25000"/>
                    </a:schemeClr>
                  </a:solidFill>
                  <a:cs typeface="Arial" pitchFamily="34" charset="0"/>
                </a:rPr>
                <a:t> </a:t>
              </a:r>
              <a:r>
                <a:rPr lang="en-US" altLang="ko-KR" sz="1100" b="1" dirty="0">
                  <a:solidFill>
                    <a:schemeClr val="tx1">
                      <a:lumMod val="75000"/>
                      <a:lumOff val="25000"/>
                    </a:schemeClr>
                  </a:solidFill>
                  <a:cs typeface="Arial" pitchFamily="34" charset="0"/>
                </a:rPr>
                <a:t>Feedback </a:t>
              </a:r>
              <a:r>
                <a:rPr lang="en-US" altLang="ko-KR" sz="1100" b="1" dirty="0" err="1">
                  <a:solidFill>
                    <a:schemeClr val="tx1">
                      <a:lumMod val="75000"/>
                      <a:lumOff val="25000"/>
                    </a:schemeClr>
                  </a:solidFill>
                  <a:cs typeface="Arial" pitchFamily="34" charset="0"/>
                </a:rPr>
                <a:t>Lebih</a:t>
              </a:r>
              <a:r>
                <a:rPr lang="en-US" altLang="ko-KR" sz="1100" b="1" dirty="0">
                  <a:solidFill>
                    <a:schemeClr val="tx1">
                      <a:lumMod val="75000"/>
                      <a:lumOff val="25000"/>
                    </a:schemeClr>
                  </a:solidFill>
                  <a:cs typeface="Arial" pitchFamily="34" charset="0"/>
                </a:rPr>
                <a:t> </a:t>
              </a:r>
              <a:r>
                <a:rPr lang="en-US" altLang="ko-KR" sz="1100" b="1" dirty="0" err="1">
                  <a:solidFill>
                    <a:schemeClr val="tx1">
                      <a:lumMod val="75000"/>
                      <a:lumOff val="25000"/>
                    </a:schemeClr>
                  </a:solidFill>
                  <a:cs typeface="Arial" pitchFamily="34" charset="0"/>
                </a:rPr>
                <a:t>Cepat</a:t>
              </a:r>
              <a:r>
                <a:rPr lang="en-US" altLang="ko-KR" sz="1100" b="1" dirty="0">
                  <a:solidFill>
                    <a:schemeClr val="tx1">
                      <a:lumMod val="75000"/>
                      <a:lumOff val="25000"/>
                    </a:schemeClr>
                  </a:solidFill>
                  <a:cs typeface="Arial" pitchFamily="34" charset="0"/>
                </a:rPr>
                <a:t> </a:t>
              </a:r>
              <a:r>
                <a:rPr lang="en-US" altLang="ko-KR" sz="1100" b="1" dirty="0" err="1">
                  <a:solidFill>
                    <a:schemeClr val="tx1">
                      <a:lumMod val="75000"/>
                      <a:lumOff val="25000"/>
                    </a:schemeClr>
                  </a:solidFill>
                  <a:cs typeface="Arial" pitchFamily="34" charset="0"/>
                </a:rPr>
                <a:t>Menggunakan</a:t>
              </a:r>
              <a:r>
                <a:rPr lang="en-US" altLang="ko-KR" sz="1100" b="1" dirty="0">
                  <a:solidFill>
                    <a:schemeClr val="tx1">
                      <a:lumMod val="75000"/>
                      <a:lumOff val="25000"/>
                    </a:schemeClr>
                  </a:solidFill>
                  <a:cs typeface="Arial" pitchFamily="34" charset="0"/>
                </a:rPr>
                <a:t> CI Tools</a:t>
              </a:r>
              <a:endParaRPr lang="ko-KR" altLang="en-US" sz="1100" b="1" dirty="0">
                <a:solidFill>
                  <a:schemeClr val="tx1">
                    <a:lumMod val="75000"/>
                    <a:lumOff val="25000"/>
                  </a:schemeClr>
                </a:solidFill>
                <a:cs typeface="Arial" pitchFamily="34" charset="0"/>
              </a:endParaRPr>
            </a:p>
          </p:txBody>
        </p:sp>
      </p:grpSp>
      <p:grpSp>
        <p:nvGrpSpPr>
          <p:cNvPr id="56" name="Group 55"/>
          <p:cNvGrpSpPr/>
          <p:nvPr/>
        </p:nvGrpSpPr>
        <p:grpSpPr>
          <a:xfrm>
            <a:off x="4841189" y="2509750"/>
            <a:ext cx="3672408" cy="1293738"/>
            <a:chOff x="803640" y="3362835"/>
            <a:chExt cx="2059657" cy="1574393"/>
          </a:xfrm>
        </p:grpSpPr>
        <p:sp>
          <p:nvSpPr>
            <p:cNvPr id="57" name="TextBox 56"/>
            <p:cNvSpPr txBox="1"/>
            <p:nvPr/>
          </p:nvSpPr>
          <p:spPr>
            <a:xfrm>
              <a:off x="803640" y="3583011"/>
              <a:ext cx="2059657" cy="1354217"/>
            </a:xfrm>
            <a:prstGeom prst="rect">
              <a:avLst/>
            </a:prstGeom>
            <a:noFill/>
          </p:spPr>
          <p:txBody>
            <a:bodyPr wrap="square" rtlCol="0">
              <a:spAutoFit/>
            </a:bodyPr>
            <a:lstStyle/>
            <a:p>
              <a:r>
                <a:rPr lang="en-US" altLang="ko-KR" sz="1000" dirty="0" err="1" smtClean="0">
                  <a:solidFill>
                    <a:schemeClr val="tx1">
                      <a:lumMod val="75000"/>
                      <a:lumOff val="25000"/>
                    </a:schemeClr>
                  </a:solidFill>
                  <a:cs typeface="Arial" pitchFamily="34" charset="0"/>
                </a:rPr>
                <a:t>Menggunakan</a:t>
              </a:r>
              <a:r>
                <a:rPr lang="en-US" altLang="ko-KR" sz="1000" dirty="0" smtClean="0">
                  <a:solidFill>
                    <a:schemeClr val="tx1">
                      <a:lumMod val="75000"/>
                      <a:lumOff val="25000"/>
                    </a:schemeClr>
                  </a:solidFill>
                  <a:cs typeface="Arial" pitchFamily="34" charset="0"/>
                </a:rPr>
                <a:t> </a:t>
              </a:r>
              <a:r>
                <a:rPr lang="en-US" altLang="ko-KR" sz="1000" dirty="0">
                  <a:solidFill>
                    <a:schemeClr val="tx1">
                      <a:lumMod val="75000"/>
                      <a:lumOff val="25000"/>
                    </a:schemeClr>
                  </a:solidFill>
                  <a:cs typeface="Arial" pitchFamily="34" charset="0"/>
                </a:rPr>
                <a:t>CI/CD Pipeline, </a:t>
              </a:r>
              <a:r>
                <a:rPr lang="en-US" altLang="ko-KR" sz="1000" dirty="0" err="1">
                  <a:solidFill>
                    <a:schemeClr val="tx1">
                      <a:lumMod val="75000"/>
                      <a:lumOff val="25000"/>
                    </a:schemeClr>
                  </a:solidFill>
                  <a:cs typeface="Arial" pitchFamily="34" charset="0"/>
                </a:rPr>
                <a:t>keseluruhan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dari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pengembangan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hasil</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tes</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dan</a:t>
              </a:r>
              <a:endParaRPr lang="en-US" altLang="ko-KR" sz="1000" dirty="0">
                <a:solidFill>
                  <a:schemeClr val="tx1">
                    <a:lumMod val="75000"/>
                    <a:lumOff val="25000"/>
                  </a:schemeClr>
                </a:solidFill>
                <a:cs typeface="Arial" pitchFamily="34" charset="0"/>
              </a:endParaRPr>
            </a:p>
            <a:p>
              <a:r>
                <a:rPr lang="en-US" altLang="ko-KR" sz="1000" dirty="0" err="1">
                  <a:solidFill>
                    <a:schemeClr val="tx1">
                      <a:lumMod val="75000"/>
                      <a:lumOff val="25000"/>
                    </a:schemeClr>
                  </a:solidFill>
                  <a:cs typeface="Arial" pitchFamily="34" charset="0"/>
                </a:rPr>
                <a:t>masalah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dapat</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lebih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mudah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dianalisis</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Sifat</a:t>
              </a:r>
              <a:r>
                <a:rPr lang="en-US" altLang="ko-KR" sz="1000" dirty="0">
                  <a:solidFill>
                    <a:schemeClr val="tx1">
                      <a:lumMod val="75000"/>
                      <a:lumOff val="25000"/>
                    </a:schemeClr>
                  </a:solidFill>
                  <a:cs typeface="Arial" pitchFamily="34" charset="0"/>
                </a:rPr>
                <a:t> CI/CD Pipeline yang </a:t>
              </a:r>
              <a:r>
                <a:rPr lang="en-US" altLang="ko-KR" sz="1000" dirty="0" err="1">
                  <a:solidFill>
                    <a:schemeClr val="tx1">
                      <a:lumMod val="75000"/>
                      <a:lumOff val="25000"/>
                    </a:schemeClr>
                  </a:solidFill>
                  <a:cs typeface="Arial" pitchFamily="34" charset="0"/>
                </a:rPr>
                <a:t>transparan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ini</a:t>
              </a:r>
              <a:endParaRPr lang="en-US" altLang="ko-KR" sz="1000" dirty="0">
                <a:solidFill>
                  <a:schemeClr val="tx1">
                    <a:lumMod val="75000"/>
                    <a:lumOff val="25000"/>
                  </a:schemeClr>
                </a:solidFill>
                <a:cs typeface="Arial" pitchFamily="34" charset="0"/>
              </a:endParaRPr>
            </a:p>
            <a:p>
              <a:r>
                <a:rPr lang="en-US" altLang="ko-KR" sz="1000" dirty="0" err="1">
                  <a:solidFill>
                    <a:schemeClr val="tx1">
                      <a:lumMod val="75000"/>
                      <a:lumOff val="25000"/>
                    </a:schemeClr>
                  </a:solidFill>
                  <a:cs typeface="Arial" pitchFamily="34" charset="0"/>
                </a:rPr>
                <a:t>memungkinkan</a:t>
              </a:r>
              <a:r>
                <a:rPr lang="en-US" altLang="ko-KR" sz="1000" dirty="0">
                  <a:solidFill>
                    <a:schemeClr val="tx1">
                      <a:lumMod val="75000"/>
                      <a:lumOff val="25000"/>
                    </a:schemeClr>
                  </a:solidFill>
                  <a:cs typeface="Arial" pitchFamily="34" charset="0"/>
                </a:rPr>
                <a:t> developer </a:t>
              </a:r>
              <a:r>
                <a:rPr lang="en-US" altLang="ko-KR" sz="1000" dirty="0" err="1">
                  <a:solidFill>
                    <a:schemeClr val="tx1">
                      <a:lumMod val="75000"/>
                      <a:lumOff val="25000"/>
                    </a:schemeClr>
                  </a:solidFill>
                  <a:cs typeface="Arial" pitchFamily="34" charset="0"/>
                </a:rPr>
                <a:t>untuk</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mengatur</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perubahan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menghindari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kerusakan</a:t>
              </a:r>
              <a:endParaRPr lang="en-US" altLang="ko-KR" sz="1000" dirty="0">
                <a:solidFill>
                  <a:schemeClr val="tx1">
                    <a:lumMod val="75000"/>
                    <a:lumOff val="25000"/>
                  </a:schemeClr>
                </a:solidFill>
                <a:cs typeface="Arial" pitchFamily="34" charset="0"/>
              </a:endParaRPr>
            </a:p>
            <a:p>
              <a:r>
                <a:rPr lang="en-US" altLang="ko-KR" sz="1000" dirty="0" err="1">
                  <a:solidFill>
                    <a:schemeClr val="tx1">
                      <a:lumMod val="75000"/>
                      <a:lumOff val="25000"/>
                    </a:schemeClr>
                  </a:solidFill>
                  <a:cs typeface="Arial" pitchFamily="34" charset="0"/>
                </a:rPr>
                <a:t>pada</a:t>
              </a:r>
              <a:r>
                <a:rPr lang="en-US" altLang="ko-KR" sz="1000" dirty="0">
                  <a:solidFill>
                    <a:schemeClr val="tx1">
                      <a:lumMod val="75000"/>
                      <a:lumOff val="25000"/>
                    </a:schemeClr>
                  </a:solidFill>
                  <a:cs typeface="Arial" pitchFamily="34" charset="0"/>
                </a:rPr>
                <a:t> software.</a:t>
              </a:r>
            </a:p>
            <a:p>
              <a:endParaRPr lang="ko-KR" altLang="en-US" sz="1200" dirty="0">
                <a:solidFill>
                  <a:schemeClr val="tx1">
                    <a:lumMod val="75000"/>
                    <a:lumOff val="25000"/>
                  </a:schemeClr>
                </a:solidFill>
                <a:cs typeface="Arial" pitchFamily="34" charset="0"/>
              </a:endParaRPr>
            </a:p>
          </p:txBody>
        </p:sp>
        <p:sp>
          <p:nvSpPr>
            <p:cNvPr id="58" name="TextBox 57"/>
            <p:cNvSpPr txBox="1"/>
            <p:nvPr/>
          </p:nvSpPr>
          <p:spPr>
            <a:xfrm>
              <a:off x="803640" y="3362835"/>
              <a:ext cx="2059657" cy="261610"/>
            </a:xfrm>
            <a:prstGeom prst="rect">
              <a:avLst/>
            </a:prstGeom>
            <a:noFill/>
          </p:spPr>
          <p:txBody>
            <a:bodyPr wrap="square" rtlCol="0">
              <a:spAutoFit/>
            </a:bodyPr>
            <a:lstStyle/>
            <a:p>
              <a:r>
                <a:rPr lang="en-US" altLang="ko-KR" sz="1100" b="1" dirty="0" err="1" smtClean="0">
                  <a:solidFill>
                    <a:schemeClr val="tx1">
                      <a:lumMod val="75000"/>
                      <a:lumOff val="25000"/>
                    </a:schemeClr>
                  </a:solidFill>
                  <a:cs typeface="Arial" pitchFamily="34" charset="0"/>
                </a:rPr>
                <a:t>Visibilitas</a:t>
              </a:r>
              <a:r>
                <a:rPr lang="en-US" altLang="ko-KR" sz="1100" b="1" dirty="0" smtClean="0">
                  <a:solidFill>
                    <a:schemeClr val="tx1">
                      <a:lumMod val="75000"/>
                      <a:lumOff val="25000"/>
                    </a:schemeClr>
                  </a:solidFill>
                  <a:cs typeface="Arial" pitchFamily="34" charset="0"/>
                </a:rPr>
                <a:t> </a:t>
              </a:r>
              <a:r>
                <a:rPr lang="en-US" altLang="ko-KR" sz="1100" b="1" dirty="0">
                  <a:solidFill>
                    <a:schemeClr val="tx1">
                      <a:lumMod val="75000"/>
                      <a:lumOff val="25000"/>
                    </a:schemeClr>
                  </a:solidFill>
                  <a:cs typeface="Arial" pitchFamily="34" charset="0"/>
                </a:rPr>
                <a:t>yang </a:t>
              </a:r>
              <a:r>
                <a:rPr lang="en-US" altLang="ko-KR" sz="1100" b="1" dirty="0" err="1">
                  <a:solidFill>
                    <a:schemeClr val="tx1">
                      <a:lumMod val="75000"/>
                      <a:lumOff val="25000"/>
                    </a:schemeClr>
                  </a:solidFill>
                  <a:cs typeface="Arial" pitchFamily="34" charset="0"/>
                </a:rPr>
                <a:t>Lebih</a:t>
              </a:r>
              <a:r>
                <a:rPr lang="en-US" altLang="ko-KR" sz="1100" b="1" dirty="0">
                  <a:solidFill>
                    <a:schemeClr val="tx1">
                      <a:lumMod val="75000"/>
                      <a:lumOff val="25000"/>
                    </a:schemeClr>
                  </a:solidFill>
                  <a:cs typeface="Arial" pitchFamily="34" charset="0"/>
                </a:rPr>
                <a:t> </a:t>
              </a:r>
              <a:r>
                <a:rPr lang="en-US" altLang="ko-KR" sz="1100" b="1" dirty="0" err="1">
                  <a:solidFill>
                    <a:schemeClr val="tx1">
                      <a:lumMod val="75000"/>
                      <a:lumOff val="25000"/>
                    </a:schemeClr>
                  </a:solidFill>
                  <a:cs typeface="Arial" pitchFamily="34" charset="0"/>
                </a:rPr>
                <a:t>Baik</a:t>
              </a:r>
              <a:endParaRPr lang="ko-KR" altLang="en-US" sz="1100" b="1" dirty="0">
                <a:solidFill>
                  <a:schemeClr val="tx1">
                    <a:lumMod val="75000"/>
                    <a:lumOff val="25000"/>
                  </a:schemeClr>
                </a:solidFill>
                <a:cs typeface="Arial" pitchFamily="34" charset="0"/>
              </a:endParaRPr>
            </a:p>
          </p:txBody>
        </p:sp>
      </p:grpSp>
      <p:grpSp>
        <p:nvGrpSpPr>
          <p:cNvPr id="59" name="Group 58"/>
          <p:cNvGrpSpPr/>
          <p:nvPr/>
        </p:nvGrpSpPr>
        <p:grpSpPr>
          <a:xfrm>
            <a:off x="4826519" y="3780718"/>
            <a:ext cx="3679743" cy="1078763"/>
            <a:chOff x="804940" y="3223101"/>
            <a:chExt cx="2063771" cy="1078763"/>
          </a:xfrm>
        </p:grpSpPr>
        <p:sp>
          <p:nvSpPr>
            <p:cNvPr id="60" name="TextBox 59"/>
            <p:cNvSpPr txBox="1"/>
            <p:nvPr/>
          </p:nvSpPr>
          <p:spPr>
            <a:xfrm>
              <a:off x="804940" y="3440090"/>
              <a:ext cx="2059657" cy="861774"/>
            </a:xfrm>
            <a:prstGeom prst="rect">
              <a:avLst/>
            </a:prstGeom>
            <a:noFill/>
          </p:spPr>
          <p:txBody>
            <a:bodyPr wrap="square" rtlCol="0">
              <a:spAutoFit/>
            </a:bodyPr>
            <a:lstStyle/>
            <a:p>
              <a:r>
                <a:rPr lang="en-US" altLang="ko-KR" sz="1000" dirty="0">
                  <a:solidFill>
                    <a:schemeClr val="tx1">
                      <a:lumMod val="75000"/>
                      <a:lumOff val="25000"/>
                    </a:schemeClr>
                  </a:solidFill>
                  <a:cs typeface="Arial" pitchFamily="34" charset="0"/>
                </a:rPr>
                <a:t>CI/CD </a:t>
              </a:r>
              <a:r>
                <a:rPr lang="en-US" altLang="ko-KR" sz="1000" dirty="0" err="1">
                  <a:solidFill>
                    <a:schemeClr val="tx1">
                      <a:lumMod val="75000"/>
                      <a:lumOff val="25000"/>
                    </a:schemeClr>
                  </a:solidFill>
                  <a:cs typeface="Arial" pitchFamily="34" charset="0"/>
                </a:rPr>
                <a:t>memiliki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fungsi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tes</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otomatis</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melalui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tes</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otomatis</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ini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akan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lebih</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mudah</a:t>
              </a:r>
              <a:endParaRPr lang="en-US" altLang="ko-KR" sz="1000" dirty="0">
                <a:solidFill>
                  <a:schemeClr val="tx1">
                    <a:lumMod val="75000"/>
                    <a:lumOff val="25000"/>
                  </a:schemeClr>
                </a:solidFill>
                <a:cs typeface="Arial" pitchFamily="34" charset="0"/>
              </a:endParaRPr>
            </a:p>
            <a:p>
              <a:r>
                <a:rPr lang="en-US" altLang="ko-KR" sz="1000" dirty="0" err="1">
                  <a:solidFill>
                    <a:schemeClr val="tx1">
                      <a:lumMod val="75000"/>
                      <a:lumOff val="25000"/>
                    </a:schemeClr>
                  </a:solidFill>
                  <a:cs typeface="Arial" pitchFamily="34" charset="0"/>
                </a:rPr>
                <a:t>mendeteksi</a:t>
              </a:r>
              <a:r>
                <a:rPr lang="en-US" altLang="ko-KR" sz="1000" dirty="0">
                  <a:solidFill>
                    <a:schemeClr val="tx1">
                      <a:lumMod val="75000"/>
                      <a:lumOff val="25000"/>
                    </a:schemeClr>
                  </a:solidFill>
                  <a:cs typeface="Arial" pitchFamily="34" charset="0"/>
                </a:rPr>
                <a:t> bug </a:t>
              </a:r>
              <a:r>
                <a:rPr lang="en-US" altLang="ko-KR" sz="1000" dirty="0" err="1">
                  <a:solidFill>
                    <a:schemeClr val="tx1">
                      <a:lumMod val="75000"/>
                      <a:lumOff val="25000"/>
                    </a:schemeClr>
                  </a:solidFill>
                  <a:cs typeface="Arial" pitchFamily="34" charset="0"/>
                </a:rPr>
                <a:t>pada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tahap</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pengembangan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awal</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jadi</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kamu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tidak</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perlu</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khawatir</a:t>
              </a:r>
              <a:endParaRPr lang="en-US" altLang="ko-KR" sz="1000" dirty="0">
                <a:solidFill>
                  <a:schemeClr val="tx1">
                    <a:lumMod val="75000"/>
                    <a:lumOff val="25000"/>
                  </a:schemeClr>
                </a:solidFill>
                <a:cs typeface="Arial" pitchFamily="34" charset="0"/>
              </a:endParaRPr>
            </a:p>
            <a:p>
              <a:r>
                <a:rPr lang="en-US" altLang="ko-KR" sz="1000" dirty="0" err="1">
                  <a:solidFill>
                    <a:schemeClr val="tx1">
                      <a:lumMod val="75000"/>
                      <a:lumOff val="25000"/>
                    </a:schemeClr>
                  </a:solidFill>
                  <a:cs typeface="Arial" pitchFamily="34" charset="0"/>
                </a:rPr>
                <a:t>dikejutkan</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dengan</a:t>
              </a:r>
              <a:r>
                <a:rPr lang="en-US" altLang="ko-KR" sz="1000" dirty="0">
                  <a:solidFill>
                    <a:schemeClr val="tx1">
                      <a:lumMod val="75000"/>
                      <a:lumOff val="25000"/>
                    </a:schemeClr>
                  </a:solidFill>
                  <a:cs typeface="Arial" pitchFamily="34" charset="0"/>
                </a:rPr>
                <a:t> error </a:t>
              </a:r>
              <a:r>
                <a:rPr lang="en-US" altLang="ko-KR" sz="1000" dirty="0" err="1">
                  <a:solidFill>
                    <a:schemeClr val="tx1">
                      <a:lumMod val="75000"/>
                      <a:lumOff val="25000"/>
                    </a:schemeClr>
                  </a:solidFill>
                  <a:cs typeface="Arial" pitchFamily="34" charset="0"/>
                </a:rPr>
                <a:t>pada</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detik-detik</a:t>
              </a:r>
              <a:r>
                <a:rPr lang="en-US" altLang="ko-KR" sz="1000" dirty="0">
                  <a:solidFill>
                    <a:schemeClr val="tx1">
                      <a:lumMod val="75000"/>
                      <a:lumOff val="25000"/>
                    </a:schemeClr>
                  </a:solidFill>
                  <a:cs typeface="Arial" pitchFamily="34" charset="0"/>
                </a:rPr>
                <a:t> </a:t>
              </a:r>
              <a:r>
                <a:rPr lang="en-US" altLang="ko-KR" sz="1000" dirty="0" err="1">
                  <a:solidFill>
                    <a:schemeClr val="tx1">
                      <a:lumMod val="75000"/>
                      <a:lumOff val="25000"/>
                    </a:schemeClr>
                  </a:solidFill>
                  <a:cs typeface="Arial" pitchFamily="34" charset="0"/>
                </a:rPr>
                <a:t>terakhir</a:t>
              </a:r>
              <a:r>
                <a:rPr lang="en-US" altLang="ko-KR" sz="1000" dirty="0" smtClean="0">
                  <a:solidFill>
                    <a:schemeClr val="tx1">
                      <a:lumMod val="75000"/>
                      <a:lumOff val="25000"/>
                    </a:schemeClr>
                  </a:solidFill>
                  <a:cs typeface="Arial" pitchFamily="34" charset="0"/>
                </a:rPr>
                <a:t>.   </a:t>
              </a:r>
              <a:endParaRPr lang="ko-KR" altLang="en-US" sz="1000" dirty="0">
                <a:solidFill>
                  <a:schemeClr val="tx1">
                    <a:lumMod val="75000"/>
                    <a:lumOff val="25000"/>
                  </a:schemeClr>
                </a:solidFill>
                <a:cs typeface="Arial" pitchFamily="34" charset="0"/>
              </a:endParaRPr>
            </a:p>
          </p:txBody>
        </p:sp>
        <p:sp>
          <p:nvSpPr>
            <p:cNvPr id="61" name="TextBox 60"/>
            <p:cNvSpPr txBox="1"/>
            <p:nvPr/>
          </p:nvSpPr>
          <p:spPr>
            <a:xfrm>
              <a:off x="809054" y="3223101"/>
              <a:ext cx="2059657" cy="261610"/>
            </a:xfrm>
            <a:prstGeom prst="rect">
              <a:avLst/>
            </a:prstGeom>
            <a:noFill/>
          </p:spPr>
          <p:txBody>
            <a:bodyPr wrap="square" rtlCol="0">
              <a:spAutoFit/>
            </a:bodyPr>
            <a:lstStyle/>
            <a:p>
              <a:r>
                <a:rPr lang="en-US" altLang="ko-KR" sz="1100" b="1" dirty="0" err="1" smtClean="0">
                  <a:solidFill>
                    <a:schemeClr val="tx1">
                      <a:lumMod val="75000"/>
                      <a:lumOff val="25000"/>
                    </a:schemeClr>
                  </a:solidFill>
                  <a:cs typeface="Arial" pitchFamily="34" charset="0"/>
                </a:rPr>
                <a:t>Deteksi</a:t>
              </a:r>
              <a:r>
                <a:rPr lang="en-US" altLang="ko-KR" sz="1100" b="1" dirty="0" smtClean="0">
                  <a:solidFill>
                    <a:schemeClr val="tx1">
                      <a:lumMod val="75000"/>
                      <a:lumOff val="25000"/>
                    </a:schemeClr>
                  </a:solidFill>
                  <a:cs typeface="Arial" pitchFamily="34" charset="0"/>
                </a:rPr>
                <a:t> </a:t>
              </a:r>
              <a:r>
                <a:rPr lang="en-US" altLang="ko-KR" sz="1100" b="1" dirty="0">
                  <a:solidFill>
                    <a:schemeClr val="tx1">
                      <a:lumMod val="75000"/>
                      <a:lumOff val="25000"/>
                    </a:schemeClr>
                  </a:solidFill>
                  <a:cs typeface="Arial" pitchFamily="34" charset="0"/>
                </a:rPr>
                <a:t>Bug </a:t>
              </a:r>
              <a:r>
                <a:rPr lang="en-US" altLang="ko-KR" sz="1100" b="1" dirty="0" err="1">
                  <a:solidFill>
                    <a:schemeClr val="tx1">
                      <a:lumMod val="75000"/>
                      <a:lumOff val="25000"/>
                    </a:schemeClr>
                  </a:solidFill>
                  <a:cs typeface="Arial" pitchFamily="34" charset="0"/>
                </a:rPr>
                <a:t>Lebih</a:t>
              </a:r>
              <a:r>
                <a:rPr lang="en-US" altLang="ko-KR" sz="1100" b="1" dirty="0">
                  <a:solidFill>
                    <a:schemeClr val="tx1">
                      <a:lumMod val="75000"/>
                      <a:lumOff val="25000"/>
                    </a:schemeClr>
                  </a:solidFill>
                  <a:cs typeface="Arial" pitchFamily="34" charset="0"/>
                </a:rPr>
                <a:t> </a:t>
              </a:r>
              <a:r>
                <a:rPr lang="en-US" altLang="ko-KR" sz="1100" b="1" dirty="0" err="1">
                  <a:solidFill>
                    <a:schemeClr val="tx1">
                      <a:lumMod val="75000"/>
                      <a:lumOff val="25000"/>
                    </a:schemeClr>
                  </a:solidFill>
                  <a:cs typeface="Arial" pitchFamily="34" charset="0"/>
                </a:rPr>
                <a:t>Awal</a:t>
              </a:r>
              <a:endParaRPr lang="ko-KR" altLang="en-US" sz="1100" b="1" dirty="0">
                <a:solidFill>
                  <a:schemeClr val="tx1">
                    <a:lumMod val="75000"/>
                    <a:lumOff val="25000"/>
                  </a:schemeClr>
                </a:solidFill>
                <a:cs typeface="Arial" pitchFamily="34" charset="0"/>
              </a:endParaRPr>
            </a:p>
          </p:txBody>
        </p:sp>
      </p:grpSp>
      <p:sp>
        <p:nvSpPr>
          <p:cNvPr id="62" name="TextBox 61"/>
          <p:cNvSpPr txBox="1"/>
          <p:nvPr/>
        </p:nvSpPr>
        <p:spPr>
          <a:xfrm>
            <a:off x="4130834" y="1461144"/>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63" name="TextBox 62"/>
          <p:cNvSpPr txBox="1"/>
          <p:nvPr/>
        </p:nvSpPr>
        <p:spPr>
          <a:xfrm>
            <a:off x="4171572" y="2566949"/>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64" name="TextBox 63"/>
          <p:cNvSpPr txBox="1"/>
          <p:nvPr/>
        </p:nvSpPr>
        <p:spPr>
          <a:xfrm>
            <a:off x="4164238" y="3818770"/>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278160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smtClean="0"/>
              <a:t>Kelebihan</a:t>
            </a:r>
            <a:r>
              <a:rPr lang="en-US" altLang="ko-KR" dirty="0" smtClean="0"/>
              <a:t> </a:t>
            </a:r>
            <a:r>
              <a:rPr lang="en-US" altLang="ko-KR" dirty="0" err="1" smtClean="0"/>
              <a:t>Continous</a:t>
            </a:r>
            <a:r>
              <a:rPr lang="en-US" altLang="ko-KR" dirty="0" smtClean="0"/>
              <a:t> Integration</a:t>
            </a:r>
            <a:endParaRPr lang="ko-KR" altLang="en-US" dirty="0"/>
          </a:p>
        </p:txBody>
      </p:sp>
      <p:sp>
        <p:nvSpPr>
          <p:cNvPr id="6" name="Freeform 5"/>
          <p:cNvSpPr/>
          <p:nvPr/>
        </p:nvSpPr>
        <p:spPr>
          <a:xfrm>
            <a:off x="4061224" y="120359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7" name="Freeform 6"/>
          <p:cNvSpPr/>
          <p:nvPr/>
        </p:nvSpPr>
        <p:spPr>
          <a:xfrm rot="2160000">
            <a:off x="5020924" y="1965135"/>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2778" rIns="98127" bIns="82777"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8" name="Freeform 7"/>
          <p:cNvSpPr/>
          <p:nvPr/>
        </p:nvSpPr>
        <p:spPr>
          <a:xfrm>
            <a:off x="5266192"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9" name="Freeform 8"/>
          <p:cNvSpPr/>
          <p:nvPr/>
        </p:nvSpPr>
        <p:spPr>
          <a:xfrm rot="17280000">
            <a:off x="5401642" y="3108411"/>
            <a:ext cx="264268"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7"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0" name="Freeform 9"/>
          <p:cNvSpPr/>
          <p:nvPr/>
        </p:nvSpPr>
        <p:spPr>
          <a:xfrm>
            <a:off x="4805935"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dirty="0"/>
          </a:p>
        </p:txBody>
      </p:sp>
      <p:sp>
        <p:nvSpPr>
          <p:cNvPr id="11" name="Freeform 10"/>
          <p:cNvSpPr/>
          <p:nvPr/>
        </p:nvSpPr>
        <p:spPr>
          <a:xfrm>
            <a:off x="4431970" y="3823786"/>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9" rIns="1"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2" name="Freeform 11"/>
          <p:cNvSpPr/>
          <p:nvPr/>
        </p:nvSpPr>
        <p:spPr>
          <a:xfrm>
            <a:off x="3316512"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3" name="Freeform 12"/>
          <p:cNvSpPr/>
          <p:nvPr/>
        </p:nvSpPr>
        <p:spPr>
          <a:xfrm rot="4320000">
            <a:off x="3451962" y="3122637"/>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4" name="Freeform 13"/>
          <p:cNvSpPr/>
          <p:nvPr/>
        </p:nvSpPr>
        <p:spPr>
          <a:xfrm>
            <a:off x="2856255"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5" name="Freeform 14"/>
          <p:cNvSpPr/>
          <p:nvPr/>
        </p:nvSpPr>
        <p:spPr>
          <a:xfrm rot="19440000">
            <a:off x="3815956" y="1973927"/>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7" name="Freeform 16"/>
          <p:cNvSpPr/>
          <p:nvPr/>
        </p:nvSpPr>
        <p:spPr>
          <a:xfrm>
            <a:off x="4061224" y="2444656"/>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25" name="TextBox 24"/>
          <p:cNvSpPr txBox="1"/>
          <p:nvPr/>
        </p:nvSpPr>
        <p:spPr>
          <a:xfrm>
            <a:off x="467544" y="2047738"/>
            <a:ext cx="2323459" cy="461665"/>
          </a:xfrm>
          <a:prstGeom prst="rect">
            <a:avLst/>
          </a:prstGeom>
          <a:noFill/>
        </p:spPr>
        <p:txBody>
          <a:bodyPr wrap="square" rtlCol="0">
            <a:spAutoFit/>
          </a:bodyPr>
          <a:lstStyle/>
          <a:p>
            <a:pPr algn="r"/>
            <a:r>
              <a:rPr lang="nb-NO" altLang="ko-KR" sz="1200" b="1" dirty="0" smtClean="0">
                <a:solidFill>
                  <a:schemeClr val="tx1">
                    <a:lumMod val="75000"/>
                    <a:lumOff val="25000"/>
                  </a:schemeClr>
                </a:solidFill>
                <a:cs typeface="Arial" pitchFamily="34" charset="0"/>
              </a:rPr>
              <a:t>Mengurangi </a:t>
            </a:r>
            <a:r>
              <a:rPr lang="nb-NO" altLang="ko-KR" sz="1200" b="1" dirty="0">
                <a:solidFill>
                  <a:schemeClr val="tx1">
                    <a:lumMod val="75000"/>
                    <a:lumOff val="25000"/>
                  </a:schemeClr>
                </a:solidFill>
                <a:cs typeface="Arial" pitchFamily="34" charset="0"/>
              </a:rPr>
              <a:t>proses manual yang berulang</a:t>
            </a:r>
            <a:endParaRPr lang="ko-KR" altLang="en-US" sz="1200" b="1" dirty="0">
              <a:solidFill>
                <a:schemeClr val="tx1">
                  <a:lumMod val="75000"/>
                  <a:lumOff val="25000"/>
                </a:schemeClr>
              </a:solidFill>
              <a:cs typeface="Arial" pitchFamily="34" charset="0"/>
            </a:endParaRPr>
          </a:p>
        </p:txBody>
      </p:sp>
      <p:sp>
        <p:nvSpPr>
          <p:cNvPr id="28" name="TextBox 27"/>
          <p:cNvSpPr txBox="1"/>
          <p:nvPr/>
        </p:nvSpPr>
        <p:spPr>
          <a:xfrm>
            <a:off x="5297074" y="1338233"/>
            <a:ext cx="3379382" cy="276999"/>
          </a:xfrm>
          <a:prstGeom prst="rect">
            <a:avLst/>
          </a:prstGeom>
          <a:noFill/>
        </p:spPr>
        <p:txBody>
          <a:bodyPr wrap="square" rtlCol="0">
            <a:spAutoFit/>
          </a:bodyPr>
          <a:lstStyle/>
          <a:p>
            <a:r>
              <a:rPr lang="en-US" altLang="ko-KR" sz="1200" b="1" dirty="0" err="1" smtClean="0">
                <a:solidFill>
                  <a:schemeClr val="tx1">
                    <a:lumMod val="75000"/>
                    <a:lumOff val="25000"/>
                  </a:schemeClr>
                </a:solidFill>
                <a:cs typeface="Arial" pitchFamily="34" charset="0"/>
              </a:rPr>
              <a:t>Membuat</a:t>
            </a:r>
            <a:r>
              <a:rPr lang="en-US" altLang="ko-KR" sz="1200" b="1" dirty="0" smtClean="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proyek</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lebih</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baik</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dan</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jelas</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31" name="TextBox 30"/>
          <p:cNvSpPr txBox="1"/>
          <p:nvPr/>
        </p:nvSpPr>
        <p:spPr>
          <a:xfrm>
            <a:off x="6368899" y="2047738"/>
            <a:ext cx="2323459" cy="646331"/>
          </a:xfrm>
          <a:prstGeom prst="rect">
            <a:avLst/>
          </a:prstGeom>
          <a:noFill/>
        </p:spPr>
        <p:txBody>
          <a:bodyPr wrap="square" rtlCol="0">
            <a:spAutoFit/>
          </a:bodyPr>
          <a:lstStyle/>
          <a:p>
            <a:r>
              <a:rPr lang="sv-SE" altLang="ko-KR" sz="1200" b="1" dirty="0" smtClean="0">
                <a:solidFill>
                  <a:schemeClr val="tx1">
                    <a:lumMod val="75000"/>
                    <a:lumOff val="25000"/>
                  </a:schemeClr>
                </a:solidFill>
                <a:cs typeface="Arial" pitchFamily="34" charset="0"/>
              </a:rPr>
              <a:t>Menghasilkan </a:t>
            </a:r>
            <a:r>
              <a:rPr lang="sv-SE" altLang="ko-KR" sz="1200" b="1" dirty="0">
                <a:solidFill>
                  <a:schemeClr val="tx1">
                    <a:lumMod val="75000"/>
                    <a:lumOff val="25000"/>
                  </a:schemeClr>
                </a:solidFill>
                <a:cs typeface="Arial" pitchFamily="34" charset="0"/>
              </a:rPr>
              <a:t>perangkat lunak yang dapat di-deploy kapan saja dan dimana saja.</a:t>
            </a:r>
            <a:endParaRPr lang="ko-KR" altLang="en-US" sz="1200" b="1" dirty="0">
              <a:solidFill>
                <a:schemeClr val="tx1">
                  <a:lumMod val="75000"/>
                  <a:lumOff val="25000"/>
                </a:schemeClr>
              </a:solidFill>
              <a:cs typeface="Arial" pitchFamily="34" charset="0"/>
            </a:endParaRPr>
          </a:p>
        </p:txBody>
      </p:sp>
      <p:sp>
        <p:nvSpPr>
          <p:cNvPr id="34" name="TextBox 33"/>
          <p:cNvSpPr txBox="1"/>
          <p:nvPr/>
        </p:nvSpPr>
        <p:spPr>
          <a:xfrm>
            <a:off x="5868144" y="3493649"/>
            <a:ext cx="2323459" cy="461665"/>
          </a:xfrm>
          <a:prstGeom prst="rect">
            <a:avLst/>
          </a:prstGeom>
          <a:noFill/>
        </p:spPr>
        <p:txBody>
          <a:bodyPr wrap="square" rtlCol="0">
            <a:spAutoFit/>
          </a:bodyPr>
          <a:lstStyle/>
          <a:p>
            <a:r>
              <a:rPr lang="de-DE" altLang="ko-KR" sz="1200" b="1" dirty="0" smtClean="0">
                <a:solidFill>
                  <a:schemeClr val="tx1">
                    <a:lumMod val="75000"/>
                    <a:lumOff val="25000"/>
                  </a:schemeClr>
                </a:solidFill>
                <a:cs typeface="Arial" pitchFamily="34" charset="0"/>
              </a:rPr>
              <a:t>Menghemat </a:t>
            </a:r>
            <a:r>
              <a:rPr lang="de-DE" altLang="ko-KR" sz="1200" b="1" dirty="0">
                <a:solidFill>
                  <a:schemeClr val="tx1">
                    <a:lumMod val="75000"/>
                    <a:lumOff val="25000"/>
                  </a:schemeClr>
                </a:solidFill>
                <a:cs typeface="Arial" pitchFamily="34" charset="0"/>
              </a:rPr>
              <a:t>waktu dan biaya selama proyek berlangsung.</a:t>
            </a:r>
            <a:endParaRPr lang="ko-KR" altLang="en-US" sz="1200" b="1" dirty="0">
              <a:solidFill>
                <a:schemeClr val="tx1">
                  <a:lumMod val="75000"/>
                  <a:lumOff val="25000"/>
                </a:schemeClr>
              </a:solidFill>
              <a:cs typeface="Arial" pitchFamily="34" charset="0"/>
            </a:endParaRPr>
          </a:p>
        </p:txBody>
      </p:sp>
      <p:sp>
        <p:nvSpPr>
          <p:cNvPr id="37" name="TextBox 36"/>
          <p:cNvSpPr txBox="1"/>
          <p:nvPr/>
        </p:nvSpPr>
        <p:spPr>
          <a:xfrm>
            <a:off x="891641" y="3465253"/>
            <a:ext cx="2323459" cy="830997"/>
          </a:xfrm>
          <a:prstGeom prst="rect">
            <a:avLst/>
          </a:prstGeom>
          <a:noFill/>
        </p:spPr>
        <p:txBody>
          <a:bodyPr wrap="square" rtlCol="0">
            <a:spAutoFit/>
          </a:bodyPr>
          <a:lstStyle/>
          <a:p>
            <a:pPr algn="r"/>
            <a:r>
              <a:rPr lang="en-US" altLang="ko-KR" sz="1200" b="1">
                <a:solidFill>
                  <a:schemeClr val="tx1">
                    <a:lumMod val="75000"/>
                    <a:lumOff val="25000"/>
                  </a:schemeClr>
                </a:solidFill>
                <a:cs typeface="Arial" pitchFamily="34" charset="0"/>
              </a:rPr>
              <a:t>Mengurangi resiko karena mendeteksi &amp; memperbaiki masalah</a:t>
            </a:r>
          </a:p>
          <a:p>
            <a:pPr algn="r"/>
            <a:r>
              <a:rPr lang="en-US" altLang="ko-KR" sz="1200" b="1">
                <a:solidFill>
                  <a:schemeClr val="tx1">
                    <a:lumMod val="75000"/>
                    <a:lumOff val="25000"/>
                  </a:schemeClr>
                </a:solidFill>
                <a:cs typeface="Arial" pitchFamily="34" charset="0"/>
              </a:rPr>
              <a:t>integrasi yangterus menerus.</a:t>
            </a:r>
            <a:endParaRPr lang="en-US" altLang="ko-KR" sz="1200" b="1" dirty="0">
              <a:solidFill>
                <a:schemeClr val="tx1">
                  <a:lumMod val="75000"/>
                  <a:lumOff val="25000"/>
                </a:schemeClr>
              </a:solidFill>
              <a:cs typeface="Arial" pitchFamily="34" charset="0"/>
            </a:endParaRPr>
          </a:p>
        </p:txBody>
      </p:sp>
      <p:sp>
        <p:nvSpPr>
          <p:cNvPr id="38" name="Block Arc 14"/>
          <p:cNvSpPr/>
          <p:nvPr/>
        </p:nvSpPr>
        <p:spPr>
          <a:xfrm rot="16200000">
            <a:off x="4305129" y="2680445"/>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765534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smtClean="0"/>
              <a:t>Kekurangan</a:t>
            </a:r>
            <a:r>
              <a:rPr lang="en-US" altLang="ko-KR" dirty="0" smtClean="0"/>
              <a:t> </a:t>
            </a:r>
            <a:r>
              <a:rPr lang="en-US" altLang="ko-KR" dirty="0" err="1" smtClean="0"/>
              <a:t>Continous</a:t>
            </a:r>
            <a:r>
              <a:rPr lang="en-US" altLang="ko-KR" dirty="0" smtClean="0"/>
              <a:t> Integration</a:t>
            </a:r>
            <a:endParaRPr lang="ko-KR" altLang="en-US" dirty="0"/>
          </a:p>
        </p:txBody>
      </p:sp>
      <p:sp>
        <p:nvSpPr>
          <p:cNvPr id="7" name="TextBox 6"/>
          <p:cNvSpPr txBox="1"/>
          <p:nvPr/>
        </p:nvSpPr>
        <p:spPr>
          <a:xfrm>
            <a:off x="2432318" y="980097"/>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1</a:t>
            </a:r>
            <a:endParaRPr lang="ko-KR" altLang="en-US" sz="2400" b="1" dirty="0">
              <a:solidFill>
                <a:schemeClr val="accent1"/>
              </a:solidFill>
              <a:cs typeface="Arial" pitchFamily="34" charset="0"/>
            </a:endParaRPr>
          </a:p>
        </p:txBody>
      </p:sp>
      <p:sp>
        <p:nvSpPr>
          <p:cNvPr id="8" name="TextBox 7"/>
          <p:cNvSpPr txBox="1"/>
          <p:nvPr/>
        </p:nvSpPr>
        <p:spPr>
          <a:xfrm>
            <a:off x="4110526" y="2696881"/>
            <a:ext cx="922945"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2</a:t>
            </a:r>
            <a:endParaRPr lang="ko-KR" altLang="en-US" sz="2400" b="1" dirty="0">
              <a:solidFill>
                <a:schemeClr val="accent1"/>
              </a:solidFill>
              <a:cs typeface="Arial" pitchFamily="34" charset="0"/>
            </a:endParaRPr>
          </a:p>
        </p:txBody>
      </p:sp>
      <p:sp>
        <p:nvSpPr>
          <p:cNvPr id="9" name="TextBox 8"/>
          <p:cNvSpPr txBox="1"/>
          <p:nvPr/>
        </p:nvSpPr>
        <p:spPr>
          <a:xfrm>
            <a:off x="6418073" y="987574"/>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3</a:t>
            </a:r>
            <a:endParaRPr lang="ko-KR" altLang="en-US" sz="2400" b="1" dirty="0">
              <a:solidFill>
                <a:schemeClr val="accent1"/>
              </a:solidFill>
              <a:cs typeface="Arial" pitchFamily="34" charset="0"/>
            </a:endParaRPr>
          </a:p>
        </p:txBody>
      </p:sp>
      <p:sp>
        <p:nvSpPr>
          <p:cNvPr id="12" name="Rectangle 11"/>
          <p:cNvSpPr/>
          <p:nvPr/>
        </p:nvSpPr>
        <p:spPr>
          <a:xfrm>
            <a:off x="3355263"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996734"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9" name="Group 18"/>
          <p:cNvGrpSpPr/>
          <p:nvPr/>
        </p:nvGrpSpPr>
        <p:grpSpPr>
          <a:xfrm>
            <a:off x="2063141" y="1429033"/>
            <a:ext cx="1734772" cy="1255148"/>
            <a:chOff x="2063141" y="1065139"/>
            <a:chExt cx="1734772" cy="1255148"/>
          </a:xfrm>
        </p:grpSpPr>
        <p:sp>
          <p:nvSpPr>
            <p:cNvPr id="16" name="TextBox 15"/>
            <p:cNvSpPr txBox="1"/>
            <p:nvPr/>
          </p:nvSpPr>
          <p:spPr>
            <a:xfrm>
              <a:off x="2063141" y="1304624"/>
              <a:ext cx="1734772" cy="1015663"/>
            </a:xfrm>
            <a:prstGeom prst="rect">
              <a:avLst/>
            </a:prstGeom>
            <a:noFill/>
          </p:spPr>
          <p:txBody>
            <a:bodyPr wrap="square" rtlCol="0">
              <a:spAutoFit/>
            </a:bodyPr>
            <a:lstStyle/>
            <a:p>
              <a:pPr algn="ctr"/>
              <a:r>
                <a:rPr lang="en-US" altLang="ko-KR" sz="1200" dirty="0" err="1" smtClean="0">
                  <a:solidFill>
                    <a:schemeClr val="tx1">
                      <a:lumMod val="75000"/>
                      <a:lumOff val="25000"/>
                    </a:schemeClr>
                  </a:solidFill>
                  <a:cs typeface="Arial" pitchFamily="34" charset="0"/>
                </a:rPr>
                <a:t>Memerlukan</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pengaturan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awal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terlebih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dahulu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tahap</a:t>
              </a:r>
              <a:r>
                <a:rPr lang="en-US" altLang="ko-KR" sz="1200" dirty="0">
                  <a:solidFill>
                    <a:schemeClr val="tx1">
                      <a:lumMod val="75000"/>
                      <a:lumOff val="25000"/>
                    </a:schemeClr>
                  </a:solidFill>
                  <a:cs typeface="Arial" pitchFamily="34" charset="0"/>
                </a:rPr>
                <a:t> demi </a:t>
              </a:r>
              <a:r>
                <a:rPr lang="en-US" altLang="ko-KR" sz="1200" dirty="0" err="1">
                  <a:solidFill>
                    <a:schemeClr val="tx1">
                      <a:lumMod val="75000"/>
                      <a:lumOff val="25000"/>
                    </a:schemeClr>
                  </a:solidFill>
                  <a:cs typeface="Arial" pitchFamily="34" charset="0"/>
                </a:rPr>
                <a:t>tahap</a:t>
              </a:r>
              <a:r>
                <a:rPr lang="en-US" altLang="ko-KR" sz="1200" dirty="0">
                  <a:solidFill>
                    <a:schemeClr val="tx1">
                      <a:lumMod val="75000"/>
                      <a:lumOff val="25000"/>
                    </a:schemeClr>
                  </a:solidFill>
                  <a:cs typeface="Arial" pitchFamily="34" charset="0"/>
                </a:rPr>
                <a:t>.</a:t>
              </a:r>
            </a:p>
            <a:p>
              <a:pPr algn="ctr"/>
              <a:endParaRPr lang="ko-KR" altLang="en-US" sz="1200" dirty="0">
                <a:solidFill>
                  <a:schemeClr val="tx1">
                    <a:lumMod val="75000"/>
                    <a:lumOff val="25000"/>
                  </a:schemeClr>
                </a:solidFill>
                <a:cs typeface="Arial" pitchFamily="34" charset="0"/>
              </a:endParaRP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636354" y="3195125"/>
            <a:ext cx="1734772" cy="1248833"/>
            <a:chOff x="421670" y="2818111"/>
            <a:chExt cx="1734772" cy="1248833"/>
          </a:xfrm>
        </p:grpSpPr>
        <p:sp>
          <p:nvSpPr>
            <p:cNvPr id="21" name="TextBox 20"/>
            <p:cNvSpPr txBox="1"/>
            <p:nvPr/>
          </p:nvSpPr>
          <p:spPr>
            <a:xfrm>
              <a:off x="421670" y="2818111"/>
              <a:ext cx="1734772" cy="830997"/>
            </a:xfrm>
            <a:prstGeom prst="rect">
              <a:avLst/>
            </a:prstGeom>
            <a:noFill/>
          </p:spPr>
          <p:txBody>
            <a:bodyPr wrap="square" rtlCol="0">
              <a:spAutoFit/>
            </a:bodyPr>
            <a:lstStyle/>
            <a:p>
              <a:pPr algn="ctr"/>
              <a:r>
                <a:rPr lang="en-US" altLang="ko-KR" sz="1200" dirty="0" err="1">
                  <a:solidFill>
                    <a:schemeClr val="tx1">
                      <a:lumMod val="75000"/>
                      <a:lumOff val="25000"/>
                    </a:schemeClr>
                  </a:solidFill>
                  <a:cs typeface="Arial" pitchFamily="34" charset="0"/>
                </a:rPr>
                <a:t>Memerlukan</a:t>
              </a:r>
              <a:r>
                <a:rPr lang="en-US" altLang="ko-KR" sz="1200" dirty="0">
                  <a:solidFill>
                    <a:schemeClr val="tx1">
                      <a:lumMod val="75000"/>
                      <a:lumOff val="25000"/>
                    </a:schemeClr>
                  </a:solidFill>
                  <a:cs typeface="Arial" pitchFamily="34" charset="0"/>
                </a:rPr>
                <a:t> test </a:t>
              </a:r>
              <a:r>
                <a:rPr lang="en-US" altLang="ko-KR" sz="1200" dirty="0" err="1">
                  <a:solidFill>
                    <a:schemeClr val="tx1">
                      <a:lumMod val="75000"/>
                      <a:lumOff val="25000"/>
                    </a:schemeClr>
                  </a:solidFill>
                  <a:cs typeface="Arial" pitchFamily="34" charset="0"/>
                </a:rPr>
                <a:t>kode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untuk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mencapai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pengujian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secara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otomatis</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2" name="Rectangle 21"/>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7" name="Group 26"/>
          <p:cNvGrpSpPr/>
          <p:nvPr/>
        </p:nvGrpSpPr>
        <p:grpSpPr>
          <a:xfrm>
            <a:off x="6012160" y="1429033"/>
            <a:ext cx="1734772" cy="3471139"/>
            <a:chOff x="2704175" y="1065139"/>
            <a:chExt cx="1734772" cy="3471139"/>
          </a:xfrm>
        </p:grpSpPr>
        <p:sp>
          <p:nvSpPr>
            <p:cNvPr id="28" name="TextBox 27"/>
            <p:cNvSpPr txBox="1"/>
            <p:nvPr/>
          </p:nvSpPr>
          <p:spPr>
            <a:xfrm>
              <a:off x="2704175" y="1304624"/>
              <a:ext cx="1734772" cy="323165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Refactoring (</a:t>
              </a:r>
              <a:r>
                <a:rPr lang="en-US" altLang="ko-KR" sz="1200" dirty="0" err="1">
                  <a:solidFill>
                    <a:schemeClr val="tx1">
                      <a:lumMod val="75000"/>
                      <a:lumOff val="25000"/>
                    </a:schemeClr>
                  </a:solidFill>
                  <a:cs typeface="Arial" pitchFamily="34" charset="0"/>
                </a:rPr>
                <a:t>melakukan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perubahan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pada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kode</a:t>
              </a:r>
              <a:r>
                <a:rPr lang="en-US" altLang="ko-KR" sz="1200" dirty="0">
                  <a:solidFill>
                    <a:schemeClr val="tx1">
                      <a:lumMod val="75000"/>
                      <a:lumOff val="25000"/>
                    </a:schemeClr>
                  </a:solidFill>
                  <a:cs typeface="Arial" pitchFamily="34" charset="0"/>
                </a:rPr>
                <a:t> program </a:t>
              </a:r>
              <a:r>
                <a:rPr lang="en-US" altLang="ko-KR" sz="1200" dirty="0" err="1">
                  <a:solidFill>
                    <a:schemeClr val="tx1">
                      <a:lumMod val="75000"/>
                      <a:lumOff val="25000"/>
                    </a:schemeClr>
                  </a:solidFill>
                  <a:cs typeface="Arial" pitchFamily="34" charset="0"/>
                </a:rPr>
                <a:t>dari</a:t>
              </a:r>
              <a:endParaRPr lang="en-US" altLang="ko-KR" sz="1200" dirty="0">
                <a:solidFill>
                  <a:schemeClr val="tx1">
                    <a:lumMod val="75000"/>
                    <a:lumOff val="25000"/>
                  </a:schemeClr>
                </a:solidFill>
                <a:cs typeface="Arial" pitchFamily="34" charset="0"/>
              </a:endParaRPr>
            </a:p>
            <a:p>
              <a:pPr algn="ctr"/>
              <a:r>
                <a:rPr lang="en-US" altLang="ko-KR" sz="1200" dirty="0" err="1">
                  <a:solidFill>
                    <a:schemeClr val="tx1">
                      <a:lumMod val="75000"/>
                      <a:lumOff val="25000"/>
                    </a:schemeClr>
                  </a:solidFill>
                  <a:cs typeface="Arial" pitchFamily="34" charset="0"/>
                </a:rPr>
                <a:t>perangkat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lunak</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dengan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tujuan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meningkatkan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kualitas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dari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struktur</a:t>
              </a:r>
              <a:endParaRPr lang="en-US" altLang="ko-KR" sz="1200" dirty="0">
                <a:solidFill>
                  <a:schemeClr val="tx1">
                    <a:lumMod val="75000"/>
                    <a:lumOff val="25000"/>
                  </a:schemeClr>
                </a:solidFill>
                <a:cs typeface="Arial" pitchFamily="34" charset="0"/>
              </a:endParaRPr>
            </a:p>
            <a:p>
              <a:pPr algn="ctr"/>
              <a:r>
                <a:rPr lang="en-US" altLang="ko-KR" sz="1200" dirty="0">
                  <a:solidFill>
                    <a:schemeClr val="tx1">
                      <a:lumMod val="75000"/>
                      <a:lumOff val="25000"/>
                    </a:schemeClr>
                  </a:solidFill>
                  <a:cs typeface="Arial" pitchFamily="34" charset="0"/>
                </a:rPr>
                <a:t>program </a:t>
              </a:r>
              <a:r>
                <a:rPr lang="en-US" altLang="ko-KR" sz="1200" dirty="0" err="1">
                  <a:solidFill>
                    <a:schemeClr val="tx1">
                      <a:lumMod val="75000"/>
                      <a:lumOff val="25000"/>
                    </a:schemeClr>
                  </a:solidFill>
                  <a:cs typeface="Arial" pitchFamily="34" charset="0"/>
                </a:rPr>
                <a:t>tersebut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tanpa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mengubah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cara</a:t>
              </a:r>
              <a:r>
                <a:rPr lang="en-US" altLang="ko-KR" sz="1200" dirty="0">
                  <a:solidFill>
                    <a:schemeClr val="tx1">
                      <a:lumMod val="75000"/>
                      <a:lumOff val="25000"/>
                    </a:schemeClr>
                  </a:solidFill>
                  <a:cs typeface="Arial" pitchFamily="34" charset="0"/>
                </a:rPr>
                <a:t> program </a:t>
              </a:r>
              <a:r>
                <a:rPr lang="en-US" altLang="ko-KR" sz="1200" dirty="0" err="1">
                  <a:solidFill>
                    <a:schemeClr val="tx1">
                      <a:lumMod val="75000"/>
                      <a:lumOff val="25000"/>
                    </a:schemeClr>
                  </a:solidFill>
                  <a:cs typeface="Arial" pitchFamily="34" charset="0"/>
                </a:rPr>
                <a:t>tersebut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bekerja</a:t>
              </a:r>
              <a:r>
                <a:rPr lang="en-US" altLang="ko-KR" sz="1200" dirty="0">
                  <a:solidFill>
                    <a:schemeClr val="tx1">
                      <a:lumMod val="75000"/>
                      <a:lumOff val="25000"/>
                    </a:schemeClr>
                  </a:solidFill>
                  <a:cs typeface="Arial" pitchFamily="34" charset="0"/>
                </a:rPr>
                <a:t>)</a:t>
              </a:r>
            </a:p>
            <a:p>
              <a:pPr algn="ctr"/>
              <a:r>
                <a:rPr lang="en-US" altLang="ko-KR" sz="1200" dirty="0" err="1">
                  <a:solidFill>
                    <a:schemeClr val="tx1">
                      <a:lumMod val="75000"/>
                      <a:lumOff val="25000"/>
                    </a:schemeClr>
                  </a:solidFill>
                  <a:cs typeface="Arial" pitchFamily="34" charset="0"/>
                </a:rPr>
                <a:t>dalam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skala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besar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dapat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menggangukarena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dapat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merubah</a:t>
              </a:r>
              <a:r>
                <a:rPr lang="en-US" altLang="ko-KR" sz="1200" dirty="0">
                  <a:solidFill>
                    <a:schemeClr val="tx1">
                      <a:lumMod val="75000"/>
                      <a:lumOff val="25000"/>
                    </a:schemeClr>
                  </a:solidFill>
                  <a:cs typeface="Arial" pitchFamily="34" charset="0"/>
                </a:rPr>
                <a:t> basis</a:t>
              </a:r>
            </a:p>
            <a:p>
              <a:pPr algn="ctr"/>
              <a:r>
                <a:rPr lang="en-US" altLang="ko-KR" sz="1200" dirty="0" err="1">
                  <a:solidFill>
                    <a:schemeClr val="tx1">
                      <a:lumMod val="75000"/>
                      <a:lumOff val="25000"/>
                    </a:schemeClr>
                  </a:solidFill>
                  <a:cs typeface="Arial" pitchFamily="34" charset="0"/>
                </a:rPr>
                <a:t>kode</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9" name="Rectangle 28"/>
            <p:cNvSpPr/>
            <p:nvPr/>
          </p:nvSpPr>
          <p:spPr>
            <a:xfrm>
              <a:off x="2704175"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Tree>
    <p:extLst>
      <p:ext uri="{BB962C8B-B14F-4D97-AF65-F5344CB8AC3E}">
        <p14:creationId xmlns:p14="http://schemas.microsoft.com/office/powerpoint/2010/main" val="1090366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
          <p:cNvSpPr txBox="1">
            <a:spLocks/>
          </p:cNvSpPr>
          <p:nvPr/>
        </p:nvSpPr>
        <p:spPr>
          <a:xfrm>
            <a:off x="5220072" y="1263221"/>
            <a:ext cx="3456384"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smtClean="0">
                <a:solidFill>
                  <a:schemeClr val="accent1"/>
                </a:solidFill>
                <a:latin typeface="+mj-lt"/>
                <a:cs typeface="Arial" pitchFamily="34" charset="0"/>
              </a:rPr>
              <a:t>Review </a:t>
            </a:r>
            <a:r>
              <a:rPr lang="en-US" altLang="ko-KR" sz="2800" b="1" dirty="0" err="1" smtClean="0">
                <a:solidFill>
                  <a:schemeClr val="accent1"/>
                </a:solidFill>
                <a:latin typeface="+mj-lt"/>
                <a:cs typeface="Arial" pitchFamily="34" charset="0"/>
              </a:rPr>
              <a:t>Jurnal</a:t>
            </a:r>
            <a:endParaRPr lang="ko-KR" altLang="en-US" sz="2800" b="1" dirty="0">
              <a:solidFill>
                <a:schemeClr val="accent1"/>
              </a:solidFill>
              <a:latin typeface="+mj-lt"/>
              <a:cs typeface="Arial" pitchFamily="34" charset="0"/>
            </a:endParaRPr>
          </a:p>
        </p:txBody>
      </p:sp>
      <p:sp>
        <p:nvSpPr>
          <p:cNvPr id="17" name="TextBox 16"/>
          <p:cNvSpPr txBox="1"/>
          <p:nvPr/>
        </p:nvSpPr>
        <p:spPr>
          <a:xfrm>
            <a:off x="5212820" y="1749337"/>
            <a:ext cx="3744416" cy="2123658"/>
          </a:xfrm>
          <a:prstGeom prst="rect">
            <a:avLst/>
          </a:prstGeom>
          <a:noFill/>
        </p:spPr>
        <p:txBody>
          <a:bodyPr wrap="square" rtlCol="0">
            <a:spAutoFit/>
          </a:bodyPr>
          <a:lstStyle/>
          <a:p>
            <a:pPr marL="171450" indent="-171450">
              <a:buFont typeface="Wingdings" panose="05000000000000000000" pitchFamily="2" charset="2"/>
              <a:buChar char="q"/>
            </a:pPr>
            <a:r>
              <a:rPr lang="en-US" altLang="ko-KR" sz="1200" dirty="0" err="1" smtClean="0">
                <a:solidFill>
                  <a:schemeClr val="tx1">
                    <a:lumMod val="75000"/>
                    <a:lumOff val="25000"/>
                  </a:schemeClr>
                </a:solidFill>
                <a:cs typeface="Arial" pitchFamily="34" charset="0"/>
              </a:rPr>
              <a:t>Judul</a:t>
            </a:r>
            <a:r>
              <a:rPr lang="en-US" altLang="ko-KR" sz="1200" dirty="0">
                <a:solidFill>
                  <a:schemeClr val="tx1">
                    <a:lumMod val="75000"/>
                    <a:lumOff val="25000"/>
                  </a:schemeClr>
                </a:solidFill>
                <a:cs typeface="Arial" pitchFamily="34" charset="0"/>
              </a:rPr>
              <a:t> : IMPLEMENTASI CONTIONOUS INTEGRATION DAN CONTINOUS DEPLOYMENT PADA APLIKASI </a:t>
            </a:r>
            <a:r>
              <a:rPr lang="en-US" altLang="ko-KR" sz="1200" dirty="0" smtClean="0">
                <a:solidFill>
                  <a:schemeClr val="tx1">
                    <a:lumMod val="75000"/>
                    <a:lumOff val="25000"/>
                  </a:schemeClr>
                </a:solidFill>
                <a:cs typeface="Arial" pitchFamily="34" charset="0"/>
              </a:rPr>
              <a:t>LEARNING MANAGEMENT </a:t>
            </a:r>
            <a:r>
              <a:rPr lang="en-US" altLang="ko-KR" sz="1200" dirty="0">
                <a:solidFill>
                  <a:schemeClr val="tx1">
                    <a:lumMod val="75000"/>
                    <a:lumOff val="25000"/>
                  </a:schemeClr>
                </a:solidFill>
                <a:cs typeface="Arial" pitchFamily="34" charset="0"/>
              </a:rPr>
              <a:t>SYSTEM DI PT. MILLENNIA SOLUSI </a:t>
            </a:r>
            <a:r>
              <a:rPr lang="en-US" altLang="ko-KR" sz="1200" dirty="0" smtClean="0">
                <a:solidFill>
                  <a:schemeClr val="tx1">
                    <a:lumMod val="75000"/>
                    <a:lumOff val="25000"/>
                  </a:schemeClr>
                </a:solidFill>
                <a:cs typeface="Arial" pitchFamily="34" charset="0"/>
              </a:rPr>
              <a:t>INFORMATIKA</a:t>
            </a:r>
          </a:p>
          <a:p>
            <a:pPr marL="171450" indent="-171450">
              <a:buFont typeface="Wingdings" panose="05000000000000000000" pitchFamily="2" charset="2"/>
              <a:buChar char="q"/>
            </a:pPr>
            <a:r>
              <a:rPr lang="en-US" altLang="ko-KR" sz="1200" dirty="0" err="1" smtClean="0">
                <a:solidFill>
                  <a:schemeClr val="tx1">
                    <a:lumMod val="75000"/>
                    <a:lumOff val="25000"/>
                  </a:schemeClr>
                </a:solidFill>
                <a:cs typeface="Arial" pitchFamily="34" charset="0"/>
              </a:rPr>
              <a:t>Jurnal</a:t>
            </a:r>
            <a:r>
              <a:rPr lang="en-US" altLang="ko-KR" sz="1200" dirty="0">
                <a:solidFill>
                  <a:schemeClr val="tx1">
                    <a:lumMod val="75000"/>
                    <a:lumOff val="25000"/>
                  </a:schemeClr>
                </a:solidFill>
                <a:cs typeface="Arial" pitchFamily="34" charset="0"/>
              </a:rPr>
              <a:t> : </a:t>
            </a:r>
            <a:r>
              <a:rPr lang="en-US" altLang="ko-KR" sz="1200" dirty="0" err="1">
                <a:solidFill>
                  <a:schemeClr val="tx1">
                    <a:lumMod val="75000"/>
                    <a:lumOff val="25000"/>
                  </a:schemeClr>
                </a:solidFill>
                <a:cs typeface="Arial" pitchFamily="34" charset="0"/>
              </a:rPr>
              <a:t>Jurnal</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Ilmiah</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Teknologi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Informasi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Terapan</a:t>
            </a:r>
            <a:endParaRPr lang="en-US" altLang="ko-KR" sz="1200" dirty="0">
              <a:solidFill>
                <a:schemeClr val="tx1">
                  <a:lumMod val="75000"/>
                  <a:lumOff val="25000"/>
                </a:schemeClr>
              </a:solidFill>
              <a:cs typeface="Arial" pitchFamily="34" charset="0"/>
            </a:endParaRPr>
          </a:p>
          <a:p>
            <a:pPr marL="171450" indent="-171450">
              <a:buFont typeface="Wingdings" panose="05000000000000000000" pitchFamily="2" charset="2"/>
              <a:buChar char="q"/>
            </a:pPr>
            <a:r>
              <a:rPr lang="en-US" altLang="ko-KR" sz="1200" dirty="0" smtClean="0">
                <a:solidFill>
                  <a:schemeClr val="tx1">
                    <a:lumMod val="75000"/>
                    <a:lumOff val="25000"/>
                  </a:schemeClr>
                </a:solidFill>
                <a:cs typeface="Arial" pitchFamily="34" charset="0"/>
              </a:rPr>
              <a:t>Volume : 8</a:t>
            </a:r>
          </a:p>
          <a:p>
            <a:pPr marL="171450" indent="-171450">
              <a:buFont typeface="Wingdings" panose="05000000000000000000" pitchFamily="2" charset="2"/>
              <a:buChar char="q"/>
            </a:pPr>
            <a:r>
              <a:rPr lang="en-US" altLang="ko-KR" sz="1200" dirty="0" err="1" smtClean="0">
                <a:solidFill>
                  <a:schemeClr val="tx1">
                    <a:lumMod val="75000"/>
                    <a:lumOff val="25000"/>
                  </a:schemeClr>
                </a:solidFill>
                <a:cs typeface="Arial" pitchFamily="34" charset="0"/>
              </a:rPr>
              <a:t>Halaman</a:t>
            </a:r>
            <a:r>
              <a:rPr lang="en-US" altLang="ko-KR" sz="1200" dirty="0">
                <a:solidFill>
                  <a:schemeClr val="tx1">
                    <a:lumMod val="75000"/>
                    <a:lumOff val="25000"/>
                  </a:schemeClr>
                </a:solidFill>
                <a:cs typeface="Arial" pitchFamily="34" charset="0"/>
              </a:rPr>
              <a:t> :183-186</a:t>
            </a:r>
          </a:p>
          <a:p>
            <a:pPr marL="171450" indent="-171450">
              <a:buFont typeface="Wingdings" panose="05000000000000000000" pitchFamily="2" charset="2"/>
              <a:buChar char="q"/>
            </a:pPr>
            <a:r>
              <a:rPr lang="en-US" altLang="ko-KR" sz="1200" dirty="0" err="1" smtClean="0">
                <a:solidFill>
                  <a:schemeClr val="tx1">
                    <a:lumMod val="75000"/>
                    <a:lumOff val="25000"/>
                  </a:schemeClr>
                </a:solidFill>
                <a:cs typeface="Arial" pitchFamily="34" charset="0"/>
              </a:rPr>
              <a:t>Tahun</a:t>
            </a:r>
            <a:r>
              <a:rPr lang="en-US" altLang="ko-KR" sz="1200" dirty="0" smtClean="0">
                <a:solidFill>
                  <a:schemeClr val="tx1">
                    <a:lumMod val="75000"/>
                    <a:lumOff val="25000"/>
                  </a:schemeClr>
                </a:solidFill>
                <a:cs typeface="Arial" pitchFamily="34" charset="0"/>
              </a:rPr>
              <a:t> : 2021</a:t>
            </a:r>
          </a:p>
          <a:p>
            <a:pPr marL="171450" indent="-171450">
              <a:buFont typeface="Wingdings" panose="05000000000000000000" pitchFamily="2" charset="2"/>
              <a:buChar char="q"/>
            </a:pPr>
            <a:r>
              <a:rPr lang="en-US" altLang="ko-KR" sz="1200" dirty="0" err="1" smtClean="0">
                <a:solidFill>
                  <a:schemeClr val="tx1">
                    <a:lumMod val="75000"/>
                    <a:lumOff val="25000"/>
                  </a:schemeClr>
                </a:solidFill>
                <a:cs typeface="Arial" pitchFamily="34" charset="0"/>
              </a:rPr>
              <a:t>Penulis</a:t>
            </a:r>
            <a:r>
              <a:rPr lang="en-US" altLang="ko-KR" sz="1200" dirty="0">
                <a:solidFill>
                  <a:schemeClr val="tx1">
                    <a:lumMod val="75000"/>
                    <a:lumOff val="25000"/>
                  </a:schemeClr>
                </a:solidFill>
                <a:cs typeface="Arial" pitchFamily="34" charset="0"/>
              </a:rPr>
              <a:t> : </a:t>
            </a:r>
            <a:r>
              <a:rPr lang="en-US" altLang="ko-KR" sz="1200" dirty="0" err="1">
                <a:solidFill>
                  <a:schemeClr val="tx1">
                    <a:lumMod val="75000"/>
                    <a:lumOff val="25000"/>
                  </a:schemeClr>
                </a:solidFill>
                <a:cs typeface="Arial" pitchFamily="34" charset="0"/>
              </a:rPr>
              <a:t>Indra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Guna</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Noviantama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dan</a:t>
            </a:r>
            <a:r>
              <a:rPr lang="en-US" altLang="ko-KR" sz="1200" dirty="0" smtClean="0">
                <a:solidFill>
                  <a:schemeClr val="tx1">
                    <a:lumMod val="75000"/>
                    <a:lumOff val="25000"/>
                  </a:schemeClr>
                </a:solidFill>
                <a:cs typeface="Arial" pitchFamily="34" charset="0"/>
              </a:rPr>
              <a:t> Ari </a:t>
            </a:r>
            <a:r>
              <a:rPr lang="en-US" altLang="ko-KR" sz="1200" dirty="0" err="1" smtClean="0">
                <a:solidFill>
                  <a:schemeClr val="tx1">
                    <a:lumMod val="75000"/>
                    <a:lumOff val="25000"/>
                  </a:schemeClr>
                </a:solidFill>
                <a:cs typeface="Arial" pitchFamily="34" charset="0"/>
              </a:rPr>
              <a:t>Purno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Wahyu</a:t>
            </a:r>
            <a:r>
              <a:rPr lang="en-US" altLang="ko-KR" sz="1200" dirty="0" smtClean="0">
                <a:solidFill>
                  <a:schemeClr val="tx1">
                    <a:lumMod val="75000"/>
                    <a:lumOff val="25000"/>
                  </a:schemeClr>
                </a:solidFill>
                <a:cs typeface="Arial" pitchFamily="34" charset="0"/>
              </a:rPr>
              <a:t> W</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59412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0105"/>
            <a:ext cx="4355976" cy="653133"/>
            <a:chOff x="0" y="1270545"/>
            <a:chExt cx="4355976" cy="504056"/>
          </a:xfrm>
        </p:grpSpPr>
        <p:sp>
          <p:nvSpPr>
            <p:cNvPr id="5" name="Rectangle 4"/>
            <p:cNvSpPr/>
            <p:nvPr/>
          </p:nvSpPr>
          <p:spPr>
            <a:xfrm>
              <a:off x="323528" y="1270545"/>
              <a:ext cx="4032448"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p:cNvSpPr/>
            <p:nvPr/>
          </p:nvSpPr>
          <p:spPr>
            <a:xfrm>
              <a:off x="0" y="1270545"/>
              <a:ext cx="323528" cy="504056"/>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 name="TextBox 7"/>
          <p:cNvSpPr txBox="1"/>
          <p:nvPr/>
        </p:nvSpPr>
        <p:spPr>
          <a:xfrm>
            <a:off x="431654" y="362782"/>
            <a:ext cx="3240360" cy="307777"/>
          </a:xfrm>
          <a:prstGeom prst="rect">
            <a:avLst/>
          </a:prstGeom>
          <a:noFill/>
        </p:spPr>
        <p:txBody>
          <a:bodyPr wrap="square" rtlCol="0">
            <a:spAutoFit/>
          </a:bodyPr>
          <a:lstStyle/>
          <a:p>
            <a:r>
              <a:rPr lang="en-US" altLang="ko-KR" sz="1400" b="1" dirty="0" err="1" smtClean="0">
                <a:solidFill>
                  <a:schemeClr val="bg1"/>
                </a:solidFill>
                <a:cs typeface="Arial" pitchFamily="34" charset="0"/>
              </a:rPr>
              <a:t>Abstrak</a:t>
            </a:r>
            <a:endParaRPr lang="ko-KR" altLang="en-US" sz="1400" b="1" dirty="0">
              <a:solidFill>
                <a:schemeClr val="bg1"/>
              </a:solidFill>
              <a:cs typeface="Arial" pitchFamily="34" charset="0"/>
            </a:endParaRPr>
          </a:p>
        </p:txBody>
      </p:sp>
      <p:sp>
        <p:nvSpPr>
          <p:cNvPr id="9" name="TextBox 8"/>
          <p:cNvSpPr txBox="1"/>
          <p:nvPr/>
        </p:nvSpPr>
        <p:spPr>
          <a:xfrm>
            <a:off x="323528" y="1165770"/>
            <a:ext cx="8712968" cy="2308324"/>
          </a:xfrm>
          <a:prstGeom prst="rect">
            <a:avLst/>
          </a:prstGeom>
          <a:noFill/>
        </p:spPr>
        <p:txBody>
          <a:bodyPr wrap="square" rtlCol="0">
            <a:spAutoFit/>
          </a:bodyPr>
          <a:lstStyle/>
          <a:p>
            <a:r>
              <a:rPr lang="en-US" altLang="ko-KR" sz="1200" dirty="0" err="1">
                <a:cs typeface="Arial" pitchFamily="34" charset="0"/>
              </a:rPr>
              <a:t>Aplikasi</a:t>
            </a:r>
            <a:r>
              <a:rPr lang="en-US" altLang="ko-KR" sz="1200" dirty="0">
                <a:cs typeface="Arial" pitchFamily="34" charset="0"/>
              </a:rPr>
              <a:t> Learning Management System </a:t>
            </a:r>
            <a:r>
              <a:rPr lang="en-US" altLang="ko-KR" sz="1200" dirty="0" err="1">
                <a:cs typeface="Arial" pitchFamily="34" charset="0"/>
              </a:rPr>
              <a:t>atau</a:t>
            </a:r>
            <a:r>
              <a:rPr lang="en-US" altLang="ko-KR" sz="1200" dirty="0">
                <a:cs typeface="Arial" pitchFamily="34" charset="0"/>
              </a:rPr>
              <a:t> </a:t>
            </a:r>
            <a:r>
              <a:rPr lang="en-US" altLang="ko-KR" sz="1200" dirty="0" smtClean="0">
                <a:cs typeface="Arial" pitchFamily="34" charset="0"/>
              </a:rPr>
              <a:t>LMS </a:t>
            </a:r>
            <a:r>
              <a:rPr lang="en-US" altLang="ko-KR" sz="1200" dirty="0" err="1" smtClean="0">
                <a:cs typeface="Arial" pitchFamily="34" charset="0"/>
              </a:rPr>
              <a:t>merupakan</a:t>
            </a:r>
            <a:r>
              <a:rPr lang="en-US" altLang="ko-KR" sz="1200" dirty="0" smtClean="0">
                <a:cs typeface="Arial" pitchFamily="34" charset="0"/>
              </a:rPr>
              <a:t> </a:t>
            </a:r>
            <a:r>
              <a:rPr lang="en-US" altLang="ko-KR" sz="1200" dirty="0" err="1">
                <a:cs typeface="Arial" pitchFamily="34" charset="0"/>
              </a:rPr>
              <a:t>produk</a:t>
            </a:r>
            <a:r>
              <a:rPr lang="en-US" altLang="ko-KR" sz="1200" dirty="0">
                <a:cs typeface="Arial" pitchFamily="34" charset="0"/>
              </a:rPr>
              <a:t> </a:t>
            </a:r>
            <a:r>
              <a:rPr lang="en-US" altLang="ko-KR" sz="1200" dirty="0" err="1">
                <a:cs typeface="Arial" pitchFamily="34" charset="0"/>
              </a:rPr>
              <a:t>aplikasi</a:t>
            </a:r>
            <a:r>
              <a:rPr lang="en-US" altLang="ko-KR" sz="1200" dirty="0">
                <a:cs typeface="Arial" pitchFamily="34" charset="0"/>
              </a:rPr>
              <a:t> yang </a:t>
            </a:r>
            <a:r>
              <a:rPr lang="en-US" altLang="ko-KR" sz="1200" dirty="0" err="1">
                <a:cs typeface="Arial" pitchFamily="34" charset="0"/>
              </a:rPr>
              <a:t>dikembangkan</a:t>
            </a:r>
            <a:r>
              <a:rPr lang="en-US" altLang="ko-KR" sz="1200" dirty="0">
                <a:cs typeface="Arial" pitchFamily="34" charset="0"/>
              </a:rPr>
              <a:t> </a:t>
            </a:r>
            <a:r>
              <a:rPr lang="en-US" altLang="ko-KR" sz="1200" dirty="0" err="1">
                <a:cs typeface="Arial" pitchFamily="34" charset="0"/>
              </a:rPr>
              <a:t>oleh</a:t>
            </a:r>
            <a:endParaRPr lang="en-US" altLang="ko-KR" sz="1200" dirty="0">
              <a:cs typeface="Arial" pitchFamily="34" charset="0"/>
            </a:endParaRPr>
          </a:p>
          <a:p>
            <a:r>
              <a:rPr lang="en-US" altLang="ko-KR" sz="1200" dirty="0">
                <a:cs typeface="Arial" pitchFamily="34" charset="0"/>
              </a:rPr>
              <a:t>PT. Millennia </a:t>
            </a:r>
            <a:r>
              <a:rPr lang="en-US" altLang="ko-KR" sz="1200" dirty="0" err="1">
                <a:cs typeface="Arial" pitchFamily="34" charset="0"/>
              </a:rPr>
              <a:t>Solusi</a:t>
            </a:r>
            <a:r>
              <a:rPr lang="en-US" altLang="ko-KR" sz="1200" dirty="0">
                <a:cs typeface="Arial" pitchFamily="34" charset="0"/>
              </a:rPr>
              <a:t> </a:t>
            </a:r>
            <a:r>
              <a:rPr lang="en-US" altLang="ko-KR" sz="1200" dirty="0" err="1">
                <a:cs typeface="Arial" pitchFamily="34" charset="0"/>
              </a:rPr>
              <a:t>Informatika</a:t>
            </a:r>
            <a:r>
              <a:rPr lang="en-US" altLang="ko-KR" sz="1200" dirty="0">
                <a:cs typeface="Arial" pitchFamily="34" charset="0"/>
              </a:rPr>
              <a:t>. </a:t>
            </a:r>
            <a:r>
              <a:rPr lang="en-US" altLang="ko-KR" sz="1200" dirty="0" err="1">
                <a:cs typeface="Arial" pitchFamily="34" charset="0"/>
              </a:rPr>
              <a:t>Aplikasi</a:t>
            </a:r>
            <a:r>
              <a:rPr lang="en-US" altLang="ko-KR" sz="1200" dirty="0">
                <a:cs typeface="Arial" pitchFamily="34" charset="0"/>
              </a:rPr>
              <a:t> LMS </a:t>
            </a:r>
            <a:r>
              <a:rPr lang="en-US" altLang="ko-KR" sz="1200" dirty="0" err="1" smtClean="0">
                <a:cs typeface="Arial" pitchFamily="34" charset="0"/>
              </a:rPr>
              <a:t>ini</a:t>
            </a:r>
            <a:r>
              <a:rPr lang="en-US" altLang="ko-KR" sz="1200" dirty="0" smtClean="0">
                <a:cs typeface="Arial" pitchFamily="34" charset="0"/>
              </a:rPr>
              <a:t> </a:t>
            </a:r>
            <a:r>
              <a:rPr lang="en-US" altLang="ko-KR" sz="1200" dirty="0" err="1" smtClean="0">
                <a:cs typeface="Arial" pitchFamily="34" charset="0"/>
              </a:rPr>
              <a:t>telah</a:t>
            </a:r>
            <a:r>
              <a:rPr lang="en-US" altLang="ko-KR" sz="1200" dirty="0" smtClean="0">
                <a:cs typeface="Arial" pitchFamily="34" charset="0"/>
              </a:rPr>
              <a:t> </a:t>
            </a:r>
            <a:r>
              <a:rPr lang="en-US" altLang="ko-KR" sz="1200" dirty="0" err="1">
                <a:cs typeface="Arial" pitchFamily="34" charset="0"/>
              </a:rPr>
              <a:t>digunakan</a:t>
            </a:r>
            <a:r>
              <a:rPr lang="en-US" altLang="ko-KR" sz="1200" dirty="0">
                <a:cs typeface="Arial" pitchFamily="34" charset="0"/>
              </a:rPr>
              <a:t> </a:t>
            </a:r>
            <a:r>
              <a:rPr lang="en-US" altLang="ko-KR" sz="1200" dirty="0" err="1">
                <a:cs typeface="Arial" pitchFamily="34" charset="0"/>
              </a:rPr>
              <a:t>oleh</a:t>
            </a:r>
            <a:r>
              <a:rPr lang="en-US" altLang="ko-KR" sz="1200" dirty="0">
                <a:cs typeface="Arial" pitchFamily="34" charset="0"/>
              </a:rPr>
              <a:t> </a:t>
            </a:r>
            <a:r>
              <a:rPr lang="en-US" altLang="ko-KR" sz="1200" dirty="0" err="1">
                <a:cs typeface="Arial" pitchFamily="34" charset="0"/>
              </a:rPr>
              <a:t>salah</a:t>
            </a:r>
            <a:r>
              <a:rPr lang="en-US" altLang="ko-KR" sz="1200" dirty="0">
                <a:cs typeface="Arial" pitchFamily="34" charset="0"/>
              </a:rPr>
              <a:t> </a:t>
            </a:r>
            <a:r>
              <a:rPr lang="en-US" altLang="ko-KR" sz="1200" dirty="0" err="1">
                <a:cs typeface="Arial" pitchFamily="34" charset="0"/>
              </a:rPr>
              <a:t>satu</a:t>
            </a:r>
            <a:r>
              <a:rPr lang="en-US" altLang="ko-KR" sz="1200" dirty="0">
                <a:cs typeface="Arial" pitchFamily="34" charset="0"/>
              </a:rPr>
              <a:t> </a:t>
            </a:r>
            <a:r>
              <a:rPr lang="en-US" altLang="ko-KR" sz="1200" dirty="0" err="1">
                <a:cs typeface="Arial" pitchFamily="34" charset="0"/>
              </a:rPr>
              <a:t>jaringan</a:t>
            </a:r>
            <a:r>
              <a:rPr lang="en-US" altLang="ko-KR" sz="1200" dirty="0">
                <a:cs typeface="Arial" pitchFamily="34" charset="0"/>
              </a:rPr>
              <a:t> </a:t>
            </a:r>
            <a:r>
              <a:rPr lang="en-US" altLang="ko-KR" sz="1200" dirty="0" err="1">
                <a:cs typeface="Arial" pitchFamily="34" charset="0"/>
              </a:rPr>
              <a:t>sekolah</a:t>
            </a:r>
            <a:endParaRPr lang="en-US" altLang="ko-KR" sz="1200" dirty="0">
              <a:cs typeface="Arial" pitchFamily="34" charset="0"/>
            </a:endParaRPr>
          </a:p>
          <a:p>
            <a:r>
              <a:rPr lang="en-US" altLang="ko-KR" sz="1200" dirty="0" err="1">
                <a:cs typeface="Arial" pitchFamily="34" charset="0"/>
              </a:rPr>
              <a:t>swasta</a:t>
            </a:r>
            <a:r>
              <a:rPr lang="en-US" altLang="ko-KR" sz="1200" dirty="0">
                <a:cs typeface="Arial" pitchFamily="34" charset="0"/>
              </a:rPr>
              <a:t>. </a:t>
            </a:r>
            <a:r>
              <a:rPr lang="en-US" altLang="ko-KR" sz="1200" dirty="0" err="1">
                <a:cs typeface="Arial" pitchFamily="34" charset="0"/>
              </a:rPr>
              <a:t>Dalam</a:t>
            </a:r>
            <a:r>
              <a:rPr lang="en-US" altLang="ko-KR" sz="1200" dirty="0">
                <a:cs typeface="Arial" pitchFamily="34" charset="0"/>
              </a:rPr>
              <a:t> </a:t>
            </a:r>
            <a:r>
              <a:rPr lang="en-US" altLang="ko-KR" sz="1200" dirty="0" err="1">
                <a:cs typeface="Arial" pitchFamily="34" charset="0"/>
              </a:rPr>
              <a:t>pengembangannya</a:t>
            </a:r>
            <a:r>
              <a:rPr lang="en-US" altLang="ko-KR" sz="1200" dirty="0">
                <a:cs typeface="Arial" pitchFamily="34" charset="0"/>
              </a:rPr>
              <a:t>, </a:t>
            </a:r>
            <a:r>
              <a:rPr lang="en-US" altLang="ko-KR" sz="1200" dirty="0" err="1">
                <a:cs typeface="Arial" pitchFamily="34" charset="0"/>
              </a:rPr>
              <a:t>aplikasi</a:t>
            </a:r>
            <a:r>
              <a:rPr lang="en-US" altLang="ko-KR" sz="1200" dirty="0">
                <a:cs typeface="Arial" pitchFamily="34" charset="0"/>
              </a:rPr>
              <a:t> </a:t>
            </a:r>
            <a:r>
              <a:rPr lang="en-US" altLang="ko-KR" sz="1200" dirty="0" err="1" smtClean="0">
                <a:cs typeface="Arial" pitchFamily="34" charset="0"/>
              </a:rPr>
              <a:t>ini</a:t>
            </a:r>
            <a:r>
              <a:rPr lang="en-US" altLang="ko-KR" sz="1200" dirty="0" smtClean="0">
                <a:cs typeface="Arial" pitchFamily="34" charset="0"/>
              </a:rPr>
              <a:t> </a:t>
            </a:r>
            <a:r>
              <a:rPr lang="en-US" altLang="ko-KR" sz="1200" dirty="0" err="1" smtClean="0">
                <a:cs typeface="Arial" pitchFamily="34" charset="0"/>
              </a:rPr>
              <a:t>menggunakan</a:t>
            </a:r>
            <a:r>
              <a:rPr lang="en-US" altLang="ko-KR" sz="1200" dirty="0" smtClean="0">
                <a:cs typeface="Arial" pitchFamily="34" charset="0"/>
              </a:rPr>
              <a:t> </a:t>
            </a:r>
            <a:r>
              <a:rPr lang="en-US" altLang="ko-KR" sz="1200" dirty="0" err="1">
                <a:cs typeface="Arial" pitchFamily="34" charset="0"/>
              </a:rPr>
              <a:t>metode</a:t>
            </a:r>
            <a:r>
              <a:rPr lang="en-US" altLang="ko-KR" sz="1200" dirty="0">
                <a:cs typeface="Arial" pitchFamily="34" charset="0"/>
              </a:rPr>
              <a:t> scrum </a:t>
            </a:r>
            <a:r>
              <a:rPr lang="en-US" altLang="ko-KR" sz="1200" dirty="0" err="1">
                <a:cs typeface="Arial" pitchFamily="34" charset="0"/>
              </a:rPr>
              <a:t>dimana</a:t>
            </a:r>
            <a:r>
              <a:rPr lang="en-US" altLang="ko-KR" sz="1200" dirty="0">
                <a:cs typeface="Arial" pitchFamily="34" charset="0"/>
              </a:rPr>
              <a:t> </a:t>
            </a:r>
            <a:r>
              <a:rPr lang="en-US" altLang="ko-KR" sz="1200" dirty="0" err="1">
                <a:cs typeface="Arial" pitchFamily="34" charset="0"/>
              </a:rPr>
              <a:t>pendekatan</a:t>
            </a:r>
            <a:endParaRPr lang="en-US" altLang="ko-KR" sz="1200" dirty="0">
              <a:cs typeface="Arial" pitchFamily="34" charset="0"/>
            </a:endParaRPr>
          </a:p>
          <a:p>
            <a:r>
              <a:rPr lang="en-US" altLang="ko-KR" sz="1200" dirty="0" err="1">
                <a:cs typeface="Arial" pitchFamily="34" charset="0"/>
              </a:rPr>
              <a:t>metode</a:t>
            </a:r>
            <a:r>
              <a:rPr lang="en-US" altLang="ko-KR" sz="1200" dirty="0">
                <a:cs typeface="Arial" pitchFamily="34" charset="0"/>
              </a:rPr>
              <a:t> </a:t>
            </a:r>
            <a:r>
              <a:rPr lang="en-US" altLang="ko-KR" sz="1200" dirty="0" err="1">
                <a:cs typeface="Arial" pitchFamily="34" charset="0"/>
              </a:rPr>
              <a:t>ini</a:t>
            </a:r>
            <a:r>
              <a:rPr lang="en-US" altLang="ko-KR" sz="1200" dirty="0">
                <a:cs typeface="Arial" pitchFamily="34" charset="0"/>
              </a:rPr>
              <a:t> </a:t>
            </a:r>
            <a:r>
              <a:rPr lang="en-US" altLang="ko-KR" sz="1200" dirty="0" err="1">
                <a:cs typeface="Arial" pitchFamily="34" charset="0"/>
              </a:rPr>
              <a:t>bersifat</a:t>
            </a:r>
            <a:r>
              <a:rPr lang="en-US" altLang="ko-KR" sz="1200" dirty="0">
                <a:cs typeface="Arial" pitchFamily="34" charset="0"/>
              </a:rPr>
              <a:t> agile </a:t>
            </a:r>
            <a:r>
              <a:rPr lang="en-US" altLang="ko-KR" sz="1200" dirty="0" err="1">
                <a:cs typeface="Arial" pitchFamily="34" charset="0"/>
              </a:rPr>
              <a:t>dan</a:t>
            </a:r>
            <a:r>
              <a:rPr lang="en-US" altLang="ko-KR" sz="1200" dirty="0">
                <a:cs typeface="Arial" pitchFamily="34" charset="0"/>
              </a:rPr>
              <a:t> </a:t>
            </a:r>
            <a:r>
              <a:rPr lang="en-US" altLang="ko-KR" sz="1200" dirty="0" err="1">
                <a:cs typeface="Arial" pitchFamily="34" charset="0"/>
              </a:rPr>
              <a:t>dapat</a:t>
            </a:r>
            <a:r>
              <a:rPr lang="en-US" altLang="ko-KR" sz="1200" dirty="0">
                <a:cs typeface="Arial" pitchFamily="34" charset="0"/>
              </a:rPr>
              <a:t> </a:t>
            </a:r>
            <a:r>
              <a:rPr lang="en-US" altLang="ko-KR" sz="1200" dirty="0" err="1" smtClean="0">
                <a:cs typeface="Arial" pitchFamily="34" charset="0"/>
              </a:rPr>
              <a:t>menyesuaikan</a:t>
            </a:r>
            <a:r>
              <a:rPr lang="en-US" altLang="ko-KR" sz="1200" dirty="0" smtClean="0">
                <a:cs typeface="Arial" pitchFamily="34" charset="0"/>
              </a:rPr>
              <a:t> </a:t>
            </a:r>
            <a:r>
              <a:rPr lang="en-US" altLang="ko-KR" sz="1200" dirty="0" err="1" smtClean="0">
                <a:cs typeface="Arial" pitchFamily="34" charset="0"/>
              </a:rPr>
              <a:t>kebutuhan</a:t>
            </a:r>
            <a:r>
              <a:rPr lang="en-US" altLang="ko-KR" sz="1200" dirty="0" smtClean="0">
                <a:cs typeface="Arial" pitchFamily="34" charset="0"/>
              </a:rPr>
              <a:t> </a:t>
            </a:r>
            <a:r>
              <a:rPr lang="en-US" altLang="ko-KR" sz="1200" dirty="0" err="1">
                <a:cs typeface="Arial" pitchFamily="34" charset="0"/>
              </a:rPr>
              <a:t>dengan</a:t>
            </a:r>
            <a:r>
              <a:rPr lang="en-US" altLang="ko-KR" sz="1200" dirty="0">
                <a:cs typeface="Arial" pitchFamily="34" charset="0"/>
              </a:rPr>
              <a:t> </a:t>
            </a:r>
            <a:r>
              <a:rPr lang="en-US" altLang="ko-KR" sz="1200" dirty="0" err="1">
                <a:cs typeface="Arial" pitchFamily="34" charset="0"/>
              </a:rPr>
              <a:t>cepat</a:t>
            </a:r>
            <a:r>
              <a:rPr lang="en-US" altLang="ko-KR" sz="1200" dirty="0">
                <a:cs typeface="Arial" pitchFamily="34" charset="0"/>
              </a:rPr>
              <a:t>. </a:t>
            </a:r>
            <a:r>
              <a:rPr lang="en-US" altLang="ko-KR" sz="1200" dirty="0" err="1">
                <a:cs typeface="Arial" pitchFamily="34" charset="0"/>
              </a:rPr>
              <a:t>Berangkat</a:t>
            </a:r>
            <a:r>
              <a:rPr lang="en-US" altLang="ko-KR" sz="1200" dirty="0">
                <a:cs typeface="Arial" pitchFamily="34" charset="0"/>
              </a:rPr>
              <a:t> </a:t>
            </a:r>
            <a:r>
              <a:rPr lang="en-US" altLang="ko-KR" sz="1200" dirty="0" err="1">
                <a:cs typeface="Arial" pitchFamily="34" charset="0"/>
              </a:rPr>
              <a:t>dari</a:t>
            </a:r>
            <a:r>
              <a:rPr lang="en-US" altLang="ko-KR" sz="1200" dirty="0">
                <a:cs typeface="Arial" pitchFamily="34" charset="0"/>
              </a:rPr>
              <a:t> </a:t>
            </a:r>
            <a:r>
              <a:rPr lang="en-US" altLang="ko-KR" sz="1200" dirty="0" err="1">
                <a:cs typeface="Arial" pitchFamily="34" charset="0"/>
              </a:rPr>
              <a:t>hal</a:t>
            </a:r>
            <a:r>
              <a:rPr lang="en-US" altLang="ko-KR" sz="1200" dirty="0">
                <a:cs typeface="Arial" pitchFamily="34" charset="0"/>
              </a:rPr>
              <a:t> </a:t>
            </a:r>
            <a:r>
              <a:rPr lang="en-US" altLang="ko-KR" sz="1200" dirty="0" err="1" smtClean="0">
                <a:cs typeface="Arial" pitchFamily="34" charset="0"/>
              </a:rPr>
              <a:t>tersebut</a:t>
            </a:r>
            <a:r>
              <a:rPr lang="en-US" altLang="ko-KR" sz="1200" dirty="0" smtClean="0">
                <a:cs typeface="Arial" pitchFamily="34" charset="0"/>
              </a:rPr>
              <a:t> </a:t>
            </a:r>
            <a:r>
              <a:rPr lang="en-US" altLang="ko-KR" sz="1200" dirty="0" err="1" smtClean="0">
                <a:cs typeface="Arial" pitchFamily="34" charset="0"/>
              </a:rPr>
              <a:t>maka</a:t>
            </a:r>
            <a:r>
              <a:rPr lang="en-US" altLang="ko-KR" sz="1200" dirty="0" smtClean="0">
                <a:cs typeface="Arial" pitchFamily="34" charset="0"/>
              </a:rPr>
              <a:t> </a:t>
            </a:r>
            <a:r>
              <a:rPr lang="en-US" altLang="ko-KR" sz="1200" dirty="0" err="1">
                <a:cs typeface="Arial" pitchFamily="34" charset="0"/>
              </a:rPr>
              <a:t>dalam</a:t>
            </a:r>
            <a:r>
              <a:rPr lang="en-US" altLang="ko-KR" sz="1200" dirty="0">
                <a:cs typeface="Arial" pitchFamily="34" charset="0"/>
              </a:rPr>
              <a:t> proses delivery </a:t>
            </a:r>
            <a:r>
              <a:rPr lang="en-US" altLang="ko-KR" sz="1200" dirty="0" err="1">
                <a:cs typeface="Arial" pitchFamily="34" charset="0"/>
              </a:rPr>
              <a:t>perangkat</a:t>
            </a:r>
            <a:r>
              <a:rPr lang="en-US" altLang="ko-KR" sz="1200" dirty="0">
                <a:cs typeface="Arial" pitchFamily="34" charset="0"/>
              </a:rPr>
              <a:t> </a:t>
            </a:r>
            <a:r>
              <a:rPr lang="en-US" altLang="ko-KR" sz="1200" dirty="0" err="1">
                <a:cs typeface="Arial" pitchFamily="34" charset="0"/>
              </a:rPr>
              <a:t>lunak</a:t>
            </a:r>
            <a:r>
              <a:rPr lang="en-US" altLang="ko-KR" sz="1200" dirty="0">
                <a:cs typeface="Arial" pitchFamily="34" charset="0"/>
              </a:rPr>
              <a:t> </a:t>
            </a:r>
            <a:r>
              <a:rPr lang="en-US" altLang="ko-KR" sz="1200" dirty="0" err="1">
                <a:cs typeface="Arial" pitchFamily="34" charset="0"/>
              </a:rPr>
              <a:t>ini</a:t>
            </a:r>
            <a:r>
              <a:rPr lang="en-US" altLang="ko-KR" sz="1200" dirty="0">
                <a:cs typeface="Arial" pitchFamily="34" charset="0"/>
              </a:rPr>
              <a:t> </a:t>
            </a:r>
            <a:r>
              <a:rPr lang="en-US" altLang="ko-KR" sz="1200" dirty="0" err="1" smtClean="0">
                <a:cs typeface="Arial" pitchFamily="34" charset="0"/>
              </a:rPr>
              <a:t>maka</a:t>
            </a:r>
            <a:r>
              <a:rPr lang="en-US" altLang="ko-KR" sz="1200" dirty="0" smtClean="0">
                <a:cs typeface="Arial" pitchFamily="34" charset="0"/>
              </a:rPr>
              <a:t> </a:t>
            </a:r>
            <a:r>
              <a:rPr lang="en-US" altLang="ko-KR" sz="1200" dirty="0" err="1" smtClean="0">
                <a:cs typeface="Arial" pitchFamily="34" charset="0"/>
              </a:rPr>
              <a:t>perlu</a:t>
            </a:r>
            <a:r>
              <a:rPr lang="en-US" altLang="ko-KR" sz="1200" dirty="0" smtClean="0">
                <a:cs typeface="Arial" pitchFamily="34" charset="0"/>
              </a:rPr>
              <a:t> </a:t>
            </a:r>
            <a:r>
              <a:rPr lang="en-US" altLang="ko-KR" sz="1200" dirty="0" err="1">
                <a:cs typeface="Arial" pitchFamily="34" charset="0"/>
              </a:rPr>
              <a:t>menggunakan</a:t>
            </a:r>
            <a:r>
              <a:rPr lang="en-US" altLang="ko-KR" sz="1200" dirty="0">
                <a:cs typeface="Arial" pitchFamily="34" charset="0"/>
              </a:rPr>
              <a:t> </a:t>
            </a:r>
            <a:r>
              <a:rPr lang="en-US" altLang="ko-KR" sz="1200" dirty="0" err="1">
                <a:cs typeface="Arial" pitchFamily="34" charset="0"/>
              </a:rPr>
              <a:t>konsep</a:t>
            </a:r>
            <a:r>
              <a:rPr lang="en-US" altLang="ko-KR" sz="1200" dirty="0">
                <a:cs typeface="Arial" pitchFamily="34" charset="0"/>
              </a:rPr>
              <a:t> continuous </a:t>
            </a:r>
            <a:r>
              <a:rPr lang="en-US" altLang="ko-KR" sz="1200" dirty="0" smtClean="0">
                <a:cs typeface="Arial" pitchFamily="34" charset="0"/>
              </a:rPr>
              <a:t>integration </a:t>
            </a:r>
            <a:r>
              <a:rPr lang="en-US" altLang="ko-KR" sz="1200" dirty="0" err="1" smtClean="0">
                <a:cs typeface="Arial" pitchFamily="34" charset="0"/>
              </a:rPr>
              <a:t>dan</a:t>
            </a:r>
            <a:r>
              <a:rPr lang="en-US" altLang="ko-KR" sz="1200" dirty="0" smtClean="0">
                <a:cs typeface="Arial" pitchFamily="34" charset="0"/>
              </a:rPr>
              <a:t> </a:t>
            </a:r>
            <a:r>
              <a:rPr lang="en-US" altLang="ko-KR" sz="1200" dirty="0">
                <a:cs typeface="Arial" pitchFamily="34" charset="0"/>
              </a:rPr>
              <a:t>continuous deployment </a:t>
            </a:r>
            <a:r>
              <a:rPr lang="en-US" altLang="ko-KR" sz="1200" dirty="0" err="1">
                <a:cs typeface="Arial" pitchFamily="34" charset="0"/>
              </a:rPr>
              <a:t>guna</a:t>
            </a:r>
            <a:r>
              <a:rPr lang="en-US" altLang="ko-KR" sz="1200" dirty="0">
                <a:cs typeface="Arial" pitchFamily="34" charset="0"/>
              </a:rPr>
              <a:t> </a:t>
            </a:r>
            <a:r>
              <a:rPr lang="en-US" altLang="ko-KR" sz="1200" dirty="0" err="1">
                <a:cs typeface="Arial" pitchFamily="34" charset="0"/>
              </a:rPr>
              <a:t>memenuhi</a:t>
            </a:r>
            <a:r>
              <a:rPr lang="en-US" altLang="ko-KR" sz="1200" dirty="0">
                <a:cs typeface="Arial" pitchFamily="34" charset="0"/>
              </a:rPr>
              <a:t> </a:t>
            </a:r>
            <a:r>
              <a:rPr lang="en-US" altLang="ko-KR" sz="1200" dirty="0" err="1" smtClean="0">
                <a:cs typeface="Arial" pitchFamily="34" charset="0"/>
              </a:rPr>
              <a:t>alur</a:t>
            </a:r>
            <a:r>
              <a:rPr lang="en-US" altLang="ko-KR" sz="1200" dirty="0" smtClean="0">
                <a:cs typeface="Arial" pitchFamily="34" charset="0"/>
              </a:rPr>
              <a:t> </a:t>
            </a:r>
            <a:r>
              <a:rPr lang="en-US" altLang="ko-KR" sz="1200" dirty="0" err="1" smtClean="0">
                <a:cs typeface="Arial" pitchFamily="34" charset="0"/>
              </a:rPr>
              <a:t>pengembangan</a:t>
            </a:r>
            <a:r>
              <a:rPr lang="en-US" altLang="ko-KR" sz="1200" dirty="0" smtClean="0">
                <a:cs typeface="Arial" pitchFamily="34" charset="0"/>
              </a:rPr>
              <a:t> </a:t>
            </a:r>
            <a:r>
              <a:rPr lang="en-US" altLang="ko-KR" sz="1200" dirty="0">
                <a:cs typeface="Arial" pitchFamily="34" charset="0"/>
              </a:rPr>
              <a:t>yang </a:t>
            </a:r>
            <a:r>
              <a:rPr lang="en-US" altLang="ko-KR" sz="1200" dirty="0" err="1">
                <a:cs typeface="Arial" pitchFamily="34" charset="0"/>
              </a:rPr>
              <a:t>bersifat</a:t>
            </a:r>
            <a:r>
              <a:rPr lang="en-US" altLang="ko-KR" sz="1200" dirty="0">
                <a:cs typeface="Arial" pitchFamily="34" charset="0"/>
              </a:rPr>
              <a:t> agile </a:t>
            </a:r>
            <a:r>
              <a:rPr lang="en-US" altLang="ko-KR" sz="1200" dirty="0" err="1">
                <a:cs typeface="Arial" pitchFamily="34" charset="0"/>
              </a:rPr>
              <a:t>dan</a:t>
            </a:r>
            <a:r>
              <a:rPr lang="en-US" altLang="ko-KR" sz="1200" dirty="0">
                <a:cs typeface="Arial" pitchFamily="34" charset="0"/>
              </a:rPr>
              <a:t> </a:t>
            </a:r>
            <a:r>
              <a:rPr lang="en-US" altLang="ko-KR" sz="1200" dirty="0" err="1" smtClean="0">
                <a:cs typeface="Arial" pitchFamily="34" charset="0"/>
              </a:rPr>
              <a:t>dapat</a:t>
            </a:r>
            <a:r>
              <a:rPr lang="en-US" altLang="ko-KR" sz="1200" dirty="0">
                <a:cs typeface="Arial" pitchFamily="34" charset="0"/>
              </a:rPr>
              <a:t> </a:t>
            </a:r>
            <a:r>
              <a:rPr lang="en-US" altLang="ko-KR" sz="1200" dirty="0" err="1" smtClean="0">
                <a:cs typeface="Arial" pitchFamily="34" charset="0"/>
              </a:rPr>
              <a:t>berulang</a:t>
            </a:r>
            <a:r>
              <a:rPr lang="en-US" altLang="ko-KR" sz="1200" dirty="0" smtClean="0">
                <a:cs typeface="Arial" pitchFamily="34" charset="0"/>
              </a:rPr>
              <a:t>. </a:t>
            </a:r>
            <a:r>
              <a:rPr lang="en-US" altLang="ko-KR" sz="1200" dirty="0" err="1" smtClean="0">
                <a:cs typeface="Arial" pitchFamily="34" charset="0"/>
              </a:rPr>
              <a:t>Continous</a:t>
            </a:r>
            <a:r>
              <a:rPr lang="en-US" altLang="ko-KR" sz="1200" dirty="0" smtClean="0">
                <a:cs typeface="Arial" pitchFamily="34" charset="0"/>
              </a:rPr>
              <a:t> </a:t>
            </a:r>
            <a:r>
              <a:rPr lang="en-US" altLang="ko-KR" sz="1200" dirty="0">
                <a:cs typeface="Arial" pitchFamily="34" charset="0"/>
              </a:rPr>
              <a:t>Integration (CI) </a:t>
            </a:r>
            <a:r>
              <a:rPr lang="en-US" altLang="ko-KR" sz="1200" dirty="0" err="1">
                <a:cs typeface="Arial" pitchFamily="34" charset="0"/>
              </a:rPr>
              <a:t>adalah</a:t>
            </a:r>
            <a:r>
              <a:rPr lang="en-US" altLang="ko-KR" sz="1200" dirty="0">
                <a:cs typeface="Arial" pitchFamily="34" charset="0"/>
              </a:rPr>
              <a:t> </a:t>
            </a:r>
            <a:r>
              <a:rPr lang="en-US" altLang="ko-KR" sz="1200" dirty="0" err="1">
                <a:cs typeface="Arial" pitchFamily="34" charset="0"/>
              </a:rPr>
              <a:t>pengintegrasian</a:t>
            </a:r>
            <a:endParaRPr lang="en-US" altLang="ko-KR" sz="1200" dirty="0">
              <a:cs typeface="Arial" pitchFamily="34" charset="0"/>
            </a:endParaRPr>
          </a:p>
          <a:p>
            <a:r>
              <a:rPr lang="en-US" altLang="ko-KR" sz="1200" dirty="0" err="1">
                <a:cs typeface="Arial" pitchFamily="34" charset="0"/>
              </a:rPr>
              <a:t>kode</a:t>
            </a:r>
            <a:r>
              <a:rPr lang="en-US" altLang="ko-KR" sz="1200" dirty="0">
                <a:cs typeface="Arial" pitchFamily="34" charset="0"/>
              </a:rPr>
              <a:t> </a:t>
            </a:r>
            <a:r>
              <a:rPr lang="en-US" altLang="ko-KR" sz="1200" dirty="0" err="1">
                <a:cs typeface="Arial" pitchFamily="34" charset="0"/>
              </a:rPr>
              <a:t>ke</a:t>
            </a:r>
            <a:r>
              <a:rPr lang="en-US" altLang="ko-KR" sz="1200" dirty="0">
                <a:cs typeface="Arial" pitchFamily="34" charset="0"/>
              </a:rPr>
              <a:t> </a:t>
            </a:r>
            <a:r>
              <a:rPr lang="en-US" altLang="ko-KR" sz="1200" dirty="0" err="1">
                <a:cs typeface="Arial" pitchFamily="34" charset="0"/>
              </a:rPr>
              <a:t>dalam</a:t>
            </a:r>
            <a:r>
              <a:rPr lang="en-US" altLang="ko-KR" sz="1200" dirty="0">
                <a:cs typeface="Arial" pitchFamily="34" charset="0"/>
              </a:rPr>
              <a:t> </a:t>
            </a:r>
            <a:r>
              <a:rPr lang="en-US" altLang="ko-KR" sz="1200" dirty="0" err="1">
                <a:cs typeface="Arial" pitchFamily="34" charset="0"/>
              </a:rPr>
              <a:t>repositori</a:t>
            </a:r>
            <a:r>
              <a:rPr lang="en-US" altLang="ko-KR" sz="1200" dirty="0">
                <a:cs typeface="Arial" pitchFamily="34" charset="0"/>
              </a:rPr>
              <a:t> </a:t>
            </a:r>
            <a:r>
              <a:rPr lang="en-US" altLang="ko-KR" sz="1200" dirty="0" err="1">
                <a:cs typeface="Arial" pitchFamily="34" charset="0"/>
              </a:rPr>
              <a:t>kode</a:t>
            </a:r>
            <a:r>
              <a:rPr lang="en-US" altLang="ko-KR" sz="1200" dirty="0">
                <a:cs typeface="Arial" pitchFamily="34" charset="0"/>
              </a:rPr>
              <a:t> </a:t>
            </a:r>
            <a:r>
              <a:rPr lang="en-US" altLang="ko-KR" sz="1200" dirty="0" err="1">
                <a:cs typeface="Arial" pitchFamily="34" charset="0"/>
              </a:rPr>
              <a:t>kemudian</a:t>
            </a:r>
            <a:r>
              <a:rPr lang="en-US" altLang="ko-KR" sz="1200" dirty="0">
                <a:cs typeface="Arial" pitchFamily="34" charset="0"/>
              </a:rPr>
              <a:t> </a:t>
            </a:r>
            <a:r>
              <a:rPr lang="en-US" altLang="ko-KR" sz="1200" dirty="0" err="1" smtClean="0">
                <a:cs typeface="Arial" pitchFamily="34" charset="0"/>
              </a:rPr>
              <a:t>menjalankan</a:t>
            </a:r>
            <a:r>
              <a:rPr lang="en-US" altLang="ko-KR" sz="1200" dirty="0" smtClean="0">
                <a:cs typeface="Arial" pitchFamily="34" charset="0"/>
              </a:rPr>
              <a:t> </a:t>
            </a:r>
            <a:r>
              <a:rPr lang="en-US" altLang="ko-KR" sz="1200" dirty="0" err="1" smtClean="0">
                <a:cs typeface="Arial" pitchFamily="34" charset="0"/>
              </a:rPr>
              <a:t>penggunaan</a:t>
            </a:r>
            <a:r>
              <a:rPr lang="en-US" altLang="ko-KR" sz="1200" dirty="0" smtClean="0">
                <a:cs typeface="Arial" pitchFamily="34" charset="0"/>
              </a:rPr>
              <a:t> </a:t>
            </a:r>
            <a:r>
              <a:rPr lang="en-US" altLang="ko-KR" sz="1200" dirty="0" err="1">
                <a:cs typeface="Arial" pitchFamily="34" charset="0"/>
              </a:rPr>
              <a:t>secara</a:t>
            </a:r>
            <a:r>
              <a:rPr lang="en-US" altLang="ko-KR" sz="1200" dirty="0">
                <a:cs typeface="Arial" pitchFamily="34" charset="0"/>
              </a:rPr>
              <a:t> </a:t>
            </a:r>
            <a:r>
              <a:rPr lang="en-US" altLang="ko-KR" sz="1200" dirty="0" err="1">
                <a:cs typeface="Arial" pitchFamily="34" charset="0"/>
              </a:rPr>
              <a:t>otomatis</a:t>
            </a:r>
            <a:r>
              <a:rPr lang="en-US" altLang="ko-KR" sz="1200" dirty="0">
                <a:cs typeface="Arial" pitchFamily="34" charset="0"/>
              </a:rPr>
              <a:t>, </a:t>
            </a:r>
            <a:r>
              <a:rPr lang="en-US" altLang="ko-KR" sz="1200" dirty="0" err="1">
                <a:cs typeface="Arial" pitchFamily="34" charset="0"/>
              </a:rPr>
              <a:t>cepat</a:t>
            </a:r>
            <a:r>
              <a:rPr lang="en-US" altLang="ko-KR" sz="1200" dirty="0">
                <a:cs typeface="Arial" pitchFamily="34" charset="0"/>
              </a:rPr>
              <a:t> </a:t>
            </a:r>
            <a:r>
              <a:rPr lang="en-US" altLang="ko-KR" sz="1200" dirty="0" err="1">
                <a:cs typeface="Arial" pitchFamily="34" charset="0"/>
              </a:rPr>
              <a:t>dan</a:t>
            </a:r>
            <a:r>
              <a:rPr lang="en-US" altLang="ko-KR" sz="1200" dirty="0">
                <a:cs typeface="Arial" pitchFamily="34" charset="0"/>
              </a:rPr>
              <a:t> </a:t>
            </a:r>
            <a:r>
              <a:rPr lang="en-US" altLang="ko-KR" sz="1200" dirty="0" err="1" smtClean="0">
                <a:cs typeface="Arial" pitchFamily="34" charset="0"/>
              </a:rPr>
              <a:t>sering</a:t>
            </a:r>
            <a:r>
              <a:rPr lang="en-US" altLang="ko-KR" sz="1200" dirty="0" smtClean="0">
                <a:cs typeface="Arial" pitchFamily="34" charset="0"/>
              </a:rPr>
              <a:t>. </a:t>
            </a:r>
            <a:r>
              <a:rPr lang="en-US" altLang="ko-KR" sz="1200" dirty="0" err="1" smtClean="0">
                <a:cs typeface="Arial" pitchFamily="34" charset="0"/>
              </a:rPr>
              <a:t>Sementara</a:t>
            </a:r>
            <a:r>
              <a:rPr lang="en-US" altLang="ko-KR" sz="1200" dirty="0" smtClean="0">
                <a:cs typeface="Arial" pitchFamily="34" charset="0"/>
              </a:rPr>
              <a:t> </a:t>
            </a:r>
            <a:r>
              <a:rPr lang="en-US" altLang="ko-KR" sz="1200" dirty="0">
                <a:cs typeface="Arial" pitchFamily="34" charset="0"/>
              </a:rPr>
              <a:t>Continuous Deployment </a:t>
            </a:r>
            <a:r>
              <a:rPr lang="en-US" altLang="ko-KR" sz="1200" dirty="0" err="1">
                <a:cs typeface="Arial" pitchFamily="34" charset="0"/>
              </a:rPr>
              <a:t>atau</a:t>
            </a:r>
            <a:r>
              <a:rPr lang="en-US" altLang="ko-KR" sz="1200" dirty="0">
                <a:cs typeface="Arial" pitchFamily="34" charset="0"/>
              </a:rPr>
              <a:t> </a:t>
            </a:r>
            <a:r>
              <a:rPr lang="en-US" altLang="ko-KR" sz="1200" dirty="0" smtClean="0">
                <a:cs typeface="Arial" pitchFamily="34" charset="0"/>
              </a:rPr>
              <a:t>Continuous Delivery </a:t>
            </a:r>
            <a:r>
              <a:rPr lang="en-US" altLang="ko-KR" sz="1200" dirty="0">
                <a:cs typeface="Arial" pitchFamily="34" charset="0"/>
              </a:rPr>
              <a:t>(CD) </a:t>
            </a:r>
            <a:r>
              <a:rPr lang="en-US" altLang="ko-KR" sz="1200" dirty="0" err="1">
                <a:cs typeface="Arial" pitchFamily="34" charset="0"/>
              </a:rPr>
              <a:t>adalah</a:t>
            </a:r>
            <a:r>
              <a:rPr lang="en-US" altLang="ko-KR" sz="1200" dirty="0">
                <a:cs typeface="Arial" pitchFamily="34" charset="0"/>
              </a:rPr>
              <a:t> </a:t>
            </a:r>
            <a:r>
              <a:rPr lang="en-US" altLang="ko-KR" sz="1200" dirty="0" err="1">
                <a:cs typeface="Arial" pitchFamily="34" charset="0"/>
              </a:rPr>
              <a:t>praktik</a:t>
            </a:r>
            <a:r>
              <a:rPr lang="en-US" altLang="ko-KR" sz="1200" dirty="0">
                <a:cs typeface="Arial" pitchFamily="34" charset="0"/>
              </a:rPr>
              <a:t> yang </a:t>
            </a:r>
            <a:r>
              <a:rPr lang="en-US" altLang="ko-KR" sz="1200" dirty="0" err="1">
                <a:cs typeface="Arial" pitchFamily="34" charset="0"/>
              </a:rPr>
              <a:t>dilakukan</a:t>
            </a:r>
            <a:r>
              <a:rPr lang="en-US" altLang="ko-KR" sz="1200" dirty="0">
                <a:cs typeface="Arial" pitchFamily="34" charset="0"/>
              </a:rPr>
              <a:t> </a:t>
            </a:r>
            <a:r>
              <a:rPr lang="en-US" altLang="ko-KR" sz="1200" dirty="0" err="1" smtClean="0">
                <a:cs typeface="Arial" pitchFamily="34" charset="0"/>
              </a:rPr>
              <a:t>setelah</a:t>
            </a:r>
            <a:r>
              <a:rPr lang="en-US" altLang="ko-KR" sz="1200" dirty="0" smtClean="0">
                <a:cs typeface="Arial" pitchFamily="34" charset="0"/>
              </a:rPr>
              <a:t> proses </a:t>
            </a:r>
            <a:r>
              <a:rPr lang="en-US" altLang="ko-KR" sz="1200" dirty="0">
                <a:cs typeface="Arial" pitchFamily="34" charset="0"/>
              </a:rPr>
              <a:t>CI </a:t>
            </a:r>
            <a:r>
              <a:rPr lang="en-US" altLang="ko-KR" sz="1200" dirty="0" err="1">
                <a:cs typeface="Arial" pitchFamily="34" charset="0"/>
              </a:rPr>
              <a:t>selesai</a:t>
            </a:r>
            <a:r>
              <a:rPr lang="en-US" altLang="ko-KR" sz="1200" dirty="0">
                <a:cs typeface="Arial" pitchFamily="34" charset="0"/>
              </a:rPr>
              <a:t> </a:t>
            </a:r>
            <a:r>
              <a:rPr lang="en-US" altLang="ko-KR" sz="1200" dirty="0" err="1">
                <a:cs typeface="Arial" pitchFamily="34" charset="0"/>
              </a:rPr>
              <a:t>dan</a:t>
            </a:r>
            <a:r>
              <a:rPr lang="en-US" altLang="ko-KR" sz="1200" dirty="0">
                <a:cs typeface="Arial" pitchFamily="34" charset="0"/>
              </a:rPr>
              <a:t> </a:t>
            </a:r>
            <a:r>
              <a:rPr lang="en-US" altLang="ko-KR" sz="1200" dirty="0" err="1">
                <a:cs typeface="Arial" pitchFamily="34" charset="0"/>
              </a:rPr>
              <a:t>seluruh</a:t>
            </a:r>
            <a:r>
              <a:rPr lang="en-US" altLang="ko-KR" sz="1200" dirty="0">
                <a:cs typeface="Arial" pitchFamily="34" charset="0"/>
              </a:rPr>
              <a:t> </a:t>
            </a:r>
            <a:r>
              <a:rPr lang="en-US" altLang="ko-KR" sz="1200" dirty="0" err="1">
                <a:cs typeface="Arial" pitchFamily="34" charset="0"/>
              </a:rPr>
              <a:t>kode</a:t>
            </a:r>
            <a:r>
              <a:rPr lang="en-US" altLang="ko-KR" sz="1200" dirty="0">
                <a:cs typeface="Arial" pitchFamily="34" charset="0"/>
              </a:rPr>
              <a:t> </a:t>
            </a:r>
            <a:r>
              <a:rPr lang="en-US" altLang="ko-KR" sz="1200" dirty="0" err="1">
                <a:cs typeface="Arial" pitchFamily="34" charset="0"/>
              </a:rPr>
              <a:t>berhasil</a:t>
            </a:r>
            <a:endParaRPr lang="en-US" altLang="ko-KR" sz="1200" dirty="0">
              <a:cs typeface="Arial" pitchFamily="34" charset="0"/>
            </a:endParaRPr>
          </a:p>
          <a:p>
            <a:r>
              <a:rPr lang="en-US" altLang="ko-KR" sz="1200" dirty="0" err="1">
                <a:cs typeface="Arial" pitchFamily="34" charset="0"/>
              </a:rPr>
              <a:t>terintegrasi</a:t>
            </a:r>
            <a:r>
              <a:rPr lang="en-US" altLang="ko-KR" sz="1200" dirty="0">
                <a:cs typeface="Arial" pitchFamily="34" charset="0"/>
              </a:rPr>
              <a:t>, </a:t>
            </a:r>
            <a:r>
              <a:rPr lang="en-US" altLang="ko-KR" sz="1200" dirty="0" err="1">
                <a:cs typeface="Arial" pitchFamily="34" charset="0"/>
              </a:rPr>
              <a:t>sehingga</a:t>
            </a:r>
            <a:r>
              <a:rPr lang="en-US" altLang="ko-KR" sz="1200" dirty="0">
                <a:cs typeface="Arial" pitchFamily="34" charset="0"/>
              </a:rPr>
              <a:t> </a:t>
            </a:r>
            <a:r>
              <a:rPr lang="en-US" altLang="ko-KR" sz="1200" dirty="0" err="1">
                <a:cs typeface="Arial" pitchFamily="34" charset="0"/>
              </a:rPr>
              <a:t>aplikasi</a:t>
            </a:r>
            <a:r>
              <a:rPr lang="en-US" altLang="ko-KR" sz="1200" dirty="0">
                <a:cs typeface="Arial" pitchFamily="34" charset="0"/>
              </a:rPr>
              <a:t> </a:t>
            </a:r>
            <a:r>
              <a:rPr lang="en-US" altLang="ko-KR" sz="1200" dirty="0" err="1">
                <a:cs typeface="Arial" pitchFamily="34" charset="0"/>
              </a:rPr>
              <a:t>bisa</a:t>
            </a:r>
            <a:r>
              <a:rPr lang="en-US" altLang="ko-KR" sz="1200" dirty="0">
                <a:cs typeface="Arial" pitchFamily="34" charset="0"/>
              </a:rPr>
              <a:t> </a:t>
            </a:r>
            <a:r>
              <a:rPr lang="en-US" altLang="ko-KR" sz="1200" dirty="0" err="1">
                <a:cs typeface="Arial" pitchFamily="34" charset="0"/>
              </a:rPr>
              <a:t>dibangun</a:t>
            </a:r>
            <a:r>
              <a:rPr lang="en-US" altLang="ko-KR" sz="1200" dirty="0">
                <a:cs typeface="Arial" pitchFamily="34" charset="0"/>
              </a:rPr>
              <a:t> </a:t>
            </a:r>
            <a:r>
              <a:rPr lang="en-US" altLang="ko-KR" sz="1200" dirty="0" err="1" smtClean="0">
                <a:cs typeface="Arial" pitchFamily="34" charset="0"/>
              </a:rPr>
              <a:t>dan</a:t>
            </a:r>
            <a:r>
              <a:rPr lang="en-US" altLang="ko-KR" sz="1200" dirty="0" smtClean="0">
                <a:cs typeface="Arial" pitchFamily="34" charset="0"/>
              </a:rPr>
              <a:t> </a:t>
            </a:r>
            <a:r>
              <a:rPr lang="en-US" altLang="ko-KR" sz="1200" dirty="0" err="1" smtClean="0">
                <a:cs typeface="Arial" pitchFamily="34" charset="0"/>
              </a:rPr>
              <a:t>dirilis</a:t>
            </a:r>
            <a:r>
              <a:rPr lang="en-US" altLang="ko-KR" sz="1200" dirty="0" smtClean="0">
                <a:cs typeface="Arial" pitchFamily="34" charset="0"/>
              </a:rPr>
              <a:t> </a:t>
            </a:r>
            <a:r>
              <a:rPr lang="en-US" altLang="ko-KR" sz="1200" dirty="0" err="1">
                <a:cs typeface="Arial" pitchFamily="34" charset="0"/>
              </a:rPr>
              <a:t>secara</a:t>
            </a:r>
            <a:r>
              <a:rPr lang="en-US" altLang="ko-KR" sz="1200" dirty="0">
                <a:cs typeface="Arial" pitchFamily="34" charset="0"/>
              </a:rPr>
              <a:t> </a:t>
            </a:r>
            <a:r>
              <a:rPr lang="en-US" altLang="ko-KR" sz="1200" dirty="0" err="1" smtClean="0">
                <a:cs typeface="Arial" pitchFamily="34" charset="0"/>
              </a:rPr>
              <a:t>otomatis</a:t>
            </a:r>
            <a:r>
              <a:rPr lang="en-US" altLang="ko-KR" sz="1200" dirty="0" smtClean="0">
                <a:cs typeface="Arial" pitchFamily="34" charset="0"/>
              </a:rPr>
              <a:t>. </a:t>
            </a:r>
            <a:r>
              <a:rPr lang="en-US" altLang="ko-KR" sz="1200" dirty="0" err="1" smtClean="0">
                <a:cs typeface="Arial" pitchFamily="34" charset="0"/>
              </a:rPr>
              <a:t>Dengan</a:t>
            </a:r>
            <a:r>
              <a:rPr lang="en-US" altLang="ko-KR" sz="1200" dirty="0" smtClean="0">
                <a:cs typeface="Arial" pitchFamily="34" charset="0"/>
              </a:rPr>
              <a:t> </a:t>
            </a:r>
            <a:r>
              <a:rPr lang="en-US" altLang="ko-KR" sz="1200" dirty="0" err="1">
                <a:cs typeface="Arial" pitchFamily="34" charset="0"/>
              </a:rPr>
              <a:t>menggunakan</a:t>
            </a:r>
            <a:r>
              <a:rPr lang="en-US" altLang="ko-KR" sz="1200" dirty="0">
                <a:cs typeface="Arial" pitchFamily="34" charset="0"/>
              </a:rPr>
              <a:t> </a:t>
            </a:r>
            <a:r>
              <a:rPr lang="en-US" altLang="ko-KR" sz="1200" dirty="0" err="1">
                <a:cs typeface="Arial" pitchFamily="34" charset="0"/>
              </a:rPr>
              <a:t>metode</a:t>
            </a:r>
            <a:r>
              <a:rPr lang="en-US" altLang="ko-KR" sz="1200" dirty="0">
                <a:cs typeface="Arial" pitchFamily="34" charset="0"/>
              </a:rPr>
              <a:t> CI/CD </a:t>
            </a:r>
            <a:r>
              <a:rPr lang="en-US" altLang="ko-KR" sz="1200" dirty="0" err="1">
                <a:cs typeface="Arial" pitchFamily="34" charset="0"/>
              </a:rPr>
              <a:t>diharapkan</a:t>
            </a:r>
            <a:endParaRPr lang="en-US" altLang="ko-KR" sz="1200" dirty="0">
              <a:cs typeface="Arial" pitchFamily="34" charset="0"/>
            </a:endParaRPr>
          </a:p>
          <a:p>
            <a:r>
              <a:rPr lang="en-US" altLang="ko-KR" sz="1200" dirty="0" err="1">
                <a:cs typeface="Arial" pitchFamily="34" charset="0"/>
              </a:rPr>
              <a:t>dalam</a:t>
            </a:r>
            <a:r>
              <a:rPr lang="en-US" altLang="ko-KR" sz="1200" dirty="0">
                <a:cs typeface="Arial" pitchFamily="34" charset="0"/>
              </a:rPr>
              <a:t> proses </a:t>
            </a:r>
            <a:r>
              <a:rPr lang="en-US" altLang="ko-KR" sz="1200" dirty="0" err="1">
                <a:cs typeface="Arial" pitchFamily="34" charset="0"/>
              </a:rPr>
              <a:t>penyampaian</a:t>
            </a:r>
            <a:r>
              <a:rPr lang="en-US" altLang="ko-KR" sz="1200" dirty="0">
                <a:cs typeface="Arial" pitchFamily="34" charset="0"/>
              </a:rPr>
              <a:t> </a:t>
            </a:r>
            <a:r>
              <a:rPr lang="en-US" altLang="ko-KR" sz="1200" dirty="0" err="1">
                <a:cs typeface="Arial" pitchFamily="34" charset="0"/>
              </a:rPr>
              <a:t>aplikasi</a:t>
            </a:r>
            <a:r>
              <a:rPr lang="en-US" altLang="ko-KR" sz="1200" dirty="0">
                <a:cs typeface="Arial" pitchFamily="34" charset="0"/>
              </a:rPr>
              <a:t> </a:t>
            </a:r>
            <a:r>
              <a:rPr lang="en-US" altLang="ko-KR" sz="1200" dirty="0" err="1">
                <a:cs typeface="Arial" pitchFamily="34" charset="0"/>
              </a:rPr>
              <a:t>dapat</a:t>
            </a:r>
            <a:r>
              <a:rPr lang="en-US" altLang="ko-KR" sz="1200" dirty="0">
                <a:cs typeface="Arial" pitchFamily="34" charset="0"/>
              </a:rPr>
              <a:t> </a:t>
            </a:r>
            <a:r>
              <a:rPr lang="en-US" altLang="ko-KR" sz="1200" dirty="0" err="1" smtClean="0">
                <a:cs typeface="Arial" pitchFamily="34" charset="0"/>
              </a:rPr>
              <a:t>terus</a:t>
            </a:r>
            <a:r>
              <a:rPr lang="en-US" altLang="ko-KR" sz="1200" dirty="0" smtClean="0">
                <a:cs typeface="Arial" pitchFamily="34" charset="0"/>
              </a:rPr>
              <a:t> </a:t>
            </a:r>
            <a:r>
              <a:rPr lang="en-US" altLang="ko-KR" sz="1200" dirty="0" err="1" smtClean="0">
                <a:cs typeface="Arial" pitchFamily="34" charset="0"/>
              </a:rPr>
              <a:t>berlangsung</a:t>
            </a:r>
            <a:r>
              <a:rPr lang="en-US" altLang="ko-KR" sz="1200" dirty="0" smtClean="0">
                <a:cs typeface="Arial" pitchFamily="34" charset="0"/>
              </a:rPr>
              <a:t> </a:t>
            </a:r>
            <a:r>
              <a:rPr lang="en-US" altLang="ko-KR" sz="1200" dirty="0" err="1">
                <a:cs typeface="Arial" pitchFamily="34" charset="0"/>
              </a:rPr>
              <a:t>otomatis</a:t>
            </a:r>
            <a:r>
              <a:rPr lang="en-US" altLang="ko-KR" sz="1200" dirty="0">
                <a:cs typeface="Arial" pitchFamily="34" charset="0"/>
              </a:rPr>
              <a:t>, </a:t>
            </a:r>
            <a:r>
              <a:rPr lang="en-US" altLang="ko-KR" sz="1200" dirty="0" err="1">
                <a:cs typeface="Arial" pitchFamily="34" charset="0"/>
              </a:rPr>
              <a:t>cepat</a:t>
            </a:r>
            <a:r>
              <a:rPr lang="en-US" altLang="ko-KR" sz="1200" dirty="0">
                <a:cs typeface="Arial" pitchFamily="34" charset="0"/>
              </a:rPr>
              <a:t> </a:t>
            </a:r>
            <a:r>
              <a:rPr lang="en-US" altLang="ko-KR" sz="1200" dirty="0" err="1">
                <a:cs typeface="Arial" pitchFamily="34" charset="0"/>
              </a:rPr>
              <a:t>dan</a:t>
            </a:r>
            <a:r>
              <a:rPr lang="en-US" altLang="ko-KR" sz="1200" dirty="0">
                <a:cs typeface="Arial" pitchFamily="34" charset="0"/>
              </a:rPr>
              <a:t> </a:t>
            </a:r>
            <a:r>
              <a:rPr lang="en-US" altLang="ko-KR" sz="1200" dirty="0" err="1">
                <a:cs typeface="Arial" pitchFamily="34" charset="0"/>
              </a:rPr>
              <a:t>sering</a:t>
            </a:r>
            <a:r>
              <a:rPr lang="en-US" altLang="ko-KR" sz="1200" dirty="0">
                <a:cs typeface="Arial" pitchFamily="34" charset="0"/>
              </a:rPr>
              <a:t> </a:t>
            </a:r>
            <a:r>
              <a:rPr lang="en-US" altLang="ko-KR" sz="1200" dirty="0" err="1" smtClean="0">
                <a:cs typeface="Arial" pitchFamily="34" charset="0"/>
              </a:rPr>
              <a:t>walaupun</a:t>
            </a:r>
            <a:r>
              <a:rPr lang="en-US" altLang="ko-KR" sz="1200" dirty="0" smtClean="0">
                <a:cs typeface="Arial" pitchFamily="34" charset="0"/>
              </a:rPr>
              <a:t> </a:t>
            </a:r>
            <a:r>
              <a:rPr lang="en-US" altLang="ko-KR" sz="1200" dirty="0" err="1" smtClean="0">
                <a:cs typeface="Arial" pitchFamily="34" charset="0"/>
              </a:rPr>
              <a:t>aplikasi</a:t>
            </a:r>
            <a:r>
              <a:rPr lang="en-US" altLang="ko-KR" sz="1200" dirty="0" smtClean="0">
                <a:cs typeface="Arial" pitchFamily="34" charset="0"/>
              </a:rPr>
              <a:t> </a:t>
            </a:r>
            <a:r>
              <a:rPr lang="en-US" altLang="ko-KR" sz="1200" dirty="0" err="1">
                <a:cs typeface="Arial" pitchFamily="34" charset="0"/>
              </a:rPr>
              <a:t>tersebut</a:t>
            </a:r>
            <a:r>
              <a:rPr lang="en-US" altLang="ko-KR" sz="1200" dirty="0">
                <a:cs typeface="Arial" pitchFamily="34" charset="0"/>
              </a:rPr>
              <a:t> </a:t>
            </a:r>
            <a:r>
              <a:rPr lang="en-US" altLang="ko-KR" sz="1200" dirty="0" err="1">
                <a:cs typeface="Arial" pitchFamily="34" charset="0"/>
              </a:rPr>
              <a:t>sudah</a:t>
            </a:r>
            <a:r>
              <a:rPr lang="en-US" altLang="ko-KR" sz="1200" dirty="0">
                <a:cs typeface="Arial" pitchFamily="34" charset="0"/>
              </a:rPr>
              <a:t> </a:t>
            </a:r>
            <a:r>
              <a:rPr lang="en-US" altLang="ko-KR" sz="1200" dirty="0" err="1">
                <a:cs typeface="Arial" pitchFamily="34" charset="0"/>
              </a:rPr>
              <a:t>digunakan</a:t>
            </a:r>
            <a:r>
              <a:rPr lang="en-US" altLang="ko-KR" sz="1200" dirty="0">
                <a:cs typeface="Arial" pitchFamily="34" charset="0"/>
              </a:rPr>
              <a:t> </a:t>
            </a:r>
            <a:r>
              <a:rPr lang="en-US" altLang="ko-KR" sz="1200" dirty="0" err="1">
                <a:cs typeface="Arial" pitchFamily="34" charset="0"/>
              </a:rPr>
              <a:t>oleh</a:t>
            </a:r>
            <a:r>
              <a:rPr lang="en-US" altLang="ko-KR" sz="1200" dirty="0">
                <a:cs typeface="Arial" pitchFamily="34" charset="0"/>
              </a:rPr>
              <a:t> </a:t>
            </a:r>
            <a:r>
              <a:rPr lang="en-US" altLang="ko-KR" sz="1200" dirty="0" err="1">
                <a:cs typeface="Arial" pitchFamily="34" charset="0"/>
              </a:rPr>
              <a:t>pengguna</a:t>
            </a:r>
            <a:r>
              <a:rPr lang="en-US" altLang="ko-KR" sz="1200" dirty="0">
                <a:solidFill>
                  <a:srgbClr val="32AEB8"/>
                </a:solidFill>
                <a:cs typeface="Arial" pitchFamily="34" charset="0"/>
              </a:rPr>
              <a:t>.</a:t>
            </a:r>
          </a:p>
          <a:p>
            <a:r>
              <a:rPr lang="en-US" altLang="ko-KR" sz="1200" dirty="0" smtClean="0">
                <a:solidFill>
                  <a:schemeClr val="bg1"/>
                </a:solidFill>
                <a:cs typeface="Arial" pitchFamily="34" charset="0"/>
              </a:rPr>
              <a:t>colors</a:t>
            </a:r>
            <a:r>
              <a:rPr lang="en-US" altLang="ko-KR" sz="1200" dirty="0">
                <a:solidFill>
                  <a:schemeClr val="bg1"/>
                </a:solidFill>
                <a:cs typeface="Arial" pitchFamily="34" charset="0"/>
              </a:rPr>
              <a:t>, photos and Text.  </a:t>
            </a:r>
          </a:p>
        </p:txBody>
      </p:sp>
      <p:grpSp>
        <p:nvGrpSpPr>
          <p:cNvPr id="29" name="Group 28"/>
          <p:cNvGrpSpPr/>
          <p:nvPr/>
        </p:nvGrpSpPr>
        <p:grpSpPr>
          <a:xfrm rot="20760000">
            <a:off x="5605020" y="3630043"/>
            <a:ext cx="3096344" cy="518645"/>
            <a:chOff x="803640" y="3362835"/>
            <a:chExt cx="2059657" cy="518645"/>
          </a:xfrm>
        </p:grpSpPr>
        <p:sp>
          <p:nvSpPr>
            <p:cNvPr id="30" name="TextBox 29"/>
            <p:cNvSpPr txBox="1"/>
            <p:nvPr/>
          </p:nvSpPr>
          <p:spPr>
            <a:xfrm>
              <a:off x="803640" y="3604481"/>
              <a:ext cx="2059657"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804015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dirty="0" err="1" smtClean="0">
                <a:solidFill>
                  <a:schemeClr val="bg1"/>
                </a:solidFill>
                <a:latin typeface="+mj-lt"/>
                <a:cs typeface="Arial" pitchFamily="34" charset="0"/>
              </a:rPr>
              <a:t>Pengantar</a:t>
            </a:r>
            <a:endParaRPr lang="ko-KR" altLang="en-US" sz="2400" b="1" dirty="0">
              <a:solidFill>
                <a:schemeClr val="bg1"/>
              </a:solidFill>
              <a:latin typeface="+mj-lt"/>
              <a:cs typeface="Arial" pitchFamily="34" charset="0"/>
            </a:endParaRPr>
          </a:p>
        </p:txBody>
      </p:sp>
      <p:sp>
        <p:nvSpPr>
          <p:cNvPr id="22" name="TextBox 21"/>
          <p:cNvSpPr txBox="1"/>
          <p:nvPr/>
        </p:nvSpPr>
        <p:spPr>
          <a:xfrm>
            <a:off x="598182" y="699542"/>
            <a:ext cx="5688632" cy="3600986"/>
          </a:xfrm>
          <a:prstGeom prst="rect">
            <a:avLst/>
          </a:prstGeom>
          <a:noFill/>
        </p:spPr>
        <p:txBody>
          <a:bodyPr wrap="square" rtlCol="0">
            <a:spAutoFit/>
          </a:bodyPr>
          <a:lstStyle/>
          <a:p>
            <a:r>
              <a:rPr lang="en-US" sz="1200" dirty="0"/>
              <a:t>Learning Management System </a:t>
            </a:r>
            <a:r>
              <a:rPr lang="en-US" sz="1200" dirty="0" err="1"/>
              <a:t>atau</a:t>
            </a:r>
            <a:r>
              <a:rPr lang="en-US" sz="1200" dirty="0"/>
              <a:t> LMS </a:t>
            </a:r>
            <a:r>
              <a:rPr lang="en-US" sz="1200" dirty="0" err="1"/>
              <a:t>adalah</a:t>
            </a:r>
            <a:r>
              <a:rPr lang="en-US" sz="1200" dirty="0"/>
              <a:t> </a:t>
            </a:r>
            <a:r>
              <a:rPr lang="en-US" sz="1200" dirty="0" err="1"/>
              <a:t>salah</a:t>
            </a:r>
            <a:r>
              <a:rPr lang="en-US" sz="1200" dirty="0"/>
              <a:t> </a:t>
            </a:r>
            <a:r>
              <a:rPr lang="en-US" sz="1200" dirty="0" err="1"/>
              <a:t>satu</a:t>
            </a:r>
            <a:r>
              <a:rPr lang="en-US" sz="1200" dirty="0"/>
              <a:t> </a:t>
            </a:r>
            <a:r>
              <a:rPr lang="en-US" sz="1200" dirty="0" err="1"/>
              <a:t>produk</a:t>
            </a:r>
            <a:r>
              <a:rPr lang="en-US" sz="1200" dirty="0"/>
              <a:t> </a:t>
            </a:r>
            <a:r>
              <a:rPr lang="en-US" sz="1200" dirty="0" err="1"/>
              <a:t>aplikasi</a:t>
            </a:r>
            <a:r>
              <a:rPr lang="en-US" sz="1200" dirty="0"/>
              <a:t> yang </a:t>
            </a:r>
            <a:r>
              <a:rPr lang="en-US" sz="1200" dirty="0" err="1"/>
              <a:t>dikembangkan</a:t>
            </a:r>
            <a:r>
              <a:rPr lang="en-US" sz="1200" dirty="0"/>
              <a:t> </a:t>
            </a:r>
            <a:r>
              <a:rPr lang="en-US" sz="1200" dirty="0" err="1"/>
              <a:t>oleh</a:t>
            </a:r>
            <a:r>
              <a:rPr lang="en-US" sz="1200" dirty="0"/>
              <a:t> PT. Millennia </a:t>
            </a:r>
            <a:r>
              <a:rPr lang="en-US" sz="1200" dirty="0" err="1"/>
              <a:t>Solusi</a:t>
            </a:r>
            <a:r>
              <a:rPr lang="en-US" sz="1200" dirty="0"/>
              <a:t> </a:t>
            </a:r>
            <a:r>
              <a:rPr lang="en-US" sz="1200" dirty="0" err="1"/>
              <a:t>Informatika</a:t>
            </a:r>
            <a:r>
              <a:rPr lang="en-US" sz="1200" dirty="0"/>
              <a:t>. </a:t>
            </a:r>
            <a:r>
              <a:rPr lang="en-US" sz="1200" dirty="0" err="1"/>
              <a:t>Aplikasi</a:t>
            </a:r>
            <a:r>
              <a:rPr lang="en-US" sz="1200" dirty="0"/>
              <a:t> </a:t>
            </a:r>
            <a:r>
              <a:rPr lang="en-US" sz="1200" dirty="0" err="1"/>
              <a:t>ini</a:t>
            </a:r>
            <a:r>
              <a:rPr lang="en-US" sz="1200" dirty="0"/>
              <a:t> </a:t>
            </a:r>
            <a:r>
              <a:rPr lang="en-US" sz="1200" dirty="0" err="1"/>
              <a:t>sudah</a:t>
            </a:r>
            <a:r>
              <a:rPr lang="en-US" sz="1200" dirty="0"/>
              <a:t> </a:t>
            </a:r>
            <a:r>
              <a:rPr lang="en-US" sz="1200" dirty="0" err="1"/>
              <a:t>digunakan</a:t>
            </a:r>
            <a:r>
              <a:rPr lang="en-US" sz="1200" dirty="0"/>
              <a:t> </a:t>
            </a:r>
            <a:r>
              <a:rPr lang="en-US" sz="1200" dirty="0" err="1"/>
              <a:t>oleh</a:t>
            </a:r>
            <a:r>
              <a:rPr lang="en-US" sz="1200" dirty="0"/>
              <a:t> </a:t>
            </a:r>
            <a:r>
              <a:rPr lang="en-US" sz="1200" dirty="0" err="1"/>
              <a:t>salah</a:t>
            </a:r>
            <a:r>
              <a:rPr lang="en-US" sz="1200" dirty="0"/>
              <a:t> </a:t>
            </a:r>
            <a:r>
              <a:rPr lang="en-US" sz="1200" dirty="0" err="1"/>
              <a:t>satu</a:t>
            </a:r>
            <a:r>
              <a:rPr lang="en-US" sz="1200" dirty="0"/>
              <a:t> </a:t>
            </a:r>
            <a:r>
              <a:rPr lang="en-US" sz="1200" dirty="0" err="1"/>
              <a:t>jaringan</a:t>
            </a:r>
            <a:r>
              <a:rPr lang="en-US" sz="1200" dirty="0"/>
              <a:t> </a:t>
            </a:r>
            <a:r>
              <a:rPr lang="en-US" sz="1200" dirty="0" err="1"/>
              <a:t>sekolah</a:t>
            </a:r>
            <a:r>
              <a:rPr lang="en-US" sz="1200" dirty="0"/>
              <a:t> </a:t>
            </a:r>
            <a:r>
              <a:rPr lang="en-US" sz="1200" dirty="0" err="1"/>
              <a:t>swasta</a:t>
            </a:r>
            <a:r>
              <a:rPr lang="en-US" sz="1200" dirty="0"/>
              <a:t> di </a:t>
            </a:r>
            <a:r>
              <a:rPr lang="en-US" sz="1200" dirty="0" err="1"/>
              <a:t>beberapa</a:t>
            </a:r>
            <a:r>
              <a:rPr lang="en-US" sz="1200" dirty="0"/>
              <a:t> </a:t>
            </a:r>
            <a:r>
              <a:rPr lang="en-US" sz="1200" dirty="0" err="1"/>
              <a:t>kota</a:t>
            </a:r>
            <a:r>
              <a:rPr lang="en-US" sz="1200" dirty="0"/>
              <a:t>. </a:t>
            </a:r>
            <a:r>
              <a:rPr lang="en-US" sz="1200" dirty="0" err="1"/>
              <a:t>Namun</a:t>
            </a:r>
            <a:r>
              <a:rPr lang="en-US" sz="1200" dirty="0"/>
              <a:t>, </a:t>
            </a:r>
            <a:r>
              <a:rPr lang="en-US" sz="1200" dirty="0" err="1"/>
              <a:t>pengembangan</a:t>
            </a:r>
            <a:r>
              <a:rPr lang="en-US" sz="1200" dirty="0"/>
              <a:t> </a:t>
            </a:r>
            <a:r>
              <a:rPr lang="en-US" sz="1200" dirty="0" err="1"/>
              <a:t>dari</a:t>
            </a:r>
            <a:r>
              <a:rPr lang="en-US" sz="1200" dirty="0"/>
              <a:t> </a:t>
            </a:r>
            <a:r>
              <a:rPr lang="en-US" sz="1200" dirty="0" err="1"/>
              <a:t>aplikasi</a:t>
            </a:r>
            <a:r>
              <a:rPr lang="en-US" sz="1200" dirty="0"/>
              <a:t> </a:t>
            </a:r>
            <a:r>
              <a:rPr lang="en-US" sz="1200" dirty="0" err="1"/>
              <a:t>ini</a:t>
            </a:r>
            <a:r>
              <a:rPr lang="en-US" sz="1200" dirty="0"/>
              <a:t> </a:t>
            </a:r>
            <a:r>
              <a:rPr lang="en-US" sz="1200" dirty="0" err="1"/>
              <a:t>terus</a:t>
            </a:r>
            <a:r>
              <a:rPr lang="en-US" sz="1200" dirty="0"/>
              <a:t> </a:t>
            </a:r>
            <a:r>
              <a:rPr lang="en-US" sz="1200" dirty="0" err="1"/>
              <a:t>berjalan</a:t>
            </a:r>
            <a:r>
              <a:rPr lang="en-US" sz="1200" dirty="0"/>
              <a:t> </a:t>
            </a:r>
            <a:r>
              <a:rPr lang="en-US" sz="1200" dirty="0" err="1"/>
              <a:t>untuk</a:t>
            </a:r>
            <a:r>
              <a:rPr lang="en-US" sz="1200" dirty="0"/>
              <a:t> </a:t>
            </a:r>
            <a:r>
              <a:rPr lang="en-US" sz="1200" dirty="0" err="1"/>
              <a:t>peningkatan</a:t>
            </a:r>
            <a:r>
              <a:rPr lang="en-US" sz="1200" dirty="0"/>
              <a:t> </a:t>
            </a:r>
            <a:r>
              <a:rPr lang="en-US" sz="1200" dirty="0" err="1"/>
              <a:t>fitur-fitur</a:t>
            </a:r>
            <a:r>
              <a:rPr lang="en-US" sz="1200" dirty="0"/>
              <a:t> </a:t>
            </a:r>
            <a:r>
              <a:rPr lang="en-US" sz="1200" dirty="0" err="1"/>
              <a:t>dan</a:t>
            </a:r>
            <a:r>
              <a:rPr lang="en-US" sz="1200" dirty="0"/>
              <a:t> </a:t>
            </a:r>
            <a:r>
              <a:rPr lang="en-US" sz="1200" dirty="0" err="1"/>
              <a:t>mengadaptasi</a:t>
            </a:r>
            <a:r>
              <a:rPr lang="en-US" sz="1200" dirty="0"/>
              <a:t> </a:t>
            </a:r>
            <a:r>
              <a:rPr lang="en-US" sz="1200" dirty="0" err="1"/>
              <a:t>perubahan</a:t>
            </a:r>
            <a:r>
              <a:rPr lang="en-US" sz="1200" dirty="0"/>
              <a:t> </a:t>
            </a:r>
            <a:r>
              <a:rPr lang="en-US" sz="1200" dirty="0" err="1"/>
              <a:t>pada</a:t>
            </a:r>
            <a:r>
              <a:rPr lang="en-US" sz="1200" dirty="0"/>
              <a:t> </a:t>
            </a:r>
            <a:r>
              <a:rPr lang="en-US" sz="1200" dirty="0" err="1"/>
              <a:t>kebutuhan</a:t>
            </a:r>
            <a:r>
              <a:rPr lang="en-US" sz="1200" dirty="0"/>
              <a:t> user. </a:t>
            </a:r>
            <a:r>
              <a:rPr lang="en-US" sz="1200" dirty="0" err="1"/>
              <a:t>Dikarenakan</a:t>
            </a:r>
            <a:r>
              <a:rPr lang="en-US" sz="1200" dirty="0"/>
              <a:t> </a:t>
            </a:r>
            <a:r>
              <a:rPr lang="en-US" sz="1200" dirty="0" err="1"/>
              <a:t>pengembangannya</a:t>
            </a:r>
            <a:r>
              <a:rPr lang="en-US" sz="1200" dirty="0"/>
              <a:t> yang </a:t>
            </a:r>
            <a:r>
              <a:rPr lang="en-US" sz="1200" dirty="0" err="1"/>
              <a:t>dilakukan</a:t>
            </a:r>
            <a:r>
              <a:rPr lang="en-US" sz="1200" dirty="0"/>
              <a:t> </a:t>
            </a:r>
            <a:r>
              <a:rPr lang="en-US" sz="1200" dirty="0" err="1" smtClean="0"/>
              <a:t>terus</a:t>
            </a:r>
            <a:r>
              <a:rPr lang="en-US" sz="1200" dirty="0" smtClean="0"/>
              <a:t> </a:t>
            </a:r>
            <a:r>
              <a:rPr lang="en-US" sz="1200" dirty="0" err="1"/>
              <a:t>menerus</a:t>
            </a:r>
            <a:r>
              <a:rPr lang="en-US" sz="1200" dirty="0"/>
              <a:t> </a:t>
            </a:r>
            <a:r>
              <a:rPr lang="en-US" sz="1200" dirty="0" err="1"/>
              <a:t>dan</a:t>
            </a:r>
            <a:r>
              <a:rPr lang="en-US" sz="1200" dirty="0"/>
              <a:t> </a:t>
            </a:r>
            <a:r>
              <a:rPr lang="en-US" sz="1200" dirty="0" err="1"/>
              <a:t>cepat</a:t>
            </a:r>
            <a:r>
              <a:rPr lang="en-US" sz="1200" dirty="0"/>
              <a:t>, </a:t>
            </a:r>
            <a:r>
              <a:rPr lang="en-US" sz="1200" dirty="0" err="1"/>
              <a:t>maka</a:t>
            </a:r>
            <a:r>
              <a:rPr lang="en-US" sz="1200" dirty="0"/>
              <a:t> </a:t>
            </a:r>
            <a:r>
              <a:rPr lang="en-US" sz="1200" dirty="0" err="1"/>
              <a:t>perlu</a:t>
            </a:r>
            <a:r>
              <a:rPr lang="en-US" sz="1200" dirty="0"/>
              <a:t> </a:t>
            </a:r>
            <a:r>
              <a:rPr lang="en-US" sz="1200" dirty="0" err="1"/>
              <a:t>suatu</a:t>
            </a:r>
            <a:r>
              <a:rPr lang="en-US" sz="1200" dirty="0"/>
              <a:t> </a:t>
            </a:r>
            <a:r>
              <a:rPr lang="en-US" sz="1200" dirty="0" err="1"/>
              <a:t>konsep</a:t>
            </a:r>
            <a:r>
              <a:rPr lang="en-US" sz="1200" dirty="0"/>
              <a:t> yang </a:t>
            </a:r>
            <a:r>
              <a:rPr lang="en-US" sz="1200" dirty="0" err="1"/>
              <a:t>dapat</a:t>
            </a:r>
            <a:r>
              <a:rPr lang="en-US" sz="1200" dirty="0"/>
              <a:t> </a:t>
            </a:r>
            <a:r>
              <a:rPr lang="en-US" sz="1200" dirty="0" err="1"/>
              <a:t>mendukung</a:t>
            </a:r>
            <a:r>
              <a:rPr lang="en-US" sz="1200" dirty="0"/>
              <a:t> agar </a:t>
            </a:r>
            <a:r>
              <a:rPr lang="en-US" sz="1200" dirty="0" err="1"/>
              <a:t>setiap</a:t>
            </a:r>
            <a:r>
              <a:rPr lang="en-US" sz="1200" dirty="0"/>
              <a:t> </a:t>
            </a:r>
            <a:r>
              <a:rPr lang="en-US" sz="1200" dirty="0" err="1"/>
              <a:t>perubahan</a:t>
            </a:r>
            <a:r>
              <a:rPr lang="en-US" sz="1200" dirty="0"/>
              <a:t> </a:t>
            </a:r>
            <a:r>
              <a:rPr lang="en-US" sz="1200" dirty="0" err="1"/>
              <a:t>dapat</a:t>
            </a:r>
            <a:r>
              <a:rPr lang="en-US" sz="1200" dirty="0"/>
              <a:t> </a:t>
            </a:r>
            <a:r>
              <a:rPr lang="en-US" sz="1200" dirty="0" err="1"/>
              <a:t>terimplementasi</a:t>
            </a:r>
            <a:r>
              <a:rPr lang="en-US" sz="1200" dirty="0"/>
              <a:t> </a:t>
            </a:r>
            <a:r>
              <a:rPr lang="en-US" sz="1200" dirty="0" err="1"/>
              <a:t>dengan</a:t>
            </a:r>
            <a:r>
              <a:rPr lang="en-US" sz="1200" dirty="0"/>
              <a:t> </a:t>
            </a:r>
            <a:r>
              <a:rPr lang="en-US" sz="1200" dirty="0" err="1"/>
              <a:t>cepat</a:t>
            </a:r>
            <a:r>
              <a:rPr lang="en-US" sz="1200" dirty="0"/>
              <a:t>. </a:t>
            </a:r>
            <a:r>
              <a:rPr lang="en-US" sz="1200" dirty="0" err="1"/>
              <a:t>Meskipun</a:t>
            </a:r>
            <a:r>
              <a:rPr lang="en-US" sz="1200" dirty="0"/>
              <a:t> 6 </a:t>
            </a:r>
            <a:r>
              <a:rPr lang="en-US" sz="1200" dirty="0" err="1"/>
              <a:t>implementasi</a:t>
            </a:r>
            <a:r>
              <a:rPr lang="en-US" sz="1200" dirty="0"/>
              <a:t> </a:t>
            </a:r>
            <a:r>
              <a:rPr lang="en-US" sz="1200" dirty="0" err="1"/>
              <a:t>perubahannya</a:t>
            </a:r>
            <a:r>
              <a:rPr lang="en-US" sz="1200" dirty="0"/>
              <a:t> </a:t>
            </a:r>
            <a:r>
              <a:rPr lang="en-US" sz="1200" dirty="0" err="1"/>
              <a:t>cepat</a:t>
            </a:r>
            <a:r>
              <a:rPr lang="en-US" sz="1200" dirty="0"/>
              <a:t> </a:t>
            </a:r>
            <a:r>
              <a:rPr lang="en-US" sz="1200" dirty="0" err="1"/>
              <a:t>namun</a:t>
            </a:r>
            <a:r>
              <a:rPr lang="en-US" sz="1200" dirty="0"/>
              <a:t> </a:t>
            </a:r>
            <a:r>
              <a:rPr lang="en-US" sz="1200" dirty="0" err="1"/>
              <a:t>kualitas</a:t>
            </a:r>
            <a:r>
              <a:rPr lang="en-US" sz="1200" dirty="0"/>
              <a:t> </a:t>
            </a:r>
            <a:r>
              <a:rPr lang="en-US" sz="1200" dirty="0" err="1"/>
              <a:t>dari</a:t>
            </a:r>
            <a:r>
              <a:rPr lang="en-US" sz="1200" dirty="0"/>
              <a:t> </a:t>
            </a:r>
            <a:r>
              <a:rPr lang="en-US" sz="1200" dirty="0" err="1"/>
              <a:t>aplikasi</a:t>
            </a:r>
            <a:r>
              <a:rPr lang="en-US" sz="1200" dirty="0"/>
              <a:t> </a:t>
            </a:r>
            <a:r>
              <a:rPr lang="en-US" sz="1200" dirty="0" err="1"/>
              <a:t>harus</a:t>
            </a:r>
            <a:r>
              <a:rPr lang="en-US" sz="1200" dirty="0"/>
              <a:t> juga </a:t>
            </a:r>
            <a:r>
              <a:rPr lang="en-US" sz="1200" dirty="0" err="1"/>
              <a:t>dapat</a:t>
            </a:r>
            <a:r>
              <a:rPr lang="en-US" sz="1200" dirty="0"/>
              <a:t> </a:t>
            </a:r>
            <a:r>
              <a:rPr lang="en-US" sz="1200" dirty="0" err="1"/>
              <a:t>dijaga</a:t>
            </a:r>
            <a:r>
              <a:rPr lang="en-US" sz="1200" dirty="0"/>
              <a:t> agar </a:t>
            </a:r>
            <a:r>
              <a:rPr lang="en-US" sz="1200" dirty="0" err="1"/>
              <a:t>tidak</a:t>
            </a:r>
            <a:r>
              <a:rPr lang="en-US" sz="1200" dirty="0"/>
              <a:t> </a:t>
            </a:r>
            <a:r>
              <a:rPr lang="en-US" sz="1200" dirty="0" err="1"/>
              <a:t>mengganggu</a:t>
            </a:r>
            <a:r>
              <a:rPr lang="en-US" sz="1200" dirty="0"/>
              <a:t> </a:t>
            </a:r>
            <a:r>
              <a:rPr lang="en-US" sz="1200" dirty="0" err="1"/>
              <a:t>aplikasi</a:t>
            </a:r>
            <a:r>
              <a:rPr lang="en-US" sz="1200" dirty="0"/>
              <a:t> yang </a:t>
            </a:r>
            <a:r>
              <a:rPr lang="en-US" sz="1200" dirty="0" err="1"/>
              <a:t>sudah</a:t>
            </a:r>
            <a:r>
              <a:rPr lang="en-US" sz="1200" dirty="0"/>
              <a:t> </a:t>
            </a:r>
            <a:r>
              <a:rPr lang="en-US" sz="1200" dirty="0" err="1"/>
              <a:t>digunakan</a:t>
            </a:r>
            <a:r>
              <a:rPr lang="en-US" sz="1200" dirty="0"/>
              <a:t> </a:t>
            </a:r>
            <a:r>
              <a:rPr lang="en-US" sz="1200" dirty="0" err="1"/>
              <a:t>oleh</a:t>
            </a:r>
            <a:r>
              <a:rPr lang="en-US" sz="1200" dirty="0"/>
              <a:t> </a:t>
            </a:r>
            <a:r>
              <a:rPr lang="en-US" sz="1200" dirty="0" err="1"/>
              <a:t>pengguna</a:t>
            </a:r>
            <a:r>
              <a:rPr lang="en-US" sz="1200" dirty="0"/>
              <a:t>. </a:t>
            </a:r>
            <a:r>
              <a:rPr lang="en-US" sz="1200" dirty="0" err="1"/>
              <a:t>Awalnya</a:t>
            </a:r>
            <a:r>
              <a:rPr lang="en-US" sz="1200" dirty="0"/>
              <a:t> </a:t>
            </a:r>
            <a:r>
              <a:rPr lang="en-US" sz="1200" dirty="0" err="1"/>
              <a:t>dalam</a:t>
            </a:r>
            <a:r>
              <a:rPr lang="en-US" sz="1200" dirty="0"/>
              <a:t> delivery </a:t>
            </a:r>
            <a:r>
              <a:rPr lang="en-US" sz="1200" dirty="0" err="1"/>
              <a:t>aplikasi</a:t>
            </a:r>
            <a:r>
              <a:rPr lang="en-US" sz="1200" dirty="0"/>
              <a:t> LMS </a:t>
            </a:r>
            <a:r>
              <a:rPr lang="en-US" sz="1200" dirty="0" err="1"/>
              <a:t>ini</a:t>
            </a:r>
            <a:r>
              <a:rPr lang="en-US" sz="1200" dirty="0"/>
              <a:t> </a:t>
            </a:r>
            <a:r>
              <a:rPr lang="en-US" sz="1200" dirty="0" err="1"/>
              <a:t>dilakukan</a:t>
            </a:r>
            <a:r>
              <a:rPr lang="en-US" sz="1200" dirty="0"/>
              <a:t> </a:t>
            </a:r>
            <a:r>
              <a:rPr lang="en-US" sz="1200" dirty="0" err="1"/>
              <a:t>secara</a:t>
            </a:r>
            <a:r>
              <a:rPr lang="en-US" sz="1200" dirty="0"/>
              <a:t> manual, </a:t>
            </a:r>
            <a:r>
              <a:rPr lang="en-US" sz="1200" dirty="0" err="1"/>
              <a:t>dimana</a:t>
            </a:r>
            <a:r>
              <a:rPr lang="en-US" sz="1200" dirty="0"/>
              <a:t> developer </a:t>
            </a:r>
            <a:r>
              <a:rPr lang="en-US" sz="1200" dirty="0" err="1"/>
              <a:t>melakukan</a:t>
            </a:r>
            <a:r>
              <a:rPr lang="en-US" sz="1200" dirty="0"/>
              <a:t> push </a:t>
            </a:r>
            <a:r>
              <a:rPr lang="en-US" sz="1200" dirty="0" err="1"/>
              <a:t>ke</a:t>
            </a:r>
            <a:r>
              <a:rPr lang="en-US" sz="1200" dirty="0"/>
              <a:t> repository </a:t>
            </a:r>
            <a:r>
              <a:rPr lang="en-US" sz="1200" dirty="0" err="1"/>
              <a:t>kode</a:t>
            </a:r>
            <a:r>
              <a:rPr lang="en-US" sz="1200" dirty="0"/>
              <a:t> </a:t>
            </a:r>
            <a:r>
              <a:rPr lang="en-US" sz="1200" dirty="0" err="1"/>
              <a:t>setelah</a:t>
            </a:r>
            <a:r>
              <a:rPr lang="en-US" sz="1200" dirty="0"/>
              <a:t> </a:t>
            </a:r>
            <a:r>
              <a:rPr lang="en-US" sz="1200" dirty="0" err="1"/>
              <a:t>itu</a:t>
            </a:r>
            <a:r>
              <a:rPr lang="en-US" sz="1200" dirty="0"/>
              <a:t> </a:t>
            </a:r>
            <a:r>
              <a:rPr lang="en-US" sz="1200" dirty="0" err="1"/>
              <a:t>dirilis</a:t>
            </a:r>
            <a:r>
              <a:rPr lang="en-US" sz="1200" dirty="0"/>
              <a:t> </a:t>
            </a:r>
            <a:r>
              <a:rPr lang="en-US" sz="1200" dirty="0" err="1"/>
              <a:t>ke</a:t>
            </a:r>
            <a:r>
              <a:rPr lang="en-US" sz="1200" dirty="0"/>
              <a:t> </a:t>
            </a:r>
            <a:r>
              <a:rPr lang="en-US" sz="1200" dirty="0" err="1"/>
              <a:t>dalam</a:t>
            </a:r>
            <a:r>
              <a:rPr lang="en-US" sz="1200" dirty="0"/>
              <a:t> server. </a:t>
            </a:r>
            <a:r>
              <a:rPr lang="en-US" sz="1200" dirty="0" err="1"/>
              <a:t>Namun</a:t>
            </a:r>
            <a:r>
              <a:rPr lang="en-US" sz="1200" dirty="0"/>
              <a:t> </a:t>
            </a:r>
            <a:r>
              <a:rPr lang="en-US" sz="1200" dirty="0" err="1"/>
              <a:t>hal</a:t>
            </a:r>
            <a:r>
              <a:rPr lang="en-US" sz="1200" dirty="0"/>
              <a:t> </a:t>
            </a:r>
            <a:r>
              <a:rPr lang="en-US" sz="1200" dirty="0" err="1"/>
              <a:t>ini</a:t>
            </a:r>
            <a:r>
              <a:rPr lang="en-US" sz="1200" dirty="0"/>
              <a:t> </a:t>
            </a:r>
            <a:r>
              <a:rPr lang="en-US" sz="1200" dirty="0" err="1"/>
              <a:t>dirasa</a:t>
            </a:r>
            <a:r>
              <a:rPr lang="en-US" sz="1200" dirty="0"/>
              <a:t> </a:t>
            </a:r>
            <a:r>
              <a:rPr lang="en-US" sz="1200" dirty="0" err="1"/>
              <a:t>sangat</a:t>
            </a:r>
            <a:r>
              <a:rPr lang="en-US" sz="1200" dirty="0"/>
              <a:t> </a:t>
            </a:r>
            <a:r>
              <a:rPr lang="en-US" sz="1200" dirty="0" err="1"/>
              <a:t>merepotkan</a:t>
            </a:r>
            <a:r>
              <a:rPr lang="en-US" sz="1200" dirty="0"/>
              <a:t> </a:t>
            </a:r>
            <a:r>
              <a:rPr lang="en-US" sz="1200" dirty="0" err="1"/>
              <a:t>terlebih</a:t>
            </a:r>
            <a:r>
              <a:rPr lang="en-US" sz="1200" dirty="0"/>
              <a:t> </a:t>
            </a:r>
            <a:r>
              <a:rPr lang="en-US" sz="1200" dirty="0" err="1"/>
              <a:t>ketika</a:t>
            </a:r>
            <a:r>
              <a:rPr lang="en-US" sz="1200" dirty="0"/>
              <a:t> </a:t>
            </a:r>
            <a:r>
              <a:rPr lang="en-US" sz="1200" dirty="0" err="1"/>
              <a:t>perubahan</a:t>
            </a:r>
            <a:r>
              <a:rPr lang="en-US" sz="1200" dirty="0"/>
              <a:t> yang </a:t>
            </a:r>
            <a:r>
              <a:rPr lang="en-US" sz="1200" dirty="0" err="1"/>
              <a:t>dirilis</a:t>
            </a:r>
            <a:r>
              <a:rPr lang="en-US" sz="1200" dirty="0"/>
              <a:t> </a:t>
            </a:r>
            <a:r>
              <a:rPr lang="en-US" sz="1200" dirty="0" err="1"/>
              <a:t>bersifat</a:t>
            </a:r>
            <a:r>
              <a:rPr lang="en-US" sz="1200" dirty="0"/>
              <a:t> minor </a:t>
            </a:r>
            <a:r>
              <a:rPr lang="en-US" sz="1200" dirty="0" err="1"/>
              <a:t>dan</a:t>
            </a:r>
            <a:r>
              <a:rPr lang="en-US" sz="1200" dirty="0"/>
              <a:t> </a:t>
            </a:r>
            <a:r>
              <a:rPr lang="en-US" sz="1200" dirty="0" err="1"/>
              <a:t>perubahan</a:t>
            </a:r>
            <a:r>
              <a:rPr lang="en-US" sz="1200" dirty="0"/>
              <a:t> </a:t>
            </a:r>
            <a:r>
              <a:rPr lang="en-US" sz="1200" dirty="0" err="1"/>
              <a:t>kode</a:t>
            </a:r>
            <a:r>
              <a:rPr lang="en-US" sz="1200" dirty="0"/>
              <a:t> </a:t>
            </a:r>
            <a:r>
              <a:rPr lang="en-US" sz="1200" dirty="0" err="1"/>
              <a:t>semakin</a:t>
            </a:r>
            <a:r>
              <a:rPr lang="en-US" sz="1200" dirty="0"/>
              <a:t> </a:t>
            </a:r>
            <a:r>
              <a:rPr lang="en-US" sz="1200" dirty="0" err="1"/>
              <a:t>sering</a:t>
            </a:r>
            <a:r>
              <a:rPr lang="en-US" sz="1200" dirty="0"/>
              <a:t>. </a:t>
            </a:r>
            <a:r>
              <a:rPr lang="en-US" sz="1200" dirty="0" err="1"/>
              <a:t>Berangkat</a:t>
            </a:r>
            <a:r>
              <a:rPr lang="en-US" sz="1200" dirty="0"/>
              <a:t> </a:t>
            </a:r>
            <a:r>
              <a:rPr lang="en-US" sz="1200" dirty="0" err="1"/>
              <a:t>dari</a:t>
            </a:r>
            <a:r>
              <a:rPr lang="en-US" sz="1200" dirty="0"/>
              <a:t> </a:t>
            </a:r>
            <a:r>
              <a:rPr lang="en-US" sz="1200" dirty="0" err="1"/>
              <a:t>hal</a:t>
            </a:r>
            <a:r>
              <a:rPr lang="en-US" sz="1200" dirty="0"/>
              <a:t> </a:t>
            </a:r>
            <a:r>
              <a:rPr lang="en-US" sz="1200" dirty="0" err="1"/>
              <a:t>tersebut</a:t>
            </a:r>
            <a:r>
              <a:rPr lang="en-US" sz="1200" dirty="0"/>
              <a:t> </a:t>
            </a:r>
            <a:r>
              <a:rPr lang="en-US" sz="1200" dirty="0" err="1"/>
              <a:t>maka</a:t>
            </a:r>
            <a:r>
              <a:rPr lang="en-US" sz="1200" dirty="0"/>
              <a:t> </a:t>
            </a:r>
            <a:r>
              <a:rPr lang="en-US" sz="1200" dirty="0" err="1"/>
              <a:t>perlu</a:t>
            </a:r>
            <a:r>
              <a:rPr lang="en-US" sz="1200" dirty="0"/>
              <a:t> </a:t>
            </a:r>
            <a:r>
              <a:rPr lang="en-US" sz="1200" dirty="0" err="1"/>
              <a:t>diterapkan</a:t>
            </a:r>
            <a:r>
              <a:rPr lang="en-US" sz="1200" dirty="0"/>
              <a:t> </a:t>
            </a:r>
            <a:r>
              <a:rPr lang="en-US" sz="1200" dirty="0" err="1"/>
              <a:t>konsep</a:t>
            </a:r>
            <a:r>
              <a:rPr lang="en-US" sz="1200" dirty="0"/>
              <a:t> Continuous Integration/ Continuous Deployment agar developer </a:t>
            </a:r>
            <a:r>
              <a:rPr lang="en-US" sz="1200" dirty="0" err="1"/>
              <a:t>dapat</a:t>
            </a:r>
            <a:r>
              <a:rPr lang="en-US" sz="1200" dirty="0"/>
              <a:t> </a:t>
            </a:r>
            <a:r>
              <a:rPr lang="en-US" sz="1200" dirty="0" err="1"/>
              <a:t>fokus</a:t>
            </a:r>
            <a:r>
              <a:rPr lang="en-US" sz="1200" dirty="0"/>
              <a:t> </a:t>
            </a:r>
            <a:r>
              <a:rPr lang="en-US" sz="1200" dirty="0" err="1"/>
              <a:t>pada</a:t>
            </a:r>
            <a:r>
              <a:rPr lang="en-US" sz="1200" dirty="0"/>
              <a:t> </a:t>
            </a:r>
            <a:r>
              <a:rPr lang="en-US" sz="1200" dirty="0" err="1"/>
              <a:t>aplikasi</a:t>
            </a:r>
            <a:r>
              <a:rPr lang="en-US" sz="1200" dirty="0"/>
              <a:t> yang </a:t>
            </a:r>
            <a:r>
              <a:rPr lang="en-US" sz="1200" dirty="0" err="1"/>
              <a:t>dikembangkan</a:t>
            </a:r>
            <a:r>
              <a:rPr lang="en-US" sz="1200" dirty="0"/>
              <a:t> </a:t>
            </a:r>
            <a:r>
              <a:rPr lang="en-US" sz="1200" dirty="0" err="1"/>
              <a:t>dan</a:t>
            </a:r>
            <a:r>
              <a:rPr lang="en-US" sz="1200" dirty="0"/>
              <a:t> </a:t>
            </a:r>
            <a:r>
              <a:rPr lang="en-US" sz="1200" dirty="0" err="1"/>
              <a:t>setiap</a:t>
            </a:r>
            <a:r>
              <a:rPr lang="en-US" sz="1200" dirty="0"/>
              <a:t> </a:t>
            </a:r>
            <a:r>
              <a:rPr lang="en-US" sz="1200" dirty="0" err="1"/>
              <a:t>rilisan</a:t>
            </a:r>
            <a:r>
              <a:rPr lang="en-US" sz="1200" dirty="0"/>
              <a:t> </a:t>
            </a:r>
            <a:r>
              <a:rPr lang="en-US" sz="1200" dirty="0" err="1"/>
              <a:t>aplikasi</a:t>
            </a:r>
            <a:r>
              <a:rPr lang="en-US" sz="1200" dirty="0"/>
              <a:t> </a:t>
            </a:r>
            <a:r>
              <a:rPr lang="en-US" sz="1200" dirty="0" err="1"/>
              <a:t>dapat</a:t>
            </a:r>
            <a:r>
              <a:rPr lang="en-US" sz="1200" dirty="0"/>
              <a:t> </a:t>
            </a:r>
            <a:r>
              <a:rPr lang="en-US" sz="1200" dirty="0" err="1"/>
              <a:t>dirilis</a:t>
            </a:r>
            <a:r>
              <a:rPr lang="en-US" sz="1200" dirty="0"/>
              <a:t> </a:t>
            </a:r>
            <a:r>
              <a:rPr lang="en-US" sz="1200" dirty="0" err="1"/>
              <a:t>dengan</a:t>
            </a:r>
            <a:r>
              <a:rPr lang="en-US" sz="1200" dirty="0"/>
              <a:t> </a:t>
            </a:r>
            <a:r>
              <a:rPr lang="en-US" sz="1200" dirty="0" err="1"/>
              <a:t>cepat</a:t>
            </a:r>
            <a:r>
              <a:rPr lang="en-US" sz="1200" dirty="0"/>
              <a:t> </a:t>
            </a:r>
            <a:r>
              <a:rPr lang="en-US" sz="1200" dirty="0" err="1"/>
              <a:t>dan</a:t>
            </a:r>
            <a:r>
              <a:rPr lang="en-US" sz="1200" dirty="0"/>
              <a:t> </a:t>
            </a:r>
            <a:r>
              <a:rPr lang="en-US" sz="1200" dirty="0" err="1"/>
              <a:t>sudah</a:t>
            </a:r>
            <a:r>
              <a:rPr lang="en-US" sz="1200" dirty="0"/>
              <a:t> </a:t>
            </a:r>
            <a:r>
              <a:rPr lang="en-US" sz="1200" dirty="0" err="1"/>
              <a:t>melalui</a:t>
            </a:r>
            <a:r>
              <a:rPr lang="en-US" sz="1200" dirty="0"/>
              <a:t> </a:t>
            </a:r>
            <a:r>
              <a:rPr lang="en-US" sz="1200" dirty="0" err="1"/>
              <a:t>serangkaian</a:t>
            </a:r>
            <a:r>
              <a:rPr lang="en-US" sz="1200" dirty="0"/>
              <a:t> proses yang </a:t>
            </a:r>
            <a:r>
              <a:rPr lang="en-US" sz="1200" dirty="0" err="1"/>
              <a:t>teruji</a:t>
            </a:r>
            <a:r>
              <a:rPr lang="en-US" sz="1200" dirty="0"/>
              <a:t>. </a:t>
            </a:r>
            <a:r>
              <a:rPr lang="en-US" sz="1200" dirty="0" err="1"/>
              <a:t>Konsep</a:t>
            </a:r>
            <a:r>
              <a:rPr lang="en-US" sz="1200" dirty="0"/>
              <a:t> CI/CD </a:t>
            </a:r>
            <a:r>
              <a:rPr lang="en-US" sz="1200" dirty="0" err="1"/>
              <a:t>ini</a:t>
            </a:r>
            <a:r>
              <a:rPr lang="en-US" sz="1200" dirty="0"/>
              <a:t> </a:t>
            </a:r>
            <a:r>
              <a:rPr lang="en-US" sz="1200" dirty="0" err="1"/>
              <a:t>sudah</a:t>
            </a:r>
            <a:r>
              <a:rPr lang="en-US" sz="1200" dirty="0"/>
              <a:t> </a:t>
            </a:r>
            <a:r>
              <a:rPr lang="en-US" sz="1200" dirty="0" err="1"/>
              <a:t>banyak</a:t>
            </a:r>
            <a:r>
              <a:rPr lang="en-US" sz="1200" dirty="0"/>
              <a:t> </a:t>
            </a:r>
            <a:r>
              <a:rPr lang="en-US" sz="1200" dirty="0" err="1"/>
              <a:t>digunakan</a:t>
            </a:r>
            <a:r>
              <a:rPr lang="en-US" sz="1200" dirty="0"/>
              <a:t> </a:t>
            </a:r>
            <a:r>
              <a:rPr lang="en-US" sz="1200" dirty="0" err="1"/>
              <a:t>oleh</a:t>
            </a:r>
            <a:r>
              <a:rPr lang="en-US" sz="1200" dirty="0"/>
              <a:t> </a:t>
            </a:r>
            <a:r>
              <a:rPr lang="en-US" sz="1200" dirty="0" err="1"/>
              <a:t>banyak</a:t>
            </a:r>
            <a:r>
              <a:rPr lang="en-US" sz="1200" dirty="0"/>
              <a:t> </a:t>
            </a:r>
            <a:r>
              <a:rPr lang="en-US" sz="1200" dirty="0" err="1"/>
              <a:t>pengembang</a:t>
            </a:r>
            <a:r>
              <a:rPr lang="en-US" sz="1200" dirty="0"/>
              <a:t> </a:t>
            </a:r>
            <a:r>
              <a:rPr lang="en-US" sz="1200" dirty="0" err="1"/>
              <a:t>aplikasi</a:t>
            </a:r>
            <a:r>
              <a:rPr lang="en-US" sz="1200" dirty="0"/>
              <a:t> </a:t>
            </a:r>
            <a:r>
              <a:rPr lang="en-US" sz="1200" dirty="0" err="1"/>
              <a:t>terutama</a:t>
            </a:r>
            <a:r>
              <a:rPr lang="en-US" sz="1200" dirty="0"/>
              <a:t> </a:t>
            </a:r>
            <a:r>
              <a:rPr lang="en-US" sz="1200" dirty="0" err="1"/>
              <a:t>bagi</a:t>
            </a:r>
            <a:r>
              <a:rPr lang="en-US" sz="1200" dirty="0"/>
              <a:t> </a:t>
            </a:r>
            <a:r>
              <a:rPr lang="en-US" sz="1200" dirty="0" err="1"/>
              <a:t>tim</a:t>
            </a:r>
            <a:r>
              <a:rPr lang="en-US" sz="1200" dirty="0"/>
              <a:t> </a:t>
            </a:r>
            <a:r>
              <a:rPr lang="en-US" sz="1200" dirty="0" err="1"/>
              <a:t>pengembang</a:t>
            </a:r>
            <a:r>
              <a:rPr lang="en-US" sz="1200" dirty="0"/>
              <a:t> yang </a:t>
            </a:r>
            <a:r>
              <a:rPr lang="en-US" sz="1200" dirty="0" err="1"/>
              <a:t>menggunakan</a:t>
            </a:r>
            <a:r>
              <a:rPr lang="en-US" sz="1200" dirty="0"/>
              <a:t> </a:t>
            </a:r>
            <a:r>
              <a:rPr lang="en-US" sz="1200" dirty="0" err="1"/>
              <a:t>metode</a:t>
            </a:r>
            <a:r>
              <a:rPr lang="en-US" sz="1200" dirty="0"/>
              <a:t> scrum </a:t>
            </a:r>
            <a:r>
              <a:rPr lang="en-US" sz="1200" dirty="0" err="1"/>
              <a:t>atau</a:t>
            </a:r>
            <a:r>
              <a:rPr lang="en-US" sz="1200" dirty="0"/>
              <a:t> agile </a:t>
            </a:r>
            <a:r>
              <a:rPr lang="en-US" sz="1200" dirty="0" err="1"/>
              <a:t>dalam</a:t>
            </a:r>
            <a:r>
              <a:rPr lang="en-US" sz="1200" dirty="0"/>
              <a:t> </a:t>
            </a:r>
            <a:r>
              <a:rPr lang="en-US" sz="1200" dirty="0" err="1"/>
              <a:t>metodologi</a:t>
            </a:r>
            <a:r>
              <a:rPr lang="en-US" sz="1200" dirty="0"/>
              <a:t> </a:t>
            </a:r>
            <a:r>
              <a:rPr lang="en-US" sz="1200" dirty="0" err="1"/>
              <a:t>pengembangan</a:t>
            </a:r>
            <a:r>
              <a:rPr lang="en-US" sz="1200" dirty="0"/>
              <a:t> </a:t>
            </a:r>
            <a:r>
              <a:rPr lang="en-US" sz="1200" dirty="0" err="1"/>
              <a:t>perangkat</a:t>
            </a:r>
            <a:r>
              <a:rPr lang="en-US" sz="1200" dirty="0"/>
              <a:t> </a:t>
            </a:r>
            <a:r>
              <a:rPr lang="en-US" sz="1200" dirty="0" err="1"/>
              <a:t>lunak</a:t>
            </a:r>
            <a:r>
              <a:rPr lang="en-US" sz="1200" dirty="0"/>
              <a:t>.</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887594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1620</Words>
  <Application>Microsoft Office PowerPoint</Application>
  <PresentationFormat>On-screen Show (16:9)</PresentationFormat>
  <Paragraphs>198</Paragraphs>
  <Slides>20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 Unicode MS</vt:lpstr>
      <vt:lpstr>맑은 고딕</vt:lpstr>
      <vt:lpstr>Arial</vt:lpstr>
      <vt:lpstr>Bahnschrift Light</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alfaenisyafasafira@gmail.com</cp:lastModifiedBy>
  <cp:revision>96</cp:revision>
  <dcterms:created xsi:type="dcterms:W3CDTF">2016-12-05T23:26:54Z</dcterms:created>
  <dcterms:modified xsi:type="dcterms:W3CDTF">2021-12-28T16:27:31Z</dcterms:modified>
</cp:coreProperties>
</file>